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3" r:id="rId8"/>
    <p:sldId id="283" r:id="rId9"/>
    <p:sldId id="264" r:id="rId10"/>
    <p:sldId id="270" r:id="rId11"/>
    <p:sldId id="271" r:id="rId12"/>
    <p:sldId id="275" r:id="rId13"/>
    <p:sldId id="273" r:id="rId14"/>
    <p:sldId id="274" r:id="rId15"/>
    <p:sldId id="284" r:id="rId16"/>
    <p:sldId id="265" r:id="rId17"/>
    <p:sldId id="267" r:id="rId18"/>
    <p:sldId id="268" r:id="rId19"/>
    <p:sldId id="269" r:id="rId20"/>
    <p:sldId id="272" r:id="rId21"/>
    <p:sldId id="286" r:id="rId22"/>
    <p:sldId id="276" r:id="rId23"/>
    <p:sldId id="278" r:id="rId24"/>
    <p:sldId id="279" r:id="rId25"/>
    <p:sldId id="280" r:id="rId26"/>
    <p:sldId id="281" r:id="rId27"/>
    <p:sldId id="285"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opechennai.com/donate-to-children-in-need/" TargetMode="External"/><Relationship Id="rId2" Type="http://schemas.openxmlformats.org/officeDocument/2006/relationships/hyperlink" Target="https://hopechennai.com/hope-special-scho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94FD-3105-3CE4-6D22-1198436B9C0D}"/>
              </a:ext>
            </a:extLst>
          </p:cNvPr>
          <p:cNvSpPr>
            <a:spLocks noGrp="1"/>
          </p:cNvSpPr>
          <p:nvPr>
            <p:ph type="ctrTitle"/>
          </p:nvPr>
        </p:nvSpPr>
        <p:spPr>
          <a:xfrm>
            <a:off x="1061884" y="2438400"/>
            <a:ext cx="8212119" cy="1612436"/>
          </a:xfrm>
        </p:spPr>
        <p:txBody>
          <a:bodyPr/>
          <a:lstStyle/>
          <a:p>
            <a:pPr algn="ctr"/>
            <a:r>
              <a:rPr lang="en-US" sz="10000" b="1" dirty="0"/>
              <a:t>Event</a:t>
            </a:r>
            <a:r>
              <a:rPr lang="en-US" sz="10000" dirty="0"/>
              <a:t> </a:t>
            </a:r>
            <a:r>
              <a:rPr lang="en-US" sz="10000" b="1" dirty="0"/>
              <a:t>Marker</a:t>
            </a:r>
          </a:p>
        </p:txBody>
      </p:sp>
      <p:sp>
        <p:nvSpPr>
          <p:cNvPr id="3" name="Subtitle 2">
            <a:extLst>
              <a:ext uri="{FF2B5EF4-FFF2-40B4-BE49-F238E27FC236}">
                <a16:creationId xmlns:a16="http://schemas.microsoft.com/office/drawing/2014/main" id="{2CCB8DC6-2275-14B3-3BFC-44B002CDE6A0}"/>
              </a:ext>
            </a:extLst>
          </p:cNvPr>
          <p:cNvSpPr>
            <a:spLocks noGrp="1"/>
          </p:cNvSpPr>
          <p:nvPr>
            <p:ph type="subTitle" idx="1"/>
          </p:nvPr>
        </p:nvSpPr>
        <p:spPr>
          <a:xfrm>
            <a:off x="1284475" y="3982007"/>
            <a:ext cx="7766936" cy="1096899"/>
          </a:xfrm>
        </p:spPr>
        <p:txBody>
          <a:bodyPr>
            <a:normAutofit/>
          </a:bodyPr>
          <a:lstStyle/>
          <a:p>
            <a:r>
              <a:rPr lang="en-US" sz="2400" dirty="0"/>
              <a:t>A Simple Offline Desktop Application</a:t>
            </a:r>
          </a:p>
        </p:txBody>
      </p:sp>
    </p:spTree>
    <p:extLst>
      <p:ext uri="{BB962C8B-B14F-4D97-AF65-F5344CB8AC3E}">
        <p14:creationId xmlns:p14="http://schemas.microsoft.com/office/powerpoint/2010/main" val="340547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818F-CB00-2B5E-FBDB-4D16C77DDD10}"/>
              </a:ext>
            </a:extLst>
          </p:cNvPr>
          <p:cNvSpPr>
            <a:spLocks noGrp="1"/>
          </p:cNvSpPr>
          <p:nvPr>
            <p:ph type="title"/>
          </p:nvPr>
        </p:nvSpPr>
        <p:spPr>
          <a:xfrm>
            <a:off x="559347" y="-294968"/>
            <a:ext cx="8596668" cy="1320800"/>
          </a:xfrm>
        </p:spPr>
        <p:txBody>
          <a:bodyPr/>
          <a:lstStyle/>
          <a:p>
            <a:br>
              <a:rPr lang="en-US" b="1" dirty="0"/>
            </a:br>
            <a:r>
              <a:rPr lang="en-US" b="1" dirty="0"/>
              <a:t>Software Requirements</a:t>
            </a:r>
          </a:p>
        </p:txBody>
      </p:sp>
      <p:sp>
        <p:nvSpPr>
          <p:cNvPr id="3" name="Content Placeholder 2">
            <a:extLst>
              <a:ext uri="{FF2B5EF4-FFF2-40B4-BE49-F238E27FC236}">
                <a16:creationId xmlns:a16="http://schemas.microsoft.com/office/drawing/2014/main" id="{E69E87F6-A124-7286-A04B-99FB1F55F62E}"/>
              </a:ext>
            </a:extLst>
          </p:cNvPr>
          <p:cNvSpPr>
            <a:spLocks noGrp="1"/>
          </p:cNvSpPr>
          <p:nvPr>
            <p:ph idx="1"/>
          </p:nvPr>
        </p:nvSpPr>
        <p:spPr>
          <a:xfrm>
            <a:off x="1001798" y="1167531"/>
            <a:ext cx="8596668" cy="4889140"/>
          </a:xfrm>
        </p:spPr>
        <p:txBody>
          <a:bodyPr>
            <a:normAutofit/>
          </a:bodyPr>
          <a:lstStyle/>
          <a:p>
            <a:pPr>
              <a:lnSpc>
                <a:spcPct val="200000"/>
              </a:lnSpc>
            </a:pPr>
            <a:r>
              <a:rPr lang="en-IN" sz="1900" b="0" i="0" dirty="0">
                <a:solidFill>
                  <a:schemeClr val="tx1">
                    <a:lumMod val="95000"/>
                    <a:lumOff val="5000"/>
                  </a:schemeClr>
                </a:solidFill>
                <a:effectLst/>
                <a:latin typeface="Söhne"/>
              </a:rPr>
              <a:t>Node.js - a JavaScript runtime environment for server-side scripting.</a:t>
            </a:r>
          </a:p>
          <a:p>
            <a:pPr>
              <a:lnSpc>
                <a:spcPct val="200000"/>
              </a:lnSpc>
            </a:pPr>
            <a:r>
              <a:rPr lang="en-IN" sz="1900" b="0" i="0" dirty="0">
                <a:solidFill>
                  <a:schemeClr val="tx1">
                    <a:lumMod val="95000"/>
                    <a:lumOff val="5000"/>
                  </a:schemeClr>
                </a:solidFill>
                <a:effectLst/>
                <a:latin typeface="Söhne"/>
              </a:rPr>
              <a:t>MongoDB - a NoSQL database used to store application data.</a:t>
            </a:r>
          </a:p>
          <a:p>
            <a:pPr>
              <a:lnSpc>
                <a:spcPct val="200000"/>
              </a:lnSpc>
            </a:pPr>
            <a:r>
              <a:rPr lang="en-IN" sz="1900" b="0" i="0" dirty="0">
                <a:solidFill>
                  <a:schemeClr val="tx1">
                    <a:lumMod val="95000"/>
                    <a:lumOff val="5000"/>
                  </a:schemeClr>
                </a:solidFill>
                <a:effectLst/>
                <a:latin typeface="Söhne"/>
              </a:rPr>
              <a:t>Express - a web framework for Node.js that makes it easier to handle HTTP requests and routes.</a:t>
            </a:r>
          </a:p>
          <a:p>
            <a:pPr>
              <a:lnSpc>
                <a:spcPct val="200000"/>
              </a:lnSpc>
            </a:pPr>
            <a:r>
              <a:rPr lang="en-IN" sz="1900" b="0" i="0" dirty="0">
                <a:solidFill>
                  <a:schemeClr val="tx1">
                    <a:lumMod val="95000"/>
                    <a:lumOff val="5000"/>
                  </a:schemeClr>
                </a:solidFill>
                <a:effectLst/>
                <a:latin typeface="Söhne"/>
              </a:rPr>
              <a:t>React - a JavaScript library for building user interfaces.</a:t>
            </a:r>
          </a:p>
          <a:p>
            <a:pPr>
              <a:lnSpc>
                <a:spcPct val="200000"/>
              </a:lnSpc>
            </a:pPr>
            <a:r>
              <a:rPr lang="en-IN" sz="1900" b="0" i="0" dirty="0">
                <a:solidFill>
                  <a:schemeClr val="tx1">
                    <a:lumMod val="95000"/>
                    <a:lumOff val="5000"/>
                  </a:schemeClr>
                </a:solidFill>
                <a:effectLst/>
                <a:latin typeface="Söhne"/>
              </a:rPr>
              <a:t>Electron - a framework for building desktop applications with web technologies (HTML, CSS, and JavaScript).</a:t>
            </a:r>
          </a:p>
        </p:txBody>
      </p:sp>
    </p:spTree>
    <p:extLst>
      <p:ext uri="{BB962C8B-B14F-4D97-AF65-F5344CB8AC3E}">
        <p14:creationId xmlns:p14="http://schemas.microsoft.com/office/powerpoint/2010/main" val="252205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818F-CB00-2B5E-FBDB-4D16C77DDD10}"/>
              </a:ext>
            </a:extLst>
          </p:cNvPr>
          <p:cNvSpPr>
            <a:spLocks noGrp="1"/>
          </p:cNvSpPr>
          <p:nvPr>
            <p:ph type="title"/>
          </p:nvPr>
        </p:nvSpPr>
        <p:spPr>
          <a:xfrm>
            <a:off x="559347" y="-294968"/>
            <a:ext cx="8596668" cy="1320800"/>
          </a:xfrm>
        </p:spPr>
        <p:txBody>
          <a:bodyPr/>
          <a:lstStyle/>
          <a:p>
            <a:br>
              <a:rPr lang="en-US" b="1" dirty="0"/>
            </a:br>
            <a:r>
              <a:rPr lang="en-US" b="1" dirty="0"/>
              <a:t>Hardware Requirements</a:t>
            </a:r>
          </a:p>
        </p:txBody>
      </p:sp>
      <p:sp>
        <p:nvSpPr>
          <p:cNvPr id="3" name="Content Placeholder 2">
            <a:extLst>
              <a:ext uri="{FF2B5EF4-FFF2-40B4-BE49-F238E27FC236}">
                <a16:creationId xmlns:a16="http://schemas.microsoft.com/office/drawing/2014/main" id="{E69E87F6-A124-7286-A04B-99FB1F55F62E}"/>
              </a:ext>
            </a:extLst>
          </p:cNvPr>
          <p:cNvSpPr>
            <a:spLocks noGrp="1"/>
          </p:cNvSpPr>
          <p:nvPr>
            <p:ph idx="1"/>
          </p:nvPr>
        </p:nvSpPr>
        <p:spPr>
          <a:xfrm>
            <a:off x="1001798" y="1167531"/>
            <a:ext cx="8596668" cy="4889140"/>
          </a:xfrm>
        </p:spPr>
        <p:txBody>
          <a:bodyPr>
            <a:normAutofit/>
          </a:bodyPr>
          <a:lstStyle/>
          <a:p>
            <a:pPr algn="l">
              <a:lnSpc>
                <a:spcPct val="200000"/>
              </a:lnSpc>
              <a:buFont typeface="+mj-lt"/>
              <a:buAutoNum type="arabicPeriod"/>
            </a:pPr>
            <a:r>
              <a:rPr lang="en-US" b="0" i="0" dirty="0">
                <a:solidFill>
                  <a:schemeClr val="tx1">
                    <a:lumMod val="95000"/>
                    <a:lumOff val="5000"/>
                  </a:schemeClr>
                </a:solidFill>
                <a:effectLst/>
                <a:latin typeface="Söhne"/>
              </a:rPr>
              <a:t>Processor: A modern multi-core processor with a clock speed of 2 GHz or higher.</a:t>
            </a:r>
          </a:p>
          <a:p>
            <a:pPr algn="l">
              <a:lnSpc>
                <a:spcPct val="200000"/>
              </a:lnSpc>
              <a:buFont typeface="+mj-lt"/>
              <a:buAutoNum type="arabicPeriod"/>
            </a:pPr>
            <a:r>
              <a:rPr lang="en-US" b="0" i="0" dirty="0">
                <a:solidFill>
                  <a:schemeClr val="tx1">
                    <a:lumMod val="95000"/>
                    <a:lumOff val="5000"/>
                  </a:schemeClr>
                </a:solidFill>
                <a:effectLst/>
                <a:latin typeface="Söhne"/>
              </a:rPr>
              <a:t>RAM: 4 GB or more of RAM is recommended.</a:t>
            </a:r>
          </a:p>
          <a:p>
            <a:pPr algn="l">
              <a:lnSpc>
                <a:spcPct val="200000"/>
              </a:lnSpc>
              <a:buFont typeface="+mj-lt"/>
              <a:buAutoNum type="arabicPeriod"/>
            </a:pPr>
            <a:r>
              <a:rPr lang="en-US" b="0" i="0" dirty="0">
                <a:solidFill>
                  <a:schemeClr val="tx1">
                    <a:lumMod val="95000"/>
                    <a:lumOff val="5000"/>
                  </a:schemeClr>
                </a:solidFill>
                <a:effectLst/>
                <a:latin typeface="Söhne"/>
              </a:rPr>
              <a:t>Storage: A solid-state drive (SSD) with a minimum of 100 GB of storage is recommended.</a:t>
            </a:r>
          </a:p>
          <a:p>
            <a:pPr algn="l">
              <a:lnSpc>
                <a:spcPct val="200000"/>
              </a:lnSpc>
              <a:buFont typeface="+mj-lt"/>
              <a:buAutoNum type="arabicPeriod"/>
            </a:pPr>
            <a:r>
              <a:rPr lang="en-US" b="0" i="0" dirty="0">
                <a:solidFill>
                  <a:schemeClr val="tx1">
                    <a:lumMod val="95000"/>
                    <a:lumOff val="5000"/>
                  </a:schemeClr>
                </a:solidFill>
                <a:effectLst/>
                <a:latin typeface="Söhne"/>
              </a:rPr>
              <a:t>Graphics: A dedicated graphics card is not necessary, but it may be beneficial if your application involves intensive graphics or visualizations.</a:t>
            </a:r>
          </a:p>
          <a:p>
            <a:pPr algn="l">
              <a:lnSpc>
                <a:spcPct val="200000"/>
              </a:lnSpc>
              <a:buFont typeface="+mj-lt"/>
              <a:buAutoNum type="arabicPeriod"/>
            </a:pPr>
            <a:r>
              <a:rPr lang="en-US" b="0" i="0" dirty="0">
                <a:solidFill>
                  <a:schemeClr val="tx1">
                    <a:lumMod val="95000"/>
                    <a:lumOff val="5000"/>
                  </a:schemeClr>
                </a:solidFill>
                <a:effectLst/>
                <a:latin typeface="Söhne"/>
              </a:rPr>
              <a:t>Operating System: A recent version of Windows, MacOS, or Linux.</a:t>
            </a:r>
          </a:p>
        </p:txBody>
      </p:sp>
    </p:spTree>
    <p:extLst>
      <p:ext uri="{BB962C8B-B14F-4D97-AF65-F5344CB8AC3E}">
        <p14:creationId xmlns:p14="http://schemas.microsoft.com/office/powerpoint/2010/main" val="44254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818F-CB00-2B5E-FBDB-4D16C77DDD10}"/>
              </a:ext>
            </a:extLst>
          </p:cNvPr>
          <p:cNvSpPr>
            <a:spLocks noGrp="1"/>
          </p:cNvSpPr>
          <p:nvPr>
            <p:ph type="title"/>
          </p:nvPr>
        </p:nvSpPr>
        <p:spPr>
          <a:xfrm>
            <a:off x="352870" y="294966"/>
            <a:ext cx="8596668" cy="1111045"/>
          </a:xfrm>
        </p:spPr>
        <p:txBody>
          <a:bodyPr>
            <a:normAutofit/>
          </a:bodyPr>
          <a:lstStyle/>
          <a:p>
            <a:r>
              <a:rPr lang="en-US" b="1" dirty="0"/>
              <a:t>Design</a:t>
            </a:r>
          </a:p>
        </p:txBody>
      </p:sp>
      <p:pic>
        <p:nvPicPr>
          <p:cNvPr id="7" name="Picture 6">
            <a:extLst>
              <a:ext uri="{FF2B5EF4-FFF2-40B4-BE49-F238E27FC236}">
                <a16:creationId xmlns:a16="http://schemas.microsoft.com/office/drawing/2014/main" id="{50198596-00BB-63AE-A4A2-F2494570F7E7}"/>
              </a:ext>
            </a:extLst>
          </p:cNvPr>
          <p:cNvPicPr>
            <a:picLocks noChangeAspect="1"/>
          </p:cNvPicPr>
          <p:nvPr/>
        </p:nvPicPr>
        <p:blipFill rotWithShape="1">
          <a:blip r:embed="rId2"/>
          <a:srcRect l="20692" t="27335" r="24799" b="36680"/>
          <a:stretch/>
        </p:blipFill>
        <p:spPr>
          <a:xfrm>
            <a:off x="711281" y="1533831"/>
            <a:ext cx="5379271" cy="5019319"/>
          </a:xfrm>
          <a:prstGeom prst="rect">
            <a:avLst/>
          </a:prstGeom>
        </p:spPr>
      </p:pic>
      <p:sp>
        <p:nvSpPr>
          <p:cNvPr id="10" name="Title 1">
            <a:extLst>
              <a:ext uri="{FF2B5EF4-FFF2-40B4-BE49-F238E27FC236}">
                <a16:creationId xmlns:a16="http://schemas.microsoft.com/office/drawing/2014/main" id="{215FC3EF-C020-F022-9C78-57901E45FFC4}"/>
              </a:ext>
            </a:extLst>
          </p:cNvPr>
          <p:cNvSpPr txBox="1">
            <a:spLocks/>
          </p:cNvSpPr>
          <p:nvPr/>
        </p:nvSpPr>
        <p:spPr>
          <a:xfrm>
            <a:off x="456108" y="1278192"/>
            <a:ext cx="3801259" cy="5112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LEVEL 0</a:t>
            </a:r>
          </a:p>
        </p:txBody>
      </p:sp>
    </p:spTree>
    <p:extLst>
      <p:ext uri="{BB962C8B-B14F-4D97-AF65-F5344CB8AC3E}">
        <p14:creationId xmlns:p14="http://schemas.microsoft.com/office/powerpoint/2010/main" val="214742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818F-CB00-2B5E-FBDB-4D16C77DDD10}"/>
              </a:ext>
            </a:extLst>
          </p:cNvPr>
          <p:cNvSpPr>
            <a:spLocks noGrp="1"/>
          </p:cNvSpPr>
          <p:nvPr>
            <p:ph type="title"/>
          </p:nvPr>
        </p:nvSpPr>
        <p:spPr>
          <a:xfrm>
            <a:off x="559347" y="-294968"/>
            <a:ext cx="8596668" cy="1320800"/>
          </a:xfrm>
        </p:spPr>
        <p:txBody>
          <a:bodyPr>
            <a:normAutofit/>
          </a:bodyPr>
          <a:lstStyle/>
          <a:p>
            <a:br>
              <a:rPr lang="en-US" b="1" dirty="0"/>
            </a:br>
            <a:r>
              <a:rPr lang="en-US" b="1" dirty="0"/>
              <a:t>Design</a:t>
            </a:r>
          </a:p>
        </p:txBody>
      </p:sp>
      <p:pic>
        <p:nvPicPr>
          <p:cNvPr id="9" name="Picture 8">
            <a:extLst>
              <a:ext uri="{FF2B5EF4-FFF2-40B4-BE49-F238E27FC236}">
                <a16:creationId xmlns:a16="http://schemas.microsoft.com/office/drawing/2014/main" id="{A91F7057-F665-B10B-5D4C-859EDC10F60D}"/>
              </a:ext>
            </a:extLst>
          </p:cNvPr>
          <p:cNvPicPr>
            <a:picLocks noChangeAspect="1"/>
          </p:cNvPicPr>
          <p:nvPr/>
        </p:nvPicPr>
        <p:blipFill rotWithShape="1">
          <a:blip r:embed="rId2"/>
          <a:srcRect l="25522" t="7263" r="23009" b="48149"/>
          <a:stretch/>
        </p:blipFill>
        <p:spPr>
          <a:xfrm>
            <a:off x="2752406" y="1194714"/>
            <a:ext cx="4480777" cy="5486304"/>
          </a:xfrm>
          <a:prstGeom prst="rect">
            <a:avLst/>
          </a:prstGeom>
        </p:spPr>
      </p:pic>
      <p:sp>
        <p:nvSpPr>
          <p:cNvPr id="11" name="Title 1">
            <a:extLst>
              <a:ext uri="{FF2B5EF4-FFF2-40B4-BE49-F238E27FC236}">
                <a16:creationId xmlns:a16="http://schemas.microsoft.com/office/drawing/2014/main" id="{84AACC5A-D050-F35C-1813-667BA895BF5E}"/>
              </a:ext>
            </a:extLst>
          </p:cNvPr>
          <p:cNvSpPr txBox="1">
            <a:spLocks/>
          </p:cNvSpPr>
          <p:nvPr/>
        </p:nvSpPr>
        <p:spPr>
          <a:xfrm>
            <a:off x="697464" y="1337185"/>
            <a:ext cx="3801259" cy="5112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LEVEL 1</a:t>
            </a:r>
          </a:p>
        </p:txBody>
      </p:sp>
    </p:spTree>
    <p:extLst>
      <p:ext uri="{BB962C8B-B14F-4D97-AF65-F5344CB8AC3E}">
        <p14:creationId xmlns:p14="http://schemas.microsoft.com/office/powerpoint/2010/main" val="158136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15FC3EF-C020-F022-9C78-57901E45FFC4}"/>
              </a:ext>
            </a:extLst>
          </p:cNvPr>
          <p:cNvSpPr txBox="1">
            <a:spLocks/>
          </p:cNvSpPr>
          <p:nvPr/>
        </p:nvSpPr>
        <p:spPr>
          <a:xfrm>
            <a:off x="388363" y="1107767"/>
            <a:ext cx="3801259" cy="5112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LEVEL 2</a:t>
            </a:r>
          </a:p>
        </p:txBody>
      </p:sp>
      <p:pic>
        <p:nvPicPr>
          <p:cNvPr id="4" name="Picture 3">
            <a:extLst>
              <a:ext uri="{FF2B5EF4-FFF2-40B4-BE49-F238E27FC236}">
                <a16:creationId xmlns:a16="http://schemas.microsoft.com/office/drawing/2014/main" id="{0EB19C2C-13B0-27F0-EF35-B15E30590CA7}"/>
              </a:ext>
            </a:extLst>
          </p:cNvPr>
          <p:cNvPicPr>
            <a:picLocks noChangeAspect="1"/>
          </p:cNvPicPr>
          <p:nvPr/>
        </p:nvPicPr>
        <p:blipFill rotWithShape="1">
          <a:blip r:embed="rId2"/>
          <a:srcRect l="9553" t="10036" r="12106" b="14838"/>
          <a:stretch/>
        </p:blipFill>
        <p:spPr>
          <a:xfrm>
            <a:off x="1970279" y="50478"/>
            <a:ext cx="5022639" cy="6807522"/>
          </a:xfrm>
          <a:prstGeom prst="rect">
            <a:avLst/>
          </a:prstGeom>
        </p:spPr>
      </p:pic>
      <p:sp>
        <p:nvSpPr>
          <p:cNvPr id="3" name="Title 1">
            <a:extLst>
              <a:ext uri="{FF2B5EF4-FFF2-40B4-BE49-F238E27FC236}">
                <a16:creationId xmlns:a16="http://schemas.microsoft.com/office/drawing/2014/main" id="{F2DC588A-A54D-BFBC-63E1-AB7FD649B44C}"/>
              </a:ext>
            </a:extLst>
          </p:cNvPr>
          <p:cNvSpPr txBox="1">
            <a:spLocks/>
          </p:cNvSpPr>
          <p:nvPr/>
        </p:nvSpPr>
        <p:spPr>
          <a:xfrm>
            <a:off x="388362" y="424426"/>
            <a:ext cx="1581917" cy="51127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Design</a:t>
            </a:r>
          </a:p>
        </p:txBody>
      </p:sp>
      <p:sp>
        <p:nvSpPr>
          <p:cNvPr id="5" name="Rectangle 4">
            <a:extLst>
              <a:ext uri="{FF2B5EF4-FFF2-40B4-BE49-F238E27FC236}">
                <a16:creationId xmlns:a16="http://schemas.microsoft.com/office/drawing/2014/main" id="{0DE4C5FD-D6D3-37C3-AADA-3EA937691AFF}"/>
              </a:ext>
            </a:extLst>
          </p:cNvPr>
          <p:cNvSpPr/>
          <p:nvPr/>
        </p:nvSpPr>
        <p:spPr>
          <a:xfrm>
            <a:off x="3213735" y="4091940"/>
            <a:ext cx="421005" cy="11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F5283A5-EF65-B49C-C7AB-D8AA8F37A266}"/>
              </a:ext>
            </a:extLst>
          </p:cNvPr>
          <p:cNvSpPr txBox="1"/>
          <p:nvPr/>
        </p:nvSpPr>
        <p:spPr>
          <a:xfrm>
            <a:off x="3239452" y="4064451"/>
            <a:ext cx="500063" cy="184666"/>
          </a:xfrm>
          <a:prstGeom prst="rect">
            <a:avLst/>
          </a:prstGeom>
          <a:noFill/>
        </p:spPr>
        <p:txBody>
          <a:bodyPr wrap="square" rtlCol="0">
            <a:spAutoFit/>
          </a:bodyPr>
          <a:lstStyle/>
          <a:p>
            <a:r>
              <a:rPr lang="en-IN" sz="600" dirty="0"/>
              <a:t>Sorting</a:t>
            </a:r>
          </a:p>
        </p:txBody>
      </p:sp>
    </p:spTree>
    <p:extLst>
      <p:ext uri="{BB962C8B-B14F-4D97-AF65-F5344CB8AC3E}">
        <p14:creationId xmlns:p14="http://schemas.microsoft.com/office/powerpoint/2010/main" val="169310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DB5ECC-AD43-7475-D9A7-B42B3616BA74}"/>
              </a:ext>
            </a:extLst>
          </p:cNvPr>
          <p:cNvSpPr>
            <a:spLocks noGrp="1"/>
          </p:cNvSpPr>
          <p:nvPr>
            <p:ph type="title"/>
          </p:nvPr>
        </p:nvSpPr>
        <p:spPr>
          <a:xfrm>
            <a:off x="696999" y="452284"/>
            <a:ext cx="3766846" cy="855406"/>
          </a:xfrm>
        </p:spPr>
        <p:txBody>
          <a:bodyPr/>
          <a:lstStyle/>
          <a:p>
            <a:r>
              <a:rPr lang="en-IN" b="1" dirty="0"/>
              <a:t>Reference</a:t>
            </a:r>
          </a:p>
        </p:txBody>
      </p:sp>
      <p:sp>
        <p:nvSpPr>
          <p:cNvPr id="6" name="Title 4">
            <a:extLst>
              <a:ext uri="{FF2B5EF4-FFF2-40B4-BE49-F238E27FC236}">
                <a16:creationId xmlns:a16="http://schemas.microsoft.com/office/drawing/2014/main" id="{0ACF18B0-E415-B567-FFBD-F393359C221F}"/>
              </a:ext>
            </a:extLst>
          </p:cNvPr>
          <p:cNvSpPr txBox="1">
            <a:spLocks/>
          </p:cNvSpPr>
          <p:nvPr/>
        </p:nvSpPr>
        <p:spPr>
          <a:xfrm>
            <a:off x="696998" y="1184787"/>
            <a:ext cx="10059491" cy="8554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t>Source : </a:t>
            </a:r>
            <a:r>
              <a:rPr lang="en-IN" sz="2800" b="1" dirty="0">
                <a:solidFill>
                  <a:schemeClr val="tx1">
                    <a:lumMod val="75000"/>
                    <a:lumOff val="25000"/>
                  </a:schemeClr>
                </a:solidFill>
              </a:rPr>
              <a:t>YouTube / </a:t>
            </a:r>
            <a:r>
              <a:rPr lang="en-IN" sz="2800" b="1" dirty="0" err="1">
                <a:solidFill>
                  <a:schemeClr val="tx1">
                    <a:lumMod val="65000"/>
                    <a:lumOff val="35000"/>
                  </a:schemeClr>
                </a:solidFill>
              </a:rPr>
              <a:t>HarshPathak</a:t>
            </a:r>
            <a:r>
              <a:rPr lang="en-IN" sz="2800" b="1" dirty="0">
                <a:solidFill>
                  <a:schemeClr val="tx1">
                    <a:lumMod val="65000"/>
                    <a:lumOff val="35000"/>
                  </a:schemeClr>
                </a:solidFill>
              </a:rPr>
              <a:t> &amp; </a:t>
            </a:r>
            <a:r>
              <a:rPr lang="en-IN" sz="2800" b="1" dirty="0" err="1">
                <a:solidFill>
                  <a:schemeClr val="tx1">
                    <a:lumMod val="65000"/>
                    <a:lumOff val="35000"/>
                  </a:schemeClr>
                </a:solidFill>
              </a:rPr>
              <a:t>openAI</a:t>
            </a:r>
            <a:r>
              <a:rPr lang="en-IN" sz="2800" b="1" dirty="0">
                <a:solidFill>
                  <a:schemeClr val="tx1">
                    <a:lumMod val="65000"/>
                    <a:lumOff val="35000"/>
                  </a:schemeClr>
                </a:solidFill>
              </a:rPr>
              <a:t> Chat </a:t>
            </a:r>
          </a:p>
        </p:txBody>
      </p:sp>
      <p:pic>
        <p:nvPicPr>
          <p:cNvPr id="8" name="Picture 7">
            <a:extLst>
              <a:ext uri="{FF2B5EF4-FFF2-40B4-BE49-F238E27FC236}">
                <a16:creationId xmlns:a16="http://schemas.microsoft.com/office/drawing/2014/main" id="{2D8BF211-9B78-30C3-413F-7A02C4B4B5A6}"/>
              </a:ext>
            </a:extLst>
          </p:cNvPr>
          <p:cNvPicPr>
            <a:picLocks noChangeAspect="1"/>
          </p:cNvPicPr>
          <p:nvPr/>
        </p:nvPicPr>
        <p:blipFill>
          <a:blip r:embed="rId2"/>
          <a:stretch>
            <a:fillRect/>
          </a:stretch>
        </p:blipFill>
        <p:spPr>
          <a:xfrm>
            <a:off x="454208" y="2344133"/>
            <a:ext cx="11283584" cy="4189402"/>
          </a:xfrm>
          <a:prstGeom prst="rect">
            <a:avLst/>
          </a:prstGeom>
        </p:spPr>
      </p:pic>
    </p:spTree>
    <p:extLst>
      <p:ext uri="{BB962C8B-B14F-4D97-AF65-F5344CB8AC3E}">
        <p14:creationId xmlns:p14="http://schemas.microsoft.com/office/powerpoint/2010/main" val="127220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1E4E-FB04-F8BE-0044-8221339DAD59}"/>
              </a:ext>
            </a:extLst>
          </p:cNvPr>
          <p:cNvSpPr>
            <a:spLocks noGrp="1"/>
          </p:cNvSpPr>
          <p:nvPr>
            <p:ph type="title"/>
          </p:nvPr>
        </p:nvSpPr>
        <p:spPr/>
        <p:txBody>
          <a:bodyPr/>
          <a:lstStyle/>
          <a:p>
            <a:r>
              <a:rPr lang="en-US" b="1" dirty="0"/>
              <a:t>TYPES OF TESTING</a:t>
            </a:r>
            <a:br>
              <a:rPr lang="en-US" b="1" dirty="0"/>
            </a:br>
            <a:endParaRPr lang="en-US" b="1" dirty="0"/>
          </a:p>
        </p:txBody>
      </p:sp>
      <p:sp>
        <p:nvSpPr>
          <p:cNvPr id="3" name="Content Placeholder 2">
            <a:extLst>
              <a:ext uri="{FF2B5EF4-FFF2-40B4-BE49-F238E27FC236}">
                <a16:creationId xmlns:a16="http://schemas.microsoft.com/office/drawing/2014/main" id="{47411FB0-8618-F882-8D95-09E8959906A9}"/>
              </a:ext>
            </a:extLst>
          </p:cNvPr>
          <p:cNvSpPr>
            <a:spLocks noGrp="1"/>
          </p:cNvSpPr>
          <p:nvPr>
            <p:ph idx="1"/>
          </p:nvPr>
        </p:nvSpPr>
        <p:spPr>
          <a:xfrm>
            <a:off x="1119786" y="1767028"/>
            <a:ext cx="7249875" cy="3935410"/>
          </a:xfrm>
        </p:spPr>
        <p:txBody>
          <a:bodyPr/>
          <a:lstStyle/>
          <a:p>
            <a:r>
              <a:rPr lang="en-US" sz="2800" dirty="0"/>
              <a:t>Software performance testing</a:t>
            </a:r>
          </a:p>
          <a:p>
            <a:endParaRPr lang="en-US" sz="2800" dirty="0"/>
          </a:p>
          <a:p>
            <a:r>
              <a:rPr lang="en-US" sz="2800" dirty="0"/>
              <a:t>Functional testing</a:t>
            </a:r>
          </a:p>
          <a:p>
            <a:endParaRPr lang="en-US" sz="2800" dirty="0"/>
          </a:p>
          <a:p>
            <a:r>
              <a:rPr lang="en-US" sz="2800" dirty="0"/>
              <a:t>Security testing</a:t>
            </a:r>
          </a:p>
          <a:p>
            <a:pPr marL="0" indent="0">
              <a:buNone/>
            </a:pPr>
            <a:endParaRPr lang="en-US" sz="2800" dirty="0"/>
          </a:p>
          <a:p>
            <a:r>
              <a:rPr lang="en-US" sz="2800" dirty="0"/>
              <a:t>CRUD Testing</a:t>
            </a:r>
          </a:p>
          <a:p>
            <a:endParaRPr lang="en-US" dirty="0"/>
          </a:p>
          <a:p>
            <a:endParaRPr lang="en-US" dirty="0"/>
          </a:p>
        </p:txBody>
      </p:sp>
    </p:spTree>
    <p:extLst>
      <p:ext uri="{BB962C8B-B14F-4D97-AF65-F5344CB8AC3E}">
        <p14:creationId xmlns:p14="http://schemas.microsoft.com/office/powerpoint/2010/main" val="33547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C21BE-4375-831B-3929-EABA018C4832}"/>
              </a:ext>
            </a:extLst>
          </p:cNvPr>
          <p:cNvSpPr>
            <a:spLocks noGrp="1"/>
          </p:cNvSpPr>
          <p:nvPr>
            <p:ph idx="1"/>
          </p:nvPr>
        </p:nvSpPr>
        <p:spPr>
          <a:xfrm>
            <a:off x="959061" y="1930400"/>
            <a:ext cx="8314941" cy="3963917"/>
          </a:xfrm>
        </p:spPr>
        <p:txBody>
          <a:bodyPr>
            <a:normAutofit/>
          </a:bodyPr>
          <a:lstStyle/>
          <a:p>
            <a:pPr>
              <a:lnSpc>
                <a:spcPct val="150000"/>
              </a:lnSpc>
            </a:pPr>
            <a:r>
              <a:rPr lang="en-US" sz="2000" b="0" i="0" dirty="0">
                <a:solidFill>
                  <a:schemeClr val="tx1">
                    <a:lumMod val="95000"/>
                    <a:lumOff val="5000"/>
                  </a:schemeClr>
                </a:solidFill>
                <a:effectLst/>
                <a:latin typeface="Söhne"/>
              </a:rPr>
              <a:t>Testing of all CRUD (Create, Read, Update, and Delete) operations is essential to ensure the application is functioning as expected and to catch any bugs early in the development process.</a:t>
            </a:r>
          </a:p>
          <a:p>
            <a:pPr>
              <a:lnSpc>
                <a:spcPct val="150000"/>
              </a:lnSpc>
            </a:pPr>
            <a:r>
              <a:rPr lang="en-US" sz="2000" b="0" i="0" dirty="0">
                <a:solidFill>
                  <a:schemeClr val="tx1">
                    <a:lumMod val="95000"/>
                    <a:lumOff val="5000"/>
                  </a:schemeClr>
                </a:solidFill>
                <a:effectLst/>
                <a:latin typeface="Söhne"/>
              </a:rPr>
              <a:t>It is important to test each CRUD operation individually, as well as testing them in combination. This will help to identify any dependencies or interactions between the operations that may cause unexpected results.</a:t>
            </a:r>
          </a:p>
        </p:txBody>
      </p:sp>
      <p:sp>
        <p:nvSpPr>
          <p:cNvPr id="2" name="Title 1">
            <a:extLst>
              <a:ext uri="{FF2B5EF4-FFF2-40B4-BE49-F238E27FC236}">
                <a16:creationId xmlns:a16="http://schemas.microsoft.com/office/drawing/2014/main" id="{4E1AF57A-C267-4FA1-5E62-83E8B40E823E}"/>
              </a:ext>
            </a:extLst>
          </p:cNvPr>
          <p:cNvSpPr>
            <a:spLocks noGrp="1"/>
          </p:cNvSpPr>
          <p:nvPr>
            <p:ph type="title"/>
          </p:nvPr>
        </p:nvSpPr>
        <p:spPr>
          <a:xfrm>
            <a:off x="677334" y="609600"/>
            <a:ext cx="8596668" cy="1320800"/>
          </a:xfrm>
        </p:spPr>
        <p:txBody>
          <a:bodyPr/>
          <a:lstStyle/>
          <a:p>
            <a:r>
              <a:rPr lang="en-US" b="1" dirty="0"/>
              <a:t>CRUD TESTING FOR OUR PROJECT</a:t>
            </a:r>
            <a:br>
              <a:rPr lang="en-US" b="1" dirty="0"/>
            </a:br>
            <a:endParaRPr lang="en-US" b="1" dirty="0"/>
          </a:p>
        </p:txBody>
      </p:sp>
    </p:spTree>
    <p:extLst>
      <p:ext uri="{BB962C8B-B14F-4D97-AF65-F5344CB8AC3E}">
        <p14:creationId xmlns:p14="http://schemas.microsoft.com/office/powerpoint/2010/main" val="1354469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25A49-B4F4-C5A2-5F0E-51FCC6EC9A80}"/>
              </a:ext>
            </a:extLst>
          </p:cNvPr>
          <p:cNvSpPr>
            <a:spLocks noGrp="1"/>
          </p:cNvSpPr>
          <p:nvPr>
            <p:ph idx="1"/>
          </p:nvPr>
        </p:nvSpPr>
        <p:spPr>
          <a:xfrm>
            <a:off x="1094020" y="2054941"/>
            <a:ext cx="7298065" cy="3893575"/>
          </a:xfrm>
        </p:spPr>
        <p:txBody>
          <a:bodyPr/>
          <a:lstStyle/>
          <a:p>
            <a:pPr>
              <a:lnSpc>
                <a:spcPct val="150000"/>
              </a:lnSpc>
            </a:pPr>
            <a:r>
              <a:rPr lang="en-US" sz="2800" dirty="0">
                <a:solidFill>
                  <a:schemeClr val="tx1"/>
                </a:solidFill>
                <a:latin typeface="Google Sans"/>
              </a:rPr>
              <a:t>Improved Data Integrity</a:t>
            </a:r>
          </a:p>
          <a:p>
            <a:pPr>
              <a:lnSpc>
                <a:spcPct val="150000"/>
              </a:lnSpc>
            </a:pPr>
            <a:r>
              <a:rPr lang="en-US" sz="2800" dirty="0">
                <a:solidFill>
                  <a:schemeClr val="tx1"/>
                </a:solidFill>
                <a:latin typeface="Google Sans"/>
              </a:rPr>
              <a:t>Better User Experience</a:t>
            </a:r>
          </a:p>
          <a:p>
            <a:pPr>
              <a:lnSpc>
                <a:spcPct val="150000"/>
              </a:lnSpc>
            </a:pPr>
            <a:r>
              <a:rPr lang="en-US" sz="2800" dirty="0">
                <a:solidFill>
                  <a:schemeClr val="tx1"/>
                </a:solidFill>
                <a:latin typeface="Google Sans"/>
              </a:rPr>
              <a:t>Increased Security</a:t>
            </a:r>
          </a:p>
          <a:p>
            <a:pPr>
              <a:lnSpc>
                <a:spcPct val="150000"/>
              </a:lnSpc>
            </a:pPr>
            <a:r>
              <a:rPr lang="en-US" sz="2800" dirty="0">
                <a:solidFill>
                  <a:schemeClr val="tx1"/>
                </a:solidFill>
                <a:latin typeface="Google Sans"/>
              </a:rPr>
              <a:t>Reduced Risk</a:t>
            </a:r>
          </a:p>
          <a:p>
            <a:pPr>
              <a:lnSpc>
                <a:spcPct val="150000"/>
              </a:lnSpc>
            </a:pPr>
            <a:r>
              <a:rPr lang="en-US" sz="2800" dirty="0">
                <a:solidFill>
                  <a:schemeClr val="tx1"/>
                </a:solidFill>
                <a:latin typeface="Google Sans"/>
              </a:rPr>
              <a:t>Improved Performance</a:t>
            </a:r>
          </a:p>
          <a:p>
            <a:endParaRPr lang="en-US" sz="2800" dirty="0">
              <a:solidFill>
                <a:schemeClr val="tx1"/>
              </a:solidFill>
              <a:latin typeface="Google Sans"/>
            </a:endParaRPr>
          </a:p>
        </p:txBody>
      </p:sp>
      <p:sp>
        <p:nvSpPr>
          <p:cNvPr id="2" name="Title 1">
            <a:extLst>
              <a:ext uri="{FF2B5EF4-FFF2-40B4-BE49-F238E27FC236}">
                <a16:creationId xmlns:a16="http://schemas.microsoft.com/office/drawing/2014/main" id="{E479AFBD-1696-3C7C-806D-B4DD5CB8DA58}"/>
              </a:ext>
            </a:extLst>
          </p:cNvPr>
          <p:cNvSpPr>
            <a:spLocks noGrp="1"/>
          </p:cNvSpPr>
          <p:nvPr>
            <p:ph type="title"/>
          </p:nvPr>
        </p:nvSpPr>
        <p:spPr>
          <a:xfrm>
            <a:off x="677334" y="609600"/>
            <a:ext cx="8596668" cy="1320800"/>
          </a:xfrm>
        </p:spPr>
        <p:txBody>
          <a:bodyPr/>
          <a:lstStyle/>
          <a:p>
            <a:r>
              <a:rPr lang="en-US" b="1" dirty="0"/>
              <a:t>WHY CRUD TESTING ?</a:t>
            </a:r>
            <a:br>
              <a:rPr lang="en-US" b="1" dirty="0"/>
            </a:br>
            <a:endParaRPr lang="en-US" b="1" dirty="0"/>
          </a:p>
        </p:txBody>
      </p:sp>
    </p:spTree>
    <p:extLst>
      <p:ext uri="{BB962C8B-B14F-4D97-AF65-F5344CB8AC3E}">
        <p14:creationId xmlns:p14="http://schemas.microsoft.com/office/powerpoint/2010/main" val="42344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56B7F82-187C-626B-437C-24C21D921422}"/>
              </a:ext>
            </a:extLst>
          </p:cNvPr>
          <p:cNvGraphicFramePr>
            <a:graphicFrameLocks noGrp="1"/>
          </p:cNvGraphicFramePr>
          <p:nvPr>
            <p:extLst>
              <p:ext uri="{D42A27DB-BD31-4B8C-83A1-F6EECF244321}">
                <p14:modId xmlns:p14="http://schemas.microsoft.com/office/powerpoint/2010/main" val="176190564"/>
              </p:ext>
            </p:extLst>
          </p:nvPr>
        </p:nvGraphicFramePr>
        <p:xfrm>
          <a:off x="1487956" y="1132288"/>
          <a:ext cx="6773335" cy="54486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3610715"/>
                    </a:ext>
                  </a:extLst>
                </a:gridCol>
                <a:gridCol w="1354667">
                  <a:extLst>
                    <a:ext uri="{9D8B030D-6E8A-4147-A177-3AD203B41FA5}">
                      <a16:colId xmlns:a16="http://schemas.microsoft.com/office/drawing/2014/main" val="1337897747"/>
                    </a:ext>
                  </a:extLst>
                </a:gridCol>
                <a:gridCol w="1354667">
                  <a:extLst>
                    <a:ext uri="{9D8B030D-6E8A-4147-A177-3AD203B41FA5}">
                      <a16:colId xmlns:a16="http://schemas.microsoft.com/office/drawing/2014/main" val="3824897417"/>
                    </a:ext>
                  </a:extLst>
                </a:gridCol>
                <a:gridCol w="1354667">
                  <a:extLst>
                    <a:ext uri="{9D8B030D-6E8A-4147-A177-3AD203B41FA5}">
                      <a16:colId xmlns:a16="http://schemas.microsoft.com/office/drawing/2014/main" val="3894457719"/>
                    </a:ext>
                  </a:extLst>
                </a:gridCol>
                <a:gridCol w="1354667">
                  <a:extLst>
                    <a:ext uri="{9D8B030D-6E8A-4147-A177-3AD203B41FA5}">
                      <a16:colId xmlns:a16="http://schemas.microsoft.com/office/drawing/2014/main" val="3871130203"/>
                    </a:ext>
                  </a:extLst>
                </a:gridCol>
              </a:tblGrid>
              <a:tr h="1089724">
                <a:tc>
                  <a:txBody>
                    <a:bodyPr/>
                    <a:lstStyle/>
                    <a:p>
                      <a:pPr algn="ctr"/>
                      <a:r>
                        <a:rPr lang="en-US" b="1" dirty="0"/>
                        <a:t>Details</a:t>
                      </a:r>
                    </a:p>
                  </a:txBody>
                  <a:tcPr anchor="ctr"/>
                </a:tc>
                <a:tc>
                  <a:txBody>
                    <a:bodyPr/>
                    <a:lstStyle/>
                    <a:p>
                      <a:pPr algn="ctr"/>
                      <a:endParaRPr lang="en-US" dirty="0"/>
                    </a:p>
                    <a:p>
                      <a:pPr algn="ctr"/>
                      <a:r>
                        <a:rPr lang="en-US" dirty="0"/>
                        <a:t>Create</a:t>
                      </a:r>
                    </a:p>
                    <a:p>
                      <a:pPr algn="ctr"/>
                      <a:r>
                        <a:rPr lang="en-US" dirty="0"/>
                        <a:t>(Pass/fail)</a:t>
                      </a:r>
                    </a:p>
                  </a:txBody>
                  <a:tcPr/>
                </a:tc>
                <a:tc>
                  <a:txBody>
                    <a:bodyPr/>
                    <a:lstStyle/>
                    <a:p>
                      <a:pPr algn="ctr"/>
                      <a:endParaRPr lang="en-US" dirty="0"/>
                    </a:p>
                    <a:p>
                      <a:pPr algn="ctr"/>
                      <a:r>
                        <a:rPr lang="en-US" dirty="0"/>
                        <a:t>Read</a:t>
                      </a:r>
                    </a:p>
                    <a:p>
                      <a:pPr algn="ctr"/>
                      <a:r>
                        <a:rPr lang="en-US" dirty="0"/>
                        <a:t>(Pass/fail)</a:t>
                      </a:r>
                    </a:p>
                  </a:txBody>
                  <a:tcPr/>
                </a:tc>
                <a:tc>
                  <a:txBody>
                    <a:bodyPr/>
                    <a:lstStyle/>
                    <a:p>
                      <a:pPr algn="ctr"/>
                      <a:endParaRPr lang="en-US" dirty="0"/>
                    </a:p>
                    <a:p>
                      <a:pPr algn="ctr"/>
                      <a:r>
                        <a:rPr lang="en-US" dirty="0"/>
                        <a:t>Update</a:t>
                      </a:r>
                    </a:p>
                    <a:p>
                      <a:pPr algn="ctr"/>
                      <a:r>
                        <a:rPr lang="en-US" dirty="0"/>
                        <a:t>(Pass/fail)</a:t>
                      </a:r>
                    </a:p>
                  </a:txBody>
                  <a:tcPr/>
                </a:tc>
                <a:tc>
                  <a:txBody>
                    <a:bodyPr/>
                    <a:lstStyle/>
                    <a:p>
                      <a:pPr algn="ctr"/>
                      <a:endParaRPr lang="en-US" dirty="0"/>
                    </a:p>
                    <a:p>
                      <a:pPr algn="ctr"/>
                      <a:r>
                        <a:rPr lang="en-US" dirty="0"/>
                        <a:t>Delete</a:t>
                      </a:r>
                    </a:p>
                    <a:p>
                      <a:pPr algn="ctr"/>
                      <a:r>
                        <a:rPr lang="en-US" dirty="0"/>
                        <a:t>(Pass/fail)</a:t>
                      </a:r>
                    </a:p>
                  </a:txBody>
                  <a:tcPr/>
                </a:tc>
                <a:extLst>
                  <a:ext uri="{0D108BD9-81ED-4DB2-BD59-A6C34878D82A}">
                    <a16:rowId xmlns:a16="http://schemas.microsoft.com/office/drawing/2014/main" val="505435254"/>
                  </a:ext>
                </a:extLst>
              </a:tr>
              <a:tr h="1089724">
                <a:tc>
                  <a:txBody>
                    <a:bodyPr/>
                    <a:lstStyle/>
                    <a:p>
                      <a:pPr algn="ctr"/>
                      <a:r>
                        <a:rPr lang="en-US"/>
                        <a:t>Customer </a:t>
                      </a:r>
                    </a:p>
                  </a:txBody>
                  <a:tcPr anchor="ctr"/>
                </a:tc>
                <a:tc>
                  <a:txBody>
                    <a:bodyPr/>
                    <a:lstStyle/>
                    <a:p>
                      <a:pPr algn="ctr"/>
                      <a:r>
                        <a:rPr lang="en-US" dirty="0"/>
                        <a:t>P</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a:t>
                      </a:r>
                    </a:p>
                  </a:txBody>
                  <a:tcPr anchor="ctr"/>
                </a:tc>
                <a:tc>
                  <a:txBody>
                    <a:bodyPr/>
                    <a:lstStyle/>
                    <a:p>
                      <a:pPr algn="ctr"/>
                      <a:r>
                        <a:rPr lang="en-US" dirty="0"/>
                        <a:t>P</a:t>
                      </a:r>
                    </a:p>
                  </a:txBody>
                  <a:tcPr anchor="ctr"/>
                </a:tc>
                <a:tc>
                  <a:txBody>
                    <a:bodyPr/>
                    <a:lstStyle/>
                    <a:p>
                      <a:pPr algn="ctr"/>
                      <a:r>
                        <a:rPr lang="en-US" dirty="0"/>
                        <a:t>P</a:t>
                      </a:r>
                    </a:p>
                  </a:txBody>
                  <a:tcPr anchor="ctr"/>
                </a:tc>
                <a:extLst>
                  <a:ext uri="{0D108BD9-81ED-4DB2-BD59-A6C34878D82A}">
                    <a16:rowId xmlns:a16="http://schemas.microsoft.com/office/drawing/2014/main" val="4285861197"/>
                  </a:ext>
                </a:extLst>
              </a:tr>
              <a:tr h="1089724">
                <a:tc>
                  <a:txBody>
                    <a:bodyPr/>
                    <a:lstStyle/>
                    <a:p>
                      <a:pPr algn="ctr"/>
                      <a:r>
                        <a:rPr lang="en-US"/>
                        <a:t>Order</a:t>
                      </a:r>
                    </a:p>
                  </a:txBody>
                  <a:tcPr anchor="ctr"/>
                </a:tc>
                <a:tc>
                  <a:txBody>
                    <a:bodyPr/>
                    <a:lstStyle/>
                    <a:p>
                      <a:pPr algn="ctr"/>
                      <a:r>
                        <a:rPr lang="en-US" dirty="0"/>
                        <a:t>P</a:t>
                      </a:r>
                    </a:p>
                  </a:txBody>
                  <a:tcPr anchor="ctr"/>
                </a:tc>
                <a:tc>
                  <a:txBody>
                    <a:bodyPr/>
                    <a:lstStyle/>
                    <a:p>
                      <a:pPr algn="ctr"/>
                      <a:r>
                        <a:rPr lang="en-US" dirty="0"/>
                        <a:t>P</a:t>
                      </a:r>
                    </a:p>
                  </a:txBody>
                  <a:tcPr anchor="ctr"/>
                </a:tc>
                <a:tc>
                  <a:txBody>
                    <a:bodyPr/>
                    <a:lstStyle/>
                    <a:p>
                      <a:pPr algn="ctr"/>
                      <a:r>
                        <a:rPr lang="en-US" dirty="0"/>
                        <a:t>P</a:t>
                      </a:r>
                    </a:p>
                  </a:txBody>
                  <a:tcPr anchor="ctr"/>
                </a:tc>
                <a:tc>
                  <a:txBody>
                    <a:bodyPr/>
                    <a:lstStyle/>
                    <a:p>
                      <a:pPr algn="ctr"/>
                      <a:r>
                        <a:rPr lang="en-US" dirty="0"/>
                        <a:t>P</a:t>
                      </a:r>
                    </a:p>
                  </a:txBody>
                  <a:tcPr anchor="ctr"/>
                </a:tc>
                <a:extLst>
                  <a:ext uri="{0D108BD9-81ED-4DB2-BD59-A6C34878D82A}">
                    <a16:rowId xmlns:a16="http://schemas.microsoft.com/office/drawing/2014/main" val="4221400712"/>
                  </a:ext>
                </a:extLst>
              </a:tr>
              <a:tr h="1089724">
                <a:tc>
                  <a:txBody>
                    <a:bodyPr/>
                    <a:lstStyle/>
                    <a:p>
                      <a:pPr algn="ctr"/>
                      <a:r>
                        <a:rPr lang="en-US"/>
                        <a:t>Payment</a:t>
                      </a:r>
                    </a:p>
                    <a:p>
                      <a:pPr algn="ctr"/>
                      <a:endParaRPr lang="en-US"/>
                    </a:p>
                  </a:txBody>
                  <a:tcPr anchor="ctr"/>
                </a:tc>
                <a:tc>
                  <a:txBody>
                    <a:bodyPr/>
                    <a:lstStyle/>
                    <a:p>
                      <a:pPr algn="ctr"/>
                      <a:r>
                        <a:rPr lang="en-US" dirty="0"/>
                        <a:t>P</a:t>
                      </a:r>
                    </a:p>
                  </a:txBody>
                  <a:tcPr anchor="ctr"/>
                </a:tc>
                <a:tc>
                  <a:txBody>
                    <a:bodyPr/>
                    <a:lstStyle/>
                    <a:p>
                      <a:pPr algn="ctr"/>
                      <a:r>
                        <a:rPr lang="en-US" dirty="0"/>
                        <a:t>P</a:t>
                      </a:r>
                    </a:p>
                  </a:txBody>
                  <a:tcPr anchor="ctr"/>
                </a:tc>
                <a:tc>
                  <a:txBody>
                    <a:bodyPr/>
                    <a:lstStyle/>
                    <a:p>
                      <a:pPr algn="ctr"/>
                      <a:r>
                        <a:rPr lang="en-US" dirty="0"/>
                        <a:t>P</a:t>
                      </a:r>
                    </a:p>
                  </a:txBody>
                  <a:tcPr anchor="ctr"/>
                </a:tc>
                <a:tc>
                  <a:txBody>
                    <a:bodyPr/>
                    <a:lstStyle/>
                    <a:p>
                      <a:pPr algn="ctr"/>
                      <a:r>
                        <a:rPr lang="en-US" dirty="0"/>
                        <a:t>F</a:t>
                      </a:r>
                    </a:p>
                  </a:txBody>
                  <a:tcPr anchor="ctr"/>
                </a:tc>
                <a:extLst>
                  <a:ext uri="{0D108BD9-81ED-4DB2-BD59-A6C34878D82A}">
                    <a16:rowId xmlns:a16="http://schemas.microsoft.com/office/drawing/2014/main" val="797122363"/>
                  </a:ext>
                </a:extLst>
              </a:tr>
              <a:tr h="1089724">
                <a:tc>
                  <a:txBody>
                    <a:bodyPr/>
                    <a:lstStyle/>
                    <a:p>
                      <a:pPr algn="ctr"/>
                      <a:r>
                        <a:rPr lang="en-US"/>
                        <a:t>Vendor</a:t>
                      </a:r>
                    </a:p>
                  </a:txBody>
                  <a:tcPr anchor="ctr"/>
                </a:tc>
                <a:tc>
                  <a:txBody>
                    <a:bodyPr/>
                    <a:lstStyle/>
                    <a:p>
                      <a:r>
                        <a:rPr lang="en-US" dirty="0"/>
                        <a:t>       P</a:t>
                      </a:r>
                    </a:p>
                  </a:txBody>
                  <a:tcPr anchor="ctr"/>
                </a:tc>
                <a:tc>
                  <a:txBody>
                    <a:bodyPr/>
                    <a:lstStyle/>
                    <a:p>
                      <a:pPr algn="ctr"/>
                      <a:r>
                        <a:rPr lang="en-US" dirty="0"/>
                        <a:t>P</a:t>
                      </a:r>
                    </a:p>
                  </a:txBody>
                  <a:tcPr anchor="ctr"/>
                </a:tc>
                <a:tc>
                  <a:txBody>
                    <a:bodyPr/>
                    <a:lstStyle/>
                    <a:p>
                      <a:pPr algn="ctr"/>
                      <a:r>
                        <a:rPr lang="en-US" dirty="0"/>
                        <a:t>P</a:t>
                      </a:r>
                    </a:p>
                  </a:txBody>
                  <a:tcPr anchor="ctr"/>
                </a:tc>
                <a:tc>
                  <a:txBody>
                    <a:bodyPr/>
                    <a:lstStyle/>
                    <a:p>
                      <a:pPr algn="ctr"/>
                      <a:r>
                        <a:rPr lang="en-US" dirty="0"/>
                        <a:t>P</a:t>
                      </a:r>
                    </a:p>
                  </a:txBody>
                  <a:tcPr anchor="ctr"/>
                </a:tc>
                <a:extLst>
                  <a:ext uri="{0D108BD9-81ED-4DB2-BD59-A6C34878D82A}">
                    <a16:rowId xmlns:a16="http://schemas.microsoft.com/office/drawing/2014/main" val="2701206054"/>
                  </a:ext>
                </a:extLst>
              </a:tr>
            </a:tbl>
          </a:graphicData>
        </a:graphic>
      </p:graphicFrame>
      <p:sp>
        <p:nvSpPr>
          <p:cNvPr id="8" name="Title 7">
            <a:extLst>
              <a:ext uri="{FF2B5EF4-FFF2-40B4-BE49-F238E27FC236}">
                <a16:creationId xmlns:a16="http://schemas.microsoft.com/office/drawing/2014/main" id="{4D31A95F-BE33-35FF-F185-F486342D61A0}"/>
              </a:ext>
            </a:extLst>
          </p:cNvPr>
          <p:cNvSpPr>
            <a:spLocks noGrp="1"/>
          </p:cNvSpPr>
          <p:nvPr>
            <p:ph type="ctrTitle"/>
          </p:nvPr>
        </p:nvSpPr>
        <p:spPr>
          <a:xfrm>
            <a:off x="1130350" y="277092"/>
            <a:ext cx="7130941" cy="701650"/>
          </a:xfrm>
        </p:spPr>
        <p:txBody>
          <a:bodyPr anchor="t"/>
          <a:lstStyle/>
          <a:p>
            <a:pPr algn="ctr"/>
            <a:r>
              <a:rPr lang="en-US" sz="2800" b="1"/>
              <a:t>CRUD TESTING EXAMPLE </a:t>
            </a:r>
          </a:p>
        </p:txBody>
      </p:sp>
    </p:spTree>
    <p:extLst>
      <p:ext uri="{BB962C8B-B14F-4D97-AF65-F5344CB8AC3E}">
        <p14:creationId xmlns:p14="http://schemas.microsoft.com/office/powerpoint/2010/main" val="339643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213B-3F5F-481E-D20A-C80836A313E4}"/>
              </a:ext>
            </a:extLst>
          </p:cNvPr>
          <p:cNvSpPr>
            <a:spLocks noGrp="1"/>
          </p:cNvSpPr>
          <p:nvPr>
            <p:ph type="title"/>
          </p:nvPr>
        </p:nvSpPr>
        <p:spPr/>
        <p:txBody>
          <a:bodyPr>
            <a:noAutofit/>
          </a:bodyPr>
          <a:lstStyle/>
          <a:p>
            <a:r>
              <a:rPr lang="en-US" sz="4500" b="1" dirty="0"/>
              <a:t>Event</a:t>
            </a:r>
            <a:r>
              <a:rPr lang="en-US" sz="4500" dirty="0"/>
              <a:t> </a:t>
            </a:r>
            <a:r>
              <a:rPr lang="en-US" sz="4500" b="1" dirty="0"/>
              <a:t>Marker</a:t>
            </a:r>
            <a:br>
              <a:rPr lang="en-US" sz="4500" b="1" dirty="0"/>
            </a:br>
            <a:endParaRPr lang="en-US" sz="4500" b="1" dirty="0"/>
          </a:p>
        </p:txBody>
      </p:sp>
      <p:sp>
        <p:nvSpPr>
          <p:cNvPr id="5" name="Text Placeholder 4">
            <a:extLst>
              <a:ext uri="{FF2B5EF4-FFF2-40B4-BE49-F238E27FC236}">
                <a16:creationId xmlns:a16="http://schemas.microsoft.com/office/drawing/2014/main" id="{A1189F80-7CDB-5697-DE8B-9F10CAE9819E}"/>
              </a:ext>
            </a:extLst>
          </p:cNvPr>
          <p:cNvSpPr>
            <a:spLocks noGrp="1"/>
          </p:cNvSpPr>
          <p:nvPr>
            <p:ph type="body" idx="1"/>
          </p:nvPr>
        </p:nvSpPr>
        <p:spPr>
          <a:xfrm>
            <a:off x="484700" y="2449114"/>
            <a:ext cx="4185623" cy="576262"/>
          </a:xfrm>
        </p:spPr>
        <p:txBody>
          <a:bodyPr/>
          <a:lstStyle/>
          <a:p>
            <a:r>
              <a:rPr lang="en-US" sz="3600" b="1" dirty="0"/>
              <a:t>Project</a:t>
            </a:r>
            <a:r>
              <a:rPr lang="en-US" dirty="0"/>
              <a:t> </a:t>
            </a:r>
            <a:r>
              <a:rPr lang="en-US" sz="3600" b="1" dirty="0"/>
              <a:t>Domain</a:t>
            </a:r>
          </a:p>
        </p:txBody>
      </p:sp>
      <p:sp>
        <p:nvSpPr>
          <p:cNvPr id="3" name="Content Placeholder 2">
            <a:extLst>
              <a:ext uri="{FF2B5EF4-FFF2-40B4-BE49-F238E27FC236}">
                <a16:creationId xmlns:a16="http://schemas.microsoft.com/office/drawing/2014/main" id="{A5E1FA0F-7933-6A97-A0DB-E73C55422A59}"/>
              </a:ext>
            </a:extLst>
          </p:cNvPr>
          <p:cNvSpPr>
            <a:spLocks noGrp="1"/>
          </p:cNvSpPr>
          <p:nvPr>
            <p:ph sz="half" idx="2"/>
          </p:nvPr>
        </p:nvSpPr>
        <p:spPr>
          <a:xfrm>
            <a:off x="675745" y="3241667"/>
            <a:ext cx="3325984" cy="727588"/>
          </a:xfrm>
        </p:spPr>
        <p:txBody>
          <a:bodyPr/>
          <a:lstStyle/>
          <a:p>
            <a:pPr marL="0" indent="0">
              <a:buNone/>
            </a:pPr>
            <a:r>
              <a:rPr lang="en-US" sz="2400" dirty="0">
                <a:solidFill>
                  <a:schemeClr val="accent1">
                    <a:lumMod val="75000"/>
                  </a:schemeClr>
                </a:solidFill>
              </a:rPr>
              <a:t>External</a:t>
            </a:r>
            <a:r>
              <a:rPr lang="en-US" dirty="0">
                <a:solidFill>
                  <a:schemeClr val="accent1">
                    <a:lumMod val="75000"/>
                  </a:schemeClr>
                </a:solidFill>
              </a:rPr>
              <a:t> </a:t>
            </a:r>
            <a:r>
              <a:rPr lang="en-US" sz="2400" dirty="0">
                <a:solidFill>
                  <a:schemeClr val="accent1">
                    <a:lumMod val="75000"/>
                  </a:schemeClr>
                </a:solidFill>
              </a:rPr>
              <a:t>Organization</a:t>
            </a:r>
          </a:p>
        </p:txBody>
      </p:sp>
      <p:sp>
        <p:nvSpPr>
          <p:cNvPr id="6" name="Text Placeholder 5">
            <a:extLst>
              <a:ext uri="{FF2B5EF4-FFF2-40B4-BE49-F238E27FC236}">
                <a16:creationId xmlns:a16="http://schemas.microsoft.com/office/drawing/2014/main" id="{7056760D-7B35-2DD9-C22E-ED92C3F5F9C2}"/>
              </a:ext>
            </a:extLst>
          </p:cNvPr>
          <p:cNvSpPr>
            <a:spLocks noGrp="1"/>
          </p:cNvSpPr>
          <p:nvPr>
            <p:ph type="body" sz="quarter" idx="3"/>
          </p:nvPr>
        </p:nvSpPr>
        <p:spPr>
          <a:xfrm>
            <a:off x="5088383" y="2449114"/>
            <a:ext cx="4412634" cy="576262"/>
          </a:xfrm>
        </p:spPr>
        <p:txBody>
          <a:bodyPr/>
          <a:lstStyle/>
          <a:p>
            <a:r>
              <a:rPr lang="en-US" sz="3600" b="1" dirty="0"/>
              <a:t>Organization</a:t>
            </a:r>
            <a:r>
              <a:rPr lang="en-US" b="1" dirty="0"/>
              <a:t> </a:t>
            </a:r>
            <a:r>
              <a:rPr lang="en-US" sz="3600" b="1" dirty="0"/>
              <a:t>Name</a:t>
            </a:r>
          </a:p>
        </p:txBody>
      </p:sp>
      <p:sp>
        <p:nvSpPr>
          <p:cNvPr id="4" name="Content Placeholder 3">
            <a:extLst>
              <a:ext uri="{FF2B5EF4-FFF2-40B4-BE49-F238E27FC236}">
                <a16:creationId xmlns:a16="http://schemas.microsoft.com/office/drawing/2014/main" id="{9932BF77-82D7-C824-2C66-74B4E9CFC1F8}"/>
              </a:ext>
            </a:extLst>
          </p:cNvPr>
          <p:cNvSpPr>
            <a:spLocks noGrp="1"/>
          </p:cNvSpPr>
          <p:nvPr>
            <p:ph sz="quarter" idx="4"/>
          </p:nvPr>
        </p:nvSpPr>
        <p:spPr>
          <a:xfrm>
            <a:off x="5088384" y="3241668"/>
            <a:ext cx="4639648" cy="2312694"/>
          </a:xfrm>
        </p:spPr>
        <p:txBody>
          <a:bodyPr/>
          <a:lstStyle/>
          <a:p>
            <a:pPr marL="0" indent="0">
              <a:buNone/>
            </a:pPr>
            <a:r>
              <a:rPr lang="en-US" sz="2400" dirty="0"/>
              <a:t>Hope Public Charitable Trust, Chennai.</a:t>
            </a:r>
          </a:p>
          <a:p>
            <a:pPr marL="0" indent="0">
              <a:buNone/>
            </a:pPr>
            <a:r>
              <a:rPr lang="en-US" sz="2400" dirty="0">
                <a:solidFill>
                  <a:schemeClr val="accent1">
                    <a:lumMod val="75000"/>
                  </a:schemeClr>
                </a:solidFill>
              </a:rPr>
              <a:t>www.hopechennai.com</a:t>
            </a:r>
          </a:p>
        </p:txBody>
      </p:sp>
      <p:cxnSp>
        <p:nvCxnSpPr>
          <p:cNvPr id="8" name="Straight Connector 7">
            <a:extLst>
              <a:ext uri="{FF2B5EF4-FFF2-40B4-BE49-F238E27FC236}">
                <a16:creationId xmlns:a16="http://schemas.microsoft.com/office/drawing/2014/main" id="{A05DF1C0-235B-5DC5-B7BA-FDD826C237FC}"/>
              </a:ext>
            </a:extLst>
          </p:cNvPr>
          <p:cNvCxnSpPr/>
          <p:nvPr/>
        </p:nvCxnSpPr>
        <p:spPr>
          <a:xfrm>
            <a:off x="4670323" y="2160983"/>
            <a:ext cx="0" cy="23126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56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25A49-B4F4-C5A2-5F0E-51FCC6EC9A80}"/>
              </a:ext>
            </a:extLst>
          </p:cNvPr>
          <p:cNvSpPr>
            <a:spLocks noGrp="1"/>
          </p:cNvSpPr>
          <p:nvPr>
            <p:ph idx="1"/>
          </p:nvPr>
        </p:nvSpPr>
        <p:spPr>
          <a:xfrm>
            <a:off x="677334" y="1986116"/>
            <a:ext cx="9121696" cy="4375356"/>
          </a:xfrm>
        </p:spPr>
        <p:txBody>
          <a:bodyPr>
            <a:normAutofit/>
          </a:bodyPr>
          <a:lstStyle/>
          <a:p>
            <a:pPr>
              <a:lnSpc>
                <a:spcPct val="150000"/>
              </a:lnSpc>
            </a:pPr>
            <a:r>
              <a:rPr lang="en-US" b="0" i="0" dirty="0">
                <a:solidFill>
                  <a:schemeClr val="tx1">
                    <a:lumMod val="95000"/>
                    <a:lumOff val="5000"/>
                  </a:schemeClr>
                </a:solidFill>
                <a:effectLst/>
                <a:latin typeface="Söhne"/>
              </a:rPr>
              <a:t>Electron is a framework for building desktop applications using web technologies such as HTML, CSS, and JavaScript. It allows developers to create cross-platform desktop applications that run on Windows, MacOS, and Linux.</a:t>
            </a:r>
          </a:p>
          <a:p>
            <a:pPr>
              <a:lnSpc>
                <a:spcPct val="150000"/>
              </a:lnSpc>
            </a:pPr>
            <a:r>
              <a:rPr lang="en-US" b="0" i="0" dirty="0">
                <a:solidFill>
                  <a:schemeClr val="tx1">
                    <a:lumMod val="95000"/>
                    <a:lumOff val="5000"/>
                  </a:schemeClr>
                </a:solidFill>
                <a:effectLst/>
                <a:latin typeface="Söhne"/>
              </a:rPr>
              <a:t>Electron combines the Chromium rendering engine and Node.js runtime environment, allowing developers to build desktop applications with access to the full suite of Node.js modules and the ability to display web content using Chromium.</a:t>
            </a:r>
          </a:p>
          <a:p>
            <a:pPr>
              <a:lnSpc>
                <a:spcPct val="150000"/>
              </a:lnSpc>
            </a:pPr>
            <a:r>
              <a:rPr lang="en-US" b="0" i="0" dirty="0">
                <a:solidFill>
                  <a:schemeClr val="tx1">
                    <a:lumMod val="95000"/>
                    <a:lumOff val="5000"/>
                  </a:schemeClr>
                </a:solidFill>
                <a:effectLst/>
                <a:latin typeface="Söhne"/>
              </a:rPr>
              <a:t>Electron's use of web technologies makes it a popular choice for developers who are already familiar with these technologies and want to build desktop applications.</a:t>
            </a:r>
          </a:p>
          <a:p>
            <a:pPr>
              <a:lnSpc>
                <a:spcPct val="150000"/>
              </a:lnSpc>
            </a:pPr>
            <a:endParaRPr lang="en-US" dirty="0">
              <a:solidFill>
                <a:schemeClr val="tx1">
                  <a:lumMod val="95000"/>
                  <a:lumOff val="5000"/>
                </a:schemeClr>
              </a:solidFill>
              <a:latin typeface="Google Sans"/>
            </a:endParaRPr>
          </a:p>
        </p:txBody>
      </p:sp>
      <p:sp>
        <p:nvSpPr>
          <p:cNvPr id="2" name="Title 1">
            <a:extLst>
              <a:ext uri="{FF2B5EF4-FFF2-40B4-BE49-F238E27FC236}">
                <a16:creationId xmlns:a16="http://schemas.microsoft.com/office/drawing/2014/main" id="{E479AFBD-1696-3C7C-806D-B4DD5CB8DA58}"/>
              </a:ext>
            </a:extLst>
          </p:cNvPr>
          <p:cNvSpPr>
            <a:spLocks noGrp="1"/>
          </p:cNvSpPr>
          <p:nvPr>
            <p:ph type="title"/>
          </p:nvPr>
        </p:nvSpPr>
        <p:spPr>
          <a:xfrm>
            <a:off x="677334" y="609600"/>
            <a:ext cx="8596668" cy="855406"/>
          </a:xfrm>
        </p:spPr>
        <p:txBody>
          <a:bodyPr/>
          <a:lstStyle/>
          <a:p>
            <a:r>
              <a:rPr lang="en-US" b="1" dirty="0"/>
              <a:t>Electron.js</a:t>
            </a:r>
          </a:p>
        </p:txBody>
      </p:sp>
    </p:spTree>
    <p:extLst>
      <p:ext uri="{BB962C8B-B14F-4D97-AF65-F5344CB8AC3E}">
        <p14:creationId xmlns:p14="http://schemas.microsoft.com/office/powerpoint/2010/main" val="399674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25A49-B4F4-C5A2-5F0E-51FCC6EC9A80}"/>
              </a:ext>
            </a:extLst>
          </p:cNvPr>
          <p:cNvSpPr>
            <a:spLocks noGrp="1"/>
          </p:cNvSpPr>
          <p:nvPr>
            <p:ph idx="1"/>
          </p:nvPr>
        </p:nvSpPr>
        <p:spPr>
          <a:xfrm>
            <a:off x="677334" y="1553496"/>
            <a:ext cx="9121696" cy="4375356"/>
          </a:xfrm>
        </p:spPr>
        <p:txBody>
          <a:bodyPr>
            <a:normAutofit fontScale="92500"/>
          </a:bodyPr>
          <a:lstStyle/>
          <a:p>
            <a:pPr>
              <a:lnSpc>
                <a:spcPct val="150000"/>
              </a:lnSpc>
            </a:pPr>
            <a:r>
              <a:rPr lang="en-US" sz="2400" b="1" u="sng" dirty="0">
                <a:solidFill>
                  <a:schemeClr val="accent1">
                    <a:lumMod val="75000"/>
                  </a:schemeClr>
                </a:solidFill>
                <a:latin typeface="Google Sans"/>
              </a:rPr>
              <a:t>Slot Booking Algorithm</a:t>
            </a:r>
            <a:r>
              <a:rPr lang="en-US" sz="2400" b="1" dirty="0">
                <a:solidFill>
                  <a:schemeClr val="accent1">
                    <a:lumMod val="75000"/>
                  </a:schemeClr>
                </a:solidFill>
                <a:latin typeface="Google Sans"/>
              </a:rPr>
              <a:t> </a:t>
            </a:r>
            <a:r>
              <a:rPr lang="en-US" sz="2400" dirty="0">
                <a:solidFill>
                  <a:schemeClr val="accent1">
                    <a:lumMod val="75000"/>
                  </a:schemeClr>
                </a:solidFill>
                <a:latin typeface="Google Sans"/>
              </a:rPr>
              <a:t>: </a:t>
            </a:r>
            <a:r>
              <a:rPr lang="en-US" sz="2400" dirty="0">
                <a:solidFill>
                  <a:schemeClr val="tx1">
                    <a:lumMod val="95000"/>
                    <a:lumOff val="5000"/>
                  </a:schemeClr>
                </a:solidFill>
                <a:latin typeface="Google Sans"/>
              </a:rPr>
              <a:t>To avoid booking slots which already booked</a:t>
            </a:r>
          </a:p>
          <a:p>
            <a:pPr>
              <a:lnSpc>
                <a:spcPct val="150000"/>
              </a:lnSpc>
            </a:pPr>
            <a:r>
              <a:rPr lang="en-US" sz="2400" b="1" u="sng" dirty="0">
                <a:solidFill>
                  <a:schemeClr val="accent1">
                    <a:lumMod val="75000"/>
                  </a:schemeClr>
                </a:solidFill>
                <a:latin typeface="Google Sans"/>
              </a:rPr>
              <a:t>Admin Login</a:t>
            </a:r>
            <a:r>
              <a:rPr lang="en-US" sz="2400" b="1" dirty="0">
                <a:solidFill>
                  <a:schemeClr val="accent1">
                    <a:lumMod val="75000"/>
                  </a:schemeClr>
                </a:solidFill>
                <a:latin typeface="Google Sans"/>
              </a:rPr>
              <a:t> </a:t>
            </a:r>
            <a:r>
              <a:rPr lang="en-US" sz="2400" dirty="0">
                <a:solidFill>
                  <a:schemeClr val="accent1">
                    <a:lumMod val="75000"/>
                  </a:schemeClr>
                </a:solidFill>
                <a:latin typeface="Google Sans"/>
              </a:rPr>
              <a:t>: </a:t>
            </a:r>
            <a:r>
              <a:rPr lang="en-US" sz="2400" dirty="0">
                <a:solidFill>
                  <a:schemeClr val="tx1">
                    <a:lumMod val="95000"/>
                    <a:lumOff val="5000"/>
                  </a:schemeClr>
                </a:solidFill>
                <a:latin typeface="Google Sans"/>
              </a:rPr>
              <a:t>To make the app secure by adding Admin Login page with Password</a:t>
            </a:r>
          </a:p>
          <a:p>
            <a:pPr>
              <a:lnSpc>
                <a:spcPct val="150000"/>
              </a:lnSpc>
            </a:pPr>
            <a:r>
              <a:rPr lang="en-US" sz="2400" b="1" u="sng" dirty="0">
                <a:solidFill>
                  <a:schemeClr val="accent1">
                    <a:lumMod val="75000"/>
                  </a:schemeClr>
                </a:solidFill>
                <a:latin typeface="Google Sans"/>
              </a:rPr>
              <a:t>Dashboard</a:t>
            </a:r>
            <a:r>
              <a:rPr lang="en-US" sz="2400" dirty="0">
                <a:solidFill>
                  <a:schemeClr val="accent1">
                    <a:lumMod val="75000"/>
                  </a:schemeClr>
                </a:solidFill>
                <a:latin typeface="Google Sans"/>
              </a:rPr>
              <a:t> : </a:t>
            </a:r>
            <a:r>
              <a:rPr lang="en-US" sz="2400" dirty="0">
                <a:solidFill>
                  <a:schemeClr val="tx1">
                    <a:lumMod val="95000"/>
                    <a:lumOff val="5000"/>
                  </a:schemeClr>
                </a:solidFill>
                <a:latin typeface="Google Sans"/>
              </a:rPr>
              <a:t>To show current date updates like Total Entries Made, Current Slots Booked, Current Empty Slots.</a:t>
            </a:r>
          </a:p>
          <a:p>
            <a:pPr>
              <a:lnSpc>
                <a:spcPct val="150000"/>
              </a:lnSpc>
            </a:pPr>
            <a:r>
              <a:rPr lang="en-US" sz="2400" b="1" u="sng" dirty="0">
                <a:solidFill>
                  <a:schemeClr val="accent1">
                    <a:lumMod val="75000"/>
                  </a:schemeClr>
                </a:solidFill>
                <a:latin typeface="Google Sans"/>
              </a:rPr>
              <a:t>Conversion</a:t>
            </a:r>
            <a:r>
              <a:rPr lang="en-US" sz="2400" dirty="0">
                <a:solidFill>
                  <a:schemeClr val="accent1">
                    <a:lumMod val="75000"/>
                  </a:schemeClr>
                </a:solidFill>
                <a:latin typeface="Google Sans"/>
              </a:rPr>
              <a:t> :  </a:t>
            </a:r>
            <a:r>
              <a:rPr lang="en-US" sz="2400" dirty="0">
                <a:solidFill>
                  <a:schemeClr val="tx1">
                    <a:lumMod val="95000"/>
                    <a:lumOff val="5000"/>
                  </a:schemeClr>
                </a:solidFill>
                <a:latin typeface="Google Sans"/>
              </a:rPr>
              <a:t>To Convert Web app into Desktop app which can be installed and used in windows </a:t>
            </a:r>
          </a:p>
        </p:txBody>
      </p:sp>
      <p:sp>
        <p:nvSpPr>
          <p:cNvPr id="2" name="Title 1">
            <a:extLst>
              <a:ext uri="{FF2B5EF4-FFF2-40B4-BE49-F238E27FC236}">
                <a16:creationId xmlns:a16="http://schemas.microsoft.com/office/drawing/2014/main" id="{E479AFBD-1696-3C7C-806D-B4DD5CB8DA58}"/>
              </a:ext>
            </a:extLst>
          </p:cNvPr>
          <p:cNvSpPr>
            <a:spLocks noGrp="1"/>
          </p:cNvSpPr>
          <p:nvPr>
            <p:ph type="title"/>
          </p:nvPr>
        </p:nvSpPr>
        <p:spPr>
          <a:xfrm>
            <a:off x="677334" y="609600"/>
            <a:ext cx="8596668" cy="855406"/>
          </a:xfrm>
        </p:spPr>
        <p:txBody>
          <a:bodyPr/>
          <a:lstStyle/>
          <a:p>
            <a:r>
              <a:rPr lang="en-US" b="1" dirty="0"/>
              <a:t>Conclusion</a:t>
            </a:r>
          </a:p>
        </p:txBody>
      </p:sp>
    </p:spTree>
    <p:extLst>
      <p:ext uri="{BB962C8B-B14F-4D97-AF65-F5344CB8AC3E}">
        <p14:creationId xmlns:p14="http://schemas.microsoft.com/office/powerpoint/2010/main" val="3736380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3487B9B-E498-38C9-3EC7-510046E09D30}"/>
              </a:ext>
            </a:extLst>
          </p:cNvPr>
          <p:cNvPicPr>
            <a:picLocks noChangeAspect="1"/>
          </p:cNvPicPr>
          <p:nvPr/>
        </p:nvPicPr>
        <p:blipFill>
          <a:blip r:embed="rId2"/>
          <a:stretch>
            <a:fillRect/>
          </a:stretch>
        </p:blipFill>
        <p:spPr>
          <a:xfrm>
            <a:off x="0" y="462089"/>
            <a:ext cx="12192000" cy="5933822"/>
          </a:xfrm>
          <a:prstGeom prst="rect">
            <a:avLst/>
          </a:prstGeom>
        </p:spPr>
      </p:pic>
    </p:spTree>
    <p:extLst>
      <p:ext uri="{BB962C8B-B14F-4D97-AF65-F5344CB8AC3E}">
        <p14:creationId xmlns:p14="http://schemas.microsoft.com/office/powerpoint/2010/main" val="3447907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704D2-5C05-895E-35CD-73582197A64D}"/>
              </a:ext>
            </a:extLst>
          </p:cNvPr>
          <p:cNvPicPr>
            <a:picLocks noChangeAspect="1"/>
          </p:cNvPicPr>
          <p:nvPr/>
        </p:nvPicPr>
        <p:blipFill>
          <a:blip r:embed="rId2"/>
          <a:stretch>
            <a:fillRect/>
          </a:stretch>
        </p:blipFill>
        <p:spPr>
          <a:xfrm>
            <a:off x="0" y="471913"/>
            <a:ext cx="12192000" cy="5914173"/>
          </a:xfrm>
          <a:prstGeom prst="rect">
            <a:avLst/>
          </a:prstGeom>
        </p:spPr>
      </p:pic>
    </p:spTree>
    <p:extLst>
      <p:ext uri="{BB962C8B-B14F-4D97-AF65-F5344CB8AC3E}">
        <p14:creationId xmlns:p14="http://schemas.microsoft.com/office/powerpoint/2010/main" val="2662901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1DE107-F129-0A13-5116-B4AB82196EA9}"/>
              </a:ext>
            </a:extLst>
          </p:cNvPr>
          <p:cNvPicPr>
            <a:picLocks noChangeAspect="1"/>
          </p:cNvPicPr>
          <p:nvPr/>
        </p:nvPicPr>
        <p:blipFill>
          <a:blip r:embed="rId2"/>
          <a:stretch>
            <a:fillRect/>
          </a:stretch>
        </p:blipFill>
        <p:spPr>
          <a:xfrm>
            <a:off x="0" y="469900"/>
            <a:ext cx="12192000" cy="5918200"/>
          </a:xfrm>
          <a:prstGeom prst="rect">
            <a:avLst/>
          </a:prstGeom>
        </p:spPr>
      </p:pic>
    </p:spTree>
    <p:extLst>
      <p:ext uri="{BB962C8B-B14F-4D97-AF65-F5344CB8AC3E}">
        <p14:creationId xmlns:p14="http://schemas.microsoft.com/office/powerpoint/2010/main" val="395145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2ADB92-BD01-DEB1-F402-29EAE40F011E}"/>
              </a:ext>
            </a:extLst>
          </p:cNvPr>
          <p:cNvPicPr>
            <a:picLocks noChangeAspect="1"/>
          </p:cNvPicPr>
          <p:nvPr/>
        </p:nvPicPr>
        <p:blipFill>
          <a:blip r:embed="rId2"/>
          <a:stretch>
            <a:fillRect/>
          </a:stretch>
        </p:blipFill>
        <p:spPr>
          <a:xfrm>
            <a:off x="0" y="466725"/>
            <a:ext cx="12192000" cy="5924550"/>
          </a:xfrm>
          <a:prstGeom prst="rect">
            <a:avLst/>
          </a:prstGeom>
        </p:spPr>
      </p:pic>
    </p:spTree>
    <p:extLst>
      <p:ext uri="{BB962C8B-B14F-4D97-AF65-F5344CB8AC3E}">
        <p14:creationId xmlns:p14="http://schemas.microsoft.com/office/powerpoint/2010/main" val="3641021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340B3-1DBA-9B75-A32C-6B4924C14E19}"/>
              </a:ext>
            </a:extLst>
          </p:cNvPr>
          <p:cNvPicPr>
            <a:picLocks noChangeAspect="1"/>
          </p:cNvPicPr>
          <p:nvPr/>
        </p:nvPicPr>
        <p:blipFill>
          <a:blip r:embed="rId2"/>
          <a:stretch>
            <a:fillRect/>
          </a:stretch>
        </p:blipFill>
        <p:spPr>
          <a:xfrm>
            <a:off x="0" y="469900"/>
            <a:ext cx="12192000" cy="5918200"/>
          </a:xfrm>
          <a:prstGeom prst="rect">
            <a:avLst/>
          </a:prstGeom>
        </p:spPr>
      </p:pic>
    </p:spTree>
    <p:extLst>
      <p:ext uri="{BB962C8B-B14F-4D97-AF65-F5344CB8AC3E}">
        <p14:creationId xmlns:p14="http://schemas.microsoft.com/office/powerpoint/2010/main" val="340121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72ED7E-54D3-6151-DB7F-098B851C59EC}"/>
              </a:ext>
            </a:extLst>
          </p:cNvPr>
          <p:cNvSpPr>
            <a:spLocks noGrp="1"/>
          </p:cNvSpPr>
          <p:nvPr>
            <p:ph type="title"/>
          </p:nvPr>
        </p:nvSpPr>
        <p:spPr>
          <a:xfrm>
            <a:off x="677334" y="344130"/>
            <a:ext cx="8596668" cy="855406"/>
          </a:xfrm>
        </p:spPr>
        <p:txBody>
          <a:bodyPr/>
          <a:lstStyle/>
          <a:p>
            <a:r>
              <a:rPr lang="en-US" b="1" dirty="0"/>
              <a:t>Contribution</a:t>
            </a:r>
          </a:p>
        </p:txBody>
      </p:sp>
      <p:pic>
        <p:nvPicPr>
          <p:cNvPr id="11" name="Picture 10">
            <a:extLst>
              <a:ext uri="{FF2B5EF4-FFF2-40B4-BE49-F238E27FC236}">
                <a16:creationId xmlns:a16="http://schemas.microsoft.com/office/drawing/2014/main" id="{8A445483-D4C5-3084-816E-76B3E4F4D2E7}"/>
              </a:ext>
            </a:extLst>
          </p:cNvPr>
          <p:cNvPicPr>
            <a:picLocks noChangeAspect="1"/>
          </p:cNvPicPr>
          <p:nvPr/>
        </p:nvPicPr>
        <p:blipFill>
          <a:blip r:embed="rId2"/>
          <a:stretch>
            <a:fillRect/>
          </a:stretch>
        </p:blipFill>
        <p:spPr>
          <a:xfrm>
            <a:off x="5142272" y="4016477"/>
            <a:ext cx="3577139" cy="2527437"/>
          </a:xfrm>
          <a:prstGeom prst="rect">
            <a:avLst/>
          </a:prstGeom>
        </p:spPr>
      </p:pic>
      <p:pic>
        <p:nvPicPr>
          <p:cNvPr id="13" name="Picture 12">
            <a:extLst>
              <a:ext uri="{FF2B5EF4-FFF2-40B4-BE49-F238E27FC236}">
                <a16:creationId xmlns:a16="http://schemas.microsoft.com/office/drawing/2014/main" id="{3EEF4876-15FC-FD2E-25D7-27A37FC787D4}"/>
              </a:ext>
            </a:extLst>
          </p:cNvPr>
          <p:cNvPicPr>
            <a:picLocks noChangeAspect="1"/>
          </p:cNvPicPr>
          <p:nvPr/>
        </p:nvPicPr>
        <p:blipFill>
          <a:blip r:embed="rId3"/>
          <a:stretch>
            <a:fillRect/>
          </a:stretch>
        </p:blipFill>
        <p:spPr>
          <a:xfrm>
            <a:off x="677333" y="4016477"/>
            <a:ext cx="3577138" cy="2527437"/>
          </a:xfrm>
          <a:prstGeom prst="rect">
            <a:avLst/>
          </a:prstGeom>
        </p:spPr>
      </p:pic>
      <p:sp>
        <p:nvSpPr>
          <p:cNvPr id="15" name="Title 1">
            <a:extLst>
              <a:ext uri="{FF2B5EF4-FFF2-40B4-BE49-F238E27FC236}">
                <a16:creationId xmlns:a16="http://schemas.microsoft.com/office/drawing/2014/main" id="{8BECA476-B151-8FD1-E71E-10E52E83C781}"/>
              </a:ext>
            </a:extLst>
          </p:cNvPr>
          <p:cNvSpPr txBox="1">
            <a:spLocks/>
          </p:cNvSpPr>
          <p:nvPr/>
        </p:nvSpPr>
        <p:spPr>
          <a:xfrm>
            <a:off x="677333" y="1066801"/>
            <a:ext cx="9272911" cy="21483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solidFill>
                  <a:schemeClr val="tx1">
                    <a:lumMod val="65000"/>
                    <a:lumOff val="35000"/>
                  </a:schemeClr>
                </a:solidFill>
              </a:rPr>
              <a:t>Abu Obaidah Z </a:t>
            </a:r>
            <a:r>
              <a:rPr lang="en-US" sz="2400" b="1" dirty="0">
                <a:solidFill>
                  <a:schemeClr val="tx1">
                    <a:lumMod val="75000"/>
                    <a:lumOff val="25000"/>
                  </a:schemeClr>
                </a:solidFill>
              </a:rPr>
              <a:t>– React, </a:t>
            </a:r>
            <a:r>
              <a:rPr lang="en-US" sz="2400" b="1" dirty="0" err="1">
                <a:solidFill>
                  <a:schemeClr val="tx1">
                    <a:lumMod val="75000"/>
                    <a:lumOff val="25000"/>
                  </a:schemeClr>
                </a:solidFill>
              </a:rPr>
              <a:t>Javascript</a:t>
            </a:r>
            <a:r>
              <a:rPr lang="en-US" sz="2400" b="1" dirty="0">
                <a:solidFill>
                  <a:schemeClr val="tx1">
                    <a:lumMod val="75000"/>
                    <a:lumOff val="25000"/>
                  </a:schemeClr>
                </a:solidFill>
              </a:rPr>
              <a:t>, Electron.js, </a:t>
            </a:r>
            <a:r>
              <a:rPr lang="en-US" sz="2400" b="1" dirty="0" err="1">
                <a:solidFill>
                  <a:schemeClr val="tx1">
                    <a:lumMod val="75000"/>
                    <a:lumOff val="25000"/>
                  </a:schemeClr>
                </a:solidFill>
              </a:rPr>
              <a:t>Mongodb</a:t>
            </a:r>
            <a:endParaRPr lang="en-US" sz="2400" b="1" dirty="0">
              <a:solidFill>
                <a:schemeClr val="tx1">
                  <a:lumMod val="75000"/>
                  <a:lumOff val="25000"/>
                </a:schemeClr>
              </a:solidFill>
            </a:endParaRPr>
          </a:p>
          <a:p>
            <a:endParaRPr lang="en-US" sz="2400" b="1" dirty="0">
              <a:solidFill>
                <a:schemeClr val="tx1">
                  <a:lumMod val="75000"/>
                  <a:lumOff val="25000"/>
                </a:schemeClr>
              </a:solidFill>
            </a:endParaRPr>
          </a:p>
          <a:p>
            <a:r>
              <a:rPr lang="en-US" sz="2400" b="1" u="sng" dirty="0">
                <a:solidFill>
                  <a:schemeClr val="tx1">
                    <a:lumMod val="65000"/>
                    <a:lumOff val="35000"/>
                  </a:schemeClr>
                </a:solidFill>
              </a:rPr>
              <a:t>Ranjith E </a:t>
            </a:r>
            <a:r>
              <a:rPr lang="en-US" sz="2400" b="1" dirty="0">
                <a:solidFill>
                  <a:schemeClr val="tx1">
                    <a:lumMod val="75000"/>
                    <a:lumOff val="25000"/>
                  </a:schemeClr>
                </a:solidFill>
              </a:rPr>
              <a:t>– HTML &amp; CSS</a:t>
            </a:r>
          </a:p>
          <a:p>
            <a:endParaRPr lang="en-US" sz="2400" b="1" dirty="0">
              <a:solidFill>
                <a:schemeClr val="tx1">
                  <a:lumMod val="75000"/>
                  <a:lumOff val="25000"/>
                </a:schemeClr>
              </a:solidFill>
            </a:endParaRPr>
          </a:p>
          <a:p>
            <a:r>
              <a:rPr lang="en-US" sz="2400" b="1" u="sng" dirty="0">
                <a:solidFill>
                  <a:schemeClr val="tx1">
                    <a:lumMod val="65000"/>
                    <a:lumOff val="35000"/>
                  </a:schemeClr>
                </a:solidFill>
              </a:rPr>
              <a:t>Balaji S </a:t>
            </a:r>
            <a:r>
              <a:rPr lang="en-US" sz="2400" b="1" dirty="0">
                <a:solidFill>
                  <a:schemeClr val="tx1">
                    <a:lumMod val="75000"/>
                    <a:lumOff val="25000"/>
                  </a:schemeClr>
                </a:solidFill>
              </a:rPr>
              <a:t>– </a:t>
            </a:r>
            <a:r>
              <a:rPr lang="en-US" sz="2400" b="1" dirty="0" err="1">
                <a:solidFill>
                  <a:schemeClr val="tx1">
                    <a:lumMod val="75000"/>
                    <a:lumOff val="25000"/>
                  </a:schemeClr>
                </a:solidFill>
              </a:rPr>
              <a:t>Ms</a:t>
            </a:r>
            <a:r>
              <a:rPr lang="en-US" sz="2400" b="1" dirty="0">
                <a:solidFill>
                  <a:schemeClr val="tx1">
                    <a:lumMod val="75000"/>
                    <a:lumOff val="25000"/>
                  </a:schemeClr>
                </a:solidFill>
              </a:rPr>
              <a:t> Office &amp; CRUD testing </a:t>
            </a:r>
          </a:p>
        </p:txBody>
      </p:sp>
      <p:sp>
        <p:nvSpPr>
          <p:cNvPr id="16" name="Title 1">
            <a:extLst>
              <a:ext uri="{FF2B5EF4-FFF2-40B4-BE49-F238E27FC236}">
                <a16:creationId xmlns:a16="http://schemas.microsoft.com/office/drawing/2014/main" id="{1C495C0F-A03C-CB0D-AD8C-35CBCFADA737}"/>
              </a:ext>
            </a:extLst>
          </p:cNvPr>
          <p:cNvSpPr txBox="1">
            <a:spLocks/>
          </p:cNvSpPr>
          <p:nvPr/>
        </p:nvSpPr>
        <p:spPr>
          <a:xfrm>
            <a:off x="576280" y="3215151"/>
            <a:ext cx="8596668" cy="8554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Certificates</a:t>
            </a:r>
          </a:p>
        </p:txBody>
      </p:sp>
      <p:cxnSp>
        <p:nvCxnSpPr>
          <p:cNvPr id="18" name="Straight Connector 17">
            <a:extLst>
              <a:ext uri="{FF2B5EF4-FFF2-40B4-BE49-F238E27FC236}">
                <a16:creationId xmlns:a16="http://schemas.microsoft.com/office/drawing/2014/main" id="{0CAEB308-3CE5-35A1-9784-B22A9272A4E6}"/>
              </a:ext>
            </a:extLst>
          </p:cNvPr>
          <p:cNvCxnSpPr>
            <a:cxnSpLocks/>
          </p:cNvCxnSpPr>
          <p:nvPr/>
        </p:nvCxnSpPr>
        <p:spPr>
          <a:xfrm>
            <a:off x="235974" y="3205314"/>
            <a:ext cx="94586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244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25A49-B4F4-C5A2-5F0E-51FCC6EC9A80}"/>
              </a:ext>
            </a:extLst>
          </p:cNvPr>
          <p:cNvSpPr>
            <a:spLocks noGrp="1"/>
          </p:cNvSpPr>
          <p:nvPr>
            <p:ph idx="1"/>
          </p:nvPr>
        </p:nvSpPr>
        <p:spPr>
          <a:xfrm>
            <a:off x="677334" y="1986116"/>
            <a:ext cx="9121696" cy="4375356"/>
          </a:xfrm>
        </p:spPr>
        <p:txBody>
          <a:bodyPr>
            <a:normAutofit/>
          </a:bodyPr>
          <a:lstStyle/>
          <a:p>
            <a:pPr marL="0" indent="0" algn="ctr">
              <a:lnSpc>
                <a:spcPct val="150000"/>
              </a:lnSpc>
              <a:buNone/>
            </a:pPr>
            <a:r>
              <a:rPr lang="en-US" sz="10000" dirty="0">
                <a:solidFill>
                  <a:schemeClr val="accent1">
                    <a:lumMod val="75000"/>
                  </a:schemeClr>
                </a:solidFill>
                <a:latin typeface="Magneto" panose="04030805050802020D02" pitchFamily="82" charset="0"/>
              </a:rPr>
              <a:t>Thank You</a:t>
            </a:r>
          </a:p>
        </p:txBody>
      </p:sp>
    </p:spTree>
    <p:extLst>
      <p:ext uri="{BB962C8B-B14F-4D97-AF65-F5344CB8AC3E}">
        <p14:creationId xmlns:p14="http://schemas.microsoft.com/office/powerpoint/2010/main" val="308630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DE85-32AA-E976-BC63-A8895FA75EF1}"/>
              </a:ext>
            </a:extLst>
          </p:cNvPr>
          <p:cNvSpPr>
            <a:spLocks noGrp="1"/>
          </p:cNvSpPr>
          <p:nvPr>
            <p:ph type="title"/>
          </p:nvPr>
        </p:nvSpPr>
        <p:spPr>
          <a:xfrm>
            <a:off x="588844" y="0"/>
            <a:ext cx="8596668" cy="1320800"/>
          </a:xfrm>
        </p:spPr>
        <p:txBody>
          <a:bodyPr/>
          <a:lstStyle/>
          <a:p>
            <a:br>
              <a:rPr lang="en-US" b="1" dirty="0"/>
            </a:br>
            <a:r>
              <a:rPr lang="en-US" b="1" dirty="0"/>
              <a:t>External Organization Info </a:t>
            </a:r>
          </a:p>
        </p:txBody>
      </p:sp>
      <p:sp>
        <p:nvSpPr>
          <p:cNvPr id="4" name="Content Placeholder 3">
            <a:extLst>
              <a:ext uri="{FF2B5EF4-FFF2-40B4-BE49-F238E27FC236}">
                <a16:creationId xmlns:a16="http://schemas.microsoft.com/office/drawing/2014/main" id="{DCEE88E9-B8C8-1E00-391E-A298949B2B1E}"/>
              </a:ext>
            </a:extLst>
          </p:cNvPr>
          <p:cNvSpPr>
            <a:spLocks noGrp="1"/>
          </p:cNvSpPr>
          <p:nvPr>
            <p:ph idx="1"/>
          </p:nvPr>
        </p:nvSpPr>
        <p:spPr>
          <a:xfrm>
            <a:off x="864147" y="2078549"/>
            <a:ext cx="8596668" cy="4450071"/>
          </a:xfrm>
        </p:spPr>
        <p:txBody>
          <a:bodyPr>
            <a:normAutofit/>
          </a:bodyPr>
          <a:lstStyle/>
          <a:p>
            <a:pPr>
              <a:lnSpc>
                <a:spcPct val="150000"/>
              </a:lnSpc>
            </a:pPr>
            <a:r>
              <a:rPr lang="en-US" b="0" i="0" dirty="0">
                <a:solidFill>
                  <a:srgbClr val="444444"/>
                </a:solidFill>
                <a:effectLst/>
                <a:latin typeface="Open Sans" panose="020B0606030504020204" pitchFamily="34" charset="0"/>
              </a:rPr>
              <a:t>Hope Public Charitable trust is a </a:t>
            </a:r>
            <a:r>
              <a:rPr lang="en-US" b="1" i="0" dirty="0">
                <a:solidFill>
                  <a:srgbClr val="444444"/>
                </a:solidFill>
                <a:effectLst/>
                <a:latin typeface="Open Sans" panose="020B0606030504020204" pitchFamily="34" charset="0"/>
              </a:rPr>
              <a:t>Non-Governmental organization</a:t>
            </a:r>
            <a:r>
              <a:rPr lang="en-US" b="0" i="0" dirty="0">
                <a:solidFill>
                  <a:srgbClr val="444444"/>
                </a:solidFill>
                <a:effectLst/>
                <a:latin typeface="Open Sans" panose="020B0606030504020204" pitchFamily="34" charset="0"/>
              </a:rPr>
              <a:t>, active since 2007. </a:t>
            </a:r>
          </a:p>
          <a:p>
            <a:pPr>
              <a:lnSpc>
                <a:spcPct val="150000"/>
              </a:lnSpc>
            </a:pPr>
            <a:r>
              <a:rPr lang="en-US" b="0" i="0" dirty="0">
                <a:solidFill>
                  <a:srgbClr val="444444"/>
                </a:solidFill>
                <a:effectLst/>
                <a:latin typeface="Open Sans" panose="020B0606030504020204" pitchFamily="34" charset="0"/>
              </a:rPr>
              <a:t>Headquartered at Chennai, India, we strive to address the needs, living conditions of the intellectually challenged community, which is one of the most marginalized in our society. </a:t>
            </a:r>
          </a:p>
          <a:p>
            <a:pPr>
              <a:lnSpc>
                <a:spcPct val="150000"/>
              </a:lnSpc>
            </a:pPr>
            <a:r>
              <a:rPr lang="en-US" b="0" i="0" dirty="0">
                <a:solidFill>
                  <a:srgbClr val="444444"/>
                </a:solidFill>
                <a:effectLst/>
                <a:latin typeface="Open Sans" panose="020B0606030504020204" pitchFamily="34" charset="0"/>
              </a:rPr>
              <a:t>HOPE strives to improve the living conditions of challenged community by providing </a:t>
            </a:r>
            <a:r>
              <a:rPr lang="en-US" b="0" i="0" u="none" strike="noStrike" dirty="0">
                <a:solidFill>
                  <a:srgbClr val="1BB1DC"/>
                </a:solidFill>
                <a:effectLst/>
                <a:latin typeface="Open Sans" panose="020B0606030504020204" pitchFamily="34" charset="0"/>
                <a:hlinkClick r:id="rId2"/>
              </a:rPr>
              <a:t>Special Education</a:t>
            </a:r>
            <a:r>
              <a:rPr lang="en-US" b="0" i="0" dirty="0">
                <a:solidFill>
                  <a:srgbClr val="444444"/>
                </a:solidFill>
                <a:effectLst/>
                <a:latin typeface="Open Sans" panose="020B0606030504020204" pitchFamily="34" charset="0"/>
              </a:rPr>
              <a:t>, Vocational training and Rehabilitation services for the intellectually impaired, and </a:t>
            </a:r>
            <a:r>
              <a:rPr lang="en-US" b="0" i="0" u="none" strike="noStrike" dirty="0">
                <a:solidFill>
                  <a:srgbClr val="1BB1DC"/>
                </a:solidFill>
                <a:effectLst/>
                <a:latin typeface="Open Sans" panose="020B0606030504020204" pitchFamily="34" charset="0"/>
                <a:hlinkClick r:id="rId3"/>
              </a:rPr>
              <a:t>Special needs children</a:t>
            </a:r>
            <a:r>
              <a:rPr lang="en-US" b="0" i="0" dirty="0">
                <a:solidFill>
                  <a:srgbClr val="444444"/>
                </a:solidFill>
                <a:effectLst/>
                <a:latin typeface="Open Sans" panose="020B0606030504020204" pitchFamily="34" charset="0"/>
              </a:rPr>
              <a:t> and adult .</a:t>
            </a:r>
            <a:endParaRPr lang="en-US" dirty="0"/>
          </a:p>
        </p:txBody>
      </p:sp>
    </p:spTree>
    <p:extLst>
      <p:ext uri="{BB962C8B-B14F-4D97-AF65-F5344CB8AC3E}">
        <p14:creationId xmlns:p14="http://schemas.microsoft.com/office/powerpoint/2010/main" val="236982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31E3-79E1-CE00-805A-43005229CE58}"/>
              </a:ext>
            </a:extLst>
          </p:cNvPr>
          <p:cNvSpPr>
            <a:spLocks noGrp="1"/>
          </p:cNvSpPr>
          <p:nvPr>
            <p:ph type="title"/>
          </p:nvPr>
        </p:nvSpPr>
        <p:spPr>
          <a:xfrm>
            <a:off x="569179" y="0"/>
            <a:ext cx="8596668" cy="1320800"/>
          </a:xfrm>
        </p:spPr>
        <p:txBody>
          <a:bodyPr>
            <a:normAutofit/>
          </a:bodyPr>
          <a:lstStyle/>
          <a:p>
            <a:br>
              <a:rPr lang="en-US" sz="4000" b="1" dirty="0"/>
            </a:br>
            <a:r>
              <a:rPr lang="en-US" sz="4000" b="1" dirty="0"/>
              <a:t>Abstract</a:t>
            </a:r>
          </a:p>
        </p:txBody>
      </p:sp>
      <p:sp>
        <p:nvSpPr>
          <p:cNvPr id="3" name="Content Placeholder 2">
            <a:extLst>
              <a:ext uri="{FF2B5EF4-FFF2-40B4-BE49-F238E27FC236}">
                <a16:creationId xmlns:a16="http://schemas.microsoft.com/office/drawing/2014/main" id="{598E205D-EF23-F1B0-4A0A-9DC1744B84AF}"/>
              </a:ext>
            </a:extLst>
          </p:cNvPr>
          <p:cNvSpPr>
            <a:spLocks noGrp="1"/>
          </p:cNvSpPr>
          <p:nvPr>
            <p:ph idx="1"/>
          </p:nvPr>
        </p:nvSpPr>
        <p:spPr>
          <a:xfrm>
            <a:off x="696998" y="1649312"/>
            <a:ext cx="8596668" cy="4977630"/>
          </a:xfrm>
        </p:spPr>
        <p:txBody>
          <a:bodyPr>
            <a:normAutofit lnSpcReduction="10000"/>
          </a:bodyPr>
          <a:lstStyle/>
          <a:p>
            <a:pPr>
              <a:lnSpc>
                <a:spcPct val="170000"/>
              </a:lnSpc>
            </a:pPr>
            <a:r>
              <a:rPr lang="en-US" dirty="0"/>
              <a:t>This project aims  to create an offline desktop application that allows users to record and manage information about individuals who are willing to donate food to a trust or organization.</a:t>
            </a:r>
          </a:p>
          <a:p>
            <a:pPr>
              <a:lnSpc>
                <a:spcPct val="170000"/>
              </a:lnSpc>
            </a:pPr>
            <a:r>
              <a:rPr lang="en-US" dirty="0"/>
              <a:t> The app will feature CRUD (Create, Read, Update, and Delete) functionality, allowing users to easily add, view,edit, and remove donor information.</a:t>
            </a:r>
          </a:p>
          <a:p>
            <a:pPr>
              <a:lnSpc>
                <a:spcPct val="170000"/>
              </a:lnSpc>
            </a:pPr>
            <a:r>
              <a:rPr lang="en-US" dirty="0"/>
              <a:t>	The app will be designed to work offline, allowing users to use it in areas where internet connectivity is unreliable or unavailable. </a:t>
            </a:r>
          </a:p>
          <a:p>
            <a:pPr>
              <a:lnSpc>
                <a:spcPct val="170000"/>
              </a:lnSpc>
            </a:pPr>
            <a:r>
              <a:rPr lang="en-US" dirty="0"/>
              <a:t> The goal of the app is to provide a convenient and efficient way for trusts and organizations to track and manage donations, helping them to better serve their communities.</a:t>
            </a:r>
          </a:p>
        </p:txBody>
      </p:sp>
    </p:spTree>
    <p:extLst>
      <p:ext uri="{BB962C8B-B14F-4D97-AF65-F5344CB8AC3E}">
        <p14:creationId xmlns:p14="http://schemas.microsoft.com/office/powerpoint/2010/main" val="379721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3ACC-D344-A3C8-B207-7FA7CACCB55D}"/>
              </a:ext>
            </a:extLst>
          </p:cNvPr>
          <p:cNvSpPr>
            <a:spLocks noGrp="1"/>
          </p:cNvSpPr>
          <p:nvPr>
            <p:ph type="title"/>
          </p:nvPr>
        </p:nvSpPr>
        <p:spPr>
          <a:xfrm>
            <a:off x="1159114" y="0"/>
            <a:ext cx="8596668" cy="1320800"/>
          </a:xfrm>
        </p:spPr>
        <p:txBody>
          <a:bodyPr/>
          <a:lstStyle/>
          <a:p>
            <a:br>
              <a:rPr lang="en-US" dirty="0"/>
            </a:br>
            <a:r>
              <a:rPr lang="en-US" b="1" dirty="0"/>
              <a:t>Team Member</a:t>
            </a:r>
          </a:p>
        </p:txBody>
      </p:sp>
      <p:sp>
        <p:nvSpPr>
          <p:cNvPr id="3" name="Content Placeholder 2">
            <a:extLst>
              <a:ext uri="{FF2B5EF4-FFF2-40B4-BE49-F238E27FC236}">
                <a16:creationId xmlns:a16="http://schemas.microsoft.com/office/drawing/2014/main" id="{A4A4F56F-259A-1BB3-7F14-8000CB455482}"/>
              </a:ext>
            </a:extLst>
          </p:cNvPr>
          <p:cNvSpPr>
            <a:spLocks noGrp="1"/>
          </p:cNvSpPr>
          <p:nvPr>
            <p:ph idx="1"/>
          </p:nvPr>
        </p:nvSpPr>
        <p:spPr>
          <a:xfrm>
            <a:off x="775656" y="3052412"/>
            <a:ext cx="8596668" cy="3624193"/>
          </a:xfrm>
        </p:spPr>
        <p:txBody>
          <a:bodyPr anchor="t">
            <a:normAutofit/>
          </a:bodyPr>
          <a:lstStyle/>
          <a:p>
            <a:r>
              <a:rPr lang="en-US" sz="2000" dirty="0"/>
              <a:t>Abu Obaidah Z – Backend Developer,      </a:t>
            </a:r>
          </a:p>
          <a:p>
            <a:pPr marL="0" indent="0">
              <a:buNone/>
            </a:pPr>
            <a:r>
              <a:rPr lang="en-US" sz="2000" dirty="0"/>
              <a:t>         Software – MERN stack (Mongodb, Express.js, React.js, Node.js)
</a:t>
            </a:r>
          </a:p>
          <a:p>
            <a:r>
              <a:rPr lang="en-US" sz="2000" dirty="0"/>
              <a:t> Ranjith E – Frontend Developer</a:t>
            </a:r>
          </a:p>
          <a:p>
            <a:pPr marL="0" indent="0">
              <a:buNone/>
            </a:pPr>
            <a:r>
              <a:rPr lang="en-US" sz="2000" dirty="0"/>
              <a:t>        Software – HTML &amp; CSS
</a:t>
            </a:r>
          </a:p>
          <a:p>
            <a:r>
              <a:rPr lang="en-US" sz="2000" dirty="0"/>
              <a:t> Balaji S – Testing &amp; Documentation</a:t>
            </a:r>
          </a:p>
          <a:p>
            <a:pPr marL="0" indent="0">
              <a:buNone/>
            </a:pPr>
            <a:r>
              <a:rPr lang="en-US" sz="2000" dirty="0"/>
              <a:t>       Software – MS Office Suit, End Product Testing</a:t>
            </a:r>
          </a:p>
        </p:txBody>
      </p:sp>
      <p:sp>
        <p:nvSpPr>
          <p:cNvPr id="4" name="Title 1">
            <a:extLst>
              <a:ext uri="{FF2B5EF4-FFF2-40B4-BE49-F238E27FC236}">
                <a16:creationId xmlns:a16="http://schemas.microsoft.com/office/drawing/2014/main" id="{F4CABCF3-A626-4A09-B2EC-F5F2C12149EB}"/>
              </a:ext>
            </a:extLst>
          </p:cNvPr>
          <p:cNvSpPr txBox="1">
            <a:spLocks/>
          </p:cNvSpPr>
          <p:nvPr/>
        </p:nvSpPr>
        <p:spPr>
          <a:xfrm>
            <a:off x="652752" y="1823884"/>
            <a:ext cx="9798937" cy="61451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Internal Guide – Mr. P. Chandrasekar </a:t>
            </a:r>
            <a:r>
              <a:rPr lang="en-US" sz="2400" b="1" dirty="0">
                <a:solidFill>
                  <a:schemeClr val="tx1">
                    <a:lumMod val="75000"/>
                    <a:lumOff val="25000"/>
                  </a:schemeClr>
                </a:solidFill>
              </a:rPr>
              <a:t>(Head Of The Dept)</a:t>
            </a:r>
          </a:p>
        </p:txBody>
      </p:sp>
    </p:spTree>
    <p:extLst>
      <p:ext uri="{BB962C8B-B14F-4D97-AF65-F5344CB8AC3E}">
        <p14:creationId xmlns:p14="http://schemas.microsoft.com/office/powerpoint/2010/main" val="27420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9C30-E86B-33EC-7D73-FD975F6A8A23}"/>
              </a:ext>
            </a:extLst>
          </p:cNvPr>
          <p:cNvSpPr>
            <a:spLocks noGrp="1"/>
          </p:cNvSpPr>
          <p:nvPr>
            <p:ph type="title"/>
          </p:nvPr>
        </p:nvSpPr>
        <p:spPr>
          <a:xfrm>
            <a:off x="677334" y="638442"/>
            <a:ext cx="8596668" cy="1320800"/>
          </a:xfrm>
        </p:spPr>
        <p:txBody>
          <a:bodyPr/>
          <a:lstStyle/>
          <a:p>
            <a:br>
              <a:rPr lang="en-US" dirty="0"/>
            </a:br>
            <a:r>
              <a:rPr lang="en-US" sz="4000" b="1" dirty="0"/>
              <a:t>Project Usecase:</a:t>
            </a:r>
          </a:p>
        </p:txBody>
      </p:sp>
      <p:sp>
        <p:nvSpPr>
          <p:cNvPr id="3" name="Content Placeholder 2">
            <a:extLst>
              <a:ext uri="{FF2B5EF4-FFF2-40B4-BE49-F238E27FC236}">
                <a16:creationId xmlns:a16="http://schemas.microsoft.com/office/drawing/2014/main" id="{C8581CB5-5C10-EAD1-90C9-3E909A576ABE}"/>
              </a:ext>
            </a:extLst>
          </p:cNvPr>
          <p:cNvSpPr>
            <a:spLocks noGrp="1"/>
          </p:cNvSpPr>
          <p:nvPr>
            <p:ph idx="1"/>
          </p:nvPr>
        </p:nvSpPr>
        <p:spPr>
          <a:xfrm>
            <a:off x="1178719" y="1678385"/>
            <a:ext cx="8596668" cy="3880773"/>
          </a:xfrm>
        </p:spPr>
        <p:txBody>
          <a:bodyPr/>
          <a:lstStyle/>
          <a:p>
            <a:endParaRPr lang="en-US" dirty="0"/>
          </a:p>
          <a:p>
            <a:pPr>
              <a:lnSpc>
                <a:spcPct val="200000"/>
              </a:lnSpc>
            </a:pPr>
            <a:r>
              <a:rPr lang="en-US" sz="2000" dirty="0"/>
              <a:t>Event markers assist in the organisation of people’s information.
 It effectively organises the details by providing information and their reserved slots
 It will not permit reserving a slot once it is already reserved for a particular</a:t>
            </a:r>
          </a:p>
        </p:txBody>
      </p:sp>
    </p:spTree>
    <p:extLst>
      <p:ext uri="{BB962C8B-B14F-4D97-AF65-F5344CB8AC3E}">
        <p14:creationId xmlns:p14="http://schemas.microsoft.com/office/powerpoint/2010/main" val="191254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5652-69EA-FF8D-1E66-FEF076D62230}"/>
              </a:ext>
            </a:extLst>
          </p:cNvPr>
          <p:cNvSpPr>
            <a:spLocks noGrp="1"/>
          </p:cNvSpPr>
          <p:nvPr>
            <p:ph type="title"/>
          </p:nvPr>
        </p:nvSpPr>
        <p:spPr>
          <a:xfrm>
            <a:off x="677334" y="-78658"/>
            <a:ext cx="8596668" cy="1320800"/>
          </a:xfrm>
        </p:spPr>
        <p:txBody>
          <a:bodyPr/>
          <a:lstStyle/>
          <a:p>
            <a:br>
              <a:rPr lang="en-US" b="1" dirty="0"/>
            </a:br>
            <a:r>
              <a:rPr lang="en-US" b="1" dirty="0"/>
              <a:t>Problem Faced By The Organization </a:t>
            </a:r>
            <a:endParaRPr lang="en-US" sz="4000" b="1" dirty="0"/>
          </a:p>
        </p:txBody>
      </p:sp>
      <p:sp>
        <p:nvSpPr>
          <p:cNvPr id="3" name="Content Placeholder 2">
            <a:extLst>
              <a:ext uri="{FF2B5EF4-FFF2-40B4-BE49-F238E27FC236}">
                <a16:creationId xmlns:a16="http://schemas.microsoft.com/office/drawing/2014/main" id="{4505C450-C9BB-D234-AC6F-48220060D7FD}"/>
              </a:ext>
            </a:extLst>
          </p:cNvPr>
          <p:cNvSpPr>
            <a:spLocks noGrp="1"/>
          </p:cNvSpPr>
          <p:nvPr>
            <p:ph idx="1"/>
          </p:nvPr>
        </p:nvSpPr>
        <p:spPr>
          <a:xfrm>
            <a:off x="677334" y="1488613"/>
            <a:ext cx="8596668" cy="4666381"/>
          </a:xfrm>
        </p:spPr>
        <p:txBody>
          <a:bodyPr>
            <a:noAutofit/>
          </a:bodyPr>
          <a:lstStyle/>
          <a:p>
            <a:pPr>
              <a:lnSpc>
                <a:spcPct val="150000"/>
              </a:lnSpc>
            </a:pPr>
            <a:r>
              <a:rPr lang="en-US" sz="1400" b="0" i="0" dirty="0">
                <a:solidFill>
                  <a:srgbClr val="000000"/>
                </a:solidFill>
                <a:effectLst/>
                <a:latin typeface="roboto" panose="02000000000000000000" pitchFamily="2" charset="0"/>
              </a:rPr>
              <a:t>﻿</a:t>
            </a:r>
            <a:r>
              <a:rPr lang="en-US" sz="1400" b="0" i="0" u="sng" dirty="0">
                <a:solidFill>
                  <a:schemeClr val="accent1">
                    <a:lumMod val="75000"/>
                  </a:schemeClr>
                </a:solidFill>
                <a:effectLst/>
                <a:latin typeface="roboto" panose="02000000000000000000" pitchFamily="2" charset="0"/>
              </a:rPr>
              <a:t>Limited Storage Capacity: </a:t>
            </a:r>
            <a:r>
              <a:rPr lang="en-US" sz="1400" b="0" i="0" dirty="0">
                <a:solidFill>
                  <a:srgbClr val="000000"/>
                </a:solidFill>
                <a:effectLst/>
                <a:latin typeface="roboto" panose="02000000000000000000" pitchFamily="2" charset="0"/>
              </a:rPr>
              <a:t>Books have limited storage capacity, and after a certain point, new information cannot be added without creating a new book. This can result in the</a:t>
            </a:r>
            <a:br>
              <a:rPr lang="en-US" sz="1400" dirty="0"/>
            </a:br>
            <a:r>
              <a:rPr lang="en-US" sz="1400" b="0" i="0" dirty="0">
                <a:solidFill>
                  <a:srgbClr val="000000"/>
                </a:solidFill>
                <a:effectLst/>
                <a:latin typeface="roboto" panose="02000000000000000000" pitchFamily="2" charset="0"/>
              </a:rPr>
              <a:t>need for multiple books, which can be difficult to manage and organize.</a:t>
            </a:r>
          </a:p>
          <a:p>
            <a:pPr>
              <a:lnSpc>
                <a:spcPct val="150000"/>
              </a:lnSpc>
            </a:pPr>
            <a:r>
              <a:rPr lang="en-US" sz="1400" b="0" i="0" u="sng" dirty="0">
                <a:solidFill>
                  <a:schemeClr val="accent1">
                    <a:lumMod val="75000"/>
                  </a:schemeClr>
                </a:solidFill>
                <a:effectLst/>
                <a:latin typeface="roboto" panose="02000000000000000000" pitchFamily="2" charset="0"/>
              </a:rPr>
              <a:t>Vulnerability to Damage: </a:t>
            </a:r>
            <a:r>
              <a:rPr lang="en-US" sz="1400" b="0" i="0" dirty="0">
                <a:solidFill>
                  <a:srgbClr val="000000"/>
                </a:solidFill>
                <a:effectLst/>
                <a:latin typeface="roboto" panose="02000000000000000000" pitchFamily="2" charset="0"/>
              </a:rPr>
              <a:t>Books are vulnerable to damage, such as fire, water, or other natural disasters, which can result in the loss of important data. Even if data is backed up, the original book cannot be replaced.</a:t>
            </a:r>
          </a:p>
          <a:p>
            <a:pPr>
              <a:lnSpc>
                <a:spcPct val="150000"/>
              </a:lnSpc>
            </a:pPr>
            <a:r>
              <a:rPr lang="en-US" sz="1400" b="0" i="0" u="sng" dirty="0">
                <a:solidFill>
                  <a:schemeClr val="accent1">
                    <a:lumMod val="75000"/>
                  </a:schemeClr>
                </a:solidFill>
                <a:effectLst/>
                <a:latin typeface="roboto" panose="02000000000000000000" pitchFamily="2" charset="0"/>
              </a:rPr>
              <a:t>Difficulty in Searching and Retrieving Information: </a:t>
            </a:r>
            <a:r>
              <a:rPr lang="en-US" sz="1400" b="0" i="0" dirty="0">
                <a:solidFill>
                  <a:srgbClr val="000000"/>
                </a:solidFill>
                <a:effectLst/>
                <a:latin typeface="roboto" panose="02000000000000000000" pitchFamily="2" charset="0"/>
              </a:rPr>
              <a:t>Finding specific information in a book can be time-consuming and difficult, especially if the data is not organized in a structured way. This can be a major disadvantage in cases where quick access to information is essential.</a:t>
            </a:r>
          </a:p>
          <a:p>
            <a:pPr>
              <a:lnSpc>
                <a:spcPct val="150000"/>
              </a:lnSpc>
            </a:pPr>
            <a:r>
              <a:rPr lang="en-US" sz="1400" b="0" i="0" u="sng" dirty="0">
                <a:solidFill>
                  <a:schemeClr val="accent1">
                    <a:lumMod val="75000"/>
                  </a:schemeClr>
                </a:solidFill>
                <a:effectLst/>
                <a:latin typeface="roboto" panose="02000000000000000000" pitchFamily="2" charset="0"/>
              </a:rPr>
              <a:t>Lack of Accessibility: </a:t>
            </a:r>
            <a:r>
              <a:rPr lang="en-US" sz="1400" b="0" i="0" dirty="0">
                <a:solidFill>
                  <a:srgbClr val="000000"/>
                </a:solidFill>
                <a:effectLst/>
                <a:latin typeface="roboto" panose="02000000000000000000" pitchFamily="2" charset="0"/>
              </a:rPr>
              <a:t>Books may not be easily accessible to everyone who needs to access the data, as they may be stored in a physical location that is not convenient for everyone. This can create barriers to collaboration and hinder the sharing of information.</a:t>
            </a:r>
            <a:endParaRPr lang="en-US" sz="1400" dirty="0"/>
          </a:p>
        </p:txBody>
      </p:sp>
    </p:spTree>
    <p:extLst>
      <p:ext uri="{BB962C8B-B14F-4D97-AF65-F5344CB8AC3E}">
        <p14:creationId xmlns:p14="http://schemas.microsoft.com/office/powerpoint/2010/main" val="282641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5652-69EA-FF8D-1E66-FEF076D62230}"/>
              </a:ext>
            </a:extLst>
          </p:cNvPr>
          <p:cNvSpPr>
            <a:spLocks noGrp="1"/>
          </p:cNvSpPr>
          <p:nvPr>
            <p:ph type="title"/>
          </p:nvPr>
        </p:nvSpPr>
        <p:spPr>
          <a:xfrm>
            <a:off x="677334" y="-78658"/>
            <a:ext cx="8596668" cy="1320800"/>
          </a:xfrm>
        </p:spPr>
        <p:txBody>
          <a:bodyPr/>
          <a:lstStyle/>
          <a:p>
            <a:br>
              <a:rPr lang="en-US" b="1" dirty="0"/>
            </a:br>
            <a:r>
              <a:rPr lang="en-US" b="1" dirty="0"/>
              <a:t>Benefits Of Event Marker </a:t>
            </a:r>
            <a:endParaRPr lang="en-US" sz="4000" b="1" dirty="0"/>
          </a:p>
        </p:txBody>
      </p:sp>
      <p:sp>
        <p:nvSpPr>
          <p:cNvPr id="3" name="Content Placeholder 2">
            <a:extLst>
              <a:ext uri="{FF2B5EF4-FFF2-40B4-BE49-F238E27FC236}">
                <a16:creationId xmlns:a16="http://schemas.microsoft.com/office/drawing/2014/main" id="{4505C450-C9BB-D234-AC6F-48220060D7FD}"/>
              </a:ext>
            </a:extLst>
          </p:cNvPr>
          <p:cNvSpPr>
            <a:spLocks noGrp="1"/>
          </p:cNvSpPr>
          <p:nvPr>
            <p:ph idx="1"/>
          </p:nvPr>
        </p:nvSpPr>
        <p:spPr>
          <a:xfrm>
            <a:off x="677334" y="1488613"/>
            <a:ext cx="8596668" cy="4666381"/>
          </a:xfrm>
        </p:spPr>
        <p:txBody>
          <a:bodyPr>
            <a:noAutofit/>
          </a:bodyPr>
          <a:lstStyle/>
          <a:p>
            <a:pPr>
              <a:lnSpc>
                <a:spcPct val="150000"/>
              </a:lnSpc>
            </a:pPr>
            <a:r>
              <a:rPr lang="en-US" sz="1600" dirty="0"/>
              <a:t>Our app comes with powerful features such as sorting, filtering, and searching, which allow you to easily find the information you need. 
The database for the app is local MongoDB Compass, which is a highly flexible and scalable NoSQL database solution.
With our app, you can add new donors, view and edit existing information, and delete records that are no longer needed. 
Our user-friendly interface makes it easy to navigate and perform CRUD operations, saving you time and effort. 
Our app will help you to better serve your community by managing donations more effectively.</a:t>
            </a:r>
          </a:p>
        </p:txBody>
      </p:sp>
    </p:spTree>
    <p:extLst>
      <p:ext uri="{BB962C8B-B14F-4D97-AF65-F5344CB8AC3E}">
        <p14:creationId xmlns:p14="http://schemas.microsoft.com/office/powerpoint/2010/main" val="68032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818F-CB00-2B5E-FBDB-4D16C77DDD10}"/>
              </a:ext>
            </a:extLst>
          </p:cNvPr>
          <p:cNvSpPr>
            <a:spLocks noGrp="1"/>
          </p:cNvSpPr>
          <p:nvPr>
            <p:ph type="title"/>
          </p:nvPr>
        </p:nvSpPr>
        <p:spPr>
          <a:xfrm>
            <a:off x="591026" y="-108155"/>
            <a:ext cx="8596668" cy="1320800"/>
          </a:xfrm>
        </p:spPr>
        <p:txBody>
          <a:bodyPr/>
          <a:lstStyle/>
          <a:p>
            <a:br>
              <a:rPr lang="en-US" b="1" dirty="0"/>
            </a:br>
            <a:r>
              <a:rPr lang="en-US" b="1" dirty="0"/>
              <a:t>Organization’s Requirements</a:t>
            </a:r>
          </a:p>
        </p:txBody>
      </p:sp>
      <p:sp>
        <p:nvSpPr>
          <p:cNvPr id="3" name="Content Placeholder 2">
            <a:extLst>
              <a:ext uri="{FF2B5EF4-FFF2-40B4-BE49-F238E27FC236}">
                <a16:creationId xmlns:a16="http://schemas.microsoft.com/office/drawing/2014/main" id="{E69E87F6-A124-7286-A04B-99FB1F55F62E}"/>
              </a:ext>
            </a:extLst>
          </p:cNvPr>
          <p:cNvSpPr>
            <a:spLocks noGrp="1"/>
          </p:cNvSpPr>
          <p:nvPr>
            <p:ph idx="1"/>
          </p:nvPr>
        </p:nvSpPr>
        <p:spPr>
          <a:xfrm>
            <a:off x="942805" y="1334679"/>
            <a:ext cx="8682976" cy="5351256"/>
          </a:xfrm>
        </p:spPr>
        <p:txBody>
          <a:bodyPr>
            <a:normAutofit/>
          </a:bodyPr>
          <a:lstStyle/>
          <a:p>
            <a:r>
              <a:rPr lang="en-US" dirty="0"/>
              <a:t>Our app is designed to help trusts and organizations schedule food donations effectively by providing a system to track and manage 5 different food slots: morning snack, breakfast, lunch, evening snacks, and dinner. 
Each slot can be booked for a specific date, and once a slot is booked for a date, it cannot be booked by others for that same date.
The aim of this feature is to help trusts and organizations to schedule the food slots effectively and to avoid the overlapping of food slots on the same date. 
With the ability to view and manage all the food slots in one place, it makes it easy for trusts to plan their donations in advance and ensure that there is always enough food to meet the needs of their community.
This will help trusts to schedule the food donations more efficiently, and to ensure that they always have enough food to meet the needs of their community.</a:t>
            </a:r>
          </a:p>
        </p:txBody>
      </p:sp>
    </p:spTree>
    <p:extLst>
      <p:ext uri="{BB962C8B-B14F-4D97-AF65-F5344CB8AC3E}">
        <p14:creationId xmlns:p14="http://schemas.microsoft.com/office/powerpoint/2010/main" val="41468316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205</TotalTime>
  <Words>1382</Words>
  <Application>Microsoft Office PowerPoint</Application>
  <PresentationFormat>Widescreen</PresentationFormat>
  <Paragraphs>126</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Google Sans</vt:lpstr>
      <vt:lpstr>Magneto</vt:lpstr>
      <vt:lpstr>Open Sans</vt:lpstr>
      <vt:lpstr>roboto</vt:lpstr>
      <vt:lpstr>Söhne</vt:lpstr>
      <vt:lpstr>Trebuchet MS</vt:lpstr>
      <vt:lpstr>Wingdings 3</vt:lpstr>
      <vt:lpstr>Facet</vt:lpstr>
      <vt:lpstr>Event Marker</vt:lpstr>
      <vt:lpstr>Event Marker </vt:lpstr>
      <vt:lpstr> External Organization Info </vt:lpstr>
      <vt:lpstr> Abstract</vt:lpstr>
      <vt:lpstr> Team Member</vt:lpstr>
      <vt:lpstr> Project Usecase:</vt:lpstr>
      <vt:lpstr> Problem Faced By The Organization </vt:lpstr>
      <vt:lpstr> Benefits Of Event Marker </vt:lpstr>
      <vt:lpstr> Organization’s Requirements</vt:lpstr>
      <vt:lpstr> Software Requirements</vt:lpstr>
      <vt:lpstr> Hardware Requirements</vt:lpstr>
      <vt:lpstr>Design</vt:lpstr>
      <vt:lpstr> Design</vt:lpstr>
      <vt:lpstr>PowerPoint Presentation</vt:lpstr>
      <vt:lpstr>Reference</vt:lpstr>
      <vt:lpstr>TYPES OF TESTING </vt:lpstr>
      <vt:lpstr>CRUD TESTING FOR OUR PROJECT </vt:lpstr>
      <vt:lpstr>WHY CRUD TESTING ? </vt:lpstr>
      <vt:lpstr>CRUD TESTING EXAMPLE </vt:lpstr>
      <vt:lpstr>Electron.js</vt:lpstr>
      <vt:lpstr>Conclusion</vt:lpstr>
      <vt:lpstr>PowerPoint Presentation</vt:lpstr>
      <vt:lpstr>PowerPoint Presentation</vt:lpstr>
      <vt:lpstr>PowerPoint Presentation</vt:lpstr>
      <vt:lpstr>PowerPoint Presentation</vt:lpstr>
      <vt:lpstr>PowerPoint Presentation</vt:lpstr>
      <vt:lpstr>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Marker</dc:title>
  <dc:creator>ranjithe20@sacas.ac.in e</dc:creator>
  <cp:lastModifiedBy>Abu Obaidah</cp:lastModifiedBy>
  <cp:revision>66</cp:revision>
  <dcterms:created xsi:type="dcterms:W3CDTF">2023-02-04T09:57:45Z</dcterms:created>
  <dcterms:modified xsi:type="dcterms:W3CDTF">2023-02-20T05:14:36Z</dcterms:modified>
</cp:coreProperties>
</file>