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61" r:id="rId5"/>
    <p:sldId id="267" r:id="rId6"/>
    <p:sldId id="268" r:id="rId7"/>
    <p:sldId id="258" r:id="rId8"/>
    <p:sldId id="259" r:id="rId9"/>
    <p:sldId id="269" r:id="rId10"/>
    <p:sldId id="260" r:id="rId11"/>
    <p:sldId id="262" r:id="rId12"/>
    <p:sldId id="264" r:id="rId13"/>
    <p:sldId id="263" r:id="rId14"/>
    <p:sldId id="265" r:id="rId15"/>
    <p:sldId id="266" r:id="rId16"/>
    <p:sldId id="274" r:id="rId17"/>
    <p:sldId id="275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022F-0F99-43D0-870F-F7687CF51605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DAE28-E8CA-4C7F-B49F-1D19006F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AE28-E8CA-4C7F-B49F-1D19006F5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88AB-A78C-4E1D-9E61-32CAAC572C01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DE35-BBF4-4D22-8B4A-D36D8532D2EF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AD4-3157-405B-A873-5C88E8F22AD3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F2C0-2F6F-4D7C-948B-B84B33261558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D1EA-B251-45AA-8D6E-003C6C036759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A11-9222-449D-92E6-E8F02C534EC0}" type="datetime1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B64-EBAA-40E4-BFBB-EC21F786BB14}" type="datetime1">
              <a:rPr lang="en-US" smtClean="0"/>
              <a:t>29-May-21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47C-A615-43D8-8449-5DCA531FC624}" type="datetime1">
              <a:rPr lang="en-US" smtClean="0"/>
              <a:t>29-May-21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E5E3-8F14-4B83-A24A-18A6B74D8B5B}" type="datetime1">
              <a:rPr lang="en-US" smtClean="0"/>
              <a:t>29-May-21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C7B3-F00D-447F-9443-A3588ACA87C0}" type="datetime1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EB5C-2921-465E-8AE9-A83C35D73BA7}" type="datetime1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9558-8F67-41EE-B39A-222C32B036A4}" type="datetime1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887E-102D-4B83-ADBC-D534890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0" y="1911376"/>
            <a:ext cx="5044067" cy="4883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8440" y="700756"/>
            <a:ext cx="699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Antenna Engineering Laboratory</a:t>
            </a:r>
          </a:p>
          <a:p>
            <a:r>
              <a:rPr lang="en-SG" sz="2400" b="1" dirty="0" smtClean="0"/>
              <a:t>                      ECE-3208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1652" y="1531753"/>
            <a:ext cx="1175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 smtClean="0">
                <a:solidFill>
                  <a:srgbClr val="002060"/>
                </a:solidFill>
              </a:rPr>
              <a:t>Dual Band Dipole Antenna 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1652" y="2578162"/>
            <a:ext cx="3367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 smtClean="0"/>
              <a:t>Presented By:</a:t>
            </a:r>
          </a:p>
          <a:p>
            <a:endParaRPr lang="en-SG" dirty="0" smtClean="0"/>
          </a:p>
          <a:p>
            <a:r>
              <a:rPr lang="en-SG" dirty="0" smtClean="0"/>
              <a:t>Ayesha Sultana_1709001</a:t>
            </a:r>
          </a:p>
          <a:p>
            <a:r>
              <a:rPr lang="en-SG" dirty="0" err="1" smtClean="0"/>
              <a:t>Faijah</a:t>
            </a:r>
            <a:r>
              <a:rPr lang="en-SG" dirty="0" smtClean="0"/>
              <a:t> Rashid_1709002</a:t>
            </a:r>
          </a:p>
          <a:p>
            <a:r>
              <a:rPr lang="en-SG" dirty="0" smtClean="0"/>
              <a:t>Abu Taher_1709003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011652" y="4270901"/>
            <a:ext cx="38797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 smtClean="0"/>
              <a:t>Project Supervisor:</a:t>
            </a:r>
          </a:p>
          <a:p>
            <a:endParaRPr lang="en-SG" sz="2400" u="sng" dirty="0"/>
          </a:p>
          <a:p>
            <a:r>
              <a:rPr lang="en-SG" dirty="0" err="1" smtClean="0"/>
              <a:t>Dr.</a:t>
            </a:r>
            <a:r>
              <a:rPr lang="en-SG" dirty="0" smtClean="0"/>
              <a:t> Md. </a:t>
            </a:r>
            <a:r>
              <a:rPr lang="en-SG" dirty="0" err="1" smtClean="0"/>
              <a:t>Mostafizur</a:t>
            </a:r>
            <a:r>
              <a:rPr lang="en-SG" dirty="0" smtClean="0"/>
              <a:t> Rahman</a:t>
            </a:r>
          </a:p>
          <a:p>
            <a:r>
              <a:rPr lang="en-SG" dirty="0" smtClean="0"/>
              <a:t>Professor, </a:t>
            </a:r>
            <a:r>
              <a:rPr lang="en-SG" dirty="0" err="1" smtClean="0"/>
              <a:t>Dept</a:t>
            </a:r>
            <a:r>
              <a:rPr lang="en-SG" dirty="0" smtClean="0"/>
              <a:t> of ECE, KUET</a:t>
            </a:r>
          </a:p>
          <a:p>
            <a:endParaRPr lang="en-SG" dirty="0"/>
          </a:p>
          <a:p>
            <a:r>
              <a:rPr lang="en-SG" dirty="0" smtClean="0"/>
              <a:t>Md. </a:t>
            </a:r>
            <a:r>
              <a:rPr lang="en-SG" dirty="0" err="1" smtClean="0"/>
              <a:t>Ebtidaul</a:t>
            </a:r>
            <a:r>
              <a:rPr lang="en-SG" dirty="0" smtClean="0"/>
              <a:t> Karim</a:t>
            </a:r>
          </a:p>
          <a:p>
            <a:r>
              <a:rPr lang="en-SG" dirty="0" smtClean="0"/>
              <a:t>Lecturer, </a:t>
            </a:r>
            <a:r>
              <a:rPr lang="en-SG" dirty="0" err="1" smtClean="0"/>
              <a:t>Dept</a:t>
            </a:r>
            <a:r>
              <a:rPr lang="en-SG" dirty="0" smtClean="0"/>
              <a:t> of ECE, KUET</a:t>
            </a:r>
          </a:p>
          <a:p>
            <a:endParaRPr lang="en-SG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204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23559" y="452926"/>
            <a:ext cx="838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Output Considerations 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67469" y="1222049"/>
            <a:ext cx="2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S-parameter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1" y="1865420"/>
            <a:ext cx="8521727" cy="4366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9737" y="6231788"/>
            <a:ext cx="59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Fig-01: S-parameter of dual band dipole 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308" y="598205"/>
            <a:ext cx="650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smtClean="0">
                <a:solidFill>
                  <a:srgbClr val="00B0F0"/>
                </a:solidFill>
              </a:rPr>
              <a:t>Bandwidth Calculation from S-parameters</a:t>
            </a:r>
            <a:endParaRPr lang="en-US" sz="2800" b="1" u="sng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311" y="1803163"/>
            <a:ext cx="5913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Dual Band dipole antenna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Hence, there will be two bandwidths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02" y="1473061"/>
            <a:ext cx="5044067" cy="4883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311" y="3110669"/>
            <a:ext cx="39396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From the previous figure,</a:t>
            </a:r>
          </a:p>
          <a:p>
            <a:endParaRPr lang="en-SG" sz="2800" dirty="0"/>
          </a:p>
          <a:p>
            <a:r>
              <a:rPr lang="en-SG" sz="2800" dirty="0"/>
              <a:t>BW1= (2.6906-2.1556)</a:t>
            </a:r>
          </a:p>
          <a:p>
            <a:r>
              <a:rPr lang="en-SG" sz="2800" dirty="0"/>
              <a:t>         = </a:t>
            </a:r>
            <a:r>
              <a:rPr lang="en-SG" sz="2800" b="1" dirty="0">
                <a:solidFill>
                  <a:srgbClr val="00B0F0"/>
                </a:solidFill>
              </a:rPr>
              <a:t>0.535 </a:t>
            </a:r>
            <a:r>
              <a:rPr lang="en-SG" sz="2800" b="1" dirty="0" smtClean="0">
                <a:solidFill>
                  <a:srgbClr val="00B0F0"/>
                </a:solidFill>
              </a:rPr>
              <a:t>GHz</a:t>
            </a:r>
          </a:p>
          <a:p>
            <a:endParaRPr lang="en-US" sz="2800" dirty="0"/>
          </a:p>
          <a:p>
            <a:r>
              <a:rPr lang="en-SG" sz="2800" dirty="0"/>
              <a:t>BW1= </a:t>
            </a:r>
            <a:r>
              <a:rPr lang="en-SG" sz="2800" dirty="0" smtClean="0"/>
              <a:t>(7.7328-7.0873)</a:t>
            </a:r>
            <a:endParaRPr lang="en-SG" sz="2800" dirty="0"/>
          </a:p>
          <a:p>
            <a:r>
              <a:rPr lang="en-SG" sz="2800" dirty="0"/>
              <a:t>         = </a:t>
            </a:r>
            <a:r>
              <a:rPr lang="en-SG" sz="2800" b="1" dirty="0" smtClean="0">
                <a:solidFill>
                  <a:srgbClr val="00B0F0"/>
                </a:solidFill>
              </a:rPr>
              <a:t>0.645 </a:t>
            </a:r>
            <a:r>
              <a:rPr lang="en-SG" sz="2800" b="1" dirty="0">
                <a:solidFill>
                  <a:srgbClr val="00B0F0"/>
                </a:solidFill>
              </a:rPr>
              <a:t>GHz</a:t>
            </a:r>
            <a:endParaRPr lang="en-US" sz="2800" b="1" dirty="0">
              <a:solidFill>
                <a:srgbClr val="00B0F0"/>
              </a:solidFill>
            </a:endParaRPr>
          </a:p>
          <a:p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19693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2209" y="709301"/>
            <a:ext cx="477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Reference</a:t>
            </a:r>
            <a:r>
              <a:rPr lang="en-SG" sz="2800" dirty="0" smtClean="0">
                <a:solidFill>
                  <a:srgbClr val="00B050"/>
                </a:solidFill>
              </a:rPr>
              <a:t> </a:t>
            </a:r>
            <a:r>
              <a:rPr lang="en-SG" sz="2800" dirty="0" smtClean="0">
                <a:solidFill>
                  <a:srgbClr val="00B050"/>
                </a:solidFill>
              </a:rPr>
              <a:t>Impedance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9" y="1232521"/>
            <a:ext cx="8853443" cy="4686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5173" y="5905124"/>
            <a:ext cx="7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Fig-02: Input Impedance of dual band dipole antenna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938" y="675118"/>
            <a:ext cx="351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VSWR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8" y="1198339"/>
            <a:ext cx="9571290" cy="5044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1566" y="6243235"/>
            <a:ext cx="698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Fig-03: VSWR of dual band dipole 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13</a:t>
            </a:r>
          </a:p>
          <a:p>
            <a:endParaRPr lang="en-SG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755" y="615297"/>
            <a:ext cx="406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Gain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5" y="1215461"/>
            <a:ext cx="9222832" cy="4886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654" y="6178673"/>
            <a:ext cx="63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Fig-04: Gain of the dual band dipole antenna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3368" y="6178673"/>
            <a:ext cx="31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00B050"/>
                </a:solidFill>
              </a:rPr>
              <a:t>(Gain= 2.025 </a:t>
            </a:r>
            <a:r>
              <a:rPr lang="en-SG" b="1" dirty="0" err="1" smtClean="0">
                <a:solidFill>
                  <a:srgbClr val="00B050"/>
                </a:solidFill>
              </a:rPr>
              <a:t>dBi</a:t>
            </a:r>
            <a:r>
              <a:rPr lang="en-SG" b="1" dirty="0" smtClean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4579" y="538385"/>
            <a:ext cx="377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Directivity 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9" y="1258158"/>
            <a:ext cx="9110946" cy="4843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1566" y="6113584"/>
            <a:ext cx="67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Fig-05: Directivity of dual band dipole antenna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6573" y="581115"/>
            <a:ext cx="538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Radiation Pattern (1-D)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6" y="1316011"/>
            <a:ext cx="8614161" cy="4616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6487" y="5892581"/>
            <a:ext cx="67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Fig-06: 1-D Radiation Pattern of Dipole Antenna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386" y="384561"/>
            <a:ext cx="5187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SG" sz="2800" dirty="0">
                <a:solidFill>
                  <a:srgbClr val="00B050"/>
                </a:solidFill>
              </a:rPr>
              <a:t>Radiation Pattern </a:t>
            </a:r>
            <a:r>
              <a:rPr lang="en-SG" sz="2800" dirty="0" smtClean="0">
                <a:solidFill>
                  <a:srgbClr val="00B050"/>
                </a:solidFill>
              </a:rPr>
              <a:t>(2-D</a:t>
            </a:r>
            <a:r>
              <a:rPr lang="en-SG" sz="2800" dirty="0">
                <a:solidFill>
                  <a:srgbClr val="00B050"/>
                </a:solidFill>
              </a:rPr>
              <a:t>)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1" y="1110837"/>
            <a:ext cx="9421738" cy="4969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3936" y="6033184"/>
            <a:ext cx="75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Fig-07: 2-D </a:t>
            </a:r>
            <a:r>
              <a:rPr lang="en-SG" dirty="0"/>
              <a:t>Radiation Pattern of Dipole Antenna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23558" y="299103"/>
            <a:ext cx="524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Design Accuracy</a:t>
            </a:r>
            <a:endParaRPr lang="en-US" sz="5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76" y="1931350"/>
            <a:ext cx="4526672" cy="1440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946" y="1931350"/>
            <a:ext cx="399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Directivity of the dipole,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70676" y="2948299"/>
            <a:ext cx="207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(Calculated)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2945" y="3678694"/>
            <a:ext cx="3845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From the figure, we can determine the directivity of the dipole achieved by the simulation process.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15483" y="4845465"/>
            <a:ext cx="335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Directivity= 2.030 </a:t>
            </a:r>
            <a:r>
              <a:rPr lang="en-SG" sz="2800" dirty="0" err="1" smtClean="0"/>
              <a:t>dBi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3245" y="5107075"/>
            <a:ext cx="200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(simulated)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7204" y="393107"/>
            <a:ext cx="3614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Finally…</a:t>
            </a:r>
            <a:endParaRPr lang="en-US" sz="5400" b="1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0" y="1611113"/>
            <a:ext cx="5939993" cy="5110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3925" y="2323362"/>
            <a:ext cx="4089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A dual band dipole antenna designed successfully.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>
                <a:solidFill>
                  <a:srgbClr val="00B050"/>
                </a:solidFill>
              </a:rPr>
              <a:t>All the output parameters are found with maximum accuracy.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8441" y="217533"/>
            <a:ext cx="422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 smtClean="0"/>
              <a:t>         </a:t>
            </a:r>
            <a:r>
              <a:rPr lang="en-SG" sz="5400" b="1" dirty="0" smtClean="0">
                <a:solidFill>
                  <a:srgbClr val="002060"/>
                </a:solidFill>
              </a:rPr>
              <a:t>Contents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751" y="1734796"/>
            <a:ext cx="4700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Aim of the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Theory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Input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Calculated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Technical 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Design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Output Considerations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Design Accuracy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 smtClean="0"/>
              <a:t>Finally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>
            <a:off x="5306938" y="2469734"/>
            <a:ext cx="5499931" cy="3170490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4307081" y="4392538"/>
            <a:ext cx="1222048" cy="4443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84605" y="2632105"/>
            <a:ext cx="4896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S- parameter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Reference Impedance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VSWR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Gain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Directivity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Radiation Patter (1-D &amp; 2-D)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23" y="1535361"/>
            <a:ext cx="5044067" cy="48832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4" y="1059677"/>
            <a:ext cx="6271099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20" y="1245988"/>
            <a:ext cx="5939993" cy="5110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21010" y="247828"/>
            <a:ext cx="10195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AIM OF THE DESIGN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206" y="1768979"/>
            <a:ext cx="5443671" cy="358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SG" sz="2800" dirty="0" smtClean="0"/>
              <a:t>Our aim is to design and simulate a basic dual band dipole antenna on a particular frequency and study radiation properties and frequency response with the help of various antenna parameters.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SG" sz="2800" dirty="0" smtClean="0"/>
              <a:t>The process is done with the help of CST simulator Software.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3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5769" y="640934"/>
            <a:ext cx="752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Theory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0" y="1535361"/>
            <a:ext cx="5044067" cy="4883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125" y="2315910"/>
            <a:ext cx="6024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Consists of two identical conductive elements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Lowest impedance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Voltage and current varies along the radiating </a:t>
            </a:r>
            <a:r>
              <a:rPr lang="en-SG" sz="2800" dirty="0" smtClean="0"/>
              <a:t>section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R</a:t>
            </a:r>
            <a:r>
              <a:rPr lang="en-SG" sz="2800" dirty="0" smtClean="0"/>
              <a:t>esonant </a:t>
            </a:r>
            <a:r>
              <a:rPr lang="en-SG" sz="2800" dirty="0" smtClean="0"/>
              <a:t>condition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4672" y="239282"/>
            <a:ext cx="719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Input Parameters</a:t>
            </a:r>
            <a:endParaRPr lang="en-US" sz="5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747" y="1439611"/>
            <a:ext cx="346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smtClean="0">
                <a:solidFill>
                  <a:srgbClr val="00B050"/>
                </a:solidFill>
              </a:rPr>
              <a:t>Length of the Dipole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98" y="1962831"/>
            <a:ext cx="2171888" cy="15774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7817" y="2579745"/>
            <a:ext cx="7204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Where, </a:t>
            </a:r>
          </a:p>
          <a:p>
            <a:r>
              <a:rPr lang="en-SG" sz="2800" dirty="0"/>
              <a:t> </a:t>
            </a:r>
            <a:r>
              <a:rPr lang="en-SG" sz="2800" dirty="0" smtClean="0"/>
              <a:t>             L= length of dipole </a:t>
            </a:r>
          </a:p>
          <a:p>
            <a:r>
              <a:rPr lang="en-SG" sz="2800" dirty="0"/>
              <a:t> </a:t>
            </a:r>
            <a:r>
              <a:rPr lang="en-SG" sz="2800" dirty="0" smtClean="0"/>
              <a:t>              f= frequency of dipole antenna</a:t>
            </a:r>
          </a:p>
          <a:p>
            <a:r>
              <a:rPr lang="en-SG" sz="2800" dirty="0"/>
              <a:t> </a:t>
            </a:r>
            <a:r>
              <a:rPr lang="en-SG" sz="2800" dirty="0" smtClean="0"/>
              <a:t>               c= velocity of light</a:t>
            </a:r>
          </a:p>
          <a:p>
            <a:r>
              <a:rPr lang="en-SG" sz="2800" dirty="0"/>
              <a:t> </a:t>
            </a:r>
            <a:r>
              <a:rPr lang="en-SG" sz="2800" dirty="0" smtClean="0"/>
              <a:t>                k= adjustment factor ( generally 0.95)</a:t>
            </a:r>
          </a:p>
          <a:p>
            <a:r>
              <a:rPr lang="en-SG" sz="2800" dirty="0"/>
              <a:t> </a:t>
            </a:r>
            <a:r>
              <a:rPr lang="en-SG" sz="2800" dirty="0" smtClean="0"/>
              <a:t>                   = wavelength of dipole antenna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747" y="3540308"/>
            <a:ext cx="35208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smtClean="0">
                <a:solidFill>
                  <a:srgbClr val="00B050"/>
                </a:solidFill>
              </a:rPr>
              <a:t>Radius </a:t>
            </a:r>
            <a:r>
              <a:rPr lang="en-SG" sz="2800" b="1" u="sng" dirty="0">
                <a:solidFill>
                  <a:srgbClr val="00B050"/>
                </a:solidFill>
              </a:rPr>
              <a:t>of the Dipole</a:t>
            </a:r>
            <a:endParaRPr lang="en-US" sz="2800" b="1" u="sng" dirty="0">
              <a:solidFill>
                <a:srgbClr val="00B050"/>
              </a:solidFill>
            </a:endParaRPr>
          </a:p>
          <a:p>
            <a:endParaRPr lang="en-US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72" y="4826514"/>
            <a:ext cx="1836579" cy="4877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831" y="4562718"/>
            <a:ext cx="1153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 smtClean="0"/>
              <a:t>r=</a:t>
            </a:r>
            <a:endParaRPr lang="en-US" sz="4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16" y="4826514"/>
            <a:ext cx="260618" cy="4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65" y="3345928"/>
            <a:ext cx="3612193" cy="160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65" y="2438674"/>
            <a:ext cx="4092295" cy="579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3804" y="367469"/>
            <a:ext cx="630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002060"/>
                </a:solidFill>
              </a:rPr>
              <a:t>Input Parameters</a:t>
            </a:r>
            <a:endParaRPr lang="en-US" sz="5400" b="1" dirty="0">
              <a:solidFill>
                <a:srgbClr val="002060"/>
              </a:solidFill>
            </a:endParaRPr>
          </a:p>
          <a:p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71557" y="1666430"/>
            <a:ext cx="4763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smtClean="0">
                <a:solidFill>
                  <a:srgbClr val="00B050"/>
                </a:solidFill>
              </a:rPr>
              <a:t>Input Impedance of the dipole</a:t>
            </a:r>
            <a:endParaRPr lang="en-US" sz="2800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575" y="2466649"/>
            <a:ext cx="509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Radiation Intensity of the dipole,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71557" y="3334723"/>
            <a:ext cx="48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Radiated Power by the antenna,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323" y="4953887"/>
            <a:ext cx="441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Input Impedance, Z=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73" y="4938802"/>
            <a:ext cx="1941092" cy="6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53541" y="393107"/>
            <a:ext cx="889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 Calculated Parameters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7512"/>
              </p:ext>
            </p:extLst>
          </p:nvPr>
        </p:nvGraphicFramePr>
        <p:xfrm>
          <a:off x="1211605" y="2264635"/>
          <a:ext cx="8127999" cy="35208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704174"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Symbols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704174">
                <a:tc>
                  <a:txBody>
                    <a:bodyPr/>
                    <a:lstStyle/>
                    <a:p>
                      <a:r>
                        <a:rPr lang="en-SG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Radius</a:t>
                      </a:r>
                      <a:r>
                        <a:rPr lang="en-SG" baseline="0" dirty="0" smtClean="0"/>
                        <a:t> of Dipole</a:t>
                      </a:r>
                      <a:endParaRPr lang="en-US" dirty="0"/>
                    </a:p>
                  </a:txBody>
                  <a:tcPr/>
                </a:tc>
              </a:tr>
              <a:tr h="704174">
                <a:tc>
                  <a:txBody>
                    <a:bodyPr/>
                    <a:lstStyle/>
                    <a:p>
                      <a:r>
                        <a:rPr lang="en-SG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62.46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Length of Dipole</a:t>
                      </a:r>
                      <a:endParaRPr lang="en-US" dirty="0"/>
                    </a:p>
                  </a:txBody>
                  <a:tcPr/>
                </a:tc>
              </a:tr>
              <a:tr h="704174">
                <a:tc>
                  <a:txBody>
                    <a:bodyPr/>
                    <a:lstStyle/>
                    <a:p>
                      <a:r>
                        <a:rPr lang="en-SG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Feed line of Dipole</a:t>
                      </a:r>
                      <a:endParaRPr lang="en-US" dirty="0"/>
                    </a:p>
                  </a:txBody>
                  <a:tcPr/>
                </a:tc>
              </a:tr>
              <a:tr h="704174">
                <a:tc>
                  <a:txBody>
                    <a:bodyPr/>
                    <a:lstStyle/>
                    <a:p>
                      <a:r>
                        <a:rPr lang="en-SG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Input Impedance</a:t>
                      </a:r>
                      <a:r>
                        <a:rPr lang="en-SG" baseline="0" dirty="0" smtClean="0"/>
                        <a:t> of Dipole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9499" y="1687440"/>
            <a:ext cx="669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Frequency of the antenna= 2.4 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14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9376" y="196553"/>
            <a:ext cx="714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Technical Objectives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20397" y="1950879"/>
            <a:ext cx="5768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To design a dual band dipole antenna, the following parameters should be considered-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Radiation Pattern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Frequency Response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2800" dirty="0" smtClean="0"/>
              <a:t>Gain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06" y="1473061"/>
            <a:ext cx="5044067" cy="48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87E-102D-4B83-ADBC-D534890667C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1689" y="452927"/>
            <a:ext cx="6272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smtClean="0">
                <a:solidFill>
                  <a:srgbClr val="002060"/>
                </a:solidFill>
              </a:rPr>
              <a:t>Design Optimization </a:t>
            </a:r>
            <a:endParaRPr lang="en-US" sz="54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606609"/>
            <a:ext cx="10442960" cy="47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472</Words>
  <Application>Microsoft Office PowerPoint</Application>
  <PresentationFormat>Widescreen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</cp:revision>
  <dcterms:created xsi:type="dcterms:W3CDTF">2021-05-17T19:49:03Z</dcterms:created>
  <dcterms:modified xsi:type="dcterms:W3CDTF">2021-05-28T18:53:26Z</dcterms:modified>
</cp:coreProperties>
</file>