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59" r:id="rId4"/>
    <p:sldId id="263" r:id="rId5"/>
    <p:sldId id="264" r:id="rId6"/>
    <p:sldId id="265" r:id="rId7"/>
    <p:sldId id="262" r:id="rId8"/>
    <p:sldId id="261" r:id="rId9"/>
    <p:sldId id="260"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61DFB4-0042-4602-B188-3840FC622AA5}" type="datetimeFigureOut">
              <a:rPr lang="en-US" smtClean="0"/>
              <a:t>4/16/2025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0BB93-1E89-4EE1-89F5-AFA87E0BACDD}" type="slidenum">
              <a:rPr lang="en-US" smtClean="0"/>
              <a:t>‹#›</a:t>
            </a:fld>
            <a:endParaRPr lang="en-US"/>
          </a:p>
        </p:txBody>
      </p:sp>
    </p:spTree>
    <p:extLst>
      <p:ext uri="{BB962C8B-B14F-4D97-AF65-F5344CB8AC3E}">
        <p14:creationId xmlns:p14="http://schemas.microsoft.com/office/powerpoint/2010/main" val="2599910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49F7-364B-FE63-46C1-2947BA1B8C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7059E1-6A3B-A313-5106-E74D31A972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9E4230-2881-011A-0A17-18E467DF1711}"/>
              </a:ext>
            </a:extLst>
          </p:cNvPr>
          <p:cNvSpPr>
            <a:spLocks noGrp="1"/>
          </p:cNvSpPr>
          <p:nvPr>
            <p:ph type="dt" sz="half" idx="10"/>
          </p:nvPr>
        </p:nvSpPr>
        <p:spPr/>
        <p:txBody>
          <a:bodyPr/>
          <a:lstStyle/>
          <a:p>
            <a:fld id="{90F2527F-5D97-49DC-B52D-5B70347FBB32}" type="datetime1">
              <a:rPr lang="en-US" smtClean="0"/>
              <a:t>4/16/2025</a:t>
            </a:fld>
            <a:endParaRPr lang="en-US"/>
          </a:p>
        </p:txBody>
      </p:sp>
      <p:sp>
        <p:nvSpPr>
          <p:cNvPr id="5" name="Footer Placeholder 4">
            <a:extLst>
              <a:ext uri="{FF2B5EF4-FFF2-40B4-BE49-F238E27FC236}">
                <a16:creationId xmlns:a16="http://schemas.microsoft.com/office/drawing/2014/main" id="{EF916FBB-6EF2-E4F6-8971-15983AD72BA5}"/>
              </a:ext>
            </a:extLst>
          </p:cNvPr>
          <p:cNvSpPr>
            <a:spLocks noGrp="1"/>
          </p:cNvSpPr>
          <p:nvPr>
            <p:ph type="ftr" sz="quarter" idx="11"/>
          </p:nvPr>
        </p:nvSpPr>
        <p:spPr/>
        <p:txBody>
          <a:bodyPr/>
          <a:lstStyle/>
          <a:p>
            <a:r>
              <a:rPr lang="en-US"/>
              <a:t>University of Oulu, Finland</a:t>
            </a:r>
          </a:p>
        </p:txBody>
      </p:sp>
      <p:sp>
        <p:nvSpPr>
          <p:cNvPr id="6" name="Slide Number Placeholder 5">
            <a:extLst>
              <a:ext uri="{FF2B5EF4-FFF2-40B4-BE49-F238E27FC236}">
                <a16:creationId xmlns:a16="http://schemas.microsoft.com/office/drawing/2014/main" id="{0804229D-59CB-4266-9FE1-17953DBA02FE}"/>
              </a:ext>
            </a:extLst>
          </p:cNvPr>
          <p:cNvSpPr>
            <a:spLocks noGrp="1"/>
          </p:cNvSpPr>
          <p:nvPr>
            <p:ph type="sldNum" sz="quarter" idx="12"/>
          </p:nvPr>
        </p:nvSpPr>
        <p:spPr/>
        <p:txBody>
          <a:bodyPr/>
          <a:lstStyle/>
          <a:p>
            <a:fld id="{D64DC1BA-1EAA-4B78-86B7-C84060A86971}" type="slidenum">
              <a:rPr lang="en-US" smtClean="0"/>
              <a:t>‹#›</a:t>
            </a:fld>
            <a:endParaRPr lang="en-US"/>
          </a:p>
        </p:txBody>
      </p:sp>
    </p:spTree>
    <p:extLst>
      <p:ext uri="{BB962C8B-B14F-4D97-AF65-F5344CB8AC3E}">
        <p14:creationId xmlns:p14="http://schemas.microsoft.com/office/powerpoint/2010/main" val="2452965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777D8-C8FD-26F0-45A3-3B60B2917D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A4130C-9C92-6FAA-9BE3-AAD601DE5A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CEDDE-92A5-255A-08CB-1277747F0B76}"/>
              </a:ext>
            </a:extLst>
          </p:cNvPr>
          <p:cNvSpPr>
            <a:spLocks noGrp="1"/>
          </p:cNvSpPr>
          <p:nvPr>
            <p:ph type="dt" sz="half" idx="10"/>
          </p:nvPr>
        </p:nvSpPr>
        <p:spPr/>
        <p:txBody>
          <a:bodyPr/>
          <a:lstStyle/>
          <a:p>
            <a:fld id="{0426EF3B-020F-491E-8022-995F30CDF9C6}" type="datetime1">
              <a:rPr lang="en-US" smtClean="0"/>
              <a:t>4/16/2025</a:t>
            </a:fld>
            <a:endParaRPr lang="en-US"/>
          </a:p>
        </p:txBody>
      </p:sp>
      <p:sp>
        <p:nvSpPr>
          <p:cNvPr id="5" name="Footer Placeholder 4">
            <a:extLst>
              <a:ext uri="{FF2B5EF4-FFF2-40B4-BE49-F238E27FC236}">
                <a16:creationId xmlns:a16="http://schemas.microsoft.com/office/drawing/2014/main" id="{8C6E509B-91F7-6239-330A-77BEB70E7120}"/>
              </a:ext>
            </a:extLst>
          </p:cNvPr>
          <p:cNvSpPr>
            <a:spLocks noGrp="1"/>
          </p:cNvSpPr>
          <p:nvPr>
            <p:ph type="ftr" sz="quarter" idx="11"/>
          </p:nvPr>
        </p:nvSpPr>
        <p:spPr/>
        <p:txBody>
          <a:bodyPr/>
          <a:lstStyle/>
          <a:p>
            <a:r>
              <a:rPr lang="en-US"/>
              <a:t>University of Oulu, Finland</a:t>
            </a:r>
          </a:p>
        </p:txBody>
      </p:sp>
      <p:sp>
        <p:nvSpPr>
          <p:cNvPr id="6" name="Slide Number Placeholder 5">
            <a:extLst>
              <a:ext uri="{FF2B5EF4-FFF2-40B4-BE49-F238E27FC236}">
                <a16:creationId xmlns:a16="http://schemas.microsoft.com/office/drawing/2014/main" id="{9998B796-AD8D-B23F-826E-054470B9620A}"/>
              </a:ext>
            </a:extLst>
          </p:cNvPr>
          <p:cNvSpPr>
            <a:spLocks noGrp="1"/>
          </p:cNvSpPr>
          <p:nvPr>
            <p:ph type="sldNum" sz="quarter" idx="12"/>
          </p:nvPr>
        </p:nvSpPr>
        <p:spPr/>
        <p:txBody>
          <a:bodyPr/>
          <a:lstStyle/>
          <a:p>
            <a:fld id="{D64DC1BA-1EAA-4B78-86B7-C84060A86971}" type="slidenum">
              <a:rPr lang="en-US" smtClean="0"/>
              <a:t>‹#›</a:t>
            </a:fld>
            <a:endParaRPr lang="en-US"/>
          </a:p>
        </p:txBody>
      </p:sp>
    </p:spTree>
    <p:extLst>
      <p:ext uri="{BB962C8B-B14F-4D97-AF65-F5344CB8AC3E}">
        <p14:creationId xmlns:p14="http://schemas.microsoft.com/office/powerpoint/2010/main" val="214863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41D286-5606-C3A6-3DD4-97DA5E291F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C238AE-2E17-C661-DC66-8B6482BFCF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4C534-1A15-E324-890E-DE5839416388}"/>
              </a:ext>
            </a:extLst>
          </p:cNvPr>
          <p:cNvSpPr>
            <a:spLocks noGrp="1"/>
          </p:cNvSpPr>
          <p:nvPr>
            <p:ph type="dt" sz="half" idx="10"/>
          </p:nvPr>
        </p:nvSpPr>
        <p:spPr/>
        <p:txBody>
          <a:bodyPr/>
          <a:lstStyle/>
          <a:p>
            <a:fld id="{0A42B491-2DC4-481E-88FB-7B371FFC8135}" type="datetime1">
              <a:rPr lang="en-US" smtClean="0"/>
              <a:t>4/16/2025</a:t>
            </a:fld>
            <a:endParaRPr lang="en-US"/>
          </a:p>
        </p:txBody>
      </p:sp>
      <p:sp>
        <p:nvSpPr>
          <p:cNvPr id="5" name="Footer Placeholder 4">
            <a:extLst>
              <a:ext uri="{FF2B5EF4-FFF2-40B4-BE49-F238E27FC236}">
                <a16:creationId xmlns:a16="http://schemas.microsoft.com/office/drawing/2014/main" id="{A853560D-959D-7F42-5102-C0263082B48A}"/>
              </a:ext>
            </a:extLst>
          </p:cNvPr>
          <p:cNvSpPr>
            <a:spLocks noGrp="1"/>
          </p:cNvSpPr>
          <p:nvPr>
            <p:ph type="ftr" sz="quarter" idx="11"/>
          </p:nvPr>
        </p:nvSpPr>
        <p:spPr/>
        <p:txBody>
          <a:bodyPr/>
          <a:lstStyle/>
          <a:p>
            <a:r>
              <a:rPr lang="en-US"/>
              <a:t>University of Oulu, Finland</a:t>
            </a:r>
          </a:p>
        </p:txBody>
      </p:sp>
      <p:sp>
        <p:nvSpPr>
          <p:cNvPr id="6" name="Slide Number Placeholder 5">
            <a:extLst>
              <a:ext uri="{FF2B5EF4-FFF2-40B4-BE49-F238E27FC236}">
                <a16:creationId xmlns:a16="http://schemas.microsoft.com/office/drawing/2014/main" id="{708CC60D-D4D7-5127-EB9D-66CCC974BD7C}"/>
              </a:ext>
            </a:extLst>
          </p:cNvPr>
          <p:cNvSpPr>
            <a:spLocks noGrp="1"/>
          </p:cNvSpPr>
          <p:nvPr>
            <p:ph type="sldNum" sz="quarter" idx="12"/>
          </p:nvPr>
        </p:nvSpPr>
        <p:spPr/>
        <p:txBody>
          <a:bodyPr/>
          <a:lstStyle/>
          <a:p>
            <a:fld id="{D64DC1BA-1EAA-4B78-86B7-C84060A86971}" type="slidenum">
              <a:rPr lang="en-US" smtClean="0"/>
              <a:t>‹#›</a:t>
            </a:fld>
            <a:endParaRPr lang="en-US"/>
          </a:p>
        </p:txBody>
      </p:sp>
    </p:spTree>
    <p:extLst>
      <p:ext uri="{BB962C8B-B14F-4D97-AF65-F5344CB8AC3E}">
        <p14:creationId xmlns:p14="http://schemas.microsoft.com/office/powerpoint/2010/main" val="100209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6A94-52EB-993E-8EE6-4D4D82ED54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E77143-7225-0E05-A93C-601AEAAACF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F52B6-C7A6-CBC5-9E6D-23D6B6F22EEA}"/>
              </a:ext>
            </a:extLst>
          </p:cNvPr>
          <p:cNvSpPr>
            <a:spLocks noGrp="1"/>
          </p:cNvSpPr>
          <p:nvPr>
            <p:ph type="dt" sz="half" idx="10"/>
          </p:nvPr>
        </p:nvSpPr>
        <p:spPr/>
        <p:txBody>
          <a:bodyPr/>
          <a:lstStyle/>
          <a:p>
            <a:fld id="{668DC9E0-2096-4345-9808-36BBB91624C6}" type="datetime1">
              <a:rPr lang="en-US" smtClean="0"/>
              <a:t>4/16/2025</a:t>
            </a:fld>
            <a:endParaRPr lang="en-US"/>
          </a:p>
        </p:txBody>
      </p:sp>
      <p:sp>
        <p:nvSpPr>
          <p:cNvPr id="5" name="Footer Placeholder 4">
            <a:extLst>
              <a:ext uri="{FF2B5EF4-FFF2-40B4-BE49-F238E27FC236}">
                <a16:creationId xmlns:a16="http://schemas.microsoft.com/office/drawing/2014/main" id="{82D41318-D893-FD3A-44F6-D0C271EE4A27}"/>
              </a:ext>
            </a:extLst>
          </p:cNvPr>
          <p:cNvSpPr>
            <a:spLocks noGrp="1"/>
          </p:cNvSpPr>
          <p:nvPr>
            <p:ph type="ftr" sz="quarter" idx="11"/>
          </p:nvPr>
        </p:nvSpPr>
        <p:spPr/>
        <p:txBody>
          <a:bodyPr/>
          <a:lstStyle/>
          <a:p>
            <a:r>
              <a:rPr lang="en-US"/>
              <a:t>University of Oulu, Finland</a:t>
            </a:r>
          </a:p>
        </p:txBody>
      </p:sp>
      <p:sp>
        <p:nvSpPr>
          <p:cNvPr id="6" name="Slide Number Placeholder 5">
            <a:extLst>
              <a:ext uri="{FF2B5EF4-FFF2-40B4-BE49-F238E27FC236}">
                <a16:creationId xmlns:a16="http://schemas.microsoft.com/office/drawing/2014/main" id="{0DFFB547-F193-99D9-1FEE-E5376A902141}"/>
              </a:ext>
            </a:extLst>
          </p:cNvPr>
          <p:cNvSpPr>
            <a:spLocks noGrp="1"/>
          </p:cNvSpPr>
          <p:nvPr>
            <p:ph type="sldNum" sz="quarter" idx="12"/>
          </p:nvPr>
        </p:nvSpPr>
        <p:spPr/>
        <p:txBody>
          <a:bodyPr/>
          <a:lstStyle/>
          <a:p>
            <a:fld id="{D64DC1BA-1EAA-4B78-86B7-C84060A86971}" type="slidenum">
              <a:rPr lang="en-US" smtClean="0"/>
              <a:t>‹#›</a:t>
            </a:fld>
            <a:endParaRPr lang="en-US"/>
          </a:p>
        </p:txBody>
      </p:sp>
    </p:spTree>
    <p:extLst>
      <p:ext uri="{BB962C8B-B14F-4D97-AF65-F5344CB8AC3E}">
        <p14:creationId xmlns:p14="http://schemas.microsoft.com/office/powerpoint/2010/main" val="310007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5202-CDC8-EEFE-1E21-9E22142002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0F9E4A-F0AC-8468-EB62-02EEFC408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2D42AD-0A36-EAF4-BA46-BA45588FDFD8}"/>
              </a:ext>
            </a:extLst>
          </p:cNvPr>
          <p:cNvSpPr>
            <a:spLocks noGrp="1"/>
          </p:cNvSpPr>
          <p:nvPr>
            <p:ph type="dt" sz="half" idx="10"/>
          </p:nvPr>
        </p:nvSpPr>
        <p:spPr/>
        <p:txBody>
          <a:bodyPr/>
          <a:lstStyle/>
          <a:p>
            <a:fld id="{A29DFA7D-D5FD-4443-AFBF-22CF5F83C0FE}" type="datetime1">
              <a:rPr lang="en-US" smtClean="0"/>
              <a:t>4/16/2025</a:t>
            </a:fld>
            <a:endParaRPr lang="en-US"/>
          </a:p>
        </p:txBody>
      </p:sp>
      <p:sp>
        <p:nvSpPr>
          <p:cNvPr id="5" name="Footer Placeholder 4">
            <a:extLst>
              <a:ext uri="{FF2B5EF4-FFF2-40B4-BE49-F238E27FC236}">
                <a16:creationId xmlns:a16="http://schemas.microsoft.com/office/drawing/2014/main" id="{624A51D4-15F9-0E7E-49F3-51773417B264}"/>
              </a:ext>
            </a:extLst>
          </p:cNvPr>
          <p:cNvSpPr>
            <a:spLocks noGrp="1"/>
          </p:cNvSpPr>
          <p:nvPr>
            <p:ph type="ftr" sz="quarter" idx="11"/>
          </p:nvPr>
        </p:nvSpPr>
        <p:spPr/>
        <p:txBody>
          <a:bodyPr/>
          <a:lstStyle/>
          <a:p>
            <a:r>
              <a:rPr lang="en-US"/>
              <a:t>University of Oulu, Finland</a:t>
            </a:r>
          </a:p>
        </p:txBody>
      </p:sp>
      <p:sp>
        <p:nvSpPr>
          <p:cNvPr id="6" name="Slide Number Placeholder 5">
            <a:extLst>
              <a:ext uri="{FF2B5EF4-FFF2-40B4-BE49-F238E27FC236}">
                <a16:creationId xmlns:a16="http://schemas.microsoft.com/office/drawing/2014/main" id="{6E0067EA-B318-AE49-6159-5BFEE5D52C7F}"/>
              </a:ext>
            </a:extLst>
          </p:cNvPr>
          <p:cNvSpPr>
            <a:spLocks noGrp="1"/>
          </p:cNvSpPr>
          <p:nvPr>
            <p:ph type="sldNum" sz="quarter" idx="12"/>
          </p:nvPr>
        </p:nvSpPr>
        <p:spPr/>
        <p:txBody>
          <a:bodyPr/>
          <a:lstStyle/>
          <a:p>
            <a:fld id="{D64DC1BA-1EAA-4B78-86B7-C84060A86971}" type="slidenum">
              <a:rPr lang="en-US" smtClean="0"/>
              <a:t>‹#›</a:t>
            </a:fld>
            <a:endParaRPr lang="en-US"/>
          </a:p>
        </p:txBody>
      </p:sp>
    </p:spTree>
    <p:extLst>
      <p:ext uri="{BB962C8B-B14F-4D97-AF65-F5344CB8AC3E}">
        <p14:creationId xmlns:p14="http://schemas.microsoft.com/office/powerpoint/2010/main" val="276715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9830-D99F-A6B6-7018-3B71EA4D7F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0F3341-569E-32A9-B778-844D64DD16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EF08D2-D184-8643-7140-BE25ADA029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A014A8-0CF8-42C2-F9E7-E7DFD5EDEF89}"/>
              </a:ext>
            </a:extLst>
          </p:cNvPr>
          <p:cNvSpPr>
            <a:spLocks noGrp="1"/>
          </p:cNvSpPr>
          <p:nvPr>
            <p:ph type="dt" sz="half" idx="10"/>
          </p:nvPr>
        </p:nvSpPr>
        <p:spPr/>
        <p:txBody>
          <a:bodyPr/>
          <a:lstStyle/>
          <a:p>
            <a:fld id="{C332DD2F-1785-48F6-A096-E106C40C6EC5}" type="datetime1">
              <a:rPr lang="en-US" smtClean="0"/>
              <a:t>4/16/2025</a:t>
            </a:fld>
            <a:endParaRPr lang="en-US"/>
          </a:p>
        </p:txBody>
      </p:sp>
      <p:sp>
        <p:nvSpPr>
          <p:cNvPr id="6" name="Footer Placeholder 5">
            <a:extLst>
              <a:ext uri="{FF2B5EF4-FFF2-40B4-BE49-F238E27FC236}">
                <a16:creationId xmlns:a16="http://schemas.microsoft.com/office/drawing/2014/main" id="{32F0F0C6-C6E6-CE23-F1BD-59089C05788A}"/>
              </a:ext>
            </a:extLst>
          </p:cNvPr>
          <p:cNvSpPr>
            <a:spLocks noGrp="1"/>
          </p:cNvSpPr>
          <p:nvPr>
            <p:ph type="ftr" sz="quarter" idx="11"/>
          </p:nvPr>
        </p:nvSpPr>
        <p:spPr/>
        <p:txBody>
          <a:bodyPr/>
          <a:lstStyle/>
          <a:p>
            <a:r>
              <a:rPr lang="en-US"/>
              <a:t>University of Oulu, Finland</a:t>
            </a:r>
          </a:p>
        </p:txBody>
      </p:sp>
      <p:sp>
        <p:nvSpPr>
          <p:cNvPr id="7" name="Slide Number Placeholder 6">
            <a:extLst>
              <a:ext uri="{FF2B5EF4-FFF2-40B4-BE49-F238E27FC236}">
                <a16:creationId xmlns:a16="http://schemas.microsoft.com/office/drawing/2014/main" id="{C4C83EB7-997F-B57B-BDCA-15A3ACE9911A}"/>
              </a:ext>
            </a:extLst>
          </p:cNvPr>
          <p:cNvSpPr>
            <a:spLocks noGrp="1"/>
          </p:cNvSpPr>
          <p:nvPr>
            <p:ph type="sldNum" sz="quarter" idx="12"/>
          </p:nvPr>
        </p:nvSpPr>
        <p:spPr/>
        <p:txBody>
          <a:bodyPr/>
          <a:lstStyle/>
          <a:p>
            <a:fld id="{D64DC1BA-1EAA-4B78-86B7-C84060A86971}" type="slidenum">
              <a:rPr lang="en-US" smtClean="0"/>
              <a:t>‹#›</a:t>
            </a:fld>
            <a:endParaRPr lang="en-US"/>
          </a:p>
        </p:txBody>
      </p:sp>
    </p:spTree>
    <p:extLst>
      <p:ext uri="{BB962C8B-B14F-4D97-AF65-F5344CB8AC3E}">
        <p14:creationId xmlns:p14="http://schemas.microsoft.com/office/powerpoint/2010/main" val="185074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B55B-2C32-DD5B-7CD4-AEE050B9EC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7AE90D-051C-076B-19F1-46B5A1D0B5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AB24DB-8DCC-39A6-6771-84E4587396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E58852-2620-0A55-6829-159665619A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5AE473-D2E3-47A7-5F55-58EEDE33F7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C7A557-BD3B-36C7-E845-B4DE30F3A9C3}"/>
              </a:ext>
            </a:extLst>
          </p:cNvPr>
          <p:cNvSpPr>
            <a:spLocks noGrp="1"/>
          </p:cNvSpPr>
          <p:nvPr>
            <p:ph type="dt" sz="half" idx="10"/>
          </p:nvPr>
        </p:nvSpPr>
        <p:spPr/>
        <p:txBody>
          <a:bodyPr/>
          <a:lstStyle/>
          <a:p>
            <a:fld id="{71B89B02-0CF6-4EE0-8819-8A6AC3D5E298}" type="datetime1">
              <a:rPr lang="en-US" smtClean="0"/>
              <a:t>4/16/2025</a:t>
            </a:fld>
            <a:endParaRPr lang="en-US"/>
          </a:p>
        </p:txBody>
      </p:sp>
      <p:sp>
        <p:nvSpPr>
          <p:cNvPr id="8" name="Footer Placeholder 7">
            <a:extLst>
              <a:ext uri="{FF2B5EF4-FFF2-40B4-BE49-F238E27FC236}">
                <a16:creationId xmlns:a16="http://schemas.microsoft.com/office/drawing/2014/main" id="{EF5F1234-4D25-E6C9-45C8-1CB61EBE3AF3}"/>
              </a:ext>
            </a:extLst>
          </p:cNvPr>
          <p:cNvSpPr>
            <a:spLocks noGrp="1"/>
          </p:cNvSpPr>
          <p:nvPr>
            <p:ph type="ftr" sz="quarter" idx="11"/>
          </p:nvPr>
        </p:nvSpPr>
        <p:spPr/>
        <p:txBody>
          <a:bodyPr/>
          <a:lstStyle/>
          <a:p>
            <a:r>
              <a:rPr lang="en-US"/>
              <a:t>University of Oulu, Finland</a:t>
            </a:r>
          </a:p>
        </p:txBody>
      </p:sp>
      <p:sp>
        <p:nvSpPr>
          <p:cNvPr id="9" name="Slide Number Placeholder 8">
            <a:extLst>
              <a:ext uri="{FF2B5EF4-FFF2-40B4-BE49-F238E27FC236}">
                <a16:creationId xmlns:a16="http://schemas.microsoft.com/office/drawing/2014/main" id="{2C56D860-2E1D-967F-5EB0-96F2B9AE4CDE}"/>
              </a:ext>
            </a:extLst>
          </p:cNvPr>
          <p:cNvSpPr>
            <a:spLocks noGrp="1"/>
          </p:cNvSpPr>
          <p:nvPr>
            <p:ph type="sldNum" sz="quarter" idx="12"/>
          </p:nvPr>
        </p:nvSpPr>
        <p:spPr/>
        <p:txBody>
          <a:bodyPr/>
          <a:lstStyle/>
          <a:p>
            <a:fld id="{D64DC1BA-1EAA-4B78-86B7-C84060A86971}" type="slidenum">
              <a:rPr lang="en-US" smtClean="0"/>
              <a:t>‹#›</a:t>
            </a:fld>
            <a:endParaRPr lang="en-US"/>
          </a:p>
        </p:txBody>
      </p:sp>
    </p:spTree>
    <p:extLst>
      <p:ext uri="{BB962C8B-B14F-4D97-AF65-F5344CB8AC3E}">
        <p14:creationId xmlns:p14="http://schemas.microsoft.com/office/powerpoint/2010/main" val="329973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B680-39A9-9DB2-C7D1-77F87E9B92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153298-1E52-503D-B246-C99511F4686C}"/>
              </a:ext>
            </a:extLst>
          </p:cNvPr>
          <p:cNvSpPr>
            <a:spLocks noGrp="1"/>
          </p:cNvSpPr>
          <p:nvPr>
            <p:ph type="dt" sz="half" idx="10"/>
          </p:nvPr>
        </p:nvSpPr>
        <p:spPr/>
        <p:txBody>
          <a:bodyPr/>
          <a:lstStyle/>
          <a:p>
            <a:fld id="{A1CB173C-060A-45A4-A6F5-FD1DBE737A2E}" type="datetime1">
              <a:rPr lang="en-US" smtClean="0"/>
              <a:t>4/16/2025</a:t>
            </a:fld>
            <a:endParaRPr lang="en-US"/>
          </a:p>
        </p:txBody>
      </p:sp>
      <p:sp>
        <p:nvSpPr>
          <p:cNvPr id="4" name="Footer Placeholder 3">
            <a:extLst>
              <a:ext uri="{FF2B5EF4-FFF2-40B4-BE49-F238E27FC236}">
                <a16:creationId xmlns:a16="http://schemas.microsoft.com/office/drawing/2014/main" id="{0ECA7083-5CA3-C289-0A03-25F781743B0C}"/>
              </a:ext>
            </a:extLst>
          </p:cNvPr>
          <p:cNvSpPr>
            <a:spLocks noGrp="1"/>
          </p:cNvSpPr>
          <p:nvPr>
            <p:ph type="ftr" sz="quarter" idx="11"/>
          </p:nvPr>
        </p:nvSpPr>
        <p:spPr/>
        <p:txBody>
          <a:bodyPr/>
          <a:lstStyle/>
          <a:p>
            <a:r>
              <a:rPr lang="en-US"/>
              <a:t>University of Oulu, Finland</a:t>
            </a:r>
          </a:p>
        </p:txBody>
      </p:sp>
      <p:sp>
        <p:nvSpPr>
          <p:cNvPr id="5" name="Slide Number Placeholder 4">
            <a:extLst>
              <a:ext uri="{FF2B5EF4-FFF2-40B4-BE49-F238E27FC236}">
                <a16:creationId xmlns:a16="http://schemas.microsoft.com/office/drawing/2014/main" id="{11A18E90-9A33-1DEA-4B59-23FC3524A2B1}"/>
              </a:ext>
            </a:extLst>
          </p:cNvPr>
          <p:cNvSpPr>
            <a:spLocks noGrp="1"/>
          </p:cNvSpPr>
          <p:nvPr>
            <p:ph type="sldNum" sz="quarter" idx="12"/>
          </p:nvPr>
        </p:nvSpPr>
        <p:spPr/>
        <p:txBody>
          <a:bodyPr/>
          <a:lstStyle/>
          <a:p>
            <a:fld id="{D64DC1BA-1EAA-4B78-86B7-C84060A86971}" type="slidenum">
              <a:rPr lang="en-US" smtClean="0"/>
              <a:t>‹#›</a:t>
            </a:fld>
            <a:endParaRPr lang="en-US"/>
          </a:p>
        </p:txBody>
      </p:sp>
    </p:spTree>
    <p:extLst>
      <p:ext uri="{BB962C8B-B14F-4D97-AF65-F5344CB8AC3E}">
        <p14:creationId xmlns:p14="http://schemas.microsoft.com/office/powerpoint/2010/main" val="612641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089401-57C2-913A-0069-E65B79DF6BCF}"/>
              </a:ext>
            </a:extLst>
          </p:cNvPr>
          <p:cNvSpPr>
            <a:spLocks noGrp="1"/>
          </p:cNvSpPr>
          <p:nvPr>
            <p:ph type="dt" sz="half" idx="10"/>
          </p:nvPr>
        </p:nvSpPr>
        <p:spPr/>
        <p:txBody>
          <a:bodyPr/>
          <a:lstStyle/>
          <a:p>
            <a:fld id="{39466307-A0BD-4791-8C12-37E085FD17DB}" type="datetime1">
              <a:rPr lang="en-US" smtClean="0"/>
              <a:t>4/16/2025</a:t>
            </a:fld>
            <a:endParaRPr lang="en-US"/>
          </a:p>
        </p:txBody>
      </p:sp>
      <p:sp>
        <p:nvSpPr>
          <p:cNvPr id="3" name="Footer Placeholder 2">
            <a:extLst>
              <a:ext uri="{FF2B5EF4-FFF2-40B4-BE49-F238E27FC236}">
                <a16:creationId xmlns:a16="http://schemas.microsoft.com/office/drawing/2014/main" id="{85D0D34A-FBBF-EDF0-6728-28AAA6E8A8E0}"/>
              </a:ext>
            </a:extLst>
          </p:cNvPr>
          <p:cNvSpPr>
            <a:spLocks noGrp="1"/>
          </p:cNvSpPr>
          <p:nvPr>
            <p:ph type="ftr" sz="quarter" idx="11"/>
          </p:nvPr>
        </p:nvSpPr>
        <p:spPr/>
        <p:txBody>
          <a:bodyPr/>
          <a:lstStyle/>
          <a:p>
            <a:r>
              <a:rPr lang="en-US"/>
              <a:t>University of Oulu, Finland</a:t>
            </a:r>
          </a:p>
        </p:txBody>
      </p:sp>
      <p:sp>
        <p:nvSpPr>
          <p:cNvPr id="4" name="Slide Number Placeholder 3">
            <a:extLst>
              <a:ext uri="{FF2B5EF4-FFF2-40B4-BE49-F238E27FC236}">
                <a16:creationId xmlns:a16="http://schemas.microsoft.com/office/drawing/2014/main" id="{083281D9-60C2-BFA6-7551-1C876F690D18}"/>
              </a:ext>
            </a:extLst>
          </p:cNvPr>
          <p:cNvSpPr>
            <a:spLocks noGrp="1"/>
          </p:cNvSpPr>
          <p:nvPr>
            <p:ph type="sldNum" sz="quarter" idx="12"/>
          </p:nvPr>
        </p:nvSpPr>
        <p:spPr/>
        <p:txBody>
          <a:bodyPr/>
          <a:lstStyle/>
          <a:p>
            <a:fld id="{D64DC1BA-1EAA-4B78-86B7-C84060A86971}" type="slidenum">
              <a:rPr lang="en-US" smtClean="0"/>
              <a:t>‹#›</a:t>
            </a:fld>
            <a:endParaRPr lang="en-US"/>
          </a:p>
        </p:txBody>
      </p:sp>
    </p:spTree>
    <p:extLst>
      <p:ext uri="{BB962C8B-B14F-4D97-AF65-F5344CB8AC3E}">
        <p14:creationId xmlns:p14="http://schemas.microsoft.com/office/powerpoint/2010/main" val="17689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FDA08-5815-7423-4456-66B0EF1B9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EC0A8F-F693-37EF-B70D-4AC70EAB78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89766F-944A-AB27-4977-968F15C7D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E2A4A-D056-6A9C-A3D9-48E9DFB93E6F}"/>
              </a:ext>
            </a:extLst>
          </p:cNvPr>
          <p:cNvSpPr>
            <a:spLocks noGrp="1"/>
          </p:cNvSpPr>
          <p:nvPr>
            <p:ph type="dt" sz="half" idx="10"/>
          </p:nvPr>
        </p:nvSpPr>
        <p:spPr/>
        <p:txBody>
          <a:bodyPr/>
          <a:lstStyle/>
          <a:p>
            <a:fld id="{FF4DC470-055B-47E0-9472-CEB52179E762}" type="datetime1">
              <a:rPr lang="en-US" smtClean="0"/>
              <a:t>4/16/2025</a:t>
            </a:fld>
            <a:endParaRPr lang="en-US"/>
          </a:p>
        </p:txBody>
      </p:sp>
      <p:sp>
        <p:nvSpPr>
          <p:cNvPr id="6" name="Footer Placeholder 5">
            <a:extLst>
              <a:ext uri="{FF2B5EF4-FFF2-40B4-BE49-F238E27FC236}">
                <a16:creationId xmlns:a16="http://schemas.microsoft.com/office/drawing/2014/main" id="{638848CC-E965-58A4-B245-55323ED2F705}"/>
              </a:ext>
            </a:extLst>
          </p:cNvPr>
          <p:cNvSpPr>
            <a:spLocks noGrp="1"/>
          </p:cNvSpPr>
          <p:nvPr>
            <p:ph type="ftr" sz="quarter" idx="11"/>
          </p:nvPr>
        </p:nvSpPr>
        <p:spPr/>
        <p:txBody>
          <a:bodyPr/>
          <a:lstStyle/>
          <a:p>
            <a:r>
              <a:rPr lang="en-US"/>
              <a:t>University of Oulu, Finland</a:t>
            </a:r>
          </a:p>
        </p:txBody>
      </p:sp>
      <p:sp>
        <p:nvSpPr>
          <p:cNvPr id="7" name="Slide Number Placeholder 6">
            <a:extLst>
              <a:ext uri="{FF2B5EF4-FFF2-40B4-BE49-F238E27FC236}">
                <a16:creationId xmlns:a16="http://schemas.microsoft.com/office/drawing/2014/main" id="{87F81879-4FD8-A66E-30A1-45E3C98E708A}"/>
              </a:ext>
            </a:extLst>
          </p:cNvPr>
          <p:cNvSpPr>
            <a:spLocks noGrp="1"/>
          </p:cNvSpPr>
          <p:nvPr>
            <p:ph type="sldNum" sz="quarter" idx="12"/>
          </p:nvPr>
        </p:nvSpPr>
        <p:spPr/>
        <p:txBody>
          <a:bodyPr/>
          <a:lstStyle/>
          <a:p>
            <a:fld id="{D64DC1BA-1EAA-4B78-86B7-C84060A86971}" type="slidenum">
              <a:rPr lang="en-US" smtClean="0"/>
              <a:t>‹#›</a:t>
            </a:fld>
            <a:endParaRPr lang="en-US"/>
          </a:p>
        </p:txBody>
      </p:sp>
    </p:spTree>
    <p:extLst>
      <p:ext uri="{BB962C8B-B14F-4D97-AF65-F5344CB8AC3E}">
        <p14:creationId xmlns:p14="http://schemas.microsoft.com/office/powerpoint/2010/main" val="1322095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4EA8F-4380-D562-7B9F-D39803896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06BB70-77F8-DF2B-0729-AF5BB686AB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25B3A7-73FB-137B-75E2-E78C649B0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7FC3D-78FB-3DA5-DDF1-85DB7D271EA3}"/>
              </a:ext>
            </a:extLst>
          </p:cNvPr>
          <p:cNvSpPr>
            <a:spLocks noGrp="1"/>
          </p:cNvSpPr>
          <p:nvPr>
            <p:ph type="dt" sz="half" idx="10"/>
          </p:nvPr>
        </p:nvSpPr>
        <p:spPr/>
        <p:txBody>
          <a:bodyPr/>
          <a:lstStyle/>
          <a:p>
            <a:fld id="{F259E134-FDB1-48F3-A79F-171FC7DD6FCA}" type="datetime1">
              <a:rPr lang="en-US" smtClean="0"/>
              <a:t>4/16/2025</a:t>
            </a:fld>
            <a:endParaRPr lang="en-US"/>
          </a:p>
        </p:txBody>
      </p:sp>
      <p:sp>
        <p:nvSpPr>
          <p:cNvPr id="6" name="Footer Placeholder 5">
            <a:extLst>
              <a:ext uri="{FF2B5EF4-FFF2-40B4-BE49-F238E27FC236}">
                <a16:creationId xmlns:a16="http://schemas.microsoft.com/office/drawing/2014/main" id="{6EDA00C9-B1B7-82BB-060D-CCF28AA543EA}"/>
              </a:ext>
            </a:extLst>
          </p:cNvPr>
          <p:cNvSpPr>
            <a:spLocks noGrp="1"/>
          </p:cNvSpPr>
          <p:nvPr>
            <p:ph type="ftr" sz="quarter" idx="11"/>
          </p:nvPr>
        </p:nvSpPr>
        <p:spPr/>
        <p:txBody>
          <a:bodyPr/>
          <a:lstStyle/>
          <a:p>
            <a:r>
              <a:rPr lang="en-US"/>
              <a:t>University of Oulu, Finland</a:t>
            </a:r>
          </a:p>
        </p:txBody>
      </p:sp>
      <p:sp>
        <p:nvSpPr>
          <p:cNvPr id="7" name="Slide Number Placeholder 6">
            <a:extLst>
              <a:ext uri="{FF2B5EF4-FFF2-40B4-BE49-F238E27FC236}">
                <a16:creationId xmlns:a16="http://schemas.microsoft.com/office/drawing/2014/main" id="{9C9A414E-AC50-1980-516E-D0818836217B}"/>
              </a:ext>
            </a:extLst>
          </p:cNvPr>
          <p:cNvSpPr>
            <a:spLocks noGrp="1"/>
          </p:cNvSpPr>
          <p:nvPr>
            <p:ph type="sldNum" sz="quarter" idx="12"/>
          </p:nvPr>
        </p:nvSpPr>
        <p:spPr/>
        <p:txBody>
          <a:bodyPr/>
          <a:lstStyle/>
          <a:p>
            <a:fld id="{D64DC1BA-1EAA-4B78-86B7-C84060A86971}" type="slidenum">
              <a:rPr lang="en-US" smtClean="0"/>
              <a:t>‹#›</a:t>
            </a:fld>
            <a:endParaRPr lang="en-US"/>
          </a:p>
        </p:txBody>
      </p:sp>
    </p:spTree>
    <p:extLst>
      <p:ext uri="{BB962C8B-B14F-4D97-AF65-F5344CB8AC3E}">
        <p14:creationId xmlns:p14="http://schemas.microsoft.com/office/powerpoint/2010/main" val="3311885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E17678-82D8-8D77-0DF6-01A5012345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E64BF0-C5D1-7BB1-77B5-543FCB4022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89C2F1-8574-760F-5ECB-427B022621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46E93-789C-4435-8F7A-CF4F4D4FA1E9}" type="datetime1">
              <a:rPr lang="en-US" smtClean="0"/>
              <a:t>4/16/2025</a:t>
            </a:fld>
            <a:endParaRPr lang="en-US"/>
          </a:p>
        </p:txBody>
      </p:sp>
      <p:sp>
        <p:nvSpPr>
          <p:cNvPr id="5" name="Footer Placeholder 4">
            <a:extLst>
              <a:ext uri="{FF2B5EF4-FFF2-40B4-BE49-F238E27FC236}">
                <a16:creationId xmlns:a16="http://schemas.microsoft.com/office/drawing/2014/main" id="{B2488276-3568-5230-7EF5-C3EF747D38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University of Oulu, Finland</a:t>
            </a:r>
          </a:p>
        </p:txBody>
      </p:sp>
      <p:sp>
        <p:nvSpPr>
          <p:cNvPr id="6" name="Slide Number Placeholder 5">
            <a:extLst>
              <a:ext uri="{FF2B5EF4-FFF2-40B4-BE49-F238E27FC236}">
                <a16:creationId xmlns:a16="http://schemas.microsoft.com/office/drawing/2014/main" id="{79E8E2F1-6A03-C8BD-D9BA-BF75E1F8B3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DC1BA-1EAA-4B78-86B7-C84060A86971}" type="slidenum">
              <a:rPr lang="en-US" smtClean="0"/>
              <a:t>‹#›</a:t>
            </a:fld>
            <a:endParaRPr lang="en-US"/>
          </a:p>
        </p:txBody>
      </p:sp>
    </p:spTree>
    <p:extLst>
      <p:ext uri="{BB962C8B-B14F-4D97-AF65-F5344CB8AC3E}">
        <p14:creationId xmlns:p14="http://schemas.microsoft.com/office/powerpoint/2010/main" val="1881298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bu.Taher@oulu.f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78F751-A775-8678-46CC-5B974E386DDF}"/>
              </a:ext>
            </a:extLst>
          </p:cNvPr>
          <p:cNvSpPr txBox="1"/>
          <p:nvPr/>
        </p:nvSpPr>
        <p:spPr>
          <a:xfrm>
            <a:off x="2376072" y="0"/>
            <a:ext cx="7439857" cy="553998"/>
          </a:xfrm>
          <a:prstGeom prst="rect">
            <a:avLst/>
          </a:prstGeom>
          <a:noFill/>
        </p:spPr>
        <p:txBody>
          <a:bodyPr wrap="none" rtlCol="0">
            <a:spAutoFit/>
          </a:bodyPr>
          <a:lstStyle/>
          <a:p>
            <a:pPr algn="ctr"/>
            <a:r>
              <a:rPr lang="en-US" sz="3000" b="1" dirty="0">
                <a:latin typeface="Georgia" panose="02040502050405020303" pitchFamily="18" charset="0"/>
              </a:rPr>
              <a:t>Progress Report (01 April – 16 April)</a:t>
            </a:r>
          </a:p>
        </p:txBody>
      </p:sp>
      <p:sp>
        <p:nvSpPr>
          <p:cNvPr id="3" name="TextBox 2">
            <a:extLst>
              <a:ext uri="{FF2B5EF4-FFF2-40B4-BE49-F238E27FC236}">
                <a16:creationId xmlns:a16="http://schemas.microsoft.com/office/drawing/2014/main" id="{3B2DB552-B11B-198E-5740-2E34BA69456F}"/>
              </a:ext>
            </a:extLst>
          </p:cNvPr>
          <p:cNvSpPr txBox="1"/>
          <p:nvPr/>
        </p:nvSpPr>
        <p:spPr>
          <a:xfrm>
            <a:off x="4637909" y="2828836"/>
            <a:ext cx="2916183" cy="1200329"/>
          </a:xfrm>
          <a:prstGeom prst="rect">
            <a:avLst/>
          </a:prstGeom>
          <a:noFill/>
        </p:spPr>
        <p:txBody>
          <a:bodyPr wrap="none" rtlCol="0">
            <a:spAutoFit/>
          </a:bodyPr>
          <a:lstStyle/>
          <a:p>
            <a:pPr algn="ctr"/>
            <a:r>
              <a:rPr lang="en-US" sz="2400" dirty="0">
                <a:latin typeface="Georgia" panose="02040502050405020303" pitchFamily="18" charset="0"/>
              </a:rPr>
              <a:t>Abu Taher</a:t>
            </a:r>
          </a:p>
          <a:p>
            <a:pPr algn="ctr"/>
            <a:r>
              <a:rPr lang="en-US" sz="2400" dirty="0">
                <a:latin typeface="Georgia" panose="02040502050405020303" pitchFamily="18" charset="0"/>
                <a:hlinkClick r:id="rId2"/>
              </a:rPr>
              <a:t>Abu.Taher@oulu.fi</a:t>
            </a:r>
            <a:endParaRPr lang="en-US" sz="2400" dirty="0">
              <a:latin typeface="Georgia" panose="02040502050405020303" pitchFamily="18" charset="0"/>
            </a:endParaRPr>
          </a:p>
          <a:p>
            <a:pPr algn="ctr"/>
            <a:r>
              <a:rPr lang="en-US" sz="2400" dirty="0">
                <a:latin typeface="Georgia" panose="02040502050405020303" pitchFamily="18" charset="0"/>
              </a:rPr>
              <a:t>Date: 16 April, 2025</a:t>
            </a:r>
          </a:p>
        </p:txBody>
      </p:sp>
    </p:spTree>
    <p:extLst>
      <p:ext uri="{BB962C8B-B14F-4D97-AF65-F5344CB8AC3E}">
        <p14:creationId xmlns:p14="http://schemas.microsoft.com/office/powerpoint/2010/main" val="703663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7FF73-4E70-6A51-F04C-70417591E24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ACFC2A-A2DC-D45E-5BC6-5E6F562D35A3}"/>
              </a:ext>
            </a:extLst>
          </p:cNvPr>
          <p:cNvSpPr txBox="1"/>
          <p:nvPr/>
        </p:nvSpPr>
        <p:spPr>
          <a:xfrm>
            <a:off x="1857081" y="235670"/>
            <a:ext cx="6485642" cy="6186309"/>
          </a:xfrm>
          <a:prstGeom prst="rect">
            <a:avLst/>
          </a:prstGeom>
          <a:noFill/>
        </p:spPr>
        <p:txBody>
          <a:bodyPr wrap="square" rtlCol="0">
            <a:spAutoFit/>
          </a:bodyPr>
          <a:lstStyle/>
          <a:p>
            <a:r>
              <a:rPr lang="en-US" dirty="0"/>
              <a:t>Points I want to mention</a:t>
            </a:r>
          </a:p>
          <a:p>
            <a:pPr marL="285750" indent="-285750">
              <a:buFontTx/>
              <a:buChar char="-"/>
            </a:pPr>
            <a:r>
              <a:rPr lang="en-US" dirty="0"/>
              <a:t>Paper published 36, paper submitted 4, work in progress 17, among the published 36 paper I read 50%. That means 18 papers.</a:t>
            </a:r>
          </a:p>
          <a:p>
            <a:pPr marL="285750" indent="-285750">
              <a:buFontTx/>
              <a:buChar char="-"/>
            </a:pPr>
            <a:r>
              <a:rPr lang="en-US" dirty="0"/>
              <a:t>Note taking: During note taking I took notes of four things: 1. Notes – clipping interesting part for future use 2. Summary – contains the summary of the paper 3. Comments – Sometimes I saw there is not enough data, do not describe the test bed, do not explain how the architecture works, poor language – hard to understand, Irrelevant description, not going deeper, do not introduces the problem will be solved.</a:t>
            </a:r>
          </a:p>
          <a:p>
            <a:pPr marL="285750" indent="-285750">
              <a:buFontTx/>
              <a:buChar char="-"/>
            </a:pPr>
            <a:r>
              <a:rPr lang="en-US" dirty="0"/>
              <a:t>While reading paper there were some papers which give me some idea I noted them. For example, paper 9 and 16.</a:t>
            </a:r>
          </a:p>
          <a:p>
            <a:pPr marL="285750" indent="-285750">
              <a:buFontTx/>
              <a:buChar char="-"/>
            </a:pPr>
            <a:r>
              <a:rPr lang="en-US" dirty="0"/>
              <a:t>I have a very good idea about edge cloud continuum. I have  a few questions: 1. When performing microservice/nano-service orchestration, where do we store these images? 2. A Raspberry Pi has a very limited capacity can we install multiple image in it? My questions are mostly practical oriented. I think after recreating at least one experiment, I will have better idea about the whole system. I don’t have any clues about the blockchain.</a:t>
            </a:r>
          </a:p>
          <a:p>
            <a:pPr marL="285750" indent="-285750">
              <a:buFontTx/>
              <a:buChar char="-"/>
            </a:pPr>
            <a:r>
              <a:rPr lang="en-US" dirty="0"/>
              <a:t>I need a high level idea about 5G and 6G and I need to see where does this edge server fits.</a:t>
            </a:r>
          </a:p>
        </p:txBody>
      </p:sp>
    </p:spTree>
    <p:extLst>
      <p:ext uri="{BB962C8B-B14F-4D97-AF65-F5344CB8AC3E}">
        <p14:creationId xmlns:p14="http://schemas.microsoft.com/office/powerpoint/2010/main" val="236505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473E0-C427-BEDE-EB03-12DE3A04422C}"/>
              </a:ext>
            </a:extLst>
          </p:cNvPr>
          <p:cNvSpPr txBox="1"/>
          <p:nvPr/>
        </p:nvSpPr>
        <p:spPr>
          <a:xfrm>
            <a:off x="5262278" y="0"/>
            <a:ext cx="1667444" cy="553998"/>
          </a:xfrm>
          <a:prstGeom prst="rect">
            <a:avLst/>
          </a:prstGeom>
          <a:noFill/>
        </p:spPr>
        <p:txBody>
          <a:bodyPr wrap="none" rtlCol="0">
            <a:spAutoFit/>
          </a:bodyPr>
          <a:lstStyle/>
          <a:p>
            <a:r>
              <a:rPr lang="en-US" sz="3000" b="1" dirty="0">
                <a:latin typeface="Georgia" panose="02040502050405020303" pitchFamily="18" charset="0"/>
              </a:rPr>
              <a:t>Outline</a:t>
            </a:r>
          </a:p>
        </p:txBody>
      </p:sp>
      <p:sp>
        <p:nvSpPr>
          <p:cNvPr id="3" name="TextBox 2">
            <a:extLst>
              <a:ext uri="{FF2B5EF4-FFF2-40B4-BE49-F238E27FC236}">
                <a16:creationId xmlns:a16="http://schemas.microsoft.com/office/drawing/2014/main" id="{47E94DBE-F1EB-01E1-1438-B6ED88CCE9CD}"/>
              </a:ext>
            </a:extLst>
          </p:cNvPr>
          <p:cNvSpPr txBox="1"/>
          <p:nvPr/>
        </p:nvSpPr>
        <p:spPr>
          <a:xfrm>
            <a:off x="1847653" y="1275654"/>
            <a:ext cx="3999813" cy="4306692"/>
          </a:xfrm>
          <a:prstGeom prst="rect">
            <a:avLst/>
          </a:prstGeom>
          <a:noFill/>
        </p:spPr>
        <p:txBody>
          <a:bodyPr wrap="none" rtlCol="0">
            <a:spAutoFit/>
          </a:bodyPr>
          <a:lstStyle/>
          <a:p>
            <a:pPr marL="342900" indent="-342900">
              <a:lnSpc>
                <a:spcPct val="200000"/>
              </a:lnSpc>
              <a:buFont typeface="Wingdings" panose="05000000000000000000" pitchFamily="2" charset="2"/>
              <a:buChar char="ü"/>
            </a:pPr>
            <a:r>
              <a:rPr lang="en-US" sz="2000" dirty="0"/>
              <a:t>Introduction </a:t>
            </a:r>
          </a:p>
          <a:p>
            <a:pPr marL="342900" indent="-342900">
              <a:lnSpc>
                <a:spcPct val="200000"/>
              </a:lnSpc>
              <a:buFont typeface="Wingdings" panose="05000000000000000000" pitchFamily="2" charset="2"/>
              <a:buChar char="ü"/>
            </a:pPr>
            <a:r>
              <a:rPr lang="en-US" sz="2000" dirty="0"/>
              <a:t>Summary of Reviewed Articles</a:t>
            </a:r>
          </a:p>
          <a:p>
            <a:pPr marL="342900" indent="-342900">
              <a:lnSpc>
                <a:spcPct val="200000"/>
              </a:lnSpc>
              <a:buFont typeface="Wingdings" panose="05000000000000000000" pitchFamily="2" charset="2"/>
              <a:buChar char="ü"/>
            </a:pPr>
            <a:r>
              <a:rPr lang="en-US" sz="2000" dirty="0"/>
              <a:t>Note taking methodology</a:t>
            </a:r>
          </a:p>
          <a:p>
            <a:pPr marL="342900" indent="-342900">
              <a:lnSpc>
                <a:spcPct val="200000"/>
              </a:lnSpc>
              <a:buFont typeface="Wingdings" panose="05000000000000000000" pitchFamily="2" charset="2"/>
              <a:buChar char="ü"/>
            </a:pPr>
            <a:r>
              <a:rPr lang="en-US" sz="2000" dirty="0"/>
              <a:t>Key insight and observation</a:t>
            </a:r>
          </a:p>
          <a:p>
            <a:pPr marL="342900" indent="-342900">
              <a:lnSpc>
                <a:spcPct val="200000"/>
              </a:lnSpc>
              <a:buFont typeface="Wingdings" panose="05000000000000000000" pitchFamily="2" charset="2"/>
              <a:buChar char="ü"/>
            </a:pPr>
            <a:r>
              <a:rPr lang="en-US" sz="2000" dirty="0"/>
              <a:t>Practical Questions</a:t>
            </a:r>
          </a:p>
          <a:p>
            <a:pPr marL="342900" indent="-342900">
              <a:lnSpc>
                <a:spcPct val="200000"/>
              </a:lnSpc>
              <a:buFont typeface="Wingdings" panose="05000000000000000000" pitchFamily="2" charset="2"/>
              <a:buChar char="ü"/>
            </a:pPr>
            <a:r>
              <a:rPr lang="en-US" sz="2000" dirty="0"/>
              <a:t>Challenges</a:t>
            </a:r>
          </a:p>
          <a:p>
            <a:pPr marL="342900" indent="-342900">
              <a:lnSpc>
                <a:spcPct val="200000"/>
              </a:lnSpc>
              <a:buFont typeface="Wingdings" panose="05000000000000000000" pitchFamily="2" charset="2"/>
              <a:buChar char="ü"/>
            </a:pPr>
            <a:r>
              <a:rPr lang="en-US" sz="2000" dirty="0"/>
              <a:t>Next steps</a:t>
            </a:r>
          </a:p>
        </p:txBody>
      </p:sp>
      <p:sp>
        <p:nvSpPr>
          <p:cNvPr id="4" name="Date Placeholder 3">
            <a:extLst>
              <a:ext uri="{FF2B5EF4-FFF2-40B4-BE49-F238E27FC236}">
                <a16:creationId xmlns:a16="http://schemas.microsoft.com/office/drawing/2014/main" id="{E6B33DE9-704F-8F62-9164-74644DA8FE3F}"/>
              </a:ext>
            </a:extLst>
          </p:cNvPr>
          <p:cNvSpPr>
            <a:spLocks noGrp="1"/>
          </p:cNvSpPr>
          <p:nvPr>
            <p:ph type="dt" sz="half" idx="10"/>
          </p:nvPr>
        </p:nvSpPr>
        <p:spPr/>
        <p:txBody>
          <a:bodyPr/>
          <a:lstStyle/>
          <a:p>
            <a:fld id="{AA434980-FAF8-4668-B851-C7F4515CE581}" type="datetime1">
              <a:rPr lang="en-US" smtClean="0"/>
              <a:t>4/16/2025</a:t>
            </a:fld>
            <a:endParaRPr lang="en-US"/>
          </a:p>
        </p:txBody>
      </p:sp>
      <p:sp>
        <p:nvSpPr>
          <p:cNvPr id="5" name="Footer Placeholder 4">
            <a:extLst>
              <a:ext uri="{FF2B5EF4-FFF2-40B4-BE49-F238E27FC236}">
                <a16:creationId xmlns:a16="http://schemas.microsoft.com/office/drawing/2014/main" id="{B5E40719-B795-1B8E-25A8-3BD614B0FB32}"/>
              </a:ext>
            </a:extLst>
          </p:cNvPr>
          <p:cNvSpPr>
            <a:spLocks noGrp="1"/>
          </p:cNvSpPr>
          <p:nvPr>
            <p:ph type="ftr" sz="quarter" idx="11"/>
          </p:nvPr>
        </p:nvSpPr>
        <p:spPr/>
        <p:txBody>
          <a:bodyPr/>
          <a:lstStyle/>
          <a:p>
            <a:r>
              <a:rPr lang="en-US"/>
              <a:t>University of Oulu, Finland</a:t>
            </a:r>
          </a:p>
        </p:txBody>
      </p:sp>
      <p:sp>
        <p:nvSpPr>
          <p:cNvPr id="6" name="Slide Number Placeholder 5">
            <a:extLst>
              <a:ext uri="{FF2B5EF4-FFF2-40B4-BE49-F238E27FC236}">
                <a16:creationId xmlns:a16="http://schemas.microsoft.com/office/drawing/2014/main" id="{433FF41E-3F9E-C140-34F6-24A25BF72BF3}"/>
              </a:ext>
            </a:extLst>
          </p:cNvPr>
          <p:cNvSpPr>
            <a:spLocks noGrp="1"/>
          </p:cNvSpPr>
          <p:nvPr>
            <p:ph type="sldNum" sz="quarter" idx="12"/>
          </p:nvPr>
        </p:nvSpPr>
        <p:spPr/>
        <p:txBody>
          <a:bodyPr/>
          <a:lstStyle/>
          <a:p>
            <a:fld id="{D64DC1BA-1EAA-4B78-86B7-C84060A86971}" type="slidenum">
              <a:rPr lang="en-US" smtClean="0"/>
              <a:t>2</a:t>
            </a:fld>
            <a:endParaRPr lang="en-US"/>
          </a:p>
        </p:txBody>
      </p:sp>
    </p:spTree>
    <p:extLst>
      <p:ext uri="{BB962C8B-B14F-4D97-AF65-F5344CB8AC3E}">
        <p14:creationId xmlns:p14="http://schemas.microsoft.com/office/powerpoint/2010/main" val="2687034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68EA221-45DA-464B-11FC-56D93012F012}"/>
              </a:ext>
            </a:extLst>
          </p:cNvPr>
          <p:cNvGraphicFramePr>
            <a:graphicFrameLocks noGrp="1"/>
          </p:cNvGraphicFramePr>
          <p:nvPr>
            <p:extLst>
              <p:ext uri="{D42A27DB-BD31-4B8C-83A1-F6EECF244321}">
                <p14:modId xmlns:p14="http://schemas.microsoft.com/office/powerpoint/2010/main" val="2596981809"/>
              </p:ext>
            </p:extLst>
          </p:nvPr>
        </p:nvGraphicFramePr>
        <p:xfrm>
          <a:off x="2032000" y="1844040"/>
          <a:ext cx="8128000" cy="3169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7242198"/>
                    </a:ext>
                  </a:extLst>
                </a:gridCol>
                <a:gridCol w="4064000">
                  <a:extLst>
                    <a:ext uri="{9D8B030D-6E8A-4147-A177-3AD203B41FA5}">
                      <a16:colId xmlns:a16="http://schemas.microsoft.com/office/drawing/2014/main" val="2514927579"/>
                    </a:ext>
                  </a:extLst>
                </a:gridCol>
              </a:tblGrid>
              <a:tr h="370840">
                <a:tc>
                  <a:txBody>
                    <a:bodyPr/>
                    <a:lstStyle/>
                    <a:p>
                      <a:r>
                        <a:rPr lang="en-US" sz="2000" dirty="0"/>
                        <a:t>Item</a:t>
                      </a:r>
                    </a:p>
                  </a:txBody>
                  <a:tcPr/>
                </a:tc>
                <a:tc>
                  <a:txBody>
                    <a:bodyPr/>
                    <a:lstStyle/>
                    <a:p>
                      <a:pPr algn="ctr"/>
                      <a:r>
                        <a:rPr lang="en-US" sz="2000" dirty="0"/>
                        <a:t>Description</a:t>
                      </a:r>
                    </a:p>
                  </a:txBody>
                  <a:tcPr/>
                </a:tc>
                <a:extLst>
                  <a:ext uri="{0D108BD9-81ED-4DB2-BD59-A6C34878D82A}">
                    <a16:rowId xmlns:a16="http://schemas.microsoft.com/office/drawing/2014/main" val="2297536613"/>
                  </a:ext>
                </a:extLst>
              </a:tr>
              <a:tr h="370840">
                <a:tc>
                  <a:txBody>
                    <a:bodyPr/>
                    <a:lstStyle/>
                    <a:p>
                      <a:r>
                        <a:rPr lang="en-US" sz="2000" dirty="0"/>
                        <a:t>Total articles</a:t>
                      </a:r>
                    </a:p>
                  </a:txBody>
                  <a:tcPr/>
                </a:tc>
                <a:tc>
                  <a:txBody>
                    <a:bodyPr/>
                    <a:lstStyle/>
                    <a:p>
                      <a:pPr algn="ctr"/>
                      <a:r>
                        <a:rPr lang="en-US" sz="2000" dirty="0"/>
                        <a:t>57</a:t>
                      </a:r>
                    </a:p>
                  </a:txBody>
                  <a:tcPr/>
                </a:tc>
                <a:extLst>
                  <a:ext uri="{0D108BD9-81ED-4DB2-BD59-A6C34878D82A}">
                    <a16:rowId xmlns:a16="http://schemas.microsoft.com/office/drawing/2014/main" val="1732922105"/>
                  </a:ext>
                </a:extLst>
              </a:tr>
              <a:tr h="370840">
                <a:tc>
                  <a:txBody>
                    <a:bodyPr/>
                    <a:lstStyle/>
                    <a:p>
                      <a:r>
                        <a:rPr lang="en-US" sz="2000" dirty="0"/>
                        <a:t>Published </a:t>
                      </a:r>
                    </a:p>
                  </a:txBody>
                  <a:tcPr/>
                </a:tc>
                <a:tc>
                  <a:txBody>
                    <a:bodyPr/>
                    <a:lstStyle/>
                    <a:p>
                      <a:pPr algn="ctr"/>
                      <a:r>
                        <a:rPr lang="en-US" sz="2000" dirty="0"/>
                        <a:t>36</a:t>
                      </a:r>
                    </a:p>
                  </a:txBody>
                  <a:tcPr/>
                </a:tc>
                <a:extLst>
                  <a:ext uri="{0D108BD9-81ED-4DB2-BD59-A6C34878D82A}">
                    <a16:rowId xmlns:a16="http://schemas.microsoft.com/office/drawing/2014/main" val="2353609945"/>
                  </a:ext>
                </a:extLst>
              </a:tr>
              <a:tr h="370840">
                <a:tc>
                  <a:txBody>
                    <a:bodyPr/>
                    <a:lstStyle/>
                    <a:p>
                      <a:r>
                        <a:rPr lang="en-US" sz="2000" dirty="0"/>
                        <a:t>Paper not found</a:t>
                      </a:r>
                    </a:p>
                  </a:txBody>
                  <a:tcPr/>
                </a:tc>
                <a:tc>
                  <a:txBody>
                    <a:bodyPr/>
                    <a:lstStyle/>
                    <a:p>
                      <a:pPr algn="ctr"/>
                      <a:r>
                        <a:rPr lang="en-US" sz="2000" dirty="0"/>
                        <a:t>2</a:t>
                      </a:r>
                    </a:p>
                  </a:txBody>
                  <a:tcPr/>
                </a:tc>
                <a:extLst>
                  <a:ext uri="{0D108BD9-81ED-4DB2-BD59-A6C34878D82A}">
                    <a16:rowId xmlns:a16="http://schemas.microsoft.com/office/drawing/2014/main" val="3211486994"/>
                  </a:ext>
                </a:extLst>
              </a:tr>
              <a:tr h="370840">
                <a:tc>
                  <a:txBody>
                    <a:bodyPr/>
                    <a:lstStyle/>
                    <a:p>
                      <a:r>
                        <a:rPr lang="en-US" sz="2000" dirty="0"/>
                        <a:t>Submitted</a:t>
                      </a:r>
                    </a:p>
                  </a:txBody>
                  <a:tcPr/>
                </a:tc>
                <a:tc>
                  <a:txBody>
                    <a:bodyPr/>
                    <a:lstStyle/>
                    <a:p>
                      <a:pPr algn="ctr"/>
                      <a:r>
                        <a:rPr lang="en-US" sz="2000" dirty="0"/>
                        <a:t>4</a:t>
                      </a:r>
                    </a:p>
                  </a:txBody>
                  <a:tcPr/>
                </a:tc>
                <a:extLst>
                  <a:ext uri="{0D108BD9-81ED-4DB2-BD59-A6C34878D82A}">
                    <a16:rowId xmlns:a16="http://schemas.microsoft.com/office/drawing/2014/main" val="3168856592"/>
                  </a:ext>
                </a:extLst>
              </a:tr>
              <a:tr h="370840">
                <a:tc>
                  <a:txBody>
                    <a:bodyPr/>
                    <a:lstStyle/>
                    <a:p>
                      <a:r>
                        <a:rPr lang="en-US" sz="2000" dirty="0"/>
                        <a:t>In progress </a:t>
                      </a:r>
                    </a:p>
                  </a:txBody>
                  <a:tcPr/>
                </a:tc>
                <a:tc>
                  <a:txBody>
                    <a:bodyPr/>
                    <a:lstStyle/>
                    <a:p>
                      <a:pPr algn="ctr"/>
                      <a:r>
                        <a:rPr lang="en-US" sz="2000" dirty="0"/>
                        <a:t>17</a:t>
                      </a:r>
                    </a:p>
                  </a:txBody>
                  <a:tcPr/>
                </a:tc>
                <a:extLst>
                  <a:ext uri="{0D108BD9-81ED-4DB2-BD59-A6C34878D82A}">
                    <a16:rowId xmlns:a16="http://schemas.microsoft.com/office/drawing/2014/main" val="3940376903"/>
                  </a:ext>
                </a:extLst>
              </a:tr>
              <a:tr h="370840">
                <a:tc>
                  <a:txBody>
                    <a:bodyPr/>
                    <a:lstStyle/>
                    <a:p>
                      <a:r>
                        <a:rPr lang="en-US" sz="2000" dirty="0"/>
                        <a:t>Reviewed</a:t>
                      </a:r>
                    </a:p>
                  </a:txBody>
                  <a:tcPr/>
                </a:tc>
                <a:tc>
                  <a:txBody>
                    <a:bodyPr/>
                    <a:lstStyle/>
                    <a:p>
                      <a:pPr algn="ctr"/>
                      <a:r>
                        <a:rPr lang="en-US" sz="2000" dirty="0"/>
                        <a:t>18</a:t>
                      </a:r>
                    </a:p>
                  </a:txBody>
                  <a:tcPr/>
                </a:tc>
                <a:extLst>
                  <a:ext uri="{0D108BD9-81ED-4DB2-BD59-A6C34878D82A}">
                    <a16:rowId xmlns:a16="http://schemas.microsoft.com/office/drawing/2014/main" val="2175042567"/>
                  </a:ext>
                </a:extLst>
              </a:tr>
              <a:tr h="370840">
                <a:tc>
                  <a:txBody>
                    <a:bodyPr/>
                    <a:lstStyle/>
                    <a:p>
                      <a:r>
                        <a:rPr lang="en-US" sz="2000" dirty="0"/>
                        <a:t>Method</a:t>
                      </a:r>
                    </a:p>
                  </a:txBody>
                  <a:tcPr/>
                </a:tc>
                <a:tc>
                  <a:txBody>
                    <a:bodyPr/>
                    <a:lstStyle/>
                    <a:p>
                      <a:pPr algn="ctr"/>
                      <a:r>
                        <a:rPr lang="en-US" sz="2000" dirty="0"/>
                        <a:t>Handwritten and GitHub page</a:t>
                      </a:r>
                    </a:p>
                  </a:txBody>
                  <a:tcPr/>
                </a:tc>
                <a:extLst>
                  <a:ext uri="{0D108BD9-81ED-4DB2-BD59-A6C34878D82A}">
                    <a16:rowId xmlns:a16="http://schemas.microsoft.com/office/drawing/2014/main" val="3635590955"/>
                  </a:ext>
                </a:extLst>
              </a:tr>
            </a:tbl>
          </a:graphicData>
        </a:graphic>
      </p:graphicFrame>
      <p:sp>
        <p:nvSpPr>
          <p:cNvPr id="4" name="TextBox 3">
            <a:extLst>
              <a:ext uri="{FF2B5EF4-FFF2-40B4-BE49-F238E27FC236}">
                <a16:creationId xmlns:a16="http://schemas.microsoft.com/office/drawing/2014/main" id="{5E875C9C-C46F-FE27-A1A3-CBD567218A1B}"/>
              </a:ext>
            </a:extLst>
          </p:cNvPr>
          <p:cNvSpPr txBox="1"/>
          <p:nvPr/>
        </p:nvSpPr>
        <p:spPr>
          <a:xfrm>
            <a:off x="2969183" y="0"/>
            <a:ext cx="6253635" cy="553998"/>
          </a:xfrm>
          <a:prstGeom prst="rect">
            <a:avLst/>
          </a:prstGeom>
          <a:noFill/>
        </p:spPr>
        <p:txBody>
          <a:bodyPr wrap="none" rtlCol="0">
            <a:spAutoFit/>
          </a:bodyPr>
          <a:lstStyle/>
          <a:p>
            <a:r>
              <a:rPr lang="en-US" sz="3000" b="1" dirty="0"/>
              <a:t>Summary of Reviewed Articles</a:t>
            </a:r>
          </a:p>
        </p:txBody>
      </p:sp>
      <p:sp>
        <p:nvSpPr>
          <p:cNvPr id="5" name="Date Placeholder 4">
            <a:extLst>
              <a:ext uri="{FF2B5EF4-FFF2-40B4-BE49-F238E27FC236}">
                <a16:creationId xmlns:a16="http://schemas.microsoft.com/office/drawing/2014/main" id="{14E04916-CF6C-8AE6-315F-11F996FA08FE}"/>
              </a:ext>
            </a:extLst>
          </p:cNvPr>
          <p:cNvSpPr>
            <a:spLocks noGrp="1"/>
          </p:cNvSpPr>
          <p:nvPr>
            <p:ph type="dt" sz="half" idx="10"/>
          </p:nvPr>
        </p:nvSpPr>
        <p:spPr/>
        <p:txBody>
          <a:bodyPr/>
          <a:lstStyle/>
          <a:p>
            <a:fld id="{EDF23AF5-338E-4A3C-98D0-C3C453ACD0EC}" type="datetime1">
              <a:rPr lang="en-US" smtClean="0"/>
              <a:t>4/16/2025</a:t>
            </a:fld>
            <a:endParaRPr lang="en-US"/>
          </a:p>
        </p:txBody>
      </p:sp>
      <p:sp>
        <p:nvSpPr>
          <p:cNvPr id="6" name="Footer Placeholder 5">
            <a:extLst>
              <a:ext uri="{FF2B5EF4-FFF2-40B4-BE49-F238E27FC236}">
                <a16:creationId xmlns:a16="http://schemas.microsoft.com/office/drawing/2014/main" id="{8F6AB5DA-D5D1-F979-E223-426B28A228C1}"/>
              </a:ext>
            </a:extLst>
          </p:cNvPr>
          <p:cNvSpPr>
            <a:spLocks noGrp="1"/>
          </p:cNvSpPr>
          <p:nvPr>
            <p:ph type="ftr" sz="quarter" idx="11"/>
          </p:nvPr>
        </p:nvSpPr>
        <p:spPr/>
        <p:txBody>
          <a:bodyPr/>
          <a:lstStyle/>
          <a:p>
            <a:r>
              <a:rPr lang="en-US"/>
              <a:t>University of Oulu, Finland</a:t>
            </a:r>
          </a:p>
        </p:txBody>
      </p:sp>
      <p:sp>
        <p:nvSpPr>
          <p:cNvPr id="7" name="Slide Number Placeholder 6">
            <a:extLst>
              <a:ext uri="{FF2B5EF4-FFF2-40B4-BE49-F238E27FC236}">
                <a16:creationId xmlns:a16="http://schemas.microsoft.com/office/drawing/2014/main" id="{C9B59785-78C6-D539-A18D-DA847711C2C5}"/>
              </a:ext>
            </a:extLst>
          </p:cNvPr>
          <p:cNvSpPr>
            <a:spLocks noGrp="1"/>
          </p:cNvSpPr>
          <p:nvPr>
            <p:ph type="sldNum" sz="quarter" idx="12"/>
          </p:nvPr>
        </p:nvSpPr>
        <p:spPr/>
        <p:txBody>
          <a:bodyPr/>
          <a:lstStyle/>
          <a:p>
            <a:fld id="{D64DC1BA-1EAA-4B78-86B7-C84060A86971}" type="slidenum">
              <a:rPr lang="en-US" smtClean="0"/>
              <a:t>3</a:t>
            </a:fld>
            <a:endParaRPr lang="en-US"/>
          </a:p>
        </p:txBody>
      </p:sp>
    </p:spTree>
    <p:extLst>
      <p:ext uri="{BB962C8B-B14F-4D97-AF65-F5344CB8AC3E}">
        <p14:creationId xmlns:p14="http://schemas.microsoft.com/office/powerpoint/2010/main" val="3215592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EF558E-9336-E0B3-659E-843440F40278}"/>
              </a:ext>
            </a:extLst>
          </p:cNvPr>
          <p:cNvSpPr txBox="1"/>
          <p:nvPr/>
        </p:nvSpPr>
        <p:spPr>
          <a:xfrm>
            <a:off x="119089" y="1111858"/>
            <a:ext cx="5385018" cy="4093428"/>
          </a:xfrm>
          <a:prstGeom prst="rect">
            <a:avLst/>
          </a:prstGeom>
          <a:noFill/>
        </p:spPr>
        <p:txBody>
          <a:bodyPr wrap="square" rtlCol="0">
            <a:spAutoFit/>
          </a:bodyPr>
          <a:lstStyle/>
          <a:p>
            <a:pPr algn="just">
              <a:lnSpc>
                <a:spcPct val="150000"/>
              </a:lnSpc>
              <a:buNone/>
            </a:pPr>
            <a:r>
              <a:rPr lang="en-GB" sz="2000" dirty="0"/>
              <a:t>For each paper, I documented:</a:t>
            </a:r>
          </a:p>
          <a:p>
            <a:pPr lvl="1" algn="just">
              <a:lnSpc>
                <a:spcPct val="150000"/>
              </a:lnSpc>
              <a:buFont typeface="+mj-lt"/>
              <a:buAutoNum type="arabicPeriod"/>
            </a:pPr>
            <a:r>
              <a:rPr lang="en-GB" sz="2000" b="1" dirty="0"/>
              <a:t>Notes:</a:t>
            </a:r>
            <a:r>
              <a:rPr lang="en-GB" sz="2000" dirty="0"/>
              <a:t> Interesting points for future use</a:t>
            </a:r>
          </a:p>
          <a:p>
            <a:pPr lvl="1" algn="just">
              <a:lnSpc>
                <a:spcPct val="150000"/>
              </a:lnSpc>
              <a:buFont typeface="+mj-lt"/>
              <a:buAutoNum type="arabicPeriod"/>
            </a:pPr>
            <a:r>
              <a:rPr lang="en-GB" sz="2000" b="1" dirty="0"/>
              <a:t>Summary:</a:t>
            </a:r>
            <a:r>
              <a:rPr lang="en-GB" sz="2000" dirty="0"/>
              <a:t> Core ideas, methods, and conclusions</a:t>
            </a:r>
          </a:p>
          <a:p>
            <a:pPr lvl="1" algn="just">
              <a:lnSpc>
                <a:spcPct val="150000"/>
              </a:lnSpc>
              <a:buFont typeface="+mj-lt"/>
              <a:buAutoNum type="arabicPeriod"/>
            </a:pPr>
            <a:r>
              <a:rPr lang="en-GB" sz="2000" b="1" dirty="0"/>
              <a:t>Comments:</a:t>
            </a:r>
            <a:r>
              <a:rPr lang="en-GB" sz="2000" dirty="0"/>
              <a:t> Critical analysis of missing or unclear elements</a:t>
            </a:r>
          </a:p>
          <a:p>
            <a:pPr lvl="1" algn="just">
              <a:lnSpc>
                <a:spcPct val="150000"/>
              </a:lnSpc>
              <a:buFont typeface="+mj-lt"/>
              <a:buAutoNum type="arabicPeriod"/>
            </a:pPr>
            <a:r>
              <a:rPr lang="en-GB" sz="2000" b="1" dirty="0"/>
              <a:t>Ideas:</a:t>
            </a:r>
            <a:r>
              <a:rPr lang="en-GB" sz="2000" dirty="0"/>
              <a:t> Research directions inspired by the paper</a:t>
            </a:r>
          </a:p>
          <a:p>
            <a:pPr algn="just"/>
            <a:endParaRPr lang="en-US" sz="2000" dirty="0"/>
          </a:p>
        </p:txBody>
      </p:sp>
      <p:sp>
        <p:nvSpPr>
          <p:cNvPr id="4" name="TextBox 3">
            <a:extLst>
              <a:ext uri="{FF2B5EF4-FFF2-40B4-BE49-F238E27FC236}">
                <a16:creationId xmlns:a16="http://schemas.microsoft.com/office/drawing/2014/main" id="{0CE8044A-B7B7-72F8-EB61-DC2EE83A9C62}"/>
              </a:ext>
            </a:extLst>
          </p:cNvPr>
          <p:cNvSpPr txBox="1"/>
          <p:nvPr/>
        </p:nvSpPr>
        <p:spPr>
          <a:xfrm>
            <a:off x="3345337" y="0"/>
            <a:ext cx="5501326" cy="553998"/>
          </a:xfrm>
          <a:prstGeom prst="rect">
            <a:avLst/>
          </a:prstGeom>
          <a:noFill/>
        </p:spPr>
        <p:txBody>
          <a:bodyPr wrap="square">
            <a:spAutoFit/>
          </a:bodyPr>
          <a:lstStyle/>
          <a:p>
            <a:pPr algn="ctr">
              <a:buNone/>
            </a:pPr>
            <a:r>
              <a:rPr lang="en-GB" sz="3000" b="1" dirty="0"/>
              <a:t>Note-Taking Methodology</a:t>
            </a:r>
          </a:p>
        </p:txBody>
      </p:sp>
      <p:sp>
        <p:nvSpPr>
          <p:cNvPr id="5" name="Date Placeholder 4">
            <a:extLst>
              <a:ext uri="{FF2B5EF4-FFF2-40B4-BE49-F238E27FC236}">
                <a16:creationId xmlns:a16="http://schemas.microsoft.com/office/drawing/2014/main" id="{0FA76C9C-5409-3F16-B114-B83871E1450C}"/>
              </a:ext>
            </a:extLst>
          </p:cNvPr>
          <p:cNvSpPr>
            <a:spLocks noGrp="1"/>
          </p:cNvSpPr>
          <p:nvPr>
            <p:ph type="dt" sz="half" idx="10"/>
          </p:nvPr>
        </p:nvSpPr>
        <p:spPr/>
        <p:txBody>
          <a:bodyPr/>
          <a:lstStyle/>
          <a:p>
            <a:fld id="{23B81EE8-5161-4434-841B-EFD7E9CB6E70}" type="datetime1">
              <a:rPr lang="en-US" smtClean="0"/>
              <a:t>4/16/2025</a:t>
            </a:fld>
            <a:endParaRPr lang="en-US"/>
          </a:p>
        </p:txBody>
      </p:sp>
      <p:sp>
        <p:nvSpPr>
          <p:cNvPr id="6" name="Footer Placeholder 5">
            <a:extLst>
              <a:ext uri="{FF2B5EF4-FFF2-40B4-BE49-F238E27FC236}">
                <a16:creationId xmlns:a16="http://schemas.microsoft.com/office/drawing/2014/main" id="{E0770185-0408-B87C-033D-8E241C6AA0A0}"/>
              </a:ext>
            </a:extLst>
          </p:cNvPr>
          <p:cNvSpPr>
            <a:spLocks noGrp="1"/>
          </p:cNvSpPr>
          <p:nvPr>
            <p:ph type="ftr" sz="quarter" idx="11"/>
          </p:nvPr>
        </p:nvSpPr>
        <p:spPr/>
        <p:txBody>
          <a:bodyPr/>
          <a:lstStyle/>
          <a:p>
            <a:r>
              <a:rPr lang="en-US"/>
              <a:t>University of Oulu, Finland</a:t>
            </a:r>
          </a:p>
        </p:txBody>
      </p:sp>
      <p:sp>
        <p:nvSpPr>
          <p:cNvPr id="7" name="Slide Number Placeholder 6">
            <a:extLst>
              <a:ext uri="{FF2B5EF4-FFF2-40B4-BE49-F238E27FC236}">
                <a16:creationId xmlns:a16="http://schemas.microsoft.com/office/drawing/2014/main" id="{37256B3E-9FE2-193C-DF1B-9D6DE02DABD5}"/>
              </a:ext>
            </a:extLst>
          </p:cNvPr>
          <p:cNvSpPr>
            <a:spLocks noGrp="1"/>
          </p:cNvSpPr>
          <p:nvPr>
            <p:ph type="sldNum" sz="quarter" idx="12"/>
          </p:nvPr>
        </p:nvSpPr>
        <p:spPr/>
        <p:txBody>
          <a:bodyPr/>
          <a:lstStyle/>
          <a:p>
            <a:fld id="{D64DC1BA-1EAA-4B78-86B7-C84060A86971}" type="slidenum">
              <a:rPr lang="en-US" smtClean="0"/>
              <a:t>4</a:t>
            </a:fld>
            <a:endParaRPr lang="en-US"/>
          </a:p>
        </p:txBody>
      </p:sp>
      <p:pic>
        <p:nvPicPr>
          <p:cNvPr id="9" name="Picture 8">
            <a:extLst>
              <a:ext uri="{FF2B5EF4-FFF2-40B4-BE49-F238E27FC236}">
                <a16:creationId xmlns:a16="http://schemas.microsoft.com/office/drawing/2014/main" id="{34579464-E441-0B36-490F-C85AB874EE90}"/>
              </a:ext>
            </a:extLst>
          </p:cNvPr>
          <p:cNvPicPr>
            <a:picLocks noChangeAspect="1"/>
          </p:cNvPicPr>
          <p:nvPr/>
        </p:nvPicPr>
        <p:blipFill>
          <a:blip r:embed="rId2"/>
          <a:stretch>
            <a:fillRect/>
          </a:stretch>
        </p:blipFill>
        <p:spPr>
          <a:xfrm>
            <a:off x="5881999" y="1249909"/>
            <a:ext cx="6096644" cy="35012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7B7219F3-E781-B7F4-9154-56E7FE87F860}"/>
              </a:ext>
            </a:extLst>
          </p:cNvPr>
          <p:cNvSpPr txBox="1"/>
          <p:nvPr/>
        </p:nvSpPr>
        <p:spPr>
          <a:xfrm>
            <a:off x="7343481" y="4969616"/>
            <a:ext cx="3703258" cy="338554"/>
          </a:xfrm>
          <a:prstGeom prst="rect">
            <a:avLst/>
          </a:prstGeom>
          <a:noFill/>
        </p:spPr>
        <p:txBody>
          <a:bodyPr wrap="none" rtlCol="0">
            <a:spAutoFit/>
          </a:bodyPr>
          <a:lstStyle/>
          <a:p>
            <a:r>
              <a:rPr lang="en-US" sz="1600" i="1" dirty="0"/>
              <a:t>Figure 1: Screen shot of a note section.</a:t>
            </a:r>
          </a:p>
        </p:txBody>
      </p:sp>
    </p:spTree>
    <p:extLst>
      <p:ext uri="{BB962C8B-B14F-4D97-AF65-F5344CB8AC3E}">
        <p14:creationId xmlns:p14="http://schemas.microsoft.com/office/powerpoint/2010/main" val="222646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448263-0B30-A10C-B9E8-EFD61DE8D762}"/>
              </a:ext>
            </a:extLst>
          </p:cNvPr>
          <p:cNvSpPr txBox="1"/>
          <p:nvPr/>
        </p:nvSpPr>
        <p:spPr>
          <a:xfrm>
            <a:off x="2992426" y="0"/>
            <a:ext cx="6207148" cy="553998"/>
          </a:xfrm>
          <a:prstGeom prst="rect">
            <a:avLst/>
          </a:prstGeom>
          <a:noFill/>
        </p:spPr>
        <p:txBody>
          <a:bodyPr wrap="none" rtlCol="0">
            <a:spAutoFit/>
          </a:bodyPr>
          <a:lstStyle/>
          <a:p>
            <a:pPr algn="ctr"/>
            <a:r>
              <a:rPr lang="en-US" sz="3000" b="1" dirty="0"/>
              <a:t>Key Insights and Observations</a:t>
            </a:r>
          </a:p>
        </p:txBody>
      </p:sp>
      <p:sp>
        <p:nvSpPr>
          <p:cNvPr id="5" name="Date Placeholder 4">
            <a:extLst>
              <a:ext uri="{FF2B5EF4-FFF2-40B4-BE49-F238E27FC236}">
                <a16:creationId xmlns:a16="http://schemas.microsoft.com/office/drawing/2014/main" id="{4F5B5E18-38A0-1157-95EE-743A63D2AED9}"/>
              </a:ext>
            </a:extLst>
          </p:cNvPr>
          <p:cNvSpPr>
            <a:spLocks noGrp="1"/>
          </p:cNvSpPr>
          <p:nvPr>
            <p:ph type="dt" sz="half" idx="10"/>
          </p:nvPr>
        </p:nvSpPr>
        <p:spPr/>
        <p:txBody>
          <a:bodyPr/>
          <a:lstStyle/>
          <a:p>
            <a:fld id="{DFAD13A5-754B-45C4-B5E8-ADED9666F493}" type="datetime1">
              <a:rPr lang="en-US" smtClean="0"/>
              <a:t>4/16/2025</a:t>
            </a:fld>
            <a:endParaRPr lang="en-US"/>
          </a:p>
        </p:txBody>
      </p:sp>
      <p:sp>
        <p:nvSpPr>
          <p:cNvPr id="6" name="Footer Placeholder 5">
            <a:extLst>
              <a:ext uri="{FF2B5EF4-FFF2-40B4-BE49-F238E27FC236}">
                <a16:creationId xmlns:a16="http://schemas.microsoft.com/office/drawing/2014/main" id="{E2EFEC98-8ABD-DEA6-2DF9-8253D6C1CFD8}"/>
              </a:ext>
            </a:extLst>
          </p:cNvPr>
          <p:cNvSpPr>
            <a:spLocks noGrp="1"/>
          </p:cNvSpPr>
          <p:nvPr>
            <p:ph type="ftr" sz="quarter" idx="11"/>
          </p:nvPr>
        </p:nvSpPr>
        <p:spPr/>
        <p:txBody>
          <a:bodyPr/>
          <a:lstStyle/>
          <a:p>
            <a:r>
              <a:rPr lang="en-US"/>
              <a:t>University of Oulu, Finland</a:t>
            </a:r>
          </a:p>
        </p:txBody>
      </p:sp>
      <p:sp>
        <p:nvSpPr>
          <p:cNvPr id="7" name="Slide Number Placeholder 6">
            <a:extLst>
              <a:ext uri="{FF2B5EF4-FFF2-40B4-BE49-F238E27FC236}">
                <a16:creationId xmlns:a16="http://schemas.microsoft.com/office/drawing/2014/main" id="{4D85B51F-1203-833B-358E-581B4BA98BF7}"/>
              </a:ext>
            </a:extLst>
          </p:cNvPr>
          <p:cNvSpPr>
            <a:spLocks noGrp="1"/>
          </p:cNvSpPr>
          <p:nvPr>
            <p:ph type="sldNum" sz="quarter" idx="12"/>
          </p:nvPr>
        </p:nvSpPr>
        <p:spPr/>
        <p:txBody>
          <a:bodyPr/>
          <a:lstStyle/>
          <a:p>
            <a:fld id="{D64DC1BA-1EAA-4B78-86B7-C84060A86971}" type="slidenum">
              <a:rPr lang="en-US" smtClean="0"/>
              <a:t>5</a:t>
            </a:fld>
            <a:endParaRPr lang="en-US"/>
          </a:p>
        </p:txBody>
      </p:sp>
      <p:sp>
        <p:nvSpPr>
          <p:cNvPr id="8" name="TextBox 7">
            <a:extLst>
              <a:ext uri="{FF2B5EF4-FFF2-40B4-BE49-F238E27FC236}">
                <a16:creationId xmlns:a16="http://schemas.microsoft.com/office/drawing/2014/main" id="{C797155E-0829-2310-3036-47536963437A}"/>
              </a:ext>
            </a:extLst>
          </p:cNvPr>
          <p:cNvSpPr txBox="1"/>
          <p:nvPr/>
        </p:nvSpPr>
        <p:spPr>
          <a:xfrm>
            <a:off x="1316610" y="869851"/>
            <a:ext cx="8911473" cy="5170646"/>
          </a:xfrm>
          <a:prstGeom prst="rect">
            <a:avLst/>
          </a:prstGeom>
          <a:noFill/>
        </p:spPr>
        <p:txBody>
          <a:bodyPr wrap="square" rtlCol="0">
            <a:spAutoFit/>
          </a:bodyPr>
          <a:lstStyle/>
          <a:p>
            <a:pPr marL="342900" indent="-342900" algn="just">
              <a:spcAft>
                <a:spcPts val="1200"/>
              </a:spcAft>
              <a:buFont typeface="Wingdings" panose="05000000000000000000" pitchFamily="2" charset="2"/>
              <a:buChar char="Ø"/>
            </a:pPr>
            <a:r>
              <a:rPr lang="en-US" sz="2000" dirty="0"/>
              <a:t>Some papers tested the feasibility of three tier architecture</a:t>
            </a:r>
          </a:p>
          <a:p>
            <a:pPr marL="342900" indent="-342900" algn="just">
              <a:spcAft>
                <a:spcPts val="1200"/>
              </a:spcAft>
              <a:buFont typeface="Wingdings" panose="05000000000000000000" pitchFamily="2" charset="2"/>
              <a:buChar char="Ø"/>
            </a:pPr>
            <a:r>
              <a:rPr lang="en-US" sz="2000" dirty="0"/>
              <a:t>Some papers addressed practical challenges related to this new paradigm.</a:t>
            </a:r>
          </a:p>
          <a:p>
            <a:pPr marL="342900" indent="-342900" algn="just">
              <a:spcAft>
                <a:spcPts val="1200"/>
              </a:spcAft>
              <a:buFont typeface="Wingdings" panose="05000000000000000000" pitchFamily="2" charset="2"/>
              <a:buChar char="Ø"/>
            </a:pPr>
            <a:r>
              <a:rPr lang="en-US" sz="2000" dirty="0"/>
              <a:t>I think the main question is ‘how do we use the edge layer efficiently?’ We don’t want the edge to be very big or very small. We want something in between. We also imposed some constrains to fix our goal within a boundary.</a:t>
            </a:r>
          </a:p>
          <a:p>
            <a:pPr marL="342900" indent="-342900" algn="just">
              <a:spcAft>
                <a:spcPts val="1200"/>
              </a:spcAft>
              <a:buFont typeface="Wingdings" panose="05000000000000000000" pitchFamily="2" charset="2"/>
              <a:buChar char="Ø"/>
            </a:pPr>
            <a:r>
              <a:rPr lang="en-US" sz="2000" dirty="0"/>
              <a:t>Main issue are resource management and security. Some of the papers were related to resource slicing which uses three types of methods AI, ML and algorithms. The resources could be CPU, GPU, RAM, Storage, bandwidth and latency.</a:t>
            </a:r>
          </a:p>
          <a:p>
            <a:pPr marL="342900" indent="-342900" algn="just">
              <a:spcAft>
                <a:spcPts val="1200"/>
              </a:spcAft>
              <a:buFont typeface="Wingdings" panose="05000000000000000000" pitchFamily="2" charset="2"/>
              <a:buChar char="Ø"/>
            </a:pPr>
            <a:r>
              <a:rPr lang="en-US" sz="2000" dirty="0"/>
              <a:t>Some papers was related to the security of the overall systems. Blockchain has been incorporated as a trust mechanism.</a:t>
            </a:r>
          </a:p>
          <a:p>
            <a:pPr marL="342900" indent="-342900" algn="just">
              <a:spcAft>
                <a:spcPts val="1200"/>
              </a:spcAft>
              <a:buFont typeface="Wingdings" panose="05000000000000000000" pitchFamily="2" charset="2"/>
              <a:buChar char="Ø"/>
            </a:pPr>
            <a:r>
              <a:rPr lang="en-US" sz="2000" dirty="0"/>
              <a:t>Security related paper explored biometric system and many other network type attack like DoS, DDoS etc.</a:t>
            </a:r>
          </a:p>
        </p:txBody>
      </p:sp>
    </p:spTree>
    <p:extLst>
      <p:ext uri="{BB962C8B-B14F-4D97-AF65-F5344CB8AC3E}">
        <p14:creationId xmlns:p14="http://schemas.microsoft.com/office/powerpoint/2010/main" val="3852369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723A4C-D4E5-9E68-5904-3833FC8FE93E}"/>
              </a:ext>
            </a:extLst>
          </p:cNvPr>
          <p:cNvSpPr>
            <a:spLocks noGrp="1"/>
          </p:cNvSpPr>
          <p:nvPr>
            <p:ph type="dt" sz="half" idx="10"/>
          </p:nvPr>
        </p:nvSpPr>
        <p:spPr/>
        <p:txBody>
          <a:bodyPr/>
          <a:lstStyle/>
          <a:p>
            <a:fld id="{39466307-A0BD-4791-8C12-37E085FD17DB}" type="datetime1">
              <a:rPr lang="en-US" smtClean="0"/>
              <a:t>4/16/2025</a:t>
            </a:fld>
            <a:endParaRPr lang="en-US"/>
          </a:p>
        </p:txBody>
      </p:sp>
      <p:sp>
        <p:nvSpPr>
          <p:cNvPr id="3" name="Footer Placeholder 2">
            <a:extLst>
              <a:ext uri="{FF2B5EF4-FFF2-40B4-BE49-F238E27FC236}">
                <a16:creationId xmlns:a16="http://schemas.microsoft.com/office/drawing/2014/main" id="{9451366A-B07F-C6F4-06C9-703F9BF08F20}"/>
              </a:ext>
            </a:extLst>
          </p:cNvPr>
          <p:cNvSpPr>
            <a:spLocks noGrp="1"/>
          </p:cNvSpPr>
          <p:nvPr>
            <p:ph type="ftr" sz="quarter" idx="11"/>
          </p:nvPr>
        </p:nvSpPr>
        <p:spPr/>
        <p:txBody>
          <a:bodyPr/>
          <a:lstStyle/>
          <a:p>
            <a:r>
              <a:rPr lang="en-US"/>
              <a:t>University of Oulu, Finland</a:t>
            </a:r>
          </a:p>
        </p:txBody>
      </p:sp>
      <p:sp>
        <p:nvSpPr>
          <p:cNvPr id="4" name="Slide Number Placeholder 3">
            <a:extLst>
              <a:ext uri="{FF2B5EF4-FFF2-40B4-BE49-F238E27FC236}">
                <a16:creationId xmlns:a16="http://schemas.microsoft.com/office/drawing/2014/main" id="{78CB790D-E455-9FC7-5641-766B230B03BB}"/>
              </a:ext>
            </a:extLst>
          </p:cNvPr>
          <p:cNvSpPr>
            <a:spLocks noGrp="1"/>
          </p:cNvSpPr>
          <p:nvPr>
            <p:ph type="sldNum" sz="quarter" idx="12"/>
          </p:nvPr>
        </p:nvSpPr>
        <p:spPr/>
        <p:txBody>
          <a:bodyPr/>
          <a:lstStyle/>
          <a:p>
            <a:fld id="{D64DC1BA-1EAA-4B78-86B7-C84060A86971}" type="slidenum">
              <a:rPr lang="en-US" smtClean="0"/>
              <a:t>6</a:t>
            </a:fld>
            <a:endParaRPr lang="en-US"/>
          </a:p>
        </p:txBody>
      </p:sp>
      <p:sp>
        <p:nvSpPr>
          <p:cNvPr id="5" name="TextBox 4">
            <a:extLst>
              <a:ext uri="{FF2B5EF4-FFF2-40B4-BE49-F238E27FC236}">
                <a16:creationId xmlns:a16="http://schemas.microsoft.com/office/drawing/2014/main" id="{F02D3B74-91F0-B676-1B45-B5C6A2248FCD}"/>
              </a:ext>
            </a:extLst>
          </p:cNvPr>
          <p:cNvSpPr txBox="1"/>
          <p:nvPr/>
        </p:nvSpPr>
        <p:spPr>
          <a:xfrm>
            <a:off x="1468273" y="969878"/>
            <a:ext cx="7506045" cy="4970591"/>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en-US" dirty="0"/>
              <a:t>Delay aware resource orchestration – DRESIN</a:t>
            </a:r>
          </a:p>
          <a:p>
            <a:pPr marL="285750" indent="-285750">
              <a:spcAft>
                <a:spcPts val="600"/>
              </a:spcAft>
              <a:buFont typeface="Wingdings" panose="05000000000000000000" pitchFamily="2" charset="2"/>
              <a:buChar char="Ø"/>
            </a:pPr>
            <a:r>
              <a:rPr lang="en-US" dirty="0"/>
              <a:t>Distributed edge AI for tomographic imaging</a:t>
            </a:r>
          </a:p>
          <a:p>
            <a:pPr marL="285750" indent="-285750">
              <a:spcAft>
                <a:spcPts val="600"/>
              </a:spcAft>
              <a:buFont typeface="Wingdings" panose="05000000000000000000" pitchFamily="2" charset="2"/>
              <a:buChar char="Ø"/>
            </a:pPr>
            <a:r>
              <a:rPr lang="en-US" dirty="0"/>
              <a:t>Energy aware resource slicing</a:t>
            </a:r>
          </a:p>
          <a:p>
            <a:pPr marL="285750" indent="-285750">
              <a:spcAft>
                <a:spcPts val="600"/>
              </a:spcAft>
              <a:buFont typeface="Wingdings" panose="05000000000000000000" pitchFamily="2" charset="2"/>
              <a:buChar char="Ø"/>
            </a:pPr>
            <a:r>
              <a:rPr lang="en-US" dirty="0"/>
              <a:t>Reinforcement learning for anomaly detection</a:t>
            </a:r>
          </a:p>
          <a:p>
            <a:pPr marL="285750" indent="-285750">
              <a:spcAft>
                <a:spcPts val="600"/>
              </a:spcAft>
              <a:buFont typeface="Wingdings" panose="05000000000000000000" pitchFamily="2" charset="2"/>
              <a:buChar char="Ø"/>
            </a:pPr>
            <a:r>
              <a:rPr lang="en-US" dirty="0"/>
              <a:t>KPI for 5G hospital network</a:t>
            </a:r>
          </a:p>
          <a:p>
            <a:pPr marL="285750" indent="-285750">
              <a:spcAft>
                <a:spcPts val="600"/>
              </a:spcAft>
              <a:buFont typeface="Wingdings" panose="05000000000000000000" pitchFamily="2" charset="2"/>
              <a:buChar char="Ø"/>
            </a:pPr>
            <a:r>
              <a:rPr lang="en-US" dirty="0"/>
              <a:t>Reallocation storm</a:t>
            </a:r>
          </a:p>
          <a:p>
            <a:pPr marL="285750" indent="-285750">
              <a:spcAft>
                <a:spcPts val="600"/>
              </a:spcAft>
              <a:buFont typeface="Wingdings" panose="05000000000000000000" pitchFamily="2" charset="2"/>
              <a:buChar char="Ø"/>
            </a:pPr>
            <a:r>
              <a:rPr lang="en-US" dirty="0"/>
              <a:t>Edge cloud offloading</a:t>
            </a:r>
          </a:p>
          <a:p>
            <a:pPr marL="285750" indent="-285750">
              <a:spcAft>
                <a:spcPts val="600"/>
              </a:spcAft>
              <a:buFont typeface="Wingdings" panose="05000000000000000000" pitchFamily="2" charset="2"/>
              <a:buChar char="Ø"/>
            </a:pPr>
            <a:r>
              <a:rPr lang="en-US" dirty="0"/>
              <a:t>SDN enhanced resource orchestration – handover related</a:t>
            </a:r>
          </a:p>
          <a:p>
            <a:pPr marL="285750" indent="-285750">
              <a:spcAft>
                <a:spcPts val="600"/>
              </a:spcAft>
              <a:buFont typeface="Wingdings" panose="05000000000000000000" pitchFamily="2" charset="2"/>
              <a:buChar char="Ø"/>
            </a:pPr>
            <a:r>
              <a:rPr lang="en-US" dirty="0"/>
              <a:t>Server placement in geographic location</a:t>
            </a:r>
          </a:p>
          <a:p>
            <a:pPr marL="285750" indent="-285750">
              <a:spcAft>
                <a:spcPts val="600"/>
              </a:spcAft>
              <a:buFont typeface="Wingdings" panose="05000000000000000000" pitchFamily="2" charset="2"/>
              <a:buChar char="Ø"/>
            </a:pPr>
            <a:r>
              <a:rPr lang="en-US" dirty="0"/>
              <a:t>Reinforcement learning based resource allocation</a:t>
            </a:r>
          </a:p>
          <a:p>
            <a:pPr marL="285750" indent="-285750">
              <a:spcAft>
                <a:spcPts val="600"/>
              </a:spcAft>
              <a:buFont typeface="Wingdings" panose="05000000000000000000" pitchFamily="2" charset="2"/>
              <a:buChar char="Ø"/>
            </a:pPr>
            <a:r>
              <a:rPr lang="en-US" dirty="0"/>
              <a:t>Secure biometric identification for Naked world</a:t>
            </a:r>
          </a:p>
          <a:p>
            <a:pPr marL="285750" indent="-285750">
              <a:spcAft>
                <a:spcPts val="600"/>
              </a:spcAft>
              <a:buFont typeface="Wingdings" panose="05000000000000000000" pitchFamily="2" charset="2"/>
              <a:buChar char="Ø"/>
            </a:pPr>
            <a:r>
              <a:rPr lang="en-US" dirty="0"/>
              <a:t>Energy profiling of 5G network</a:t>
            </a:r>
          </a:p>
          <a:p>
            <a:pPr marL="285750" indent="-285750">
              <a:spcAft>
                <a:spcPts val="600"/>
              </a:spcAft>
              <a:buFont typeface="Wingdings" panose="05000000000000000000" pitchFamily="2" charset="2"/>
              <a:buChar char="Ø"/>
            </a:pPr>
            <a:r>
              <a:rPr lang="en-US" dirty="0"/>
              <a:t>AI based slicing -  semantic slicing</a:t>
            </a:r>
          </a:p>
          <a:p>
            <a:pPr marL="285750" indent="-285750">
              <a:spcAft>
                <a:spcPts val="600"/>
              </a:spcAft>
              <a:buFont typeface="Wingdings" panose="05000000000000000000" pitchFamily="2" charset="2"/>
              <a:buChar char="Ø"/>
            </a:pPr>
            <a:r>
              <a:rPr lang="en-US" dirty="0"/>
              <a:t>Distributed network architecture</a:t>
            </a:r>
          </a:p>
        </p:txBody>
      </p:sp>
      <p:sp>
        <p:nvSpPr>
          <p:cNvPr id="6" name="TextBox 5">
            <a:extLst>
              <a:ext uri="{FF2B5EF4-FFF2-40B4-BE49-F238E27FC236}">
                <a16:creationId xmlns:a16="http://schemas.microsoft.com/office/drawing/2014/main" id="{04954F10-9EE1-9F51-9DE1-5252897AD775}"/>
              </a:ext>
            </a:extLst>
          </p:cNvPr>
          <p:cNvSpPr txBox="1"/>
          <p:nvPr/>
        </p:nvSpPr>
        <p:spPr>
          <a:xfrm>
            <a:off x="2992426" y="0"/>
            <a:ext cx="6207148" cy="553998"/>
          </a:xfrm>
          <a:prstGeom prst="rect">
            <a:avLst/>
          </a:prstGeom>
          <a:noFill/>
        </p:spPr>
        <p:txBody>
          <a:bodyPr wrap="none" rtlCol="0">
            <a:spAutoFit/>
          </a:bodyPr>
          <a:lstStyle/>
          <a:p>
            <a:pPr algn="ctr"/>
            <a:r>
              <a:rPr lang="en-US" sz="3000" b="1" dirty="0"/>
              <a:t>Key Insights and Observations</a:t>
            </a:r>
          </a:p>
        </p:txBody>
      </p:sp>
    </p:spTree>
    <p:extLst>
      <p:ext uri="{BB962C8B-B14F-4D97-AF65-F5344CB8AC3E}">
        <p14:creationId xmlns:p14="http://schemas.microsoft.com/office/powerpoint/2010/main" val="171445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DF9EEE-6CC3-3F34-8008-24FAA93A8030}"/>
              </a:ext>
            </a:extLst>
          </p:cNvPr>
          <p:cNvSpPr txBox="1"/>
          <p:nvPr/>
        </p:nvSpPr>
        <p:spPr>
          <a:xfrm>
            <a:off x="2397158" y="1795027"/>
            <a:ext cx="7397684" cy="3267946"/>
          </a:xfrm>
          <a:prstGeom prst="rect">
            <a:avLst/>
          </a:prstGeom>
          <a:noFill/>
        </p:spPr>
        <p:txBody>
          <a:bodyPr wrap="square">
            <a:spAutoFit/>
          </a:bodyPr>
          <a:lstStyle/>
          <a:p>
            <a:pPr marL="342900" indent="-342900" algn="just">
              <a:lnSpc>
                <a:spcPct val="150000"/>
              </a:lnSpc>
              <a:buAutoNum type="arabicPeriod"/>
            </a:pPr>
            <a:r>
              <a:rPr lang="en-GB" sz="2000" dirty="0"/>
              <a:t>How are microservice/</a:t>
            </a:r>
            <a:r>
              <a:rPr lang="en-GB" sz="2000" dirty="0" err="1"/>
              <a:t>nanoservice</a:t>
            </a:r>
            <a:r>
              <a:rPr lang="en-GB" sz="2000" dirty="0"/>
              <a:t> images stored and managed in orchestration?</a:t>
            </a:r>
          </a:p>
          <a:p>
            <a:pPr marL="342900" indent="-342900" algn="just">
              <a:lnSpc>
                <a:spcPct val="150000"/>
              </a:lnSpc>
              <a:buAutoNum type="arabicPeriod"/>
            </a:pPr>
            <a:r>
              <a:rPr lang="en-GB" sz="2000" dirty="0"/>
              <a:t>Can Raspberry Pi handle multiple dynamic containers given storage and compute limitations?</a:t>
            </a:r>
          </a:p>
          <a:p>
            <a:pPr marL="342900" indent="-342900" algn="just">
              <a:lnSpc>
                <a:spcPct val="150000"/>
              </a:lnSpc>
              <a:buAutoNum type="arabicPeriod"/>
            </a:pPr>
            <a:r>
              <a:rPr lang="en-GB" sz="2000" dirty="0"/>
              <a:t>Where and how is blockchain integrated into edge systems?</a:t>
            </a:r>
          </a:p>
          <a:p>
            <a:pPr marL="342900" indent="-342900" algn="just">
              <a:lnSpc>
                <a:spcPct val="150000"/>
              </a:lnSpc>
              <a:buAutoNum type="arabicPeriod"/>
            </a:pPr>
            <a:r>
              <a:rPr lang="en-GB" sz="2000" dirty="0"/>
              <a:t>How do 5G/6G architectures integrate edge servers—what is their practical positioning?</a:t>
            </a:r>
            <a:endParaRPr lang="en-US" sz="2000" dirty="0"/>
          </a:p>
        </p:txBody>
      </p:sp>
      <p:sp>
        <p:nvSpPr>
          <p:cNvPr id="5" name="TextBox 4">
            <a:extLst>
              <a:ext uri="{FF2B5EF4-FFF2-40B4-BE49-F238E27FC236}">
                <a16:creationId xmlns:a16="http://schemas.microsoft.com/office/drawing/2014/main" id="{A66203F0-27DE-1920-5D9C-FC48EE46C96E}"/>
              </a:ext>
            </a:extLst>
          </p:cNvPr>
          <p:cNvSpPr txBox="1"/>
          <p:nvPr/>
        </p:nvSpPr>
        <p:spPr>
          <a:xfrm>
            <a:off x="3749905" y="0"/>
            <a:ext cx="4692191" cy="553998"/>
          </a:xfrm>
          <a:prstGeom prst="rect">
            <a:avLst/>
          </a:prstGeom>
          <a:noFill/>
        </p:spPr>
        <p:txBody>
          <a:bodyPr wrap="square">
            <a:spAutoFit/>
          </a:bodyPr>
          <a:lstStyle/>
          <a:p>
            <a:pPr algn="ctr"/>
            <a:r>
              <a:rPr lang="en-GB" sz="3000" b="1" dirty="0"/>
              <a:t>Practical Questions</a:t>
            </a:r>
          </a:p>
        </p:txBody>
      </p:sp>
      <p:sp>
        <p:nvSpPr>
          <p:cNvPr id="6" name="Date Placeholder 5">
            <a:extLst>
              <a:ext uri="{FF2B5EF4-FFF2-40B4-BE49-F238E27FC236}">
                <a16:creationId xmlns:a16="http://schemas.microsoft.com/office/drawing/2014/main" id="{BF3657DA-3D6C-7D43-B086-45DC786B1B07}"/>
              </a:ext>
            </a:extLst>
          </p:cNvPr>
          <p:cNvSpPr>
            <a:spLocks noGrp="1"/>
          </p:cNvSpPr>
          <p:nvPr>
            <p:ph type="dt" sz="half" idx="10"/>
          </p:nvPr>
        </p:nvSpPr>
        <p:spPr/>
        <p:txBody>
          <a:bodyPr/>
          <a:lstStyle/>
          <a:p>
            <a:fld id="{1187486A-9E8C-406E-98AD-DBC818C1924F}" type="datetime1">
              <a:rPr lang="en-US" smtClean="0"/>
              <a:t>4/16/2025</a:t>
            </a:fld>
            <a:endParaRPr lang="en-US"/>
          </a:p>
        </p:txBody>
      </p:sp>
      <p:sp>
        <p:nvSpPr>
          <p:cNvPr id="7" name="Footer Placeholder 6">
            <a:extLst>
              <a:ext uri="{FF2B5EF4-FFF2-40B4-BE49-F238E27FC236}">
                <a16:creationId xmlns:a16="http://schemas.microsoft.com/office/drawing/2014/main" id="{F9907CA1-786C-CD66-90BC-5E35183E5824}"/>
              </a:ext>
            </a:extLst>
          </p:cNvPr>
          <p:cNvSpPr>
            <a:spLocks noGrp="1"/>
          </p:cNvSpPr>
          <p:nvPr>
            <p:ph type="ftr" sz="quarter" idx="11"/>
          </p:nvPr>
        </p:nvSpPr>
        <p:spPr/>
        <p:txBody>
          <a:bodyPr/>
          <a:lstStyle/>
          <a:p>
            <a:r>
              <a:rPr lang="en-US"/>
              <a:t>University of Oulu, Finland</a:t>
            </a:r>
          </a:p>
        </p:txBody>
      </p:sp>
      <p:sp>
        <p:nvSpPr>
          <p:cNvPr id="8" name="Slide Number Placeholder 7">
            <a:extLst>
              <a:ext uri="{FF2B5EF4-FFF2-40B4-BE49-F238E27FC236}">
                <a16:creationId xmlns:a16="http://schemas.microsoft.com/office/drawing/2014/main" id="{548F034B-74C3-8369-7AFE-D8F4A1FC67AF}"/>
              </a:ext>
            </a:extLst>
          </p:cNvPr>
          <p:cNvSpPr>
            <a:spLocks noGrp="1"/>
          </p:cNvSpPr>
          <p:nvPr>
            <p:ph type="sldNum" sz="quarter" idx="12"/>
          </p:nvPr>
        </p:nvSpPr>
        <p:spPr/>
        <p:txBody>
          <a:bodyPr/>
          <a:lstStyle/>
          <a:p>
            <a:fld id="{D64DC1BA-1EAA-4B78-86B7-C84060A86971}" type="slidenum">
              <a:rPr lang="en-US" smtClean="0"/>
              <a:t>7</a:t>
            </a:fld>
            <a:endParaRPr lang="en-US"/>
          </a:p>
        </p:txBody>
      </p:sp>
    </p:spTree>
    <p:extLst>
      <p:ext uri="{BB962C8B-B14F-4D97-AF65-F5344CB8AC3E}">
        <p14:creationId xmlns:p14="http://schemas.microsoft.com/office/powerpoint/2010/main" val="2956443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8EF74B-5932-2D3C-D3FC-9BA60E86F2F6}"/>
              </a:ext>
            </a:extLst>
          </p:cNvPr>
          <p:cNvSpPr txBox="1"/>
          <p:nvPr/>
        </p:nvSpPr>
        <p:spPr>
          <a:xfrm>
            <a:off x="2336670" y="2025860"/>
            <a:ext cx="7702876" cy="2806281"/>
          </a:xfrm>
          <a:prstGeom prst="rect">
            <a:avLst/>
          </a:prstGeom>
          <a:noFill/>
        </p:spPr>
        <p:txBody>
          <a:bodyPr wrap="square">
            <a:spAutoFit/>
          </a:bodyPr>
          <a:lstStyle/>
          <a:p>
            <a:pPr marL="342900" indent="-342900" algn="just">
              <a:lnSpc>
                <a:spcPct val="150000"/>
              </a:lnSpc>
              <a:spcAft>
                <a:spcPts val="1800"/>
              </a:spcAft>
              <a:buAutoNum type="arabicPeriod"/>
            </a:pPr>
            <a:r>
              <a:rPr lang="en-GB" sz="2000" dirty="0"/>
              <a:t>Conceptual Gaps: Limited exposure to blockchain integration</a:t>
            </a:r>
          </a:p>
          <a:p>
            <a:pPr marL="342900" indent="-342900" algn="just">
              <a:lnSpc>
                <a:spcPct val="150000"/>
              </a:lnSpc>
              <a:spcAft>
                <a:spcPts val="1800"/>
              </a:spcAft>
              <a:buAutoNum type="arabicPeriod"/>
            </a:pPr>
            <a:r>
              <a:rPr lang="en-GB" sz="2000" dirty="0"/>
              <a:t>Practical Gaps: Need to replicate at least one experiment to understand architecture </a:t>
            </a:r>
            <a:r>
              <a:rPr lang="en-GB" sz="2000" dirty="0" err="1"/>
              <a:t>behavior</a:t>
            </a:r>
            <a:endParaRPr lang="en-GB" sz="2000" dirty="0"/>
          </a:p>
          <a:p>
            <a:pPr marL="342900" indent="-342900" algn="just">
              <a:lnSpc>
                <a:spcPct val="150000"/>
              </a:lnSpc>
              <a:spcAft>
                <a:spcPts val="1800"/>
              </a:spcAft>
              <a:buAutoNum type="arabicPeriod"/>
            </a:pPr>
            <a:r>
              <a:rPr lang="en-GB" sz="2000" dirty="0"/>
              <a:t>Knowledge Gaps: Deeper understanding needed for 5G/6G systems and their relationship to edge</a:t>
            </a:r>
            <a:endParaRPr lang="en-US" sz="2000" dirty="0"/>
          </a:p>
        </p:txBody>
      </p:sp>
      <p:sp>
        <p:nvSpPr>
          <p:cNvPr id="5" name="TextBox 4">
            <a:extLst>
              <a:ext uri="{FF2B5EF4-FFF2-40B4-BE49-F238E27FC236}">
                <a16:creationId xmlns:a16="http://schemas.microsoft.com/office/drawing/2014/main" id="{5E95E809-88FC-8833-7A29-40480A49AAEB}"/>
              </a:ext>
            </a:extLst>
          </p:cNvPr>
          <p:cNvSpPr txBox="1"/>
          <p:nvPr/>
        </p:nvSpPr>
        <p:spPr>
          <a:xfrm>
            <a:off x="4805707" y="0"/>
            <a:ext cx="2580587" cy="553998"/>
          </a:xfrm>
          <a:prstGeom prst="rect">
            <a:avLst/>
          </a:prstGeom>
          <a:noFill/>
        </p:spPr>
        <p:txBody>
          <a:bodyPr wrap="square">
            <a:spAutoFit/>
          </a:bodyPr>
          <a:lstStyle/>
          <a:p>
            <a:pPr algn="ctr"/>
            <a:r>
              <a:rPr lang="en-GB" sz="3000" b="1" dirty="0"/>
              <a:t>Challenges</a:t>
            </a:r>
          </a:p>
        </p:txBody>
      </p:sp>
      <p:sp>
        <p:nvSpPr>
          <p:cNvPr id="6" name="Date Placeholder 5">
            <a:extLst>
              <a:ext uri="{FF2B5EF4-FFF2-40B4-BE49-F238E27FC236}">
                <a16:creationId xmlns:a16="http://schemas.microsoft.com/office/drawing/2014/main" id="{795E72B4-C4DB-7CB0-0E6F-8B439EBC20E6}"/>
              </a:ext>
            </a:extLst>
          </p:cNvPr>
          <p:cNvSpPr>
            <a:spLocks noGrp="1"/>
          </p:cNvSpPr>
          <p:nvPr>
            <p:ph type="dt" sz="half" idx="10"/>
          </p:nvPr>
        </p:nvSpPr>
        <p:spPr/>
        <p:txBody>
          <a:bodyPr/>
          <a:lstStyle/>
          <a:p>
            <a:fld id="{08D23BFE-1282-415C-9399-89F0F7275938}" type="datetime1">
              <a:rPr lang="en-US" smtClean="0"/>
              <a:t>4/16/2025</a:t>
            </a:fld>
            <a:endParaRPr lang="en-US"/>
          </a:p>
        </p:txBody>
      </p:sp>
      <p:sp>
        <p:nvSpPr>
          <p:cNvPr id="7" name="Footer Placeholder 6">
            <a:extLst>
              <a:ext uri="{FF2B5EF4-FFF2-40B4-BE49-F238E27FC236}">
                <a16:creationId xmlns:a16="http://schemas.microsoft.com/office/drawing/2014/main" id="{F3336AEF-C90D-C4F0-AAC3-5F0FA4210AE0}"/>
              </a:ext>
            </a:extLst>
          </p:cNvPr>
          <p:cNvSpPr>
            <a:spLocks noGrp="1"/>
          </p:cNvSpPr>
          <p:nvPr>
            <p:ph type="ftr" sz="quarter" idx="11"/>
          </p:nvPr>
        </p:nvSpPr>
        <p:spPr/>
        <p:txBody>
          <a:bodyPr/>
          <a:lstStyle/>
          <a:p>
            <a:r>
              <a:rPr lang="en-US"/>
              <a:t>University of Oulu, Finland</a:t>
            </a:r>
          </a:p>
        </p:txBody>
      </p:sp>
      <p:sp>
        <p:nvSpPr>
          <p:cNvPr id="8" name="Slide Number Placeholder 7">
            <a:extLst>
              <a:ext uri="{FF2B5EF4-FFF2-40B4-BE49-F238E27FC236}">
                <a16:creationId xmlns:a16="http://schemas.microsoft.com/office/drawing/2014/main" id="{44078836-676E-6188-1499-1FFD9A80A73B}"/>
              </a:ext>
            </a:extLst>
          </p:cNvPr>
          <p:cNvSpPr>
            <a:spLocks noGrp="1"/>
          </p:cNvSpPr>
          <p:nvPr>
            <p:ph type="sldNum" sz="quarter" idx="12"/>
          </p:nvPr>
        </p:nvSpPr>
        <p:spPr/>
        <p:txBody>
          <a:bodyPr/>
          <a:lstStyle/>
          <a:p>
            <a:fld id="{D64DC1BA-1EAA-4B78-86B7-C84060A86971}" type="slidenum">
              <a:rPr lang="en-US" smtClean="0"/>
              <a:t>8</a:t>
            </a:fld>
            <a:endParaRPr lang="en-US"/>
          </a:p>
        </p:txBody>
      </p:sp>
    </p:spTree>
    <p:extLst>
      <p:ext uri="{BB962C8B-B14F-4D97-AF65-F5344CB8AC3E}">
        <p14:creationId xmlns:p14="http://schemas.microsoft.com/office/powerpoint/2010/main" val="2996370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BF1A2E-2E6A-D48B-3121-63792E25DFF8}"/>
              </a:ext>
            </a:extLst>
          </p:cNvPr>
          <p:cNvSpPr txBox="1"/>
          <p:nvPr/>
        </p:nvSpPr>
        <p:spPr>
          <a:xfrm>
            <a:off x="1840584" y="1997839"/>
            <a:ext cx="8236670" cy="2862322"/>
          </a:xfrm>
          <a:prstGeom prst="rect">
            <a:avLst/>
          </a:prstGeom>
          <a:noFill/>
        </p:spPr>
        <p:txBody>
          <a:bodyPr wrap="square">
            <a:spAutoFit/>
          </a:bodyPr>
          <a:lstStyle/>
          <a:p>
            <a:pPr marL="342900" indent="-342900" algn="just">
              <a:spcAft>
                <a:spcPts val="1800"/>
              </a:spcAft>
              <a:buAutoNum type="arabicPeriod"/>
            </a:pPr>
            <a:r>
              <a:rPr lang="en-GB" sz="2000" dirty="0"/>
              <a:t>Continue reviewing remaining articles</a:t>
            </a:r>
          </a:p>
          <a:p>
            <a:pPr marL="342900" indent="-342900" algn="just">
              <a:spcAft>
                <a:spcPts val="1800"/>
              </a:spcAft>
              <a:buAutoNum type="arabicPeriod"/>
            </a:pPr>
            <a:r>
              <a:rPr lang="en-GB" sz="2000" dirty="0"/>
              <a:t>Begin recreating an experiment (testbed or simulation)</a:t>
            </a:r>
          </a:p>
          <a:p>
            <a:pPr marL="342900" indent="-342900" algn="just">
              <a:spcAft>
                <a:spcPts val="1800"/>
              </a:spcAft>
              <a:buAutoNum type="arabicPeriod"/>
            </a:pPr>
            <a:r>
              <a:rPr lang="en-GB" sz="2000" dirty="0"/>
              <a:t>Explore 5G/6G architecture fundamentals</a:t>
            </a:r>
          </a:p>
          <a:p>
            <a:pPr marL="342900" indent="-342900" algn="just">
              <a:spcAft>
                <a:spcPts val="1800"/>
              </a:spcAft>
              <a:buAutoNum type="arabicPeriod"/>
            </a:pPr>
            <a:r>
              <a:rPr lang="en-GB" sz="2000" dirty="0"/>
              <a:t>Learn basics of blockchain in edge-IoT context</a:t>
            </a:r>
          </a:p>
          <a:p>
            <a:pPr marL="342900" indent="-342900" algn="just">
              <a:spcAft>
                <a:spcPts val="1800"/>
              </a:spcAft>
              <a:buAutoNum type="arabicPeriod"/>
            </a:pPr>
            <a:r>
              <a:rPr lang="en-GB" sz="2000" dirty="0"/>
              <a:t>Experiment with container orchestration on resource-constrained devices</a:t>
            </a:r>
            <a:endParaRPr lang="en-US" sz="2000" dirty="0"/>
          </a:p>
        </p:txBody>
      </p:sp>
      <p:sp>
        <p:nvSpPr>
          <p:cNvPr id="7" name="TextBox 6">
            <a:extLst>
              <a:ext uri="{FF2B5EF4-FFF2-40B4-BE49-F238E27FC236}">
                <a16:creationId xmlns:a16="http://schemas.microsoft.com/office/drawing/2014/main" id="{07B13FF1-B52E-9AB2-184B-8780BD117D54}"/>
              </a:ext>
            </a:extLst>
          </p:cNvPr>
          <p:cNvSpPr txBox="1"/>
          <p:nvPr/>
        </p:nvSpPr>
        <p:spPr>
          <a:xfrm>
            <a:off x="4240098" y="0"/>
            <a:ext cx="3711804" cy="553998"/>
          </a:xfrm>
          <a:prstGeom prst="rect">
            <a:avLst/>
          </a:prstGeom>
          <a:noFill/>
        </p:spPr>
        <p:txBody>
          <a:bodyPr wrap="square">
            <a:spAutoFit/>
          </a:bodyPr>
          <a:lstStyle/>
          <a:p>
            <a:pPr algn="ctr"/>
            <a:r>
              <a:rPr lang="en-GB" sz="3000" b="1" dirty="0"/>
              <a:t>Next Steps</a:t>
            </a:r>
          </a:p>
        </p:txBody>
      </p:sp>
      <p:sp>
        <p:nvSpPr>
          <p:cNvPr id="8" name="Date Placeholder 7">
            <a:extLst>
              <a:ext uri="{FF2B5EF4-FFF2-40B4-BE49-F238E27FC236}">
                <a16:creationId xmlns:a16="http://schemas.microsoft.com/office/drawing/2014/main" id="{6FD55DD9-5F38-5F32-5B8D-3348177D94C2}"/>
              </a:ext>
            </a:extLst>
          </p:cNvPr>
          <p:cNvSpPr>
            <a:spLocks noGrp="1"/>
          </p:cNvSpPr>
          <p:nvPr>
            <p:ph type="dt" sz="half" idx="10"/>
          </p:nvPr>
        </p:nvSpPr>
        <p:spPr/>
        <p:txBody>
          <a:bodyPr/>
          <a:lstStyle/>
          <a:p>
            <a:fld id="{3F69ACB0-A16D-494B-91B1-1BE09F03D905}" type="datetime1">
              <a:rPr lang="en-US" smtClean="0"/>
              <a:t>4/16/2025</a:t>
            </a:fld>
            <a:endParaRPr lang="en-US"/>
          </a:p>
        </p:txBody>
      </p:sp>
      <p:sp>
        <p:nvSpPr>
          <p:cNvPr id="9" name="Footer Placeholder 8">
            <a:extLst>
              <a:ext uri="{FF2B5EF4-FFF2-40B4-BE49-F238E27FC236}">
                <a16:creationId xmlns:a16="http://schemas.microsoft.com/office/drawing/2014/main" id="{CD45913B-4163-F6BA-B1A8-2F35768C0ADA}"/>
              </a:ext>
            </a:extLst>
          </p:cNvPr>
          <p:cNvSpPr>
            <a:spLocks noGrp="1"/>
          </p:cNvSpPr>
          <p:nvPr>
            <p:ph type="ftr" sz="quarter" idx="11"/>
          </p:nvPr>
        </p:nvSpPr>
        <p:spPr/>
        <p:txBody>
          <a:bodyPr/>
          <a:lstStyle/>
          <a:p>
            <a:r>
              <a:rPr lang="en-US"/>
              <a:t>University of Oulu, Finland</a:t>
            </a:r>
          </a:p>
        </p:txBody>
      </p:sp>
      <p:sp>
        <p:nvSpPr>
          <p:cNvPr id="10" name="Slide Number Placeholder 9">
            <a:extLst>
              <a:ext uri="{FF2B5EF4-FFF2-40B4-BE49-F238E27FC236}">
                <a16:creationId xmlns:a16="http://schemas.microsoft.com/office/drawing/2014/main" id="{2ABF326E-EC8A-D8AA-CF99-A246845E302A}"/>
              </a:ext>
            </a:extLst>
          </p:cNvPr>
          <p:cNvSpPr>
            <a:spLocks noGrp="1"/>
          </p:cNvSpPr>
          <p:nvPr>
            <p:ph type="sldNum" sz="quarter" idx="12"/>
          </p:nvPr>
        </p:nvSpPr>
        <p:spPr/>
        <p:txBody>
          <a:bodyPr/>
          <a:lstStyle/>
          <a:p>
            <a:fld id="{D64DC1BA-1EAA-4B78-86B7-C84060A86971}" type="slidenum">
              <a:rPr lang="en-US" smtClean="0"/>
              <a:t>9</a:t>
            </a:fld>
            <a:endParaRPr lang="en-US"/>
          </a:p>
        </p:txBody>
      </p:sp>
    </p:spTree>
    <p:extLst>
      <p:ext uri="{BB962C8B-B14F-4D97-AF65-F5344CB8AC3E}">
        <p14:creationId xmlns:p14="http://schemas.microsoft.com/office/powerpoint/2010/main" val="293022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eorgia font theme">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780</Words>
  <Application>Microsoft Office PowerPoint</Application>
  <PresentationFormat>Widescreen</PresentationFormat>
  <Paragraphs>103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Georgia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Abu Taher</dc:creator>
  <cp:lastModifiedBy>Abu Taher</cp:lastModifiedBy>
  <cp:revision>2</cp:revision>
  <dcterms:created xsi:type="dcterms:W3CDTF">2025-04-15T19:00:17Z</dcterms:created>
  <dcterms:modified xsi:type="dcterms:W3CDTF">2025-04-16T09:09:58Z</dcterms:modified>
</cp:coreProperties>
</file>