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81" r:id="rId7"/>
    <p:sldId id="282" r:id="rId8"/>
    <p:sldId id="264" r:id="rId9"/>
    <p:sldId id="284" r:id="rId10"/>
    <p:sldId id="285" r:id="rId11"/>
    <p:sldId id="286" r:id="rId12"/>
    <p:sldId id="287" r:id="rId13"/>
    <p:sldId id="288" r:id="rId14"/>
    <p:sldId id="283" r:id="rId15"/>
    <p:sldId id="262" r:id="rId16"/>
    <p:sldId id="261" r:id="rId17"/>
    <p:sldId id="265" r:id="rId18"/>
    <p:sldId id="289" r:id="rId19"/>
    <p:sldId id="266" r:id="rId20"/>
    <p:sldId id="290" r:id="rId21"/>
    <p:sldId id="267" r:id="rId22"/>
    <p:sldId id="268" r:id="rId23"/>
    <p:sldId id="269" r:id="rId24"/>
    <p:sldId id="270" r:id="rId25"/>
    <p:sldId id="271" r:id="rId26"/>
    <p:sldId id="263" r:id="rId27"/>
    <p:sldId id="274" r:id="rId28"/>
    <p:sldId id="363" r:id="rId29"/>
    <p:sldId id="291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Fall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9847-136B-4EA5-A5FA-2E99295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on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0B02-FF70-4370-8326-3B52B2D1F6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Iterate through possible preimages for an output:</a:t>
            </a:r>
          </a:p>
          <a:p>
            <a:pPr lvl="1"/>
            <a:r>
              <a:rPr lang="en-US" dirty="0"/>
              <a:t>Open Python3 interactive shell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hashlib</a:t>
            </a:r>
            <a:endParaRPr lang="en-US" dirty="0"/>
          </a:p>
          <a:p>
            <a:pPr lvl="1"/>
            <a:r>
              <a:rPr lang="en-US" dirty="0"/>
              <a:t>h = hashlib.sha1(</a:t>
            </a:r>
            <a:r>
              <a:rPr lang="en-US" dirty="0" err="1"/>
              <a:t>b’a</a:t>
            </a:r>
            <a:r>
              <a:rPr lang="en-US" dirty="0"/>
              <a:t>’).</a:t>
            </a:r>
            <a:r>
              <a:rPr lang="en-US" dirty="0" err="1"/>
              <a:t>hexdigest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bin(int(h, 16))</a:t>
            </a:r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</a:t>
            </a:r>
            <a:r>
              <a:rPr lang="en-US" dirty="0" err="1"/>
              <a:t>LSb</a:t>
            </a:r>
            <a:r>
              <a:rPr lang="en-US" dirty="0"/>
              <a:t> is </a:t>
            </a:r>
            <a:r>
              <a:rPr lang="en-US" i="1" dirty="0"/>
              <a:t>1</a:t>
            </a:r>
          </a:p>
          <a:p>
            <a:r>
              <a:rPr lang="en-US" dirty="0"/>
              <a:t>Find an input </a:t>
            </a:r>
            <a:r>
              <a:rPr lang="en-US" i="1" dirty="0"/>
              <a:t>x </a:t>
            </a:r>
            <a:r>
              <a:rPr lang="en-US" dirty="0"/>
              <a:t>such that the LSB’s are </a:t>
            </a:r>
            <a:r>
              <a:rPr lang="en-US" i="1" dirty="0"/>
              <a:t>01</a:t>
            </a:r>
            <a:endParaRPr lang="en-US" dirty="0"/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LSB’s are </a:t>
            </a:r>
            <a:r>
              <a:rPr lang="en-US" i="1" dirty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D80A-41E1-4B91-BB70-C3D99934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“Breaking”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AE3-108B-4667-9B7B-AD402D6266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Birthday attack on hashes</a:t>
            </a:r>
          </a:p>
          <a:p>
            <a:pPr lvl="1"/>
            <a:r>
              <a:rPr lang="en-US" dirty="0"/>
              <a:t>Find a collision in 2^(n/2) attempts</a:t>
            </a:r>
          </a:p>
          <a:p>
            <a:pPr lvl="1"/>
            <a:r>
              <a:rPr lang="en-US" dirty="0"/>
              <a:t>n is the size of the hash in bits</a:t>
            </a:r>
          </a:p>
          <a:p>
            <a:r>
              <a:rPr lang="en-US" dirty="0"/>
              <a:t>Brute force </a:t>
            </a:r>
            <a:r>
              <a:rPr lang="en-US" b="1" i="1" dirty="0"/>
              <a:t>should</a:t>
            </a:r>
            <a:r>
              <a:rPr lang="en-US" dirty="0"/>
              <a:t> take 2^(n/2). Anything less is </a:t>
            </a:r>
            <a:r>
              <a:rPr lang="en-US" b="1" i="1" dirty="0"/>
              <a:t>broken</a:t>
            </a:r>
            <a:endParaRPr lang="en-US" dirty="0"/>
          </a:p>
          <a:p>
            <a:pPr lvl="1"/>
            <a:r>
              <a:rPr lang="en-US" dirty="0"/>
              <a:t>(This doesn’t mean that it is practical)</a:t>
            </a:r>
          </a:p>
        </p:txBody>
      </p:sp>
    </p:spTree>
    <p:extLst>
      <p:ext uri="{BB962C8B-B14F-4D97-AF65-F5344CB8AC3E}">
        <p14:creationId xmlns:p14="http://schemas.microsoft.com/office/powerpoint/2010/main" val="359291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C5C-CEF3-4FAF-A4C9-91D2E3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is now Obsolete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4ACAA-EFC0-48C9-B0A0-E3240046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2547"/>
            <a:ext cx="4267200" cy="308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3CD35-E8CB-4202-B0A0-15982176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638800"/>
            <a:ext cx="8458200" cy="1130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AA52-49BA-439C-A37D-32DFCC12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255290"/>
            <a:ext cx="8420100" cy="12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975D-577E-42C9-82F5-3358B57B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6AB2-0644-4404-86F1-797F2C6E6B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“We have broken sha-1 in practice”</a:t>
            </a:r>
          </a:p>
          <a:p>
            <a:r>
              <a:rPr lang="en-US" dirty="0"/>
              <a:t>Irresponsible, in my opinion.</a:t>
            </a:r>
          </a:p>
          <a:p>
            <a:r>
              <a:rPr lang="en-US" dirty="0"/>
              <a:t>To the average user of crypto, what does this mean?</a:t>
            </a:r>
          </a:p>
          <a:p>
            <a:pPr lvl="1"/>
            <a:r>
              <a:rPr lang="en-US" dirty="0"/>
              <a:t>Every single context/application/use?</a:t>
            </a:r>
          </a:p>
          <a:p>
            <a:pPr lvl="1"/>
            <a:r>
              <a:rPr lang="en-US" dirty="0"/>
              <a:t>Every single crypto algorithm that uses SHA1 (</a:t>
            </a:r>
            <a:r>
              <a:rPr lang="en-US" dirty="0" err="1"/>
              <a:t>eg</a:t>
            </a:r>
            <a:r>
              <a:rPr lang="en-US" dirty="0"/>
              <a:t> HMAC)?</a:t>
            </a:r>
          </a:p>
          <a:p>
            <a:r>
              <a:rPr lang="en-US" dirty="0"/>
              <a:t>Nevertheless, </a:t>
            </a:r>
            <a:r>
              <a:rPr lang="en-US" b="1" i="1" dirty="0"/>
              <a:t>stop using SHA-1 in all new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6786-BB56-4BF0-9008-120E30B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1F6F-970C-427F-B0BA-43D0BC41BF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Unlike hashing, we now assume we can </a:t>
            </a:r>
            <a:r>
              <a:rPr lang="en-US" b="1" i="1" dirty="0"/>
              <a:t>recover</a:t>
            </a:r>
            <a:r>
              <a:rPr lang="en-US" dirty="0"/>
              <a:t> the data</a:t>
            </a:r>
          </a:p>
          <a:p>
            <a:r>
              <a:rPr lang="en-US" dirty="0"/>
              <a:t>Symmetric – Same key to encrypt and decrypt</a:t>
            </a:r>
          </a:p>
          <a:p>
            <a:r>
              <a:rPr lang="en-US" dirty="0"/>
              <a:t>Parties in a communication must share a key</a:t>
            </a:r>
          </a:p>
          <a:p>
            <a:r>
              <a:rPr lang="en-US" dirty="0"/>
              <a:t>Two major types:</a:t>
            </a:r>
          </a:p>
          <a:p>
            <a:pPr lvl="1"/>
            <a:r>
              <a:rPr lang="en-US" dirty="0"/>
              <a:t>Block cipher (encrypt a block at a time)</a:t>
            </a:r>
          </a:p>
          <a:p>
            <a:pPr lvl="1"/>
            <a:r>
              <a:rPr lang="en-US" dirty="0"/>
              <a:t>Stream cipher (create a stream to </a:t>
            </a:r>
            <a:r>
              <a:rPr lang="en-US" dirty="0" err="1"/>
              <a:t>xor</a:t>
            </a:r>
            <a:r>
              <a:rPr lang="en-US" dirty="0"/>
              <a:t> with plaintext)</a:t>
            </a:r>
          </a:p>
        </p:txBody>
      </p:sp>
    </p:spTree>
    <p:extLst>
      <p:ext uri="{BB962C8B-B14F-4D97-AF65-F5344CB8AC3E}">
        <p14:creationId xmlns:p14="http://schemas.microsoft.com/office/powerpoint/2010/main" val="223165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“Good” 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Avalanche property, just like hashing</a:t>
            </a:r>
          </a:p>
          <a:p>
            <a:r>
              <a:rPr lang="en-US" dirty="0"/>
              <a:t>“Large” block sizes for block ciphers</a:t>
            </a:r>
          </a:p>
          <a:p>
            <a:pPr lvl="1"/>
            <a:r>
              <a:rPr lang="en-US" dirty="0"/>
              <a:t>DES uses a 64 bit block (</a:t>
            </a:r>
            <a:r>
              <a:rPr lang="en-US" b="1" i="1" dirty="0"/>
              <a:t>deprecated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AES uses a 128 bit block</a:t>
            </a:r>
          </a:p>
          <a:p>
            <a:r>
              <a:rPr lang="en-US" dirty="0"/>
              <a:t>In addition to “large” blocks, a way of “chaining” the blocks together</a:t>
            </a:r>
          </a:p>
        </p:txBody>
      </p:sp>
    </p:spTree>
    <p:extLst>
      <p:ext uri="{BB962C8B-B14F-4D97-AF65-F5344CB8AC3E}">
        <p14:creationId xmlns:p14="http://schemas.microsoft.com/office/powerpoint/2010/main" val="183695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Unchained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24892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48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mode is called “Electronic Code Book” (ECB) mode</a:t>
            </a:r>
          </a:p>
          <a:p>
            <a:r>
              <a:rPr lang="en-US" i="1" dirty="0"/>
              <a:t>For the love of all that is holy, </a:t>
            </a:r>
            <a:r>
              <a:rPr lang="en-US" b="1" i="1" dirty="0"/>
              <a:t>DON’T USE IT!</a:t>
            </a:r>
            <a:endParaRPr lang="en-US" dirty="0"/>
          </a:p>
          <a:p>
            <a:r>
              <a:rPr lang="en-US" dirty="0"/>
              <a:t>It is simply for testing and training purposes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1867-BD41-464C-8B94-E5E132E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3776-A7E0-4286-AF98-C9F1A4C6C6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3600" y="1600200"/>
            <a:ext cx="7924800" cy="4114800"/>
          </a:xfrm>
        </p:spPr>
        <p:txBody>
          <a:bodyPr/>
          <a:lstStyle/>
          <a:p>
            <a:r>
              <a:rPr lang="en-US" dirty="0"/>
              <a:t>Cipher Block Chaining (CBC)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Feedback (OFB)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ED6E9-6A37-4E14-8878-D7166A59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5867400" cy="180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7338F-702A-4198-98A7-439729CD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495800"/>
            <a:ext cx="5867400" cy="19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Cipher-Block-Chaining-Mode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Eliminates any patterns from the plaintext</a:t>
            </a:r>
          </a:p>
          <a:p>
            <a:r>
              <a:rPr lang="en-US" dirty="0"/>
              <a:t>However, you can change any one cipher block and it will only affect 2 plaintext blocks</a:t>
            </a:r>
          </a:p>
          <a:p>
            <a:pPr lvl="1"/>
            <a:r>
              <a:rPr lang="en-US" dirty="0"/>
              <a:t>Don’t rely on CBC for message integrity</a:t>
            </a:r>
          </a:p>
          <a:p>
            <a:r>
              <a:rPr lang="en-US" dirty="0"/>
              <a:t>The IV is critical. There was an attack on older SSL versions where the IV was predictable</a:t>
            </a:r>
          </a:p>
        </p:txBody>
      </p:sp>
    </p:spTree>
    <p:extLst>
      <p:ext uri="{BB962C8B-B14F-4D97-AF65-F5344CB8AC3E}">
        <p14:creationId xmlns:p14="http://schemas.microsoft.com/office/powerpoint/2010/main" val="9203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a Cryptography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And your textbook is not a crypto book</a:t>
            </a:r>
          </a:p>
          <a:p>
            <a:pPr lvl="1"/>
            <a:r>
              <a:rPr lang="en-US" dirty="0"/>
              <a:t>Optional: “Handbook of Applied Cryptography” (HAC)</a:t>
            </a:r>
          </a:p>
          <a:p>
            <a:r>
              <a:rPr lang="en-US" dirty="0"/>
              <a:t>We will not be discussing the mathematics</a:t>
            </a:r>
          </a:p>
          <a:p>
            <a:r>
              <a:rPr lang="en-US" dirty="0"/>
              <a:t>Focus on “black box” crypto primitives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Symmetric Operations</a:t>
            </a:r>
          </a:p>
          <a:p>
            <a:pPr lvl="1"/>
            <a:r>
              <a:rPr lang="en-US" dirty="0"/>
              <a:t>Asymmetric Operations</a:t>
            </a:r>
          </a:p>
        </p:txBody>
      </p:sp>
    </p:spTree>
    <p:extLst>
      <p:ext uri="{BB962C8B-B14F-4D97-AF65-F5344CB8AC3E}">
        <p14:creationId xmlns:p14="http://schemas.microsoft.com/office/powerpoint/2010/main" val="261680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01E-DB5D-4121-A28C-F8BC2346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12EF-D41C-461C-ADA2-7A0AC5EC1D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Despite being a “block” mode, OFB is a stream cipher</a:t>
            </a:r>
          </a:p>
          <a:p>
            <a:r>
              <a:rPr lang="en-US" dirty="0"/>
              <a:t>One-time pad is not a streaming cipher, but similar</a:t>
            </a:r>
          </a:p>
          <a:p>
            <a:pPr lvl="1"/>
            <a:r>
              <a:rPr lang="en-US" dirty="0"/>
              <a:t>OTP is the only provably “secure” cipher (confidentiality)</a:t>
            </a:r>
          </a:p>
          <a:p>
            <a:pPr lvl="1"/>
            <a:r>
              <a:rPr lang="en-US" dirty="0"/>
              <a:t>Key must be the same length as the plaintext!</a:t>
            </a:r>
          </a:p>
          <a:p>
            <a:pPr lvl="1"/>
            <a:r>
              <a:rPr lang="en-US" dirty="0"/>
              <a:t>XOR the key with the plaintext</a:t>
            </a:r>
          </a:p>
          <a:p>
            <a:r>
              <a:rPr lang="en-US" dirty="0"/>
              <a:t>Stream cipher takes a shorter key and generates key stream</a:t>
            </a:r>
          </a:p>
        </p:txBody>
      </p:sp>
    </p:spTree>
    <p:extLst>
      <p:ext uri="{BB962C8B-B14F-4D97-AF65-F5344CB8AC3E}">
        <p14:creationId xmlns:p14="http://schemas.microsoft.com/office/powerpoint/2010/main" val="308408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Stream from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Output-Feedback (OFB) Mode</a:t>
            </a:r>
          </a:p>
          <a:p>
            <a:pPr lvl="1"/>
            <a:r>
              <a:rPr lang="en-US" dirty="0"/>
              <a:t>Encrypt an IV, then encrypt the output, and the output of that…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the stream with your plaintext to get the cipher-text</a:t>
            </a:r>
          </a:p>
          <a:p>
            <a:pPr lvl="2"/>
            <a:r>
              <a:rPr lang="en-US" dirty="0"/>
              <a:t>This is called an </a:t>
            </a:r>
            <a:r>
              <a:rPr lang="en-US" i="1" dirty="0"/>
              <a:t>additive stream cipher</a:t>
            </a:r>
          </a:p>
          <a:p>
            <a:r>
              <a:rPr lang="en-US" dirty="0"/>
              <a:t>Counter (CTR) mode</a:t>
            </a:r>
          </a:p>
          <a:p>
            <a:pPr lvl="1"/>
            <a:r>
              <a:rPr lang="en-US" dirty="0"/>
              <a:t>Encrypt (IV + i) and </a:t>
            </a:r>
            <a:r>
              <a:rPr lang="en-US" dirty="0" err="1"/>
              <a:t>xor</a:t>
            </a:r>
            <a:r>
              <a:rPr lang="en-US" dirty="0"/>
              <a:t> (another additive stream cipher)</a:t>
            </a:r>
          </a:p>
          <a:p>
            <a:pPr lvl="1"/>
            <a:r>
              <a:rPr lang="en-US" dirty="0"/>
              <a:t>Embarrassingly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a Key Stream!!!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reuse the same key stream, you’re in big trouble.</a:t>
            </a:r>
          </a:p>
          <a:p>
            <a:pPr lvl="1"/>
            <a:r>
              <a:rPr lang="en-US" dirty="0"/>
              <a:t>C1 = K1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C2 =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1"/>
            <a:r>
              <a:rPr lang="en-US" dirty="0"/>
              <a:t>C1 </a:t>
            </a:r>
            <a:r>
              <a:rPr lang="en-US" dirty="0" err="1"/>
              <a:t>xor</a:t>
            </a:r>
            <a:r>
              <a:rPr lang="en-US" dirty="0"/>
              <a:t> C2 =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M1 </a:t>
            </a:r>
            <a:r>
              <a:rPr lang="en-US" dirty="0" err="1"/>
              <a:t>xor</a:t>
            </a:r>
            <a:r>
              <a:rPr lang="en-US" dirty="0"/>
              <a:t> M2 (if either message is natural language, easy to figure out)</a:t>
            </a:r>
          </a:p>
        </p:txBody>
      </p:sp>
    </p:spTree>
    <p:extLst>
      <p:ext uri="{BB962C8B-B14F-4D97-AF65-F5344CB8AC3E}">
        <p14:creationId xmlns:p14="http://schemas.microsoft.com/office/powerpoint/2010/main" val="13203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a Stream-Encrypted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an attacker knows the plaintext M1</a:t>
            </a:r>
          </a:p>
          <a:p>
            <a:r>
              <a:rPr lang="en-US" dirty="0"/>
              <a:t>If attacker can man-in-the-middle, can change the message</a:t>
            </a:r>
          </a:p>
          <a:p>
            <a:pPr lvl="1"/>
            <a:r>
              <a:rPr lang="en-US" dirty="0"/>
              <a:t>C1 = K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Attacker produces C2 = C1 </a:t>
            </a:r>
            <a:r>
              <a:rPr lang="en-US" dirty="0" err="1"/>
              <a:t>xor</a:t>
            </a:r>
            <a:r>
              <a:rPr lang="en-US" dirty="0"/>
              <a:t> (M1 </a:t>
            </a:r>
            <a:r>
              <a:rPr lang="en-US" dirty="0" err="1"/>
              <a:t>xor</a:t>
            </a:r>
            <a:r>
              <a:rPr lang="en-US" dirty="0"/>
              <a:t> M2)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r>
              <a:rPr lang="en-US" b="1" i="1" dirty="0"/>
              <a:t>ALSO WORKS ON OTP (“provably secure”)</a:t>
            </a:r>
            <a:endParaRPr lang="en-US" dirty="0"/>
          </a:p>
          <a:p>
            <a:pPr lvl="1"/>
            <a:r>
              <a:rPr lang="en-US" dirty="0"/>
              <a:t>Know what “secure” means (CONTEXT)</a:t>
            </a:r>
          </a:p>
        </p:txBody>
      </p:sp>
    </p:spTree>
    <p:extLst>
      <p:ext uri="{BB962C8B-B14F-4D97-AF65-F5344CB8AC3E}">
        <p14:creationId xmlns:p14="http://schemas.microsoft.com/office/powerpoint/2010/main" val="156379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MAC: Message Authentication Code</a:t>
            </a:r>
          </a:p>
          <a:p>
            <a:r>
              <a:rPr lang="en-US" dirty="0"/>
              <a:t>CBCMAC: last encrypted block from CBC encryption</a:t>
            </a:r>
          </a:p>
          <a:p>
            <a:pPr lvl="1"/>
            <a:r>
              <a:rPr lang="en-US" dirty="0"/>
              <a:t>Proved to be “secure” if the message length is fixed</a:t>
            </a:r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r>
              <a:rPr lang="en-US" dirty="0"/>
              <a:t>Neither CBC-MAC or HMAC are </a:t>
            </a:r>
            <a:r>
              <a:rPr lang="en-US" i="1" dirty="0"/>
              <a:t>parallelizable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Integrity + Confidentiality</a:t>
            </a:r>
          </a:p>
          <a:p>
            <a:r>
              <a:rPr lang="en-US" dirty="0"/>
              <a:t>One possibility, compute MAC with one key, and CBC with a different key</a:t>
            </a:r>
          </a:p>
          <a:p>
            <a:r>
              <a:rPr lang="en-US" dirty="0"/>
              <a:t>Another possibility is CCM =&gt; Counter mode with a CBC-MAC</a:t>
            </a:r>
          </a:p>
          <a:p>
            <a:r>
              <a:rPr lang="en-US" dirty="0"/>
              <a:t>AES-GCM is also pretty neat if you feel up to it</a:t>
            </a:r>
          </a:p>
          <a:p>
            <a:pPr lvl="1"/>
            <a:r>
              <a:rPr lang="en-US" dirty="0"/>
              <a:t>Parallelizable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public/private key pair</a:t>
            </a:r>
          </a:p>
          <a:p>
            <a:pPr lvl="1"/>
            <a:r>
              <a:rPr lang="en-US" dirty="0"/>
              <a:t>Let the whole world know the public key</a:t>
            </a:r>
          </a:p>
          <a:p>
            <a:pPr lvl="1"/>
            <a:r>
              <a:rPr lang="en-US" dirty="0"/>
              <a:t>But only the “owner” knows the private key</a:t>
            </a:r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exchange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RSA allows for encrypting short messages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RSA also uses encryption for signatures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40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40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the signature with Publisher’s public key to obtain h(M)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1" dirty="0"/>
              <a:t>Completely 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– How to encrypt</a:t>
            </a:r>
          </a:p>
          <a:p>
            <a:r>
              <a:rPr lang="en-US" dirty="0"/>
              <a:t>Cryptanalysis – How to break ciphers</a:t>
            </a:r>
          </a:p>
          <a:p>
            <a:r>
              <a:rPr lang="en-US" dirty="0"/>
              <a:t>Cryptology – Cryptography + Cryptanalysis</a:t>
            </a:r>
          </a:p>
          <a:p>
            <a:r>
              <a:rPr lang="en-US" dirty="0"/>
              <a:t>Plaintext/</a:t>
            </a:r>
            <a:r>
              <a:rPr lang="en-US" dirty="0" err="1"/>
              <a:t>Ciphertext</a:t>
            </a:r>
            <a:r>
              <a:rPr lang="en-US" dirty="0"/>
              <a:t> – Unencrypted/Encrypted</a:t>
            </a:r>
          </a:p>
          <a:p>
            <a:r>
              <a:rPr lang="en-US" dirty="0"/>
              <a:t>Ciphers – Mechanisms for encrypting (stream/block)</a:t>
            </a:r>
          </a:p>
          <a:p>
            <a:pPr lvl="1"/>
            <a:r>
              <a:rPr lang="en-US" dirty="0"/>
              <a:t>Symmetric - Shared key</a:t>
            </a:r>
          </a:p>
          <a:p>
            <a:pPr lvl="1"/>
            <a:r>
              <a:rPr lang="en-US" dirty="0"/>
              <a:t>Asymmetric - public/private key</a:t>
            </a:r>
          </a:p>
          <a:p>
            <a:pPr lvl="2"/>
            <a:r>
              <a:rPr lang="en-US" dirty="0"/>
              <a:t>Digital signatures</a:t>
            </a:r>
          </a:p>
          <a:p>
            <a:r>
              <a:rPr lang="en-US" dirty="0"/>
              <a:t>Hash functions – One-way functions</a:t>
            </a:r>
          </a:p>
        </p:txBody>
      </p:sp>
    </p:spTree>
    <p:extLst>
      <p:ext uri="{BB962C8B-B14F-4D97-AF65-F5344CB8AC3E}">
        <p14:creationId xmlns:p14="http://schemas.microsoft.com/office/powerpoint/2010/main" val="20196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{M}g</a:t>
            </a:r>
            <a:r>
              <a:rPr lang="en-US" baseline="30000" dirty="0"/>
              <a:t>RARB</a:t>
            </a:r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RARB</a:t>
            </a:r>
            <a:endParaRPr lang="en-US" baseline="30000" dirty="0"/>
          </a:p>
          <a:p>
            <a:r>
              <a:rPr lang="en-US" dirty="0"/>
              <a:t>To maintain forward secrecy, a new DH key is used for </a:t>
            </a:r>
            <a:r>
              <a:rPr lang="en-US" b="1" i="1"/>
              <a:t>each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Cryptography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underlies almost all modern computer security</a:t>
            </a:r>
          </a:p>
          <a:p>
            <a:r>
              <a:rPr lang="en-US" dirty="0"/>
              <a:t>Yet, it is surprisingly hard to use correctly </a:t>
            </a:r>
          </a:p>
          <a:p>
            <a:r>
              <a:rPr lang="en-US" dirty="0"/>
              <a:t>Let’s review some history</a:t>
            </a:r>
          </a:p>
        </p:txBody>
      </p:sp>
    </p:spTree>
    <p:extLst>
      <p:ext uri="{BB962C8B-B14F-4D97-AF65-F5344CB8AC3E}">
        <p14:creationId xmlns:p14="http://schemas.microsoft.com/office/powerpoint/2010/main" val="15598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Subst.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Ciphers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monoalphabetic</a:t>
            </a:r>
            <a:r>
              <a:rPr lang="en-US" dirty="0"/>
              <a:t> substitution (Caesar cipher)</a:t>
            </a:r>
          </a:p>
          <a:p>
            <a:pPr lvl="1"/>
            <a:r>
              <a:rPr lang="en-US" dirty="0"/>
              <a:t>Easy to break; strengthen with block or stream ciphers</a:t>
            </a:r>
          </a:p>
          <a:p>
            <a:pPr lvl="1"/>
            <a:endParaRPr lang="en-US" dirty="0"/>
          </a:p>
          <a:p>
            <a:r>
              <a:rPr lang="en-US" dirty="0"/>
              <a:t>Let’s race! Decrypt the following: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It’s a question, when you decrypt it, shout out the answer</a:t>
            </a:r>
          </a:p>
          <a:p>
            <a:pPr lvl="1"/>
            <a:r>
              <a:rPr lang="en-US" dirty="0"/>
              <a:t>First one to decrypt it wins a prize</a:t>
            </a:r>
          </a:p>
        </p:txBody>
      </p:sp>
    </p:spTree>
    <p:extLst>
      <p:ext uri="{BB962C8B-B14F-4D97-AF65-F5344CB8AC3E}">
        <p14:creationId xmlns:p14="http://schemas.microsoft.com/office/powerpoint/2010/main" val="131713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 </a:t>
            </a:r>
          </a:p>
          <a:p>
            <a:pPr lvl="1" indent="0">
              <a:buNone/>
            </a:pPr>
            <a:r>
              <a:rPr lang="en-US" dirty="0"/>
              <a:t>PLAINTEXT:  	YOUPASSEDTHECLASS</a:t>
            </a:r>
          </a:p>
          <a:p>
            <a:pPr lvl="1" indent="0">
              <a:buNone/>
            </a:pPr>
            <a:r>
              <a:rPr lang="en-US" dirty="0"/>
              <a:t>KEY:	PUPPYPUPPYPUPPYPUPPY</a:t>
            </a:r>
          </a:p>
          <a:p>
            <a:pPr lvl="1" indent="0">
              <a:buNone/>
            </a:pPr>
            <a:r>
              <a:rPr lang="en-US" dirty="0"/>
              <a:t>CIPHERTXT: NIJEYHMTSRWYRAYHM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Still breakable with enough text</a:t>
            </a:r>
          </a:p>
          <a:p>
            <a:r>
              <a:rPr lang="en-US" dirty="0" err="1"/>
              <a:t>Playfair</a:t>
            </a:r>
            <a:r>
              <a:rPr lang="en-US" dirty="0"/>
              <a:t> – Early Block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Changing one letter in plaintext still changes one letter in </a:t>
            </a:r>
            <a:r>
              <a:rPr lang="en-US" dirty="0" err="1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https://learncryptography.com/classical-encryption/playfair-cipher</a:t>
            </a:r>
          </a:p>
        </p:txBody>
      </p:sp>
    </p:spTree>
    <p:extLst>
      <p:ext uri="{BB962C8B-B14F-4D97-AF65-F5344CB8AC3E}">
        <p14:creationId xmlns:p14="http://schemas.microsoft.com/office/powerpoint/2010/main" val="17721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One-Way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pPr lvl="1"/>
            <a:r>
              <a:rPr lang="en-US" dirty="0"/>
              <a:t>Money was the motivator to distinguish from </a:t>
            </a:r>
            <a:r>
              <a:rPr lang="en-US" i="1" dirty="0"/>
              <a:t>message confidentiality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886-5891-446A-A790-D65D87C4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24DF-368E-4D1F-ABFC-ADD3A280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Avalanche Property – 1 bit change impacts 50% of output</a:t>
            </a:r>
          </a:p>
          <a:p>
            <a:r>
              <a:rPr lang="en-US" dirty="0"/>
              <a:t>“Hard” to invert</a:t>
            </a:r>
          </a:p>
          <a:p>
            <a:pPr lvl="1"/>
            <a:r>
              <a:rPr lang="en-US" dirty="0"/>
              <a:t>Preimage resistance – cannot find input for specified output</a:t>
            </a:r>
          </a:p>
          <a:p>
            <a:pPr lvl="1"/>
            <a:r>
              <a:rPr lang="en-US" dirty="0"/>
              <a:t>Second preimage resistance – cannot find 2</a:t>
            </a:r>
            <a:r>
              <a:rPr lang="en-US" baseline="30000" dirty="0"/>
              <a:t>nd</a:t>
            </a:r>
            <a:r>
              <a:rPr lang="en-US" dirty="0"/>
              <a:t> input for output</a:t>
            </a:r>
          </a:p>
          <a:p>
            <a:pPr lvl="1"/>
            <a:r>
              <a:rPr lang="en-US" dirty="0"/>
              <a:t>Collision resistance – cannot find 2 inputs with same outputs</a:t>
            </a:r>
          </a:p>
        </p:txBody>
      </p:sp>
    </p:spTree>
    <p:extLst>
      <p:ext uri="{BB962C8B-B14F-4D97-AF65-F5344CB8AC3E}">
        <p14:creationId xmlns:p14="http://schemas.microsoft.com/office/powerpoint/2010/main" val="2366241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3312</TotalTime>
  <Words>1540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Parcel</vt:lpstr>
      <vt:lpstr>Cryptography</vt:lpstr>
      <vt:lpstr>This is NOT a Cryptography Class</vt:lpstr>
      <vt:lpstr>Some Terminology</vt:lpstr>
      <vt:lpstr>The Cryptography Problem</vt:lpstr>
      <vt:lpstr>Early Subst. Cipher</vt:lpstr>
      <vt:lpstr>Early Stream Cipher</vt:lpstr>
      <vt:lpstr>Early Block Cipher</vt:lpstr>
      <vt:lpstr>Early One-Way Functions</vt:lpstr>
      <vt:lpstr>One-way Functions</vt:lpstr>
      <vt:lpstr>Brute Force on Hashes</vt:lpstr>
      <vt:lpstr>“Breaking” Hashes</vt:lpstr>
      <vt:lpstr>SHA-1 is now Obsolete</vt:lpstr>
      <vt:lpstr>Responsible Reporting</vt:lpstr>
      <vt:lpstr>Symmetric Crypto</vt:lpstr>
      <vt:lpstr>“Good” Block Ciphers</vt:lpstr>
      <vt:lpstr>An Example of Unchained Blocks</vt:lpstr>
      <vt:lpstr>Cryptographic Modes</vt:lpstr>
      <vt:lpstr>Common Chaining</vt:lpstr>
      <vt:lpstr>Cipher-Block-Chaining-Mode</vt:lpstr>
      <vt:lpstr>Stream Ciphers</vt:lpstr>
      <vt:lpstr>Deriving a Stream from a Block Cipher</vt:lpstr>
      <vt:lpstr>Don’t Reuse a Key Stream!!!</vt:lpstr>
      <vt:lpstr>Don’t Trust a Stream-Encrypted Message</vt:lpstr>
      <vt:lpstr>MAC</vt:lpstr>
      <vt:lpstr>Composite Mode</vt:lpstr>
      <vt:lpstr>Asymmetric Primitives</vt:lpstr>
      <vt:lpstr>RSA Encryption</vt:lpstr>
      <vt:lpstr>RSA Signatures</vt:lpstr>
      <vt:lpstr>RSA Weaknesses</vt:lpstr>
      <vt:lpstr>Diffie Hellman Key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66</cp:revision>
  <dcterms:created xsi:type="dcterms:W3CDTF">2019-01-26T18:10:59Z</dcterms:created>
  <dcterms:modified xsi:type="dcterms:W3CDTF">2020-04-23T15:13:53Z</dcterms:modified>
</cp:coreProperties>
</file>