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57" r:id="rId5"/>
    <p:sldId id="261" r:id="rId6"/>
    <p:sldId id="264" r:id="rId7"/>
    <p:sldId id="265" r:id="rId8"/>
    <p:sldId id="262" r:id="rId9"/>
    <p:sldId id="263" r:id="rId10"/>
    <p:sldId id="266" r:id="rId11"/>
    <p:sldId id="269" r:id="rId12"/>
    <p:sldId id="268" r:id="rId13"/>
    <p:sldId id="271" r:id="rId14"/>
    <p:sldId id="272" r:id="rId15"/>
    <p:sldId id="283" r:id="rId16"/>
    <p:sldId id="284" r:id="rId17"/>
    <p:sldId id="285" r:id="rId18"/>
    <p:sldId id="286" r:id="rId19"/>
    <p:sldId id="267" r:id="rId20"/>
    <p:sldId id="273" r:id="rId21"/>
    <p:sldId id="270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3" d="100"/>
          <a:sy n="53" d="100"/>
        </p:scale>
        <p:origin x="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E027-C52B-492F-A4F5-4F1CF1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E53E-9946-4F5F-86B1-0C734A89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– Unique label for a unique principal</a:t>
            </a:r>
          </a:p>
          <a:p>
            <a:r>
              <a:rPr lang="en-US" dirty="0"/>
              <a:t>Authentication – Validation of the principal’s identity</a:t>
            </a:r>
          </a:p>
          <a:p>
            <a:r>
              <a:rPr lang="en-US" dirty="0"/>
              <a:t>Authorization – Permissions granted the </a:t>
            </a:r>
            <a:r>
              <a:rPr lang="en-US" dirty="0" err="1"/>
              <a:t>prinicpal</a:t>
            </a:r>
            <a:endParaRPr lang="en-US" dirty="0"/>
          </a:p>
          <a:p>
            <a:r>
              <a:rPr lang="en-US" dirty="0"/>
              <a:t>Accountability – Metering and auditing of principal</a:t>
            </a:r>
          </a:p>
          <a:p>
            <a:endParaRPr lang="en-US" dirty="0"/>
          </a:p>
          <a:p>
            <a:r>
              <a:rPr lang="en-US" dirty="0"/>
              <a:t>(Message Authenticity – Integrity + Freshness)</a:t>
            </a:r>
          </a:p>
        </p:txBody>
      </p:sp>
    </p:spTree>
    <p:extLst>
      <p:ext uri="{BB962C8B-B14F-4D97-AF65-F5344CB8AC3E}">
        <p14:creationId xmlns:p14="http://schemas.microsoft.com/office/powerpoint/2010/main" val="249559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the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SECURITY IS ABOUT CONTEXT (Repeat after me)</a:t>
            </a:r>
          </a:p>
          <a:p>
            <a:r>
              <a:rPr lang="en-US" dirty="0"/>
              <a:t>What does it mean when you say “system </a:t>
            </a:r>
            <a:r>
              <a:rPr lang="en-US" i="1" dirty="0"/>
              <a:t>X</a:t>
            </a:r>
            <a:r>
              <a:rPr lang="en-US" dirty="0"/>
              <a:t> is secure”?</a:t>
            </a:r>
          </a:p>
          <a:p>
            <a:pPr lvl="1"/>
            <a:r>
              <a:rPr lang="en-US" dirty="0"/>
              <a:t>Secure against </a:t>
            </a:r>
            <a:r>
              <a:rPr lang="en-US" i="1" dirty="0"/>
              <a:t>whom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Secure under </a:t>
            </a:r>
            <a:r>
              <a:rPr lang="en-US" i="1" dirty="0"/>
              <a:t>what conditions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even protecting what matters?!</a:t>
            </a:r>
          </a:p>
          <a:p>
            <a:r>
              <a:rPr lang="en-US" dirty="0"/>
              <a:t>Take voting security</a:t>
            </a:r>
          </a:p>
          <a:p>
            <a:pPr lvl="1"/>
            <a:r>
              <a:rPr lang="en-US" dirty="0"/>
              <a:t>Who are the potential attackers?</a:t>
            </a:r>
          </a:p>
          <a:p>
            <a:pPr lvl="1"/>
            <a:r>
              <a:rPr lang="en-US" dirty="0"/>
              <a:t>How does the context change if a nation decides to be the attacker?</a:t>
            </a:r>
          </a:p>
        </p:txBody>
      </p:sp>
    </p:spTree>
    <p:extLst>
      <p:ext uri="{BB962C8B-B14F-4D97-AF65-F5344CB8AC3E}">
        <p14:creationId xmlns:p14="http://schemas.microsoft.com/office/powerpoint/2010/main" val="10663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F8E5-B0C5-4466-BA13-1BCE29E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8893-44F2-4A3F-8B29-FAB0975A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“…a succinct statement of a system’s protection strategy” (Anderson ch1 p. 15)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Each credit must be matched by an equal and opposite debit</a:t>
            </a:r>
          </a:p>
          <a:p>
            <a:pPr lvl="1"/>
            <a:r>
              <a:rPr lang="en-US" dirty="0"/>
              <a:t>All transactions over $1,000 must be authorized by two managers</a:t>
            </a:r>
          </a:p>
          <a:p>
            <a:r>
              <a:rPr lang="en-US" dirty="0"/>
              <a:t>Practice:</a:t>
            </a:r>
          </a:p>
          <a:p>
            <a:pPr lvl="1"/>
            <a:r>
              <a:rPr lang="en-US" dirty="0"/>
              <a:t>What are the security policies for TLS?</a:t>
            </a:r>
          </a:p>
        </p:txBody>
      </p:sp>
    </p:spTree>
    <p:extLst>
      <p:ext uri="{BB962C8B-B14F-4D97-AF65-F5344CB8AC3E}">
        <p14:creationId xmlns:p14="http://schemas.microsoft.com/office/powerpoint/2010/main" val="41304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3DC7-CEAD-4EDC-8938-6B43FF1F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Then</a:t>
            </a:r>
            <a:r>
              <a:rPr lang="en-US" dirty="0"/>
              <a:t> figure out mechanism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5A3D-9FCD-49DA-BD43-6AC8FE29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most security people like to start</a:t>
            </a:r>
          </a:p>
          <a:p>
            <a:r>
              <a:rPr lang="en-US" dirty="0"/>
              <a:t>But really we only need mechanism to enforce policy</a:t>
            </a:r>
          </a:p>
          <a:p>
            <a:r>
              <a:rPr lang="en-US" dirty="0"/>
              <a:t>Some mechanisms aren’t even technical (e.g., legal)</a:t>
            </a:r>
          </a:p>
          <a:p>
            <a:r>
              <a:rPr lang="en-US" dirty="0"/>
              <a:t>MUST understand </a:t>
            </a:r>
            <a:r>
              <a:rPr lang="en-US" i="1" dirty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5099-DCFD-4718-BC60-FB29D62A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19E-5811-40D4-95B4-3D9010B8A7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Just how strong/resilient/comprehensive is the mechanism?</a:t>
            </a:r>
          </a:p>
          <a:p>
            <a:r>
              <a:rPr lang="en-US" dirty="0"/>
              <a:t>Requires a solid understanding of the threat model</a:t>
            </a:r>
          </a:p>
          <a:p>
            <a:r>
              <a:rPr lang="en-US" dirty="0"/>
              <a:t>Applications at every stage!</a:t>
            </a:r>
          </a:p>
          <a:p>
            <a:pPr lvl="1"/>
            <a:r>
              <a:rPr lang="en-US" dirty="0"/>
              <a:t>Design – solid security engineering principles</a:t>
            </a:r>
          </a:p>
          <a:p>
            <a:pPr lvl="1"/>
            <a:r>
              <a:rPr lang="en-US" dirty="0"/>
              <a:t>Implementation – coding practices, development processes</a:t>
            </a:r>
          </a:p>
          <a:p>
            <a:pPr lvl="1"/>
            <a:r>
              <a:rPr lang="en-US" dirty="0"/>
              <a:t>Testing – adversarial, comprehensive assessment</a:t>
            </a:r>
          </a:p>
        </p:txBody>
      </p:sp>
    </p:spTree>
    <p:extLst>
      <p:ext uri="{BB962C8B-B14F-4D97-AF65-F5344CB8AC3E}">
        <p14:creationId xmlns:p14="http://schemas.microsoft.com/office/powerpoint/2010/main" val="317181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Quality: </a:t>
            </a:r>
            <a:r>
              <a:rPr lang="en-US" dirty="0" err="1"/>
              <a:t>Therac</a:t>
            </a:r>
            <a:r>
              <a:rPr lang="en-US" dirty="0"/>
              <a:t>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http://sunnyday.mit.edu/papers/therac.pdf</a:t>
            </a:r>
          </a:p>
          <a:p>
            <a:r>
              <a:rPr lang="en-US" dirty="0"/>
              <a:t>Computer controlled radiation medical therapy machine</a:t>
            </a:r>
          </a:p>
          <a:p>
            <a:r>
              <a:rPr lang="en-US" dirty="0"/>
              <a:t>Between 6/’85 and 1/’87, it overdosed 6 people (3 died)</a:t>
            </a:r>
          </a:p>
          <a:p>
            <a:r>
              <a:rPr lang="en-US" dirty="0"/>
              <a:t>The problems were primarily software failures</a:t>
            </a:r>
          </a:p>
        </p:txBody>
      </p:sp>
    </p:spTree>
    <p:extLst>
      <p:ext uri="{BB962C8B-B14F-4D97-AF65-F5344CB8AC3E}">
        <p14:creationId xmlns:p14="http://schemas.microsoft.com/office/powerpoint/2010/main" val="330754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Real time operating system gathers details from the UI</a:t>
            </a:r>
          </a:p>
          <a:p>
            <a:r>
              <a:rPr lang="en-US" dirty="0"/>
              <a:t>Setting the bending magnets takes 8 seconds</a:t>
            </a:r>
          </a:p>
          <a:p>
            <a:r>
              <a:rPr lang="en-US" dirty="0"/>
              <a:t>Checks for data edits (in real time) as it is setting the magnets</a:t>
            </a:r>
          </a:p>
          <a:p>
            <a:r>
              <a:rPr lang="en-US" dirty="0"/>
              <a:t>However, cleared variable mean subsequent edits are not recorded (but show up in UI)</a:t>
            </a:r>
          </a:p>
        </p:txBody>
      </p:sp>
    </p:spTree>
    <p:extLst>
      <p:ext uri="{BB962C8B-B14F-4D97-AF65-F5344CB8AC3E}">
        <p14:creationId xmlns:p14="http://schemas.microsoft.com/office/powerpoint/2010/main" val="306209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Error-checking and integrity checking code protects software</a:t>
            </a:r>
          </a:p>
          <a:p>
            <a:r>
              <a:rPr lang="en-US" dirty="0"/>
              <a:t>One variable would perform a check if the value was non-zero</a:t>
            </a:r>
          </a:p>
          <a:p>
            <a:pPr lvl="1"/>
            <a:r>
              <a:rPr lang="en-US" dirty="0"/>
              <a:t>But the variable was just 8 bit</a:t>
            </a:r>
          </a:p>
          <a:p>
            <a:pPr lvl="1"/>
            <a:r>
              <a:rPr lang="en-US" dirty="0"/>
              <a:t>Every 256</a:t>
            </a:r>
            <a:r>
              <a:rPr lang="en-US" baseline="30000" dirty="0"/>
              <a:t>th</a:t>
            </a:r>
            <a:r>
              <a:rPr lang="en-US" dirty="0"/>
              <a:t> check would overflow back to zero</a:t>
            </a:r>
          </a:p>
          <a:p>
            <a:r>
              <a:rPr lang="en-US" dirty="0"/>
              <a:t>When the tech hit “set” when this overflow happened would allow full, maximum exposure</a:t>
            </a:r>
          </a:p>
        </p:txBody>
      </p:sp>
    </p:spTree>
    <p:extLst>
      <p:ext uri="{BB962C8B-B14F-4D97-AF65-F5344CB8AC3E}">
        <p14:creationId xmlns:p14="http://schemas.microsoft.com/office/powerpoint/2010/main" val="219805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fails.</a:t>
            </a:r>
          </a:p>
          <a:p>
            <a:r>
              <a:rPr lang="en-US" dirty="0"/>
              <a:t>Everything.</a:t>
            </a:r>
          </a:p>
          <a:p>
            <a:r>
              <a:rPr lang="en-US" dirty="0"/>
              <a:t>Don’t be like AECL (“It can’t fail that way…”)</a:t>
            </a:r>
          </a:p>
          <a:p>
            <a:pPr lvl="1"/>
            <a:r>
              <a:rPr lang="en-US" dirty="0"/>
              <a:t>I recently had engineers of a client say the exact same things</a:t>
            </a:r>
          </a:p>
          <a:p>
            <a:pPr lvl="1"/>
            <a:r>
              <a:rPr lang="en-US" dirty="0"/>
              <a:t>They couldn’t understand why I thought their software would fail</a:t>
            </a:r>
          </a:p>
          <a:p>
            <a:r>
              <a:rPr lang="en-US" dirty="0"/>
              <a:t>How will </a:t>
            </a:r>
            <a:r>
              <a:rPr lang="en-US" i="1" dirty="0"/>
              <a:t>your</a:t>
            </a:r>
            <a:r>
              <a:rPr lang="en-US" dirty="0"/>
              <a:t> software fail?</a:t>
            </a:r>
          </a:p>
          <a:p>
            <a:pPr lvl="1"/>
            <a:r>
              <a:rPr lang="en-US" dirty="0"/>
              <a:t>You have to ensure that you fail safely</a:t>
            </a:r>
          </a:p>
          <a:p>
            <a:pPr lvl="1"/>
            <a:r>
              <a:rPr lang="en-US" dirty="0"/>
              <a:t>Some failures can never be tolerated; those features may need to be removed</a:t>
            </a:r>
          </a:p>
          <a:p>
            <a:pPr lvl="1"/>
            <a:r>
              <a:rPr lang="en-US" dirty="0"/>
              <a:t>Related: Make sure you use</a:t>
            </a:r>
            <a:r>
              <a:rPr lang="en-US" i="1" dirty="0"/>
              <a:t> fail safe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4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556C-C474-40E0-A71D-BD0F75BA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7E43-E5CB-41BB-B0E0-968D917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Anderson’s example of airport security</a:t>
            </a:r>
          </a:p>
          <a:p>
            <a:r>
              <a:rPr lang="en-US" dirty="0"/>
              <a:t>What motivates the behavior?</a:t>
            </a:r>
          </a:p>
          <a:p>
            <a:r>
              <a:rPr lang="en-US" dirty="0"/>
              <a:t>What is “Security Theater?”</a:t>
            </a:r>
          </a:p>
          <a:p>
            <a:r>
              <a:rPr lang="en-US" dirty="0"/>
              <a:t>Everyone should learn a little game theory</a:t>
            </a:r>
          </a:p>
          <a:p>
            <a:pPr lvl="1"/>
            <a:r>
              <a:rPr lang="en-US" dirty="0"/>
              <a:t>Read up on Prisoner’s dilemma</a:t>
            </a:r>
          </a:p>
          <a:p>
            <a:pPr lvl="1"/>
            <a:r>
              <a:rPr lang="en-US" dirty="0"/>
              <a:t>Understand “mechanism design”</a:t>
            </a:r>
          </a:p>
          <a:p>
            <a:pPr lvl="1"/>
            <a:r>
              <a:rPr lang="en-US" dirty="0"/>
              <a:t>Anderson’s “Moral Hazard” (Chapter 25)</a:t>
            </a:r>
          </a:p>
        </p:txBody>
      </p:sp>
    </p:spTree>
    <p:extLst>
      <p:ext uri="{BB962C8B-B14F-4D97-AF65-F5344CB8AC3E}">
        <p14:creationId xmlns:p14="http://schemas.microsoft.com/office/powerpoint/2010/main" val="11287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“[It] is about building systems to remain dependable in the face of …”</a:t>
            </a:r>
          </a:p>
          <a:p>
            <a:pPr lvl="1"/>
            <a:r>
              <a:rPr lang="en-US" dirty="0"/>
              <a:t>Malice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Mischance.</a:t>
            </a:r>
          </a:p>
          <a:p>
            <a:r>
              <a:rPr lang="en-US" dirty="0"/>
              <a:t>“As a discipline, it focuses on the…” </a:t>
            </a:r>
          </a:p>
          <a:p>
            <a:pPr lvl="1"/>
            <a:r>
              <a:rPr lang="en-US" dirty="0"/>
              <a:t>Tools 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05EA-B2CF-4987-846D-940C5F65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71E5-5A83-43E8-90A2-11FA30896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Least privilege</a:t>
            </a:r>
          </a:p>
          <a:p>
            <a:r>
              <a:rPr lang="en-US" dirty="0"/>
              <a:t>Minimize attack surface</a:t>
            </a:r>
          </a:p>
          <a:p>
            <a:r>
              <a:rPr lang="en-US" dirty="0"/>
              <a:t>Defense in depth</a:t>
            </a:r>
          </a:p>
          <a:p>
            <a:r>
              <a:rPr lang="en-US" dirty="0"/>
              <a:t>Separation of duties and responsibilities</a:t>
            </a:r>
          </a:p>
          <a:p>
            <a:r>
              <a:rPr lang="en-US" dirty="0"/>
              <a:t>Crowdsourcing</a:t>
            </a:r>
          </a:p>
          <a:p>
            <a:r>
              <a:rPr lang="en-US" dirty="0"/>
              <a:t>Open systems</a:t>
            </a:r>
          </a:p>
          <a:p>
            <a:r>
              <a:rPr lang="en-US" dirty="0"/>
              <a:t>Fail Safe/Fail Secure</a:t>
            </a:r>
          </a:p>
        </p:txBody>
      </p:sp>
    </p:spTree>
    <p:extLst>
      <p:ext uri="{BB962C8B-B14F-4D97-AF65-F5344CB8AC3E}">
        <p14:creationId xmlns:p14="http://schemas.microsoft.com/office/powerpoint/2010/main" val="133309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See http://xkcd.com/538/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8696"/>
            <a:ext cx="7391400" cy="452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1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2422-9DCF-4EBF-86A3-E5864B96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306-9EA1-491F-94FE-24BA7DAE4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Much of computer security rests on </a:t>
            </a:r>
            <a:r>
              <a:rPr lang="en-US" b="1" i="1" dirty="0"/>
              <a:t>psychology</a:t>
            </a:r>
            <a:endParaRPr lang="en-US" dirty="0"/>
          </a:p>
          <a:p>
            <a:r>
              <a:rPr lang="en-US" dirty="0"/>
              <a:t>Phishing, email scams, </a:t>
            </a:r>
            <a:r>
              <a:rPr lang="en-US" dirty="0" err="1"/>
              <a:t>etc</a:t>
            </a:r>
            <a:r>
              <a:rPr lang="en-US" dirty="0"/>
              <a:t> all depend on user psych</a:t>
            </a:r>
          </a:p>
          <a:p>
            <a:r>
              <a:rPr lang="en-US" dirty="0"/>
              <a:t>Security mechanisms avoided because they clash with psych</a:t>
            </a:r>
          </a:p>
        </p:txBody>
      </p:sp>
    </p:spTree>
    <p:extLst>
      <p:ext uri="{BB962C8B-B14F-4D97-AF65-F5344CB8AC3E}">
        <p14:creationId xmlns:p14="http://schemas.microsoft.com/office/powerpoint/2010/main" val="258834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</a:t>
            </a:r>
            <a:r>
              <a:rPr lang="en-US" i="1" dirty="0"/>
              <a:t>Pretexting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Pretexting: phone for info pretending to be someone else</a:t>
            </a:r>
          </a:p>
          <a:p>
            <a:r>
              <a:rPr lang="en-US" dirty="0"/>
              <a:t>The goal is to private information, credentials,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Attacks of this sort are often conducted in stages</a:t>
            </a:r>
          </a:p>
          <a:p>
            <a:pPr lvl="1"/>
            <a:r>
              <a:rPr lang="en-US" dirty="0"/>
              <a:t>Attacker starts by getting non-sensitive information</a:t>
            </a:r>
          </a:p>
          <a:p>
            <a:pPr lvl="1"/>
            <a:r>
              <a:rPr lang="en-US" dirty="0"/>
              <a:t>Attacker uses non-sensitive information to convince others of his deception</a:t>
            </a:r>
          </a:p>
          <a:p>
            <a:r>
              <a:rPr lang="en-US" dirty="0"/>
              <a:t>One health institution had 30 such calls a week!</a:t>
            </a:r>
          </a:p>
        </p:txBody>
      </p:sp>
    </p:spTree>
    <p:extLst>
      <p:ext uri="{BB962C8B-B14F-4D97-AF65-F5344CB8AC3E}">
        <p14:creationId xmlns:p14="http://schemas.microsoft.com/office/powerpoint/2010/main" val="165221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Phishing: Sending an email that appears to be authentic to get private info</a:t>
            </a:r>
          </a:p>
          <a:p>
            <a:r>
              <a:rPr lang="en-US" dirty="0"/>
              <a:t>Easy to create an email that looks authentic.</a:t>
            </a:r>
          </a:p>
          <a:p>
            <a:pPr lvl="1"/>
            <a:r>
              <a:rPr lang="en-US" dirty="0"/>
              <a:t>Especially modern emails with HTML and media</a:t>
            </a:r>
          </a:p>
          <a:p>
            <a:pPr lvl="1"/>
            <a:r>
              <a:rPr lang="en-US" dirty="0"/>
              <a:t>The resources are often online, so the phishing email simply points to them</a:t>
            </a:r>
          </a:p>
          <a:p>
            <a:pPr lvl="1"/>
            <a:r>
              <a:rPr lang="en-US" dirty="0"/>
              <a:t>Email is easily </a:t>
            </a:r>
            <a:r>
              <a:rPr lang="en-US" dirty="0" err="1"/>
              <a:t>forgible</a:t>
            </a:r>
            <a:endParaRPr lang="en-US" dirty="0"/>
          </a:p>
          <a:p>
            <a:r>
              <a:rPr lang="en-US" dirty="0"/>
              <a:t>Example attacks:</a:t>
            </a:r>
          </a:p>
          <a:p>
            <a:pPr lvl="1"/>
            <a:r>
              <a:rPr lang="en-US" dirty="0"/>
              <a:t>Tell user they need to change password (and enter old password first)</a:t>
            </a:r>
          </a:p>
          <a:p>
            <a:pPr lvl="1"/>
            <a:r>
              <a:rPr lang="en-US" dirty="0"/>
              <a:t>Tell user they need to update profile including SSN</a:t>
            </a:r>
          </a:p>
        </p:txBody>
      </p:sp>
    </p:spTree>
    <p:extLst>
      <p:ext uri="{BB962C8B-B14F-4D97-AF65-F5344CB8AC3E}">
        <p14:creationId xmlns:p14="http://schemas.microsoft.com/office/powerpoint/2010/main" val="22586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Human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Humans are not rational</a:t>
            </a:r>
          </a:p>
          <a:p>
            <a:r>
              <a:rPr lang="en-US" dirty="0"/>
              <a:t>Humans are designed with a bias toward action</a:t>
            </a:r>
          </a:p>
          <a:p>
            <a:pPr lvl="1"/>
            <a:r>
              <a:rPr lang="en-US" dirty="0"/>
              <a:t>If we thought about everything we’d never do anything</a:t>
            </a:r>
          </a:p>
          <a:p>
            <a:pPr lvl="1"/>
            <a:r>
              <a:rPr lang="en-US" dirty="0"/>
              <a:t>We’re programmed to act without thinking</a:t>
            </a:r>
          </a:p>
          <a:p>
            <a:r>
              <a:rPr lang="en-US" dirty="0"/>
              <a:t>Examples of bias:</a:t>
            </a:r>
          </a:p>
          <a:p>
            <a:pPr lvl="1"/>
            <a:r>
              <a:rPr lang="en-US" dirty="0"/>
              <a:t>We’re more afraid of dying in a plane crash than a car crash</a:t>
            </a:r>
          </a:p>
        </p:txBody>
      </p:sp>
    </p:spTree>
    <p:extLst>
      <p:ext uri="{BB962C8B-B14F-4D97-AF65-F5344CB8AC3E}">
        <p14:creationId xmlns:p14="http://schemas.microsoft.com/office/powerpoint/2010/main" val="65243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Emotion Takes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human logic/thinking ends, emotions take over</a:t>
            </a:r>
          </a:p>
          <a:p>
            <a:r>
              <a:rPr lang="en-US" dirty="0"/>
              <a:t>If we don’t know explicitly what to do, we respond emotionally</a:t>
            </a:r>
          </a:p>
          <a:p>
            <a:r>
              <a:rPr lang="en-US" dirty="0"/>
              <a:t>So, sometimes education has limited value</a:t>
            </a:r>
          </a:p>
          <a:p>
            <a:pPr lvl="1"/>
            <a:r>
              <a:rPr lang="en-US" dirty="0"/>
              <a:t>Bad guys will always learn how to exploit what the users </a:t>
            </a:r>
            <a:r>
              <a:rPr lang="en-US" dirty="0" err="1"/>
              <a:t>dont</a:t>
            </a:r>
            <a:r>
              <a:rPr lang="en-US" dirty="0"/>
              <a:t> know</a:t>
            </a:r>
          </a:p>
          <a:p>
            <a:r>
              <a:rPr lang="en-US" dirty="0"/>
              <a:t>One solution is safe defaults (FAIL SAFE/FAIL SECURE!)</a:t>
            </a:r>
          </a:p>
          <a:p>
            <a:pPr lvl="1"/>
            <a:r>
              <a:rPr lang="en-US" dirty="0"/>
              <a:t>“Our bank will never, ever send email”</a:t>
            </a:r>
          </a:p>
        </p:txBody>
      </p:sp>
    </p:spTree>
    <p:extLst>
      <p:ext uri="{BB962C8B-B14F-4D97-AF65-F5344CB8AC3E}">
        <p14:creationId xmlns:p14="http://schemas.microsoft.com/office/powerpoint/2010/main" val="387613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Abuses of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Read carefully the book’s examples of how people behave </a:t>
            </a:r>
          </a:p>
          <a:p>
            <a:pPr lvl="1"/>
            <a:r>
              <a:rPr lang="en-US" dirty="0"/>
              <a:t>Under someone else’s authority</a:t>
            </a:r>
          </a:p>
          <a:p>
            <a:pPr lvl="1"/>
            <a:r>
              <a:rPr lang="en-US" dirty="0"/>
              <a:t>When they have authority</a:t>
            </a:r>
          </a:p>
          <a:p>
            <a:r>
              <a:rPr lang="en-US" dirty="0"/>
              <a:t>Also, people do not like to admit they make mistakes</a:t>
            </a:r>
          </a:p>
          <a:p>
            <a:pPr lvl="1"/>
            <a:r>
              <a:rPr lang="en-US" dirty="0"/>
              <a:t>“Hustlers” take advantage of this</a:t>
            </a:r>
          </a:p>
          <a:p>
            <a:r>
              <a:rPr lang="en-US" dirty="0"/>
              <a:t>AGAIN, you cannot design assuming the user is dispassionate and rational</a:t>
            </a:r>
          </a:p>
        </p:txBody>
      </p:sp>
    </p:spTree>
    <p:extLst>
      <p:ext uri="{BB962C8B-B14F-4D97-AF65-F5344CB8AC3E}">
        <p14:creationId xmlns:p14="http://schemas.microsoft.com/office/powerpoint/2010/main" val="106580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case study!</a:t>
            </a:r>
          </a:p>
          <a:p>
            <a:pPr lvl="1"/>
            <a:r>
              <a:rPr lang="en-US" dirty="0"/>
              <a:t>Combine psychology, usability, and system design nicely</a:t>
            </a:r>
          </a:p>
          <a:p>
            <a:pPr lvl="1"/>
            <a:r>
              <a:rPr lang="en-US" dirty="0"/>
              <a:t>Designed around what humans do well that computers do not</a:t>
            </a:r>
          </a:p>
          <a:p>
            <a:pPr lvl="1"/>
            <a:r>
              <a:rPr lang="en-US" dirty="0"/>
              <a:t>“Completely Automated Public Turing Test to Tell Computers and Humans Apart”</a:t>
            </a:r>
          </a:p>
          <a:p>
            <a:pPr lvl="1"/>
            <a:r>
              <a:rPr lang="en-US" dirty="0"/>
              <a:t>Thanks Alan Turing!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Everyone wants a secure network. But how?</a:t>
            </a:r>
          </a:p>
          <a:p>
            <a:r>
              <a:rPr lang="en-US" dirty="0"/>
              <a:t>“</a:t>
            </a:r>
            <a:r>
              <a:rPr lang="en-US" b="1" i="1" dirty="0"/>
              <a:t>Whoever thinks his problem can be solved using cryptography, doesn’t understand his problem and doesn’t understand cryptography.</a:t>
            </a:r>
            <a:r>
              <a:rPr lang="en-US" dirty="0"/>
              <a:t>”</a:t>
            </a:r>
            <a:endParaRPr lang="en-US" b="1" i="1" dirty="0"/>
          </a:p>
          <a:p>
            <a:pPr lvl="1"/>
            <a:r>
              <a:rPr lang="en-US" dirty="0"/>
              <a:t>— Attributed by Roger Needham and Butler Lampson to Each Other</a:t>
            </a:r>
          </a:p>
          <a:p>
            <a:r>
              <a:rPr lang="en-US" dirty="0"/>
              <a:t>This is what we’re going to study </a:t>
            </a:r>
            <a:r>
              <a:rPr lang="en-US"/>
              <a:t>this semester!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Confidentiality, Integrity, Availability (CIA Triad)</a:t>
            </a:r>
          </a:p>
          <a:p>
            <a:r>
              <a:rPr lang="en-US" dirty="0"/>
              <a:t>For new systems:</a:t>
            </a:r>
          </a:p>
          <a:p>
            <a:pPr lvl="1"/>
            <a:r>
              <a:rPr lang="en-US" dirty="0"/>
              <a:t>Design security</a:t>
            </a:r>
          </a:p>
          <a:p>
            <a:pPr lvl="1"/>
            <a:r>
              <a:rPr lang="en-US" dirty="0"/>
              <a:t>Implement security</a:t>
            </a:r>
          </a:p>
          <a:p>
            <a:pPr lvl="1"/>
            <a:r>
              <a:rPr lang="en-US" dirty="0"/>
              <a:t>Test security</a:t>
            </a:r>
          </a:p>
          <a:p>
            <a:r>
              <a:rPr lang="en-US" dirty="0"/>
              <a:t>For existing systems:</a:t>
            </a:r>
          </a:p>
          <a:p>
            <a:pPr lvl="1"/>
            <a:r>
              <a:rPr lang="en-US" dirty="0"/>
              <a:t>Adapt them for increased security</a:t>
            </a:r>
          </a:p>
          <a:p>
            <a:pPr lvl="1"/>
            <a:r>
              <a:rPr lang="en-US" dirty="0"/>
              <a:t>Adapt them as their </a:t>
            </a:r>
            <a:r>
              <a:rPr lang="en-US" i="1" dirty="0"/>
              <a:t>environment</a:t>
            </a:r>
            <a:r>
              <a:rPr lang="en-US" dirty="0"/>
              <a:t> evolves</a:t>
            </a:r>
          </a:p>
        </p:txBody>
      </p:sp>
    </p:spTree>
    <p:extLst>
      <p:ext uri="{BB962C8B-B14F-4D97-AF65-F5344CB8AC3E}">
        <p14:creationId xmlns:p14="http://schemas.microsoft.com/office/powerpoint/2010/main" val="16738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9B45-C14B-40EF-8923-89D18A8B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53C1D-5CD2-41E4-8FDE-913054BA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8400"/>
            <a:ext cx="8991600" cy="64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C90F1-0A80-4B24-98AF-4F473CC3D08B}"/>
              </a:ext>
            </a:extLst>
          </p:cNvPr>
          <p:cNvSpPr txBox="1"/>
          <p:nvPr/>
        </p:nvSpPr>
        <p:spPr>
          <a:xfrm>
            <a:off x="5181600" y="3198167"/>
            <a:ext cx="318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Anderson, Ch 1, p. 4</a:t>
            </a:r>
          </a:p>
        </p:txBody>
      </p:sp>
    </p:spTree>
    <p:extLst>
      <p:ext uri="{BB962C8B-B14F-4D97-AF65-F5344CB8AC3E}">
        <p14:creationId xmlns:p14="http://schemas.microsoft.com/office/powerpoint/2010/main" val="35348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7AF-1F3E-466C-B86C-0438D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39BD-4C3C-4C90-B845-D81B7F46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Assurance</a:t>
            </a:r>
          </a:p>
          <a:p>
            <a:r>
              <a:rPr lang="en-US" dirty="0"/>
              <a:t>Incentives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A353-50DA-46E6-A3EB-933891B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61817"/>
            <a:ext cx="527572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FD8-9C87-4CFF-8624-FFDF352D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35F9-2A7A-4D82-B9B4-461C4C6C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– Tech + Auxiliary Tech + Staff + Users + etc.</a:t>
            </a:r>
          </a:p>
          <a:p>
            <a:r>
              <a:rPr lang="en-US" dirty="0"/>
              <a:t>Subject – Physical “person”</a:t>
            </a:r>
          </a:p>
          <a:p>
            <a:r>
              <a:rPr lang="en-US" dirty="0"/>
              <a:t>Principal – Entity in the system</a:t>
            </a:r>
          </a:p>
          <a:p>
            <a:r>
              <a:rPr lang="en-US" dirty="0"/>
              <a:t>Identity – Unique label attached to a unique principal</a:t>
            </a:r>
          </a:p>
          <a:p>
            <a:r>
              <a:rPr lang="en-US" dirty="0"/>
              <a:t>Trusted – Failure results in compromise</a:t>
            </a:r>
          </a:p>
          <a:p>
            <a:r>
              <a:rPr lang="en-US" dirty="0"/>
              <a:t>Trustworthy – Failure is unlikely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117F-63A8-4634-BD58-197C236E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(Not the Spies)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878-2E47-4DA3-86F6-CDA9527A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– Cannot be read</a:t>
            </a:r>
          </a:p>
          <a:p>
            <a:r>
              <a:rPr lang="en-US" dirty="0"/>
              <a:t>Integrity – Cannot be altered</a:t>
            </a:r>
          </a:p>
          <a:p>
            <a:r>
              <a:rPr lang="en-US" dirty="0"/>
              <a:t>Availability – Cannot be interrupted</a:t>
            </a:r>
          </a:p>
        </p:txBody>
      </p:sp>
    </p:spTree>
    <p:extLst>
      <p:ext uri="{BB962C8B-B14F-4D97-AF65-F5344CB8AC3E}">
        <p14:creationId xmlns:p14="http://schemas.microsoft.com/office/powerpoint/2010/main" val="90345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03FE-178C-4A55-8935-C424B39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2A17-C1BA-4A73-8103-46CEE4D5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8534400" cy="1247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D4156-27E8-443E-9507-C9443AE6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9" y="3761847"/>
            <a:ext cx="1216631" cy="370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8F75B-0112-4CB3-B0A6-FBE77AC61C6C}"/>
              </a:ext>
            </a:extLst>
          </p:cNvPr>
          <p:cNvSpPr txBox="1"/>
          <p:nvPr/>
        </p:nvSpPr>
        <p:spPr>
          <a:xfrm>
            <a:off x="4568007" y="4109692"/>
            <a:ext cx="3698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Anderson, Ch 25, p. 816</a:t>
            </a:r>
          </a:p>
        </p:txBody>
      </p:sp>
    </p:spTree>
    <p:extLst>
      <p:ext uri="{BB962C8B-B14F-4D97-AF65-F5344CB8AC3E}">
        <p14:creationId xmlns:p14="http://schemas.microsoft.com/office/powerpoint/2010/main" val="20900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0D55-C1FC-4BD8-834D-74C30F6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E837-F17F-483D-9717-D1AB80CC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</a:t>
            </a:r>
          </a:p>
          <a:p>
            <a:r>
              <a:rPr lang="en-US" dirty="0"/>
              <a:t>Military</a:t>
            </a:r>
          </a:p>
          <a:p>
            <a:r>
              <a:rPr lang="en-US" dirty="0"/>
              <a:t>Hospital</a:t>
            </a:r>
          </a:p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12603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3165</TotalTime>
  <Words>1143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Security Engineering</vt:lpstr>
      <vt:lpstr>What is it?</vt:lpstr>
      <vt:lpstr>The Goal</vt:lpstr>
      <vt:lpstr>Key Observation</vt:lpstr>
      <vt:lpstr>A Framework</vt:lpstr>
      <vt:lpstr>Some Definitions</vt:lpstr>
      <vt:lpstr>CIA (Not the Spies)</vt:lpstr>
      <vt:lpstr>Understand This</vt:lpstr>
      <vt:lpstr>Anderson’s Examples</vt:lpstr>
      <vt:lpstr>IAAA</vt:lpstr>
      <vt:lpstr>Grasp the Context</vt:lpstr>
      <vt:lpstr>Start with Policy</vt:lpstr>
      <vt:lpstr>Then figure out mechanism</vt:lpstr>
      <vt:lpstr>Assurance</vt:lpstr>
      <vt:lpstr>Software Quality: Therac 25</vt:lpstr>
      <vt:lpstr>Race Condition Bug</vt:lpstr>
      <vt:lpstr>Overflow bug</vt:lpstr>
      <vt:lpstr>Understanding Failures</vt:lpstr>
      <vt:lpstr>Incentives</vt:lpstr>
      <vt:lpstr>Security Principles</vt:lpstr>
      <vt:lpstr>Illustrations</vt:lpstr>
      <vt:lpstr>Psychology</vt:lpstr>
      <vt:lpstr>Social Engineering: Pretexting</vt:lpstr>
      <vt:lpstr>Social Engineering: Phishing</vt:lpstr>
      <vt:lpstr>Understanding Human Bias</vt:lpstr>
      <vt:lpstr>When Emotion Takes Over</vt:lpstr>
      <vt:lpstr>Abuses of Authority</vt:lpstr>
      <vt:lpstr>CAPTCHAs</vt:lpstr>
      <vt:lpstr>Network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73</cp:revision>
  <dcterms:created xsi:type="dcterms:W3CDTF">2014-01-16T20:48:15Z</dcterms:created>
  <dcterms:modified xsi:type="dcterms:W3CDTF">2020-08-31T16:41:19Z</dcterms:modified>
</cp:coreProperties>
</file>