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0.xml" ContentType="application/vnd.openxmlformats-officedocument.presentationml.tags+xml"/>
  <Override PartName="/ppt/notesSlides/notesSlide12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13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4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5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16.xml" ContentType="application/vnd.openxmlformats-officedocument.presentationml.notesSlide+xml"/>
  <Override PartName="/ppt/tags/tag1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7"/>
  </p:notesMasterIdLst>
  <p:handoutMasterIdLst>
    <p:handoutMasterId r:id="rId88"/>
  </p:handoutMasterIdLst>
  <p:sldIdLst>
    <p:sldId id="289" r:id="rId2"/>
    <p:sldId id="433" r:id="rId3"/>
    <p:sldId id="512" r:id="rId4"/>
    <p:sldId id="539" r:id="rId5"/>
    <p:sldId id="503" r:id="rId6"/>
    <p:sldId id="504" r:id="rId7"/>
    <p:sldId id="514" r:id="rId8"/>
    <p:sldId id="525" r:id="rId9"/>
    <p:sldId id="506" r:id="rId10"/>
    <p:sldId id="477" r:id="rId11"/>
    <p:sldId id="507" r:id="rId12"/>
    <p:sldId id="508" r:id="rId13"/>
    <p:sldId id="434" r:id="rId14"/>
    <p:sldId id="406" r:id="rId15"/>
    <p:sldId id="407" r:id="rId16"/>
    <p:sldId id="473" r:id="rId17"/>
    <p:sldId id="474" r:id="rId18"/>
    <p:sldId id="475" r:id="rId19"/>
    <p:sldId id="476" r:id="rId20"/>
    <p:sldId id="470" r:id="rId21"/>
    <p:sldId id="543" r:id="rId22"/>
    <p:sldId id="526" r:id="rId23"/>
    <p:sldId id="408" r:id="rId24"/>
    <p:sldId id="496" r:id="rId25"/>
    <p:sldId id="527" r:id="rId26"/>
    <p:sldId id="544" r:id="rId27"/>
    <p:sldId id="545" r:id="rId28"/>
    <p:sldId id="497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38" r:id="rId38"/>
    <p:sldId id="542" r:id="rId39"/>
    <p:sldId id="529" r:id="rId40"/>
    <p:sldId id="489" r:id="rId41"/>
    <p:sldId id="492" r:id="rId42"/>
    <p:sldId id="509" r:id="rId43"/>
    <p:sldId id="500" r:id="rId44"/>
    <p:sldId id="510" r:id="rId45"/>
    <p:sldId id="511" r:id="rId46"/>
    <p:sldId id="488" r:id="rId47"/>
    <p:sldId id="427" r:id="rId48"/>
    <p:sldId id="431" r:id="rId49"/>
    <p:sldId id="268" r:id="rId50"/>
    <p:sldId id="387" r:id="rId51"/>
    <p:sldId id="430" r:id="rId52"/>
    <p:sldId id="432" r:id="rId53"/>
    <p:sldId id="436" r:id="rId54"/>
    <p:sldId id="438" r:id="rId55"/>
    <p:sldId id="467" r:id="rId56"/>
    <p:sldId id="439" r:id="rId57"/>
    <p:sldId id="440" r:id="rId58"/>
    <p:sldId id="444" r:id="rId59"/>
    <p:sldId id="441" r:id="rId60"/>
    <p:sldId id="443" r:id="rId61"/>
    <p:sldId id="445" r:id="rId62"/>
    <p:sldId id="453" r:id="rId63"/>
    <p:sldId id="446" r:id="rId64"/>
    <p:sldId id="447" r:id="rId65"/>
    <p:sldId id="457" r:id="rId66"/>
    <p:sldId id="448" r:id="rId67"/>
    <p:sldId id="449" r:id="rId68"/>
    <p:sldId id="454" r:id="rId69"/>
    <p:sldId id="455" r:id="rId70"/>
    <p:sldId id="456" r:id="rId71"/>
    <p:sldId id="468" r:id="rId72"/>
    <p:sldId id="458" r:id="rId73"/>
    <p:sldId id="459" r:id="rId74"/>
    <p:sldId id="460" r:id="rId75"/>
    <p:sldId id="461" r:id="rId76"/>
    <p:sldId id="463" r:id="rId77"/>
    <p:sldId id="437" r:id="rId78"/>
    <p:sldId id="397" r:id="rId79"/>
    <p:sldId id="469" r:id="rId80"/>
    <p:sldId id="401" r:id="rId81"/>
    <p:sldId id="402" r:id="rId82"/>
    <p:sldId id="493" r:id="rId83"/>
    <p:sldId id="494" r:id="rId84"/>
    <p:sldId id="495" r:id="rId85"/>
    <p:sldId id="502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AEE1610-0505-CA4A-BCC7-AA58FD6B1707}">
          <p14:sldIdLst>
            <p14:sldId id="289"/>
            <p14:sldId id="433"/>
            <p14:sldId id="512"/>
            <p14:sldId id="539"/>
            <p14:sldId id="503"/>
            <p14:sldId id="504"/>
            <p14:sldId id="514"/>
            <p14:sldId id="525"/>
            <p14:sldId id="506"/>
            <p14:sldId id="477"/>
            <p14:sldId id="507"/>
            <p14:sldId id="508"/>
          </p14:sldIdLst>
        </p14:section>
        <p14:section name="gadgets" id="{DB8FE732-5CCF-8F47-8D7F-2BA047EAA114}">
          <p14:sldIdLst>
            <p14:sldId id="434"/>
            <p14:sldId id="406"/>
            <p14:sldId id="407"/>
            <p14:sldId id="473"/>
            <p14:sldId id="474"/>
            <p14:sldId id="475"/>
            <p14:sldId id="476"/>
            <p14:sldId id="470"/>
            <p14:sldId id="543"/>
            <p14:sldId id="526"/>
            <p14:sldId id="408"/>
            <p14:sldId id="496"/>
            <p14:sldId id="527"/>
            <p14:sldId id="544"/>
            <p14:sldId id="545"/>
            <p14:sldId id="497"/>
          </p14:sldIdLst>
        </p14:section>
        <p14:section name="Disassmebling Code" id="{4D8B88ED-F949-874C-A971-749E6BD29E36}">
          <p14:sldIdLst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42"/>
          </p14:sldIdLst>
        </p14:section>
        <p14:section name="Useful Gadgets" id="{BDF85199-C76C-1144-931F-B5F310CE1A7A}">
          <p14:sldIdLst>
            <p14:sldId id="529"/>
            <p14:sldId id="489"/>
            <p14:sldId id="492"/>
            <p14:sldId id="509"/>
            <p14:sldId id="500"/>
            <p14:sldId id="510"/>
            <p14:sldId id="511"/>
            <p14:sldId id="488"/>
          </p14:sldIdLst>
        </p14:section>
        <p14:section name="ROP Summary" id="{6A34E07F-8132-2E45-858A-7F41BA5C6C6F}">
          <p14:sldIdLst>
            <p14:sldId id="427"/>
            <p14:sldId id="431"/>
          </p14:sldIdLst>
        </p14:section>
        <p14:section name="recursive descent" id="{0B3C573F-8FAA-9244-9FA3-79C4467B4755}">
          <p14:sldIdLst/>
        </p14:section>
        <p14:section name="Conclusion" id="{62EB3EB3-0EF4-0E42-86FD-C4C611260486}">
          <p14:sldIdLst>
            <p14:sldId id="268"/>
            <p14:sldId id="387"/>
          </p14:sldIdLst>
        </p14:section>
        <p14:section name="Extra" id="{04DA580F-F8B7-6E4B-B9D2-2818304A1FBD}">
          <p14:sldIdLst>
            <p14:sldId id="430"/>
            <p14:sldId id="432"/>
            <p14:sldId id="436"/>
            <p14:sldId id="438"/>
            <p14:sldId id="467"/>
            <p14:sldId id="439"/>
            <p14:sldId id="440"/>
            <p14:sldId id="444"/>
            <p14:sldId id="441"/>
            <p14:sldId id="443"/>
            <p14:sldId id="445"/>
            <p14:sldId id="453"/>
            <p14:sldId id="446"/>
            <p14:sldId id="447"/>
            <p14:sldId id="457"/>
            <p14:sldId id="448"/>
            <p14:sldId id="449"/>
            <p14:sldId id="454"/>
            <p14:sldId id="455"/>
            <p14:sldId id="456"/>
            <p14:sldId id="468"/>
            <p14:sldId id="458"/>
            <p14:sldId id="459"/>
            <p14:sldId id="460"/>
            <p14:sldId id="461"/>
            <p14:sldId id="463"/>
            <p14:sldId id="437"/>
          </p14:sldIdLst>
        </p14:section>
        <p14:section name="Cherries" id="{37751250-D76E-2D45-9973-B6D261F82D1E}">
          <p14:sldIdLst>
            <p14:sldId id="397"/>
            <p14:sldId id="469"/>
          </p14:sldIdLst>
        </p14:section>
        <p14:section name="Stencils" id="{5C7432C3-426D-1C45-8ED1-B0E6FE16BAEB}">
          <p14:sldIdLst>
            <p14:sldId id="401"/>
            <p14:sldId id="402"/>
            <p14:sldId id="493"/>
            <p14:sldId id="494"/>
            <p14:sldId id="495"/>
            <p14:sldId id="5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pos="3840">
          <p15:clr>
            <a:srgbClr val="A4A3A4"/>
          </p15:clr>
        </p15:guide>
        <p15:guide id="4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verick Woo" initials="m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842"/>
    <a:srgbClr val="595A5A"/>
    <a:srgbClr val="A32D1E"/>
    <a:srgbClr val="FFFFFF"/>
    <a:srgbClr val="866C49"/>
    <a:srgbClr val="79463D"/>
    <a:srgbClr val="C00000"/>
    <a:srgbClr val="953735"/>
    <a:srgbClr val="F79646"/>
    <a:srgbClr val="B64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9" autoAdjust="0"/>
    <p:restoredTop sz="89583" autoAdjust="0"/>
  </p:normalViewPr>
  <p:slideViewPr>
    <p:cSldViewPr snapToObjects="1">
      <p:cViewPr varScale="1">
        <p:scale>
          <a:sx n="50" d="100"/>
          <a:sy n="50" d="100"/>
        </p:scale>
        <p:origin x="1144" y="24"/>
      </p:cViewPr>
      <p:guideLst>
        <p:guide orient="horz" pos="2880"/>
        <p:guide orient="horz" pos="1440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984"/>
    </p:cViewPr>
  </p:sorterViewPr>
  <p:notesViewPr>
    <p:cSldViewPr snapToGrid="0" snapToObjects="1">
      <p:cViewPr varScale="1">
        <p:scale>
          <a:sx n="110" d="100"/>
          <a:sy n="110" d="100"/>
        </p:scale>
        <p:origin x="-40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</a:t>
            </a:r>
            <a:r>
              <a:rPr lang="en-US" baseline="0" dirty="0"/>
              <a:t> from https://</a:t>
            </a:r>
            <a:r>
              <a:rPr lang="en-US" baseline="0" dirty="0" err="1"/>
              <a:t>www.corelan.be</a:t>
            </a:r>
            <a:r>
              <a:rPr lang="en-US" baseline="0" dirty="0"/>
              <a:t>/</a:t>
            </a:r>
            <a:r>
              <a:rPr lang="en-US" baseline="0" dirty="0" err="1"/>
              <a:t>index.php</a:t>
            </a:r>
            <a:r>
              <a:rPr lang="en-US" baseline="0" dirty="0"/>
              <a:t>/2010/06/16/exploit-writing-tutorial-part-10-chaining-dep-with-rop-the-rubikstm-cube/</a:t>
            </a:r>
          </a:p>
          <a:p>
            <a:r>
              <a:rPr lang="en-US" baseline="0" dirty="0"/>
              <a:t>Step 1: Set up a stack pivot to point to our attacker-supplied data.</a:t>
            </a:r>
          </a:p>
          <a:p>
            <a:r>
              <a:rPr lang="en-US" baseline="0" dirty="0"/>
              <a:t>Step 2: Gadgets execute to get and save the stack pointer. Note that we have data just below this that contains placeholder data. This will be overwritten by gadgets.</a:t>
            </a:r>
          </a:p>
          <a:p>
            <a:r>
              <a:rPr lang="en-US" baseline="0" dirty="0"/>
              <a:t>Step 3: Create values for </a:t>
            </a:r>
            <a:r>
              <a:rPr lang="en-US" baseline="0" dirty="0" err="1"/>
              <a:t>Param</a:t>
            </a:r>
            <a:r>
              <a:rPr lang="en-US" baseline="0" dirty="0"/>
              <a:t> 1</a:t>
            </a:r>
          </a:p>
          <a:p>
            <a:r>
              <a:rPr lang="en-US" baseline="0" dirty="0"/>
              <a:t>Step 4: Create values for </a:t>
            </a:r>
            <a:r>
              <a:rPr lang="en-US" baseline="0" dirty="0" err="1"/>
              <a:t>Param</a:t>
            </a:r>
            <a:r>
              <a:rPr lang="en-US" baseline="0" dirty="0"/>
              <a:t> 2</a:t>
            </a:r>
          </a:p>
          <a:p>
            <a:r>
              <a:rPr lang="en-US" baseline="0" dirty="0"/>
              <a:t>Step 5: Create values for </a:t>
            </a:r>
            <a:r>
              <a:rPr lang="en-US" baseline="0" dirty="0" err="1"/>
              <a:t>Param</a:t>
            </a:r>
            <a:r>
              <a:rPr lang="en-US" baseline="0" dirty="0"/>
              <a:t> 3</a:t>
            </a:r>
          </a:p>
          <a:p>
            <a:r>
              <a:rPr lang="en-US" baseline="0" dirty="0"/>
              <a:t>Step 6: Create values for </a:t>
            </a:r>
            <a:r>
              <a:rPr lang="en-US" baseline="0" dirty="0" err="1"/>
              <a:t>Param</a:t>
            </a:r>
            <a:r>
              <a:rPr lang="en-US" baseline="0" dirty="0"/>
              <a:t> 4</a:t>
            </a:r>
          </a:p>
          <a:p>
            <a:r>
              <a:rPr lang="en-US" baseline="0" dirty="0"/>
              <a:t>Step 7: Change value of ESP back to where pointer to </a:t>
            </a:r>
            <a:r>
              <a:rPr lang="en-US" baseline="0" dirty="0" err="1"/>
              <a:t>VirtualProtect</a:t>
            </a:r>
            <a:r>
              <a:rPr lang="en-US" baseline="0" dirty="0"/>
              <a:t> is and then ret</a:t>
            </a:r>
          </a:p>
          <a:p>
            <a:r>
              <a:rPr lang="en-US" baseline="0" dirty="0"/>
              <a:t>Step 8: &lt;gadgets to execute shellcode&gt;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1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* NOTE Someone could legitimately complain the arguments to </a:t>
            </a:r>
            <a:r>
              <a:rPr lang="en-US" baseline="0" dirty="0" err="1"/>
              <a:t>VirtualProtect</a:t>
            </a:r>
            <a:r>
              <a:rPr lang="en-US" baseline="0" dirty="0"/>
              <a:t> are listed backward.</a:t>
            </a:r>
            <a:endParaRPr lang="en-US" dirty="0"/>
          </a:p>
          <a:p>
            <a:r>
              <a:rPr lang="en-US" dirty="0"/>
              <a:t>Slide</a:t>
            </a:r>
            <a:r>
              <a:rPr lang="en-US" baseline="0" dirty="0"/>
              <a:t> from https://</a:t>
            </a:r>
            <a:r>
              <a:rPr lang="en-US" baseline="0" dirty="0" err="1"/>
              <a:t>www.corelan.be</a:t>
            </a:r>
            <a:r>
              <a:rPr lang="en-US" baseline="0" dirty="0"/>
              <a:t>/</a:t>
            </a:r>
            <a:r>
              <a:rPr lang="en-US" baseline="0" dirty="0" err="1"/>
              <a:t>index.php</a:t>
            </a:r>
            <a:r>
              <a:rPr lang="en-US" baseline="0" dirty="0"/>
              <a:t>/2010/06/16/exploit-writing-tutorial-part-10-chaining-dep-with-rop-the-rubikstm-cube/</a:t>
            </a:r>
          </a:p>
          <a:p>
            <a:r>
              <a:rPr lang="en-US" baseline="0" dirty="0"/>
              <a:t>Step 1: Set up a stack pivot to point to our attacker-supplied data.</a:t>
            </a:r>
          </a:p>
          <a:p>
            <a:r>
              <a:rPr lang="en-US" baseline="0" dirty="0"/>
              <a:t>Step 2: Gadgets execute to get and save the stack pointer. Note that we have data just above this that contains placeholder data. This will be overwritten by gadgets.</a:t>
            </a:r>
          </a:p>
          <a:p>
            <a:r>
              <a:rPr lang="en-US" baseline="0" dirty="0"/>
              <a:t>Step 3: Create values for </a:t>
            </a:r>
            <a:r>
              <a:rPr lang="en-US" baseline="0" dirty="0" err="1"/>
              <a:t>Param</a:t>
            </a:r>
            <a:r>
              <a:rPr lang="en-US" baseline="0" dirty="0"/>
              <a:t> 1</a:t>
            </a:r>
          </a:p>
          <a:p>
            <a:r>
              <a:rPr lang="en-US" baseline="0" dirty="0"/>
              <a:t>Step 4: Create values for </a:t>
            </a:r>
            <a:r>
              <a:rPr lang="en-US" baseline="0" dirty="0" err="1"/>
              <a:t>Param</a:t>
            </a:r>
            <a:r>
              <a:rPr lang="en-US" baseline="0" dirty="0"/>
              <a:t> 2</a:t>
            </a:r>
          </a:p>
          <a:p>
            <a:r>
              <a:rPr lang="en-US" baseline="0" dirty="0"/>
              <a:t>Step 5: Create values for </a:t>
            </a:r>
            <a:r>
              <a:rPr lang="en-US" baseline="0" dirty="0" err="1"/>
              <a:t>Param</a:t>
            </a:r>
            <a:r>
              <a:rPr lang="en-US" baseline="0" dirty="0"/>
              <a:t> 3</a:t>
            </a:r>
          </a:p>
          <a:p>
            <a:r>
              <a:rPr lang="en-US" baseline="0" dirty="0"/>
              <a:t>Step 6: Create values for </a:t>
            </a:r>
            <a:r>
              <a:rPr lang="en-US" baseline="0" dirty="0" err="1"/>
              <a:t>Param</a:t>
            </a:r>
            <a:r>
              <a:rPr lang="en-US" baseline="0" dirty="0"/>
              <a:t> 4</a:t>
            </a:r>
          </a:p>
          <a:p>
            <a:r>
              <a:rPr lang="en-US" baseline="0" dirty="0"/>
              <a:t>Step 7: Change value of ESP back to where pointer to </a:t>
            </a:r>
            <a:r>
              <a:rPr lang="en-US" baseline="0" dirty="0" err="1"/>
              <a:t>VirtualProtect</a:t>
            </a:r>
            <a:r>
              <a:rPr lang="en-US" baseline="0" dirty="0"/>
              <a:t> is and then ret</a:t>
            </a:r>
          </a:p>
          <a:p>
            <a:r>
              <a:rPr lang="en-US" baseline="0" dirty="0"/>
              <a:t>Step 8: &lt;gadgets to execute shellcode&gt;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19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38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00A1-C120-4D8A-A942-BC698D1AB61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98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00A1-C120-4D8A-A942-BC698D1AB61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31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to mention that the blue line is probably the same as the red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00A1-C120-4D8A-A942-BC698D1AB61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46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Multipath: pair with AEG approach (cite)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00A1-C120-4D8A-A942-BC698D1AB61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04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the ASLR implementation in Linux as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00A1-C120-4D8A-A942-BC698D1AB6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0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the ASLR implementation in Linux as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00A1-C120-4D8A-A942-BC698D1AB6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0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Useful, for example,</a:t>
            </a:r>
            <a:r>
              <a:rPr lang="en-US" baseline="0" dirty="0"/>
              <a:t> to get a copy of ESP. If we know relative offset of </a:t>
            </a:r>
            <a:r>
              <a:rPr lang="en-US" baseline="0" dirty="0" err="1"/>
              <a:t>ptr</a:t>
            </a:r>
            <a:r>
              <a:rPr lang="en-US" baseline="0" dirty="0"/>
              <a:t> to </a:t>
            </a:r>
            <a:r>
              <a:rPr lang="en-US" baseline="0" dirty="0" err="1"/>
              <a:t>esp</a:t>
            </a:r>
            <a:r>
              <a:rPr lang="en-US" baseline="0" dirty="0"/>
              <a:t>, we can know use that relative offset knowledge to locate a pointer.</a:t>
            </a:r>
          </a:p>
          <a:p>
            <a:endParaRPr lang="en-US" baseline="0" dirty="0"/>
          </a:p>
          <a:p>
            <a:r>
              <a:rPr lang="en-US" baseline="0" dirty="0"/>
              <a:t>This overcomes ASLR because ASLR only protects against knowing absolute addresses.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63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that when foo runs, foo thinks &amp;pop-pop-ret as the saved return address. It accesses arg1 and arg2.</a:t>
            </a:r>
          </a:p>
          <a:p>
            <a:r>
              <a:rPr lang="en-US" baseline="0" dirty="0"/>
              <a:t>When foo returns, it executes &amp;pop-pop-ret to remove the arguments to foo, and then executes bar.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5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that when foo runs, foo thinks &amp;pop-pop-ret as the saved return address. It accesses arg1 and arg2.</a:t>
            </a:r>
          </a:p>
          <a:p>
            <a:r>
              <a:rPr lang="en-US" baseline="0" dirty="0"/>
              <a:t>When foo returns, it executes &amp;pop-pop-ret to remove the arguments to foo, and then </a:t>
            </a:r>
            <a:r>
              <a:rPr lang="en-US" baseline="0"/>
              <a:t>executes bar.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55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the gadgets can be in separate locations...gadget 1 does not have to be contiguous with gadget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5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71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notes </a:t>
            </a:r>
            <a:r>
              <a:rPr lang="en-US" dirty="0" err="1"/>
              <a:t>onenote</a:t>
            </a:r>
            <a:r>
              <a:rPr lang="en-US" baseline="0" dirty="0"/>
              <a:t> dairy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9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A2AE38F-F663-7942-B079-5005BA0BDF98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9C206F0-989F-EB47-9ADF-69E14BBCA2C4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5B7867C-8937-A54F-BAEE-445098FFEF8A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E2076C5-CD0F-8E46-ABC4-9EABE219C92B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5379D80-A8B0-C443-BFE8-6E9F37773209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9272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6757E5B-C539-4546-894F-EB0786D60B50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/>
              <a:t>Section Header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F059461-0FFD-CF49-A98A-09B0AEA4D5FF}" type="datetime1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CCEE-A76B-F34C-A05F-2F1994D60204}" type="datetime1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21557A61-675D-5A4C-8099-956071C6A9AA}" type="datetime1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FC88AAD4-BEBB-AE48-AF6A-5D0E05A49B41}" type="datetime1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1EE10F8-3DB7-9B44-B7CC-65AF664A5F6D}" type="datetime1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082D1B10-278B-5146-B66A-B6028DFB770B}" type="datetime1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fld id="{A271CCEE-A76B-F34C-A05F-2F1994D60204}" type="datetime1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0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7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4" Type="http://schemas.openxmlformats.org/officeDocument/2006/relationships/tags" Target="../tags/tag9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8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5.xml"/><Relationship Id="rId4" Type="http://schemas.openxmlformats.org/officeDocument/2006/relationships/tags" Target="../tags/tag10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image" Target="../media/image13.emf"/><Relationship Id="rId5" Type="http://schemas.openxmlformats.org/officeDocument/2006/relationships/tags" Target="../tags/tag114.xml"/><Relationship Id="rId10" Type="http://schemas.openxmlformats.org/officeDocument/2006/relationships/notesSlide" Target="../notesSlides/notesSlide15.xml"/><Relationship Id="rId4" Type="http://schemas.openxmlformats.org/officeDocument/2006/relationships/tags" Target="../tags/tag113.xml"/><Relationship Id="rId9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kuler.adobe.com/" TargetMode="External"/><Relationship Id="rId2" Type="http://schemas.openxmlformats.org/officeDocument/2006/relationships/hyperlink" Target="http://www.lithoglyph.com/mondrianum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43400" y="3733800"/>
            <a:ext cx="3159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David Brumley</a:t>
            </a:r>
            <a:endParaRPr lang="en-US" sz="2000" dirty="0"/>
          </a:p>
          <a:p>
            <a:r>
              <a:rPr lang="en-US" sz="2000" dirty="0"/>
              <a:t>Carnegie Mellon University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57350" y="838200"/>
            <a:ext cx="5829300" cy="2438400"/>
            <a:chOff x="1156805" y="4191000"/>
            <a:chExt cx="6386995" cy="2362199"/>
          </a:xfrm>
        </p:grpSpPr>
        <p:grpSp>
          <p:nvGrpSpPr>
            <p:cNvPr id="7" name="Group 6"/>
            <p:cNvGrpSpPr/>
            <p:nvPr/>
          </p:nvGrpSpPr>
          <p:grpSpPr>
            <a:xfrm>
              <a:off x="1156805" y="4191000"/>
              <a:ext cx="6386995" cy="1295400"/>
              <a:chOff x="1156805" y="4191000"/>
              <a:chExt cx="6386995" cy="1295400"/>
            </a:xfrm>
          </p:grpSpPr>
          <p:pic>
            <p:nvPicPr>
              <p:cNvPr id="10" name="Picture 9" descr="oriented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98900" y="4276919"/>
                <a:ext cx="3644900" cy="1209481"/>
              </a:xfrm>
              <a:prstGeom prst="rect">
                <a:avLst/>
              </a:prstGeom>
            </p:spPr>
          </p:pic>
          <p:pic>
            <p:nvPicPr>
              <p:cNvPr id="11" name="Picture 10" descr="return-.png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156805" y="4191000"/>
                <a:ext cx="2908300" cy="1295400"/>
              </a:xfrm>
              <a:prstGeom prst="rect">
                <a:avLst/>
              </a:prstGeom>
            </p:spPr>
          </p:pic>
        </p:grpSp>
        <p:pic>
          <p:nvPicPr>
            <p:cNvPr id="9" name="Picture 8" descr="programming.png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84852" y="5301402"/>
              <a:ext cx="5930900" cy="1251797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609600" y="5791200"/>
            <a:ext cx="386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Some slides from Ed Schwartz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45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380" y="2218130"/>
            <a:ext cx="6951274" cy="753670"/>
          </a:xfrm>
        </p:spPr>
        <p:txBody>
          <a:bodyPr>
            <a:normAutofit fontScale="90000"/>
          </a:bodyPr>
          <a:lstStyle/>
          <a:p>
            <a:r>
              <a:rPr lang="en-US" dirty="0"/>
              <a:t>Return Oriented Programming Techniques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44624" y="3352800"/>
            <a:ext cx="6951274" cy="1500187"/>
          </a:xfrm>
        </p:spPr>
        <p:txBody>
          <a:bodyPr/>
          <a:lstStyle/>
          <a:p>
            <a:r>
              <a:rPr lang="en-US" dirty="0"/>
              <a:t>Return chaining</a:t>
            </a:r>
          </a:p>
          <a:p>
            <a:r>
              <a:rPr lang="en-US" dirty="0"/>
              <a:t>Semantic equivalence</a:t>
            </a:r>
          </a:p>
          <a:p>
            <a:r>
              <a:rPr lang="en-US" dirty="0"/>
              <a:t>ROP on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7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Chaining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4800600" cy="475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Suppose we want to call 2 functions in our exploit: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foo</a:t>
            </a:r>
            <a:r>
              <a:rPr lang="en-US" dirty="0"/>
              <a:t>(arg1, arg2)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bar</a:t>
            </a:r>
            <a:r>
              <a:rPr lang="en-US" dirty="0"/>
              <a:t>(arg3, arg4)</a:t>
            </a:r>
          </a:p>
          <a:p>
            <a:endParaRPr lang="en-US" dirty="0"/>
          </a:p>
          <a:p>
            <a:r>
              <a:rPr lang="en-US" dirty="0"/>
              <a:t>Stack unwinds up</a:t>
            </a:r>
          </a:p>
          <a:p>
            <a:r>
              <a:rPr lang="en-US" dirty="0"/>
              <a:t>First function returns into code to advance stack pointer</a:t>
            </a:r>
          </a:p>
          <a:p>
            <a:pPr lvl="1"/>
            <a:r>
              <a:rPr lang="en-US" dirty="0"/>
              <a:t>e.g., pop; pop; 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73259"/>
              </p:ext>
            </p:extLst>
          </p:nvPr>
        </p:nvGraphicFramePr>
        <p:xfrm>
          <a:off x="6096000" y="19812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&amp;(pop-pop-ret)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bar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&amp;(pop-pop-ret)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foo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2819400" y="5867400"/>
            <a:ext cx="2438400" cy="838200"/>
          </a:xfrm>
          <a:prstGeom prst="wedgeRoundRectCallout">
            <a:avLst>
              <a:gd name="adj1" fmla="val 92232"/>
              <a:gd name="adj2" fmla="val -116653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Overwritten ret </a:t>
            </a:r>
            <a:r>
              <a:rPr lang="en-US" sz="2800" dirty="0" err="1">
                <a:solidFill>
                  <a:schemeClr val="bg1"/>
                </a:solidFill>
              </a:rPr>
              <a:t>addr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429000" y="2895600"/>
            <a:ext cx="2438400" cy="838200"/>
          </a:xfrm>
          <a:prstGeom prst="wedgeRoundRectCallout">
            <a:avLst>
              <a:gd name="adj1" fmla="val 60026"/>
              <a:gd name="adj2" fmla="val 160477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What does this do?</a:t>
            </a:r>
          </a:p>
        </p:txBody>
      </p:sp>
    </p:spTree>
    <p:extLst>
      <p:ext uri="{BB962C8B-B14F-4D97-AF65-F5344CB8AC3E}">
        <p14:creationId xmlns:p14="http://schemas.microsoft.com/office/powerpoint/2010/main" val="325059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Chaining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4800600" cy="4754563"/>
          </a:xfrm>
        </p:spPr>
        <p:txBody>
          <a:bodyPr>
            <a:normAutofit/>
          </a:bodyPr>
          <a:lstStyle/>
          <a:p>
            <a:r>
              <a:rPr lang="en-US" dirty="0"/>
              <a:t>When </a:t>
            </a:r>
            <a:r>
              <a:rPr lang="en-US" b="1" dirty="0"/>
              <a:t>foo</a:t>
            </a:r>
            <a:r>
              <a:rPr lang="en-US" dirty="0"/>
              <a:t> is executing, &amp;pop-pop-ret is at the saved EIP slot.</a:t>
            </a:r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b="1" dirty="0"/>
              <a:t>foo</a:t>
            </a:r>
            <a:r>
              <a:rPr lang="en-US" dirty="0"/>
              <a:t> returns, it executes pop-pop-ret to clear up arg1 (pop), arg2 (pop), and transfer control to </a:t>
            </a:r>
            <a:r>
              <a:rPr lang="en-US" b="1" dirty="0"/>
              <a:t>bar</a:t>
            </a:r>
            <a:r>
              <a:rPr lang="en-US" dirty="0"/>
              <a:t> (ret)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08132"/>
              </p:ext>
            </p:extLst>
          </p:nvPr>
        </p:nvGraphicFramePr>
        <p:xfrm>
          <a:off x="6096000" y="19812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&amp;(pop-pop-ret)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bar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&amp;(pop-pop-ret)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foo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8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There are many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u="sng" dirty="0"/>
              <a:t>semantically equivalent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ways to achieve the same net shellcode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13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97573" y="5334000"/>
            <a:ext cx="7148854" cy="8382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Let’s practice thinking in gadgets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7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53624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57199" y="4180416"/>
            <a:ext cx="6784285" cy="1833265"/>
            <a:chOff x="2705100" y="4110335"/>
            <a:chExt cx="3733800" cy="1833265"/>
          </a:xfrm>
        </p:grpSpPr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1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, [</a:t>
              </a:r>
              <a:r>
                <a:rPr lang="en-US" sz="2400" dirty="0" err="1">
                  <a:latin typeface="Consolas"/>
                  <a:cs typeface="Consolas"/>
                </a:rPr>
                <a:t>esp</a:t>
              </a:r>
              <a:r>
                <a:rPr lang="en-US" sz="2400" dirty="0">
                  <a:latin typeface="Consolas"/>
                  <a:cs typeface="Consolas"/>
                </a:rPr>
                <a:t>] ;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 has v1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2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, [esp+8] ; 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 has v2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3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[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],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 ; Mem[v2] =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Implementation 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Desired Logic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>
                <a:latin typeface="Consolas"/>
                <a:cs typeface="Consolas"/>
              </a:rPr>
              <a:t>Mem[v2] = v1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1485" y="3124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esp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6686998" y="3308866"/>
            <a:ext cx="5544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8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implementing with </a:t>
            </a:r>
            <a:r>
              <a:rPr lang="en-US" dirty="0"/>
              <a:t>gadgets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Desired Logic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552295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15300" y="4114801"/>
            <a:ext cx="3733800" cy="2362199"/>
            <a:chOff x="2705100" y="4110335"/>
            <a:chExt cx="3733800" cy="1833265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 fontScale="92500" lnSpcReduction="20000"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>
                  <a:solidFill>
                    <a:srgbClr val="990000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solidFill>
                    <a:srgbClr val="990000"/>
                  </a:solidFill>
                  <a:latin typeface="Consolas"/>
                  <a:cs typeface="Consolas"/>
                </a:rPr>
                <a:t>1</a:t>
              </a:r>
              <a:r>
                <a:rPr lang="en-US" sz="2400" dirty="0">
                  <a:solidFill>
                    <a:srgbClr val="990000"/>
                  </a:solidFill>
                  <a:latin typeface="Consolas"/>
                  <a:cs typeface="Consolas"/>
                </a:rPr>
                <a:t>: </a:t>
              </a:r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pop </a:t>
              </a:r>
              <a:r>
                <a:rPr lang="en-US" sz="2400" dirty="0" err="1">
                  <a:solidFill>
                    <a:schemeClr val="tx2"/>
                  </a:solidFill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 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2</a:t>
              </a:r>
              <a:r>
                <a:rPr lang="en-US" sz="2400" dirty="0"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3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 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4</a:t>
              </a:r>
              <a:r>
                <a:rPr lang="en-US" sz="2400" dirty="0"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5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[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],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Implementation 2</a:t>
              </a:r>
            </a:p>
          </p:txBody>
        </p:sp>
      </p:grpSp>
      <p:sp>
        <p:nvSpPr>
          <p:cNvPr id="8" name="Rounded Rectangular Callout 7"/>
          <p:cNvSpPr/>
          <p:nvPr/>
        </p:nvSpPr>
        <p:spPr>
          <a:xfrm>
            <a:off x="7317642" y="1071499"/>
            <a:ext cx="1646401" cy="925213"/>
          </a:xfrm>
          <a:prstGeom prst="wedgeRoundRectCallout">
            <a:avLst>
              <a:gd name="adj1" fmla="val -78690"/>
              <a:gd name="adj2" fmla="val 104171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Suppose a</a:t>
            </a:r>
            <a:r>
              <a:rPr lang="en-US" sz="2000" baseline="-25000" dirty="0">
                <a:solidFill>
                  <a:schemeClr val="bg1"/>
                </a:solidFill>
              </a:rPr>
              <a:t>5</a:t>
            </a:r>
            <a:r>
              <a:rPr lang="en-US" sz="2000" dirty="0">
                <a:solidFill>
                  <a:schemeClr val="bg1"/>
                </a:solidFill>
              </a:rPr>
              <a:t> and a</a:t>
            </a:r>
            <a:r>
              <a:rPr lang="en-US" sz="2000" baseline="-25000" dirty="0">
                <a:solidFill>
                  <a:schemeClr val="bg1"/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 on stack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686999" y="3124200"/>
            <a:ext cx="1085401" cy="369332"/>
            <a:chOff x="6686999" y="3124200"/>
            <a:chExt cx="1085401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7241485" y="3124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686999" y="3308866"/>
              <a:ext cx="5544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28244"/>
              </p:ext>
            </p:extLst>
          </p:nvPr>
        </p:nvGraphicFramePr>
        <p:xfrm>
          <a:off x="990600" y="4475018"/>
          <a:ext cx="21336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eax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ebx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eip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86000" y="447501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90000"/>
                </a:solidFill>
              </a:rPr>
              <a:t>v</a:t>
            </a:r>
            <a:r>
              <a:rPr lang="en-US" sz="2000" baseline="-25000" dirty="0">
                <a:solidFill>
                  <a:srgbClr val="99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242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3746E-6 8.98356E-7 L 2.23746E-6 -0.059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implementing with </a:t>
            </a:r>
            <a:r>
              <a:rPr lang="en-US" dirty="0"/>
              <a:t>gadgets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Desired Logic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92263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15300" y="4114801"/>
            <a:ext cx="3733800" cy="2362199"/>
            <a:chOff x="2705100" y="4110335"/>
            <a:chExt cx="3733800" cy="1833265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 fontScale="92500" lnSpcReduction="20000"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1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 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solidFill>
                    <a:srgbClr val="990000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solidFill>
                    <a:srgbClr val="990000"/>
                  </a:solidFill>
                  <a:latin typeface="Consolas"/>
                  <a:cs typeface="Consolas"/>
                </a:rPr>
                <a:t>2</a:t>
              </a:r>
              <a:r>
                <a:rPr lang="en-US" sz="2400" dirty="0">
                  <a:solidFill>
                    <a:srgbClr val="990000"/>
                  </a:solidFill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3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endParaRPr lang="en-US" sz="2400" dirty="0">
                <a:latin typeface="Consolas"/>
                <a:cs typeface="Consolas"/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4</a:t>
              </a:r>
              <a:r>
                <a:rPr lang="en-US" sz="2400" dirty="0"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5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[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],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Implementation 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86999" y="2724928"/>
            <a:ext cx="1085401" cy="369332"/>
            <a:chOff x="6686999" y="3124200"/>
            <a:chExt cx="1085401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7241485" y="3124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686999" y="3308866"/>
              <a:ext cx="5544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04323"/>
              </p:ext>
            </p:extLst>
          </p:nvPr>
        </p:nvGraphicFramePr>
        <p:xfrm>
          <a:off x="990600" y="4475018"/>
          <a:ext cx="21336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eax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ebx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eip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86000" y="447501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000" baseline="-250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90000"/>
                </a:solidFill>
              </a:rPr>
              <a:t>a</a:t>
            </a:r>
            <a:r>
              <a:rPr lang="en-US" sz="2000" baseline="-25000" dirty="0">
                <a:solidFill>
                  <a:srgbClr val="99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446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3746E-6 8.98356E-7 L 2.23746E-6 -0.059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implementing with </a:t>
            </a:r>
            <a:r>
              <a:rPr lang="en-US" dirty="0"/>
              <a:t>gadgets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Desired Logic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38233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15300" y="4114801"/>
            <a:ext cx="3733800" cy="2362199"/>
            <a:chOff x="2705100" y="4110335"/>
            <a:chExt cx="3733800" cy="1833265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 fontScale="92500" lnSpcReduction="20000"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1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 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solidFill>
                    <a:srgbClr val="000000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solidFill>
                    <a:srgbClr val="000000"/>
                  </a:solidFill>
                  <a:latin typeface="Consolas"/>
                  <a:cs typeface="Consolas"/>
                </a:rPr>
                <a:t>2</a:t>
              </a:r>
              <a:r>
                <a:rPr lang="en-US" sz="2400" dirty="0">
                  <a:solidFill>
                    <a:srgbClr val="000000"/>
                  </a:solidFill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solidFill>
                    <a:schemeClr val="tx2"/>
                  </a:solidFill>
                  <a:latin typeface="Consolas"/>
                  <a:cs typeface="Consolas"/>
                </a:rPr>
                <a:t>3</a:t>
              </a:r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solidFill>
                    <a:schemeClr val="tx2"/>
                  </a:solidFill>
                  <a:latin typeface="Consolas"/>
                  <a:cs typeface="Consolas"/>
                </a:rPr>
                <a:t>ebx</a:t>
              </a:r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 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4</a:t>
              </a:r>
              <a:r>
                <a:rPr lang="en-US" sz="2400" dirty="0"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5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[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],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Implementation 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86999" y="2270260"/>
            <a:ext cx="1085401" cy="369332"/>
            <a:chOff x="6686999" y="3124200"/>
            <a:chExt cx="1085401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7241485" y="3124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686999" y="3308866"/>
              <a:ext cx="5544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43316"/>
              </p:ext>
            </p:extLst>
          </p:nvPr>
        </p:nvGraphicFramePr>
        <p:xfrm>
          <a:off x="990600" y="4475018"/>
          <a:ext cx="21336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eax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ebx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eip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86000" y="447501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000" baseline="-250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4857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v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952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3746E-6 8.98356E-7 L 2.23746E-6 -0.059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implementing with </a:t>
            </a:r>
            <a:r>
              <a:rPr lang="en-US" dirty="0"/>
              <a:t>gadgets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Desired Logic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5313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15300" y="4114801"/>
            <a:ext cx="3733800" cy="2362199"/>
            <a:chOff x="2705100" y="4110335"/>
            <a:chExt cx="3733800" cy="1833265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 fontScale="92500" lnSpcReduction="20000"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1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; 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2</a:t>
              </a:r>
              <a:r>
                <a:rPr lang="en-US" sz="2400" dirty="0"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3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; 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solidFill>
                    <a:schemeClr val="tx2"/>
                  </a:solidFill>
                  <a:latin typeface="Consolas"/>
                  <a:cs typeface="Consolas"/>
                </a:rPr>
                <a:t>4</a:t>
              </a:r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5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[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],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Implementation 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86999" y="1801392"/>
            <a:ext cx="1085401" cy="369332"/>
            <a:chOff x="6686999" y="3124200"/>
            <a:chExt cx="1085401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7241485" y="3124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686999" y="3308866"/>
              <a:ext cx="5544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8905"/>
              </p:ext>
            </p:extLst>
          </p:nvPr>
        </p:nvGraphicFramePr>
        <p:xfrm>
          <a:off x="990600" y="4475018"/>
          <a:ext cx="21336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eax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ebx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eip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86000" y="447501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000" baseline="-250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90000"/>
                </a:solidFill>
              </a:rPr>
              <a:t>a</a:t>
            </a:r>
            <a:r>
              <a:rPr lang="en-US" sz="2000" baseline="-25000" dirty="0">
                <a:solidFill>
                  <a:srgbClr val="990000"/>
                </a:solidFill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4857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358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3746E-6 8.98356E-7 L 2.23746E-6 -0.059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implementing with </a:t>
            </a:r>
            <a:r>
              <a:rPr lang="en-US" dirty="0"/>
              <a:t>gadgets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Desired Logic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90397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15300" y="4114801"/>
            <a:ext cx="3733800" cy="2362199"/>
            <a:chOff x="2705100" y="4110335"/>
            <a:chExt cx="3733800" cy="1833265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 anchorCtr="0">
              <a:normAutofit fontScale="92500" lnSpcReduction="20000"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1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; 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2</a:t>
              </a:r>
              <a:r>
                <a:rPr lang="en-US" sz="2400" dirty="0"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3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; 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solidFill>
                    <a:srgbClr val="000000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solidFill>
                    <a:srgbClr val="000000"/>
                  </a:solidFill>
                  <a:latin typeface="Consolas"/>
                  <a:cs typeface="Consolas"/>
                </a:rPr>
                <a:t>4</a:t>
              </a:r>
              <a:r>
                <a:rPr lang="en-US" sz="2400" dirty="0">
                  <a:solidFill>
                    <a:srgbClr val="000000"/>
                  </a:solidFill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solidFill>
                    <a:schemeClr val="tx2"/>
                  </a:solidFill>
                  <a:latin typeface="Consolas"/>
                  <a:cs typeface="Consolas"/>
                </a:rPr>
                <a:t>5</a:t>
              </a:r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: </a:t>
              </a:r>
              <a:r>
                <a:rPr lang="en-US" sz="2400" dirty="0" err="1">
                  <a:solidFill>
                    <a:schemeClr val="tx2"/>
                  </a:solidFill>
                  <a:latin typeface="Consolas"/>
                  <a:cs typeface="Consolas"/>
                </a:rPr>
                <a:t>mov</a:t>
              </a:r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 [</a:t>
              </a:r>
              <a:r>
                <a:rPr lang="en-US" sz="2400" dirty="0" err="1">
                  <a:solidFill>
                    <a:schemeClr val="tx2"/>
                  </a:solidFill>
                  <a:latin typeface="Consolas"/>
                  <a:cs typeface="Consolas"/>
                </a:rPr>
                <a:t>ebx</a:t>
              </a:r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], </a:t>
              </a:r>
              <a:r>
                <a:rPr lang="en-US" sz="2400" dirty="0" err="1">
                  <a:solidFill>
                    <a:schemeClr val="tx2"/>
                  </a:solidFill>
                  <a:latin typeface="Consolas"/>
                  <a:cs typeface="Consolas"/>
                </a:rPr>
                <a:t>eax</a:t>
              </a:r>
              <a:endParaRPr lang="en-US" sz="2400" dirty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Implementation 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86999" y="1371600"/>
            <a:ext cx="1085401" cy="369332"/>
            <a:chOff x="6686999" y="3124200"/>
            <a:chExt cx="1085401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7241485" y="3124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686999" y="3308866"/>
              <a:ext cx="5544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9809"/>
              </p:ext>
            </p:extLst>
          </p:nvPr>
        </p:nvGraphicFramePr>
        <p:xfrm>
          <a:off x="990600" y="4475018"/>
          <a:ext cx="21336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eax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ebx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eip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86000" y="447501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000" baseline="-250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90000"/>
                </a:solidFill>
              </a:rPr>
              <a:t>a</a:t>
            </a:r>
            <a:r>
              <a:rPr lang="en-US" sz="2000" baseline="-25000" dirty="0">
                <a:solidFill>
                  <a:srgbClr val="990000"/>
                </a:solidFill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4857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000" baseline="-25000" dirty="0"/>
              <a:t>2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688222" y="4195007"/>
            <a:ext cx="1427996" cy="609599"/>
            <a:chOff x="6688222" y="4195007"/>
            <a:chExt cx="1427996" cy="609599"/>
          </a:xfrm>
        </p:grpSpPr>
        <p:sp>
          <p:nvSpPr>
            <p:cNvPr id="8" name="Right Brace 7"/>
            <p:cNvSpPr/>
            <p:nvPr/>
          </p:nvSpPr>
          <p:spPr>
            <a:xfrm>
              <a:off x="6688222" y="4195007"/>
              <a:ext cx="302315" cy="609599"/>
            </a:xfrm>
            <a:prstGeom prst="righ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06532" y="4290352"/>
              <a:ext cx="1109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Gadget 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40622" y="4876801"/>
            <a:ext cx="1427996" cy="609599"/>
            <a:chOff x="6840622" y="4876801"/>
            <a:chExt cx="1427996" cy="609599"/>
          </a:xfrm>
        </p:grpSpPr>
        <p:sp>
          <p:nvSpPr>
            <p:cNvPr id="20" name="Right Brace 19"/>
            <p:cNvSpPr/>
            <p:nvPr/>
          </p:nvSpPr>
          <p:spPr>
            <a:xfrm>
              <a:off x="6840622" y="4876801"/>
              <a:ext cx="302315" cy="609599"/>
            </a:xfrm>
            <a:prstGeom prst="righ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58932" y="4972146"/>
              <a:ext cx="1109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Gadget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Hijack: </a:t>
            </a:r>
            <a:br>
              <a:rPr lang="en-US" dirty="0"/>
            </a:br>
            <a:r>
              <a:rPr lang="en-US" dirty="0"/>
              <a:t>Always control +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2800" b="1" i="1" dirty="0">
                <a:solidFill>
                  <a:srgbClr val="000000"/>
                </a:solidFill>
              </a:rPr>
              <a:t>computation</a:t>
            </a:r>
            <a:r>
              <a:rPr lang="en-US" sz="2800" dirty="0">
                <a:solidFill>
                  <a:srgbClr val="000000"/>
                </a:solidFill>
              </a:rPr>
              <a:t>                     +                          </a:t>
            </a:r>
            <a:r>
              <a:rPr lang="en-US" sz="2800" b="1" i="1" dirty="0">
                <a:solidFill>
                  <a:srgbClr val="000000"/>
                </a:solidFill>
              </a:rPr>
              <a:t>control</a:t>
            </a:r>
          </a:p>
          <a:p>
            <a:pPr marL="0" lv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90601"/>
              </p:ext>
            </p:extLst>
          </p:nvPr>
        </p:nvGraphicFramePr>
        <p:xfrm>
          <a:off x="933450" y="2515059"/>
          <a:ext cx="72771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shellcode</a:t>
                      </a:r>
                      <a:r>
                        <a:rPr lang="en-US" sz="2800" baseline="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 (aka payload)</a:t>
                      </a:r>
                      <a:endParaRPr lang="en-US" sz="2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padding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&amp;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buf</a:t>
                      </a:r>
                      <a:endParaRPr lang="en-US" sz="2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Arc 5"/>
          <p:cNvSpPr/>
          <p:nvPr/>
        </p:nvSpPr>
        <p:spPr>
          <a:xfrm flipV="1">
            <a:off x="1028700" y="2085471"/>
            <a:ext cx="6591300" cy="883604"/>
          </a:xfrm>
          <a:prstGeom prst="arc">
            <a:avLst>
              <a:gd name="adj1" fmla="val 7758"/>
              <a:gd name="adj2" fmla="val 10784512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09600" y="4415135"/>
            <a:ext cx="5181600" cy="1954409"/>
            <a:chOff x="609600" y="4415135"/>
            <a:chExt cx="5181600" cy="1954409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609600" y="4415135"/>
              <a:ext cx="5181600" cy="1371600"/>
            </a:xfrm>
            <a:prstGeom prst="wedgeRoundRectCallout">
              <a:avLst>
                <a:gd name="adj1" fmla="val -18219"/>
                <a:gd name="adj2" fmla="val -93056"/>
                <a:gd name="adj3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r>
                <a:rPr lang="da-DK" sz="2000" dirty="0">
                  <a:latin typeface="Consolas"/>
                  <a:cs typeface="Consolas"/>
                </a:rPr>
                <a:t>"\x31\xc9\xf7\xe1\x51\x68\x2f\x2f”</a:t>
              </a:r>
            </a:p>
            <a:p>
              <a:r>
                <a:rPr lang="da-DK" sz="2000" dirty="0">
                  <a:latin typeface="Consolas"/>
                  <a:cs typeface="Consolas"/>
                </a:rPr>
                <a:t>"\x73\x68\x68\x2f\x62\x69\x6e\x89”</a:t>
              </a:r>
            </a:p>
            <a:p>
              <a:r>
                <a:rPr lang="da-DK" sz="2000" dirty="0">
                  <a:latin typeface="Consolas"/>
                  <a:cs typeface="Consolas"/>
                </a:rPr>
                <a:t>"\xe3\xb0\x0b\</a:t>
              </a:r>
              <a:r>
                <a:rPr lang="da-DK" sz="2000" dirty="0" err="1">
                  <a:latin typeface="Consolas"/>
                  <a:cs typeface="Consolas"/>
                </a:rPr>
                <a:t>xcd</a:t>
              </a:r>
              <a:r>
                <a:rPr lang="da-DK" sz="2000" dirty="0">
                  <a:latin typeface="Consolas"/>
                  <a:cs typeface="Consolas"/>
                </a:rPr>
                <a:t>\x80”;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9817" y="5907879"/>
              <a:ext cx="4961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Previously: Executable code as input</a:t>
              </a:r>
              <a:endParaRPr lang="en-US" sz="24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757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Desired Logic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63621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4180416"/>
            <a:ext cx="3733800" cy="1833265"/>
            <a:chOff x="2705100" y="4110335"/>
            <a:chExt cx="3733800" cy="1833265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1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, [</a:t>
              </a:r>
              <a:r>
                <a:rPr lang="en-US" sz="2400" dirty="0" err="1">
                  <a:latin typeface="Consolas"/>
                  <a:cs typeface="Consolas"/>
                </a:rPr>
                <a:t>esp</a:t>
              </a:r>
              <a:r>
                <a:rPr lang="en-US" sz="2400" dirty="0">
                  <a:latin typeface="Consolas"/>
                  <a:cs typeface="Consolas"/>
                </a:rPr>
                <a:t>]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2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, [esp+8]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3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[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],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Implementation 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15300" y="4180416"/>
            <a:ext cx="3733800" cy="1833265"/>
            <a:chOff x="2705100" y="4110335"/>
            <a:chExt cx="3733800" cy="1833265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1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;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2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;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3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[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],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Implementation 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39485" y="3045723"/>
            <a:ext cx="2303029" cy="2288277"/>
            <a:chOff x="3039485" y="3045723"/>
            <a:chExt cx="2303029" cy="2288277"/>
          </a:xfrm>
        </p:grpSpPr>
        <p:grpSp>
          <p:nvGrpSpPr>
            <p:cNvPr id="20" name="Group 19"/>
            <p:cNvGrpSpPr/>
            <p:nvPr/>
          </p:nvGrpSpPr>
          <p:grpSpPr>
            <a:xfrm>
              <a:off x="3926335" y="4419600"/>
              <a:ext cx="888965" cy="914400"/>
              <a:chOff x="3926335" y="4419600"/>
              <a:chExt cx="888965" cy="91440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3926335" y="4419600"/>
                <a:ext cx="888965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3926335" y="4876800"/>
                <a:ext cx="888965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3926335" y="5334000"/>
                <a:ext cx="888965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ounded Rectangular Callout 20"/>
            <p:cNvSpPr/>
            <p:nvPr/>
          </p:nvSpPr>
          <p:spPr>
            <a:xfrm>
              <a:off x="3039485" y="3045723"/>
              <a:ext cx="2303029" cy="817510"/>
            </a:xfrm>
            <a:prstGeom prst="wedgeRoundRectCallout">
              <a:avLst>
                <a:gd name="adj1" fmla="val 2717"/>
                <a:gd name="adj2" fmla="val 102958"/>
                <a:gd name="adj3" fmla="val 16667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semantically equivalent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241485" y="3124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esp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3" idx="1"/>
          </p:cNvCxnSpPr>
          <p:nvPr/>
        </p:nvCxnSpPr>
        <p:spPr>
          <a:xfrm flipH="1">
            <a:off x="6686998" y="3308866"/>
            <a:ext cx="5544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7391400" y="3628799"/>
            <a:ext cx="1600200" cy="468868"/>
          </a:xfrm>
          <a:prstGeom prst="wedgeRoundRectCallout">
            <a:avLst>
              <a:gd name="adj1" fmla="val -38227"/>
              <a:gd name="adj2" fmla="val 115112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“Gadgets”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8600" y="4167279"/>
            <a:ext cx="3697735" cy="1852521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(ROP)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58959"/>
            <a:ext cx="4953000" cy="2638126"/>
          </a:xfrm>
        </p:spPr>
        <p:txBody>
          <a:bodyPr>
            <a:normAutofit/>
          </a:bodyPr>
          <a:lstStyle/>
          <a:p>
            <a:r>
              <a:rPr lang="en-US" dirty="0"/>
              <a:t>Find needed instruction gadgets at addresses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and a</a:t>
            </a:r>
            <a:r>
              <a:rPr lang="en-US" baseline="-25000" dirty="0"/>
              <a:t>3 </a:t>
            </a:r>
            <a:r>
              <a:rPr lang="en-US" dirty="0"/>
              <a:t>in </a:t>
            </a:r>
            <a:r>
              <a:rPr lang="en-US" i="1" dirty="0"/>
              <a:t>existing</a:t>
            </a:r>
            <a:r>
              <a:rPr lang="en-US" dirty="0"/>
              <a:t> code</a:t>
            </a:r>
          </a:p>
          <a:p>
            <a:r>
              <a:rPr lang="en-US" dirty="0"/>
              <a:t>Overwrite stack to execute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and then a</a:t>
            </a:r>
            <a:r>
              <a:rPr lang="en-US" baseline="-25000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35083" y="2471879"/>
            <a:ext cx="2721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Desired </a:t>
            </a:r>
            <a:r>
              <a:rPr lang="en-US" sz="2400" b="1" i="1" dirty="0"/>
              <a:t>Shellcode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57341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14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(ROP)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35083" y="2471879"/>
            <a:ext cx="2721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Desired </a:t>
            </a:r>
            <a:r>
              <a:rPr lang="en-US" sz="2400" b="1" i="1" dirty="0"/>
              <a:t>Shellcode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57341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511362" y="1127760"/>
          <a:ext cx="148224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15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511362" y="2956560"/>
          <a:ext cx="1482242" cy="2604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4954">
                <a:tc>
                  <a:txBody>
                    <a:bodyPr/>
                    <a:lstStyle/>
                    <a:p>
                      <a:pPr algn="ctr"/>
                      <a:endParaRPr lang="en-US" sz="18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>
          <a:xfrm>
            <a:off x="1157341" y="3810000"/>
            <a:ext cx="3733800" cy="1447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a</a:t>
            </a:r>
            <a:r>
              <a:rPr lang="en-US" sz="2400" baseline="-25000" dirty="0">
                <a:latin typeface="Consolas"/>
                <a:cs typeface="Consolas"/>
              </a:rPr>
              <a:t>1</a:t>
            </a:r>
            <a:r>
              <a:rPr lang="en-US" sz="2400" dirty="0">
                <a:latin typeface="Consolas"/>
                <a:cs typeface="Consolas"/>
              </a:rPr>
              <a:t>: pop </a:t>
            </a:r>
            <a:r>
              <a:rPr lang="en-US" sz="2400" dirty="0" err="1">
                <a:latin typeface="Consolas"/>
                <a:cs typeface="Consolas"/>
              </a:rPr>
              <a:t>eax</a:t>
            </a:r>
            <a:r>
              <a:rPr lang="en-US" sz="2400" dirty="0">
                <a:latin typeface="Consolas"/>
                <a:cs typeface="Consolas"/>
              </a:rPr>
              <a:t>; ret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a</a:t>
            </a:r>
            <a:r>
              <a:rPr lang="en-US" sz="2400" baseline="-25000" dirty="0">
                <a:latin typeface="Consolas"/>
                <a:cs typeface="Consolas"/>
              </a:rPr>
              <a:t>2</a:t>
            </a:r>
            <a:r>
              <a:rPr lang="en-US" sz="2400" dirty="0">
                <a:latin typeface="Consolas"/>
                <a:cs typeface="Consolas"/>
              </a:rPr>
              <a:t>: pop </a:t>
            </a:r>
            <a:r>
              <a:rPr lang="en-US" sz="2400" dirty="0" err="1">
                <a:latin typeface="Consolas"/>
                <a:cs typeface="Consolas"/>
              </a:rPr>
              <a:t>ebx</a:t>
            </a:r>
            <a:r>
              <a:rPr lang="en-US" sz="2400" dirty="0">
                <a:latin typeface="Consolas"/>
                <a:cs typeface="Consolas"/>
              </a:rPr>
              <a:t>; ret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a</a:t>
            </a:r>
            <a:r>
              <a:rPr lang="en-US" sz="2400" baseline="-25000" dirty="0">
                <a:latin typeface="Consolas"/>
                <a:cs typeface="Consolas"/>
              </a:rPr>
              <a:t>3</a:t>
            </a:r>
            <a:r>
              <a:rPr lang="en-US" sz="2400" dirty="0">
                <a:latin typeface="Consolas"/>
                <a:cs typeface="Consolas"/>
              </a:rPr>
              <a:t>: </a:t>
            </a:r>
            <a:r>
              <a:rPr lang="en-US" sz="2400" dirty="0" err="1">
                <a:latin typeface="Consolas"/>
                <a:cs typeface="Consolas"/>
              </a:rPr>
              <a:t>mov</a:t>
            </a:r>
            <a:r>
              <a:rPr lang="en-US" sz="2400" dirty="0">
                <a:latin typeface="Consolas"/>
                <a:cs typeface="Consolas"/>
              </a:rPr>
              <a:t> [</a:t>
            </a:r>
            <a:r>
              <a:rPr lang="en-US" sz="2400" dirty="0" err="1">
                <a:latin typeface="Consolas"/>
                <a:cs typeface="Consolas"/>
              </a:rPr>
              <a:t>ebx</a:t>
            </a:r>
            <a:r>
              <a:rPr lang="en-US" sz="2400" dirty="0">
                <a:latin typeface="Consolas"/>
                <a:cs typeface="Consolas"/>
              </a:rPr>
              <a:t>], </a:t>
            </a:r>
            <a:r>
              <a:rPr lang="en-US" sz="2400" dirty="0" err="1">
                <a:latin typeface="Consolas"/>
                <a:cs typeface="Consolas"/>
              </a:rPr>
              <a:t>eax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85800" y="5561514"/>
            <a:ext cx="4267200" cy="53557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Desired store executed!</a:t>
            </a:r>
          </a:p>
        </p:txBody>
      </p:sp>
    </p:spTree>
    <p:extLst>
      <p:ext uri="{BB962C8B-B14F-4D97-AF65-F5344CB8AC3E}">
        <p14:creationId xmlns:p14="http://schemas.microsoft.com/office/powerpoint/2010/main" val="18525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Desired Logic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9627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15300" y="4180416"/>
            <a:ext cx="3733800" cy="1833265"/>
            <a:chOff x="2705100" y="4110335"/>
            <a:chExt cx="3733800" cy="1833265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1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;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2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;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3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[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],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Implementation 2</a:t>
              </a:r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101635" y="3733799"/>
            <a:ext cx="3733800" cy="22798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a</a:t>
            </a:r>
            <a:r>
              <a:rPr lang="en-US" sz="2400" baseline="-25000" dirty="0">
                <a:latin typeface="Consolas"/>
                <a:cs typeface="Consolas"/>
              </a:rPr>
              <a:t>1</a:t>
            </a:r>
            <a:r>
              <a:rPr lang="en-US" sz="2400" dirty="0">
                <a:latin typeface="Consolas"/>
                <a:cs typeface="Consolas"/>
              </a:rPr>
              <a:t>: pop </a:t>
            </a:r>
            <a:r>
              <a:rPr lang="en-US" sz="2400" dirty="0" err="1">
                <a:latin typeface="Consolas"/>
                <a:cs typeface="Consolas"/>
              </a:rPr>
              <a:t>eax</a:t>
            </a:r>
            <a:r>
              <a:rPr lang="en-US" sz="2400" dirty="0">
                <a:latin typeface="Consolas"/>
                <a:cs typeface="Consolas"/>
              </a:rPr>
              <a:t>; ret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a</a:t>
            </a:r>
            <a:r>
              <a:rPr lang="en-US" sz="2400" baseline="-25000" dirty="0">
                <a:latin typeface="Consolas"/>
                <a:cs typeface="Consolas"/>
              </a:rPr>
              <a:t>3</a:t>
            </a:r>
            <a:r>
              <a:rPr lang="en-US" sz="2400" dirty="0">
                <a:latin typeface="Consolas"/>
                <a:cs typeface="Consolas"/>
              </a:rPr>
              <a:t>: </a:t>
            </a:r>
            <a:r>
              <a:rPr lang="en-US" sz="2400" dirty="0" err="1">
                <a:latin typeface="Consolas"/>
                <a:cs typeface="Consolas"/>
              </a:rPr>
              <a:t>mov</a:t>
            </a:r>
            <a:r>
              <a:rPr lang="en-US" sz="2400" dirty="0">
                <a:latin typeface="Consolas"/>
                <a:cs typeface="Consolas"/>
              </a:rPr>
              <a:t> [</a:t>
            </a:r>
            <a:r>
              <a:rPr lang="en-US" sz="2400" dirty="0" err="1">
                <a:latin typeface="Consolas"/>
                <a:cs typeface="Consolas"/>
              </a:rPr>
              <a:t>ebx</a:t>
            </a:r>
            <a:r>
              <a:rPr lang="en-US" sz="2400" dirty="0">
                <a:latin typeface="Consolas"/>
                <a:cs typeface="Consolas"/>
              </a:rPr>
              <a:t>], </a:t>
            </a:r>
            <a:r>
              <a:rPr lang="en-US" sz="2400" dirty="0" err="1">
                <a:latin typeface="Consolas"/>
                <a:cs typeface="Consolas"/>
              </a:rPr>
              <a:t>eax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a</a:t>
            </a:r>
            <a:r>
              <a:rPr lang="en-US" sz="2400" baseline="-25000" dirty="0">
                <a:latin typeface="Consolas"/>
                <a:cs typeface="Consolas"/>
              </a:rPr>
              <a:t>2</a:t>
            </a:r>
            <a:r>
              <a:rPr lang="en-US" sz="2400" dirty="0">
                <a:latin typeface="Consolas"/>
                <a:cs typeface="Consolas"/>
              </a:rPr>
              <a:t>: pop </a:t>
            </a:r>
            <a:r>
              <a:rPr lang="en-US" sz="2400" dirty="0" err="1">
                <a:latin typeface="Consolas"/>
                <a:cs typeface="Consolas"/>
              </a:rPr>
              <a:t>ebx</a:t>
            </a:r>
            <a:r>
              <a:rPr lang="en-US" sz="2400" dirty="0">
                <a:latin typeface="Consolas"/>
                <a:cs typeface="Consolas"/>
              </a:rPr>
              <a:t>; ret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276600" y="4876800"/>
            <a:ext cx="1143000" cy="381000"/>
          </a:xfrm>
          <a:prstGeom prst="lef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124200" y="3276600"/>
            <a:ext cx="2150629" cy="928492"/>
          </a:xfrm>
          <a:prstGeom prst="wedgeRoundRectCallout">
            <a:avLst>
              <a:gd name="adj1" fmla="val -14067"/>
              <a:gd name="adj2" fmla="val 106671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Address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independent!</a:t>
            </a:r>
          </a:p>
        </p:txBody>
      </p:sp>
    </p:spTree>
    <p:extLst>
      <p:ext uri="{BB962C8B-B14F-4D97-AF65-F5344CB8AC3E}">
        <p14:creationId xmlns:p14="http://schemas.microsoft.com/office/powerpoint/2010/main" val="1449926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A gadget is a set of instructions for carrying out a semantic action</a:t>
            </a:r>
          </a:p>
          <a:p>
            <a:pPr lvl="1"/>
            <a:r>
              <a:rPr lang="en-US" dirty="0" err="1"/>
              <a:t>mov</a:t>
            </a:r>
            <a:r>
              <a:rPr lang="en-US" dirty="0"/>
              <a:t>, add, etc. </a:t>
            </a:r>
          </a:p>
          <a:p>
            <a:pPr lvl="1"/>
            <a:endParaRPr lang="en-US" dirty="0"/>
          </a:p>
          <a:p>
            <a:r>
              <a:rPr lang="en-US" sz="3600" dirty="0"/>
              <a:t>Gadgets typically have a number of instructions</a:t>
            </a:r>
          </a:p>
          <a:p>
            <a:pPr lvl="1"/>
            <a:r>
              <a:rPr lang="en-US" dirty="0"/>
              <a:t>One instruction = native instruction set</a:t>
            </a:r>
          </a:p>
          <a:p>
            <a:pPr lvl="1"/>
            <a:r>
              <a:rPr lang="en-US" dirty="0"/>
              <a:t>More instructions = synthesize </a:t>
            </a:r>
            <a:r>
              <a:rPr lang="en-US" dirty="0">
                <a:solidFill>
                  <a:schemeClr val="tx2"/>
                </a:solidFill>
              </a:rPr>
              <a:t>&lt;- ROP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r>
              <a:rPr lang="en-US" sz="3600" dirty="0"/>
              <a:t>Gadgets in ROP generally (but not always) end in return</a:t>
            </a:r>
            <a:endParaRPr lang="en-US" sz="3600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50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77318"/>
            <a:ext cx="7696200" cy="611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6428925"/>
            <a:ext cx="232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Image by Dino Dai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Zovi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00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void foo(char *input){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char </a:t>
            </a:r>
            <a:r>
              <a:rPr lang="en-US" sz="2800" dirty="0" err="1">
                <a:latin typeface="Consolas"/>
                <a:cs typeface="Consolas"/>
              </a:rPr>
              <a:t>buf</a:t>
            </a:r>
            <a:r>
              <a:rPr lang="en-US" sz="2800" dirty="0">
                <a:latin typeface="Consolas"/>
                <a:cs typeface="Consolas"/>
              </a:rPr>
              <a:t>[512]; 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...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strcpy</a:t>
            </a:r>
            <a:r>
              <a:rPr lang="en-US" sz="2800" dirty="0">
                <a:latin typeface="Consolas"/>
                <a:cs typeface="Consolas"/>
              </a:rPr>
              <a:t> (</a:t>
            </a:r>
            <a:r>
              <a:rPr lang="en-US" sz="2800" dirty="0" err="1">
                <a:latin typeface="Consolas"/>
                <a:cs typeface="Consolas"/>
              </a:rPr>
              <a:t>buf</a:t>
            </a:r>
            <a:r>
              <a:rPr lang="en-US" sz="2800" dirty="0">
                <a:latin typeface="Consolas"/>
                <a:cs typeface="Consolas"/>
              </a:rPr>
              <a:t>, input);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return;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: add $0x80, %</a:t>
            </a:r>
            <a:r>
              <a:rPr lang="en-US" sz="2800"/>
              <a:t>eax; </a:t>
            </a:r>
            <a:r>
              <a:rPr lang="en-US" sz="2800" dirty="0"/>
              <a:t>pop %</a:t>
            </a:r>
            <a:r>
              <a:rPr lang="en-US" sz="2800" dirty="0" err="1"/>
              <a:t>ebp</a:t>
            </a:r>
            <a:r>
              <a:rPr lang="en-US" sz="2800" dirty="0"/>
              <a:t>; ret</a:t>
            </a:r>
          </a:p>
          <a:p>
            <a:pPr marL="0" indent="0">
              <a:buNone/>
            </a:pPr>
            <a:r>
              <a:rPr lang="en-US" sz="2800" dirty="0"/>
              <a:t>a</a:t>
            </a:r>
            <a:r>
              <a:rPr lang="en-US" sz="2800" baseline="-25000" dirty="0"/>
              <a:t>2</a:t>
            </a:r>
            <a:r>
              <a:rPr lang="en-US" sz="2800" dirty="0"/>
              <a:t>: pop %</a:t>
            </a:r>
            <a:r>
              <a:rPr lang="en-US" sz="2800" dirty="0" err="1"/>
              <a:t>eax</a:t>
            </a:r>
            <a:r>
              <a:rPr lang="en-US" sz="2800" dirty="0"/>
              <a:t>; ret</a:t>
            </a:r>
          </a:p>
          <a:p>
            <a:pPr marL="0" indent="0">
              <a:buNone/>
            </a:pP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19800" y="1600200"/>
            <a:ext cx="2895600" cy="32004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Draw a stack diagram and ROP exploit to pop a value 0xBBBBBBBB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into </a:t>
            </a:r>
            <a:r>
              <a:rPr lang="en-US" sz="2800" dirty="0" err="1">
                <a:solidFill>
                  <a:schemeClr val="bg1"/>
                </a:solidFill>
                <a:latin typeface="Consolas"/>
                <a:cs typeface="Consolas"/>
              </a:rPr>
              <a:t>eax</a:t>
            </a:r>
            <a:r>
              <a:rPr lang="en-US" sz="2800" dirty="0">
                <a:solidFill>
                  <a:schemeClr val="bg1"/>
                </a:solidFill>
              </a:rPr>
              <a:t> and add 0x80.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7400" y="5029200"/>
            <a:ext cx="1315702" cy="9194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Known </a:t>
            </a:r>
            <a:br>
              <a:rPr lang="en-US" sz="2400" dirty="0"/>
            </a:br>
            <a:r>
              <a:rPr lang="en-US" sz="2400" dirty="0"/>
              <a:t>Gadgets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334000" y="4572000"/>
            <a:ext cx="533400" cy="85091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124200" y="3733800"/>
            <a:ext cx="2133600" cy="609600"/>
          </a:xfrm>
          <a:prstGeom prst="wedgeRoundRectCallout">
            <a:avLst>
              <a:gd name="adj1" fmla="val -88955"/>
              <a:gd name="adj2" fmla="val -48302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nsolas"/>
                <a:cs typeface="Consolas"/>
              </a:rPr>
              <a:t>ret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instr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17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58674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void foo(char *input){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char </a:t>
            </a:r>
            <a:r>
              <a:rPr lang="en-US" sz="2800" dirty="0" err="1">
                <a:latin typeface="Consolas"/>
                <a:cs typeface="Consolas"/>
              </a:rPr>
              <a:t>buf</a:t>
            </a:r>
            <a:r>
              <a:rPr lang="en-US" sz="2800" dirty="0">
                <a:latin typeface="Consolas"/>
                <a:cs typeface="Consolas"/>
              </a:rPr>
              <a:t>[512]; 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...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strcpy</a:t>
            </a:r>
            <a:r>
              <a:rPr lang="en-US" sz="2800" dirty="0">
                <a:latin typeface="Consolas"/>
                <a:cs typeface="Consolas"/>
              </a:rPr>
              <a:t> (</a:t>
            </a:r>
            <a:r>
              <a:rPr lang="en-US" sz="2800" dirty="0" err="1">
                <a:latin typeface="Consolas"/>
                <a:cs typeface="Consolas"/>
              </a:rPr>
              <a:t>buf</a:t>
            </a:r>
            <a:r>
              <a:rPr lang="en-US" sz="2800" dirty="0">
                <a:latin typeface="Consolas"/>
                <a:cs typeface="Consolas"/>
              </a:rPr>
              <a:t>, input);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return;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: add </a:t>
            </a:r>
            <a:r>
              <a:rPr lang="en-US" sz="2800" dirty="0" err="1"/>
              <a:t>eax</a:t>
            </a:r>
            <a:r>
              <a:rPr lang="en-US" sz="2800" dirty="0"/>
              <a:t>, 0x80; pop %</a:t>
            </a:r>
            <a:r>
              <a:rPr lang="en-US" sz="2800" dirty="0" err="1"/>
              <a:t>ebp</a:t>
            </a:r>
            <a:r>
              <a:rPr lang="en-US" sz="2800" dirty="0"/>
              <a:t>; ret</a:t>
            </a:r>
          </a:p>
          <a:p>
            <a:pPr marL="0" indent="0">
              <a:buNone/>
            </a:pPr>
            <a:r>
              <a:rPr lang="en-US" sz="2800" dirty="0"/>
              <a:t>a</a:t>
            </a:r>
            <a:r>
              <a:rPr lang="en-US" sz="2800" baseline="-25000" dirty="0"/>
              <a:t>2</a:t>
            </a:r>
            <a:r>
              <a:rPr lang="en-US" sz="2800" dirty="0"/>
              <a:t>: pop %</a:t>
            </a:r>
            <a:r>
              <a:rPr lang="en-US" sz="2800" dirty="0" err="1"/>
              <a:t>eax</a:t>
            </a:r>
            <a:r>
              <a:rPr lang="en-US" sz="2800" dirty="0"/>
              <a:t>; ret</a:t>
            </a:r>
          </a:p>
          <a:p>
            <a:pPr marL="0" indent="0">
              <a:buNone/>
            </a:pP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00800" y="1219200"/>
          <a:ext cx="2311400" cy="3985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&lt;data for 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pop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ebp</a:t>
                      </a:r>
                      <a:r>
                        <a:rPr lang="en-US" sz="2400" baseline="0" dirty="0"/>
                        <a:t>&gt;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0xBBBBBBBB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saved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ebp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buf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86171" y="6258580"/>
            <a:ext cx="466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AAAAA ...  a</a:t>
            </a:r>
            <a:r>
              <a:rPr lang="en-US" sz="2800" baseline="-25000" dirty="0"/>
              <a:t>2</a:t>
            </a:r>
            <a:r>
              <a:rPr lang="en-US" sz="2800" dirty="0"/>
              <a:t> 0xBBBBBBBB a</a:t>
            </a:r>
            <a:r>
              <a:rPr lang="en-US" sz="2800" baseline="-25000" dirty="0"/>
              <a:t>1</a:t>
            </a:r>
          </a:p>
        </p:txBody>
      </p:sp>
      <p:sp>
        <p:nvSpPr>
          <p:cNvPr id="11" name="Right Brace 10"/>
          <p:cNvSpPr/>
          <p:nvPr/>
        </p:nvSpPr>
        <p:spPr>
          <a:xfrm rot="16200000">
            <a:off x="2643287" y="5538884"/>
            <a:ext cx="381000" cy="1495231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05000" y="5505556"/>
            <a:ext cx="1676400" cy="438044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Overwrite </a:t>
            </a:r>
            <a:r>
              <a:rPr lang="en-US" dirty="0" err="1">
                <a:solidFill>
                  <a:schemeClr val="bg1"/>
                </a:solidFill>
              </a:rPr>
              <a:t>buf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800600" y="4953000"/>
            <a:ext cx="1219200" cy="552556"/>
          </a:xfrm>
          <a:prstGeom prst="wedgeRoundRectCallout">
            <a:avLst>
              <a:gd name="adj1" fmla="val -15046"/>
              <a:gd name="adj2" fmla="val 121237"/>
              <a:gd name="adj3" fmla="val 16667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gadget 1 + data</a:t>
            </a:r>
          </a:p>
        </p:txBody>
      </p:sp>
      <p:sp>
        <p:nvSpPr>
          <p:cNvPr id="15" name="Right Brace 14"/>
          <p:cNvSpPr/>
          <p:nvPr/>
        </p:nvSpPr>
        <p:spPr>
          <a:xfrm rot="16200000">
            <a:off x="4914902" y="4838699"/>
            <a:ext cx="381001" cy="2743201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7315200" y="5911075"/>
            <a:ext cx="1219200" cy="552556"/>
          </a:xfrm>
          <a:prstGeom prst="wedgeRoundRectCallout">
            <a:avLst>
              <a:gd name="adj1" fmla="val -74074"/>
              <a:gd name="adj2" fmla="val 57392"/>
              <a:gd name="adj3" fmla="val 16667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gadget 2</a:t>
            </a:r>
          </a:p>
        </p:txBody>
      </p:sp>
    </p:spTree>
    <p:extLst>
      <p:ext uri="{BB962C8B-B14F-4D97-AF65-F5344CB8AC3E}">
        <p14:creationId xmlns:p14="http://schemas.microsoft.com/office/powerpoint/2010/main" val="1937167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RO(P?) Programming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28850" y="1751891"/>
            <a:ext cx="4686300" cy="4754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Disassemble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</a:t>
            </a:r>
            <a:r>
              <a:rPr lang="en-US" i="1" u="sng" dirty="0"/>
              <a:t>useful</a:t>
            </a:r>
            <a:r>
              <a:rPr lang="en-US" dirty="0"/>
              <a:t> code sequences as gadgets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Assemble gadgets into desired shellcode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24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Disassembling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3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Hijack: </a:t>
            </a:r>
            <a:br>
              <a:rPr lang="en-US" dirty="0"/>
            </a:br>
            <a:r>
              <a:rPr lang="en-US" dirty="0"/>
              <a:t>Always control +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2800" b="1" i="1" dirty="0">
                <a:solidFill>
                  <a:srgbClr val="000000"/>
                </a:solidFill>
              </a:rPr>
              <a:t>computation</a:t>
            </a:r>
            <a:r>
              <a:rPr lang="en-US" sz="2800" dirty="0">
                <a:solidFill>
                  <a:srgbClr val="000000"/>
                </a:solidFill>
              </a:rPr>
              <a:t>                     +                          </a:t>
            </a:r>
            <a:r>
              <a:rPr lang="en-US" sz="2800" b="1" i="1" dirty="0">
                <a:solidFill>
                  <a:srgbClr val="000000"/>
                </a:solidFill>
              </a:rPr>
              <a:t>control</a:t>
            </a:r>
          </a:p>
          <a:p>
            <a:pPr marL="0" lv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33450" y="2515059"/>
          <a:ext cx="72771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shellcode</a:t>
                      </a:r>
                      <a:r>
                        <a:rPr lang="en-US" sz="2800" baseline="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 (aka payload)</a:t>
                      </a:r>
                      <a:endParaRPr lang="en-US" sz="2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padding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&amp;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buf</a:t>
                      </a:r>
                      <a:endParaRPr lang="en-US" sz="2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Arc 5"/>
          <p:cNvSpPr/>
          <p:nvPr/>
        </p:nvSpPr>
        <p:spPr>
          <a:xfrm flipV="1">
            <a:off x="1028700" y="2085471"/>
            <a:ext cx="6591300" cy="883604"/>
          </a:xfrm>
          <a:prstGeom prst="arc">
            <a:avLst>
              <a:gd name="adj1" fmla="val 7758"/>
              <a:gd name="adj2" fmla="val 10784512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</a:t>
            </a:fld>
            <a:endParaRPr lang="en-US"/>
          </a:p>
        </p:txBody>
      </p:sp>
      <p:sp>
        <p:nvSpPr>
          <p:cNvPr id="8" name="Alternate Process 7"/>
          <p:cNvSpPr/>
          <p:nvPr/>
        </p:nvSpPr>
        <p:spPr>
          <a:xfrm>
            <a:off x="1089922" y="4625109"/>
            <a:ext cx="6904121" cy="1066800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Today: Return Oriented Programming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Execution without injecting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04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Execution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30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33400" y="1098602"/>
            <a:ext cx="5635767" cy="5530798"/>
            <a:chOff x="3505200" y="1066800"/>
            <a:chExt cx="5635767" cy="5530798"/>
          </a:xfrm>
        </p:grpSpPr>
        <p:sp>
          <p:nvSpPr>
            <p:cNvPr id="23" name="Rounded Rectangle 22"/>
            <p:cNvSpPr/>
            <p:nvPr/>
          </p:nvSpPr>
          <p:spPr>
            <a:xfrm>
              <a:off x="3505200" y="1263598"/>
              <a:ext cx="2362200" cy="5334000"/>
            </a:xfrm>
            <a:prstGeom prst="roundRect">
              <a:avLst/>
            </a:prstGeom>
            <a:solidFill>
              <a:srgbClr val="92939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b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Process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Memory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38600" y="3657600"/>
              <a:ext cx="1295399" cy="9144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38600" y="4648200"/>
              <a:ext cx="1295399" cy="9144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Heap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629400" y="2667000"/>
              <a:ext cx="2362200" cy="1066800"/>
            </a:xfrm>
            <a:prstGeom prst="roundRect">
              <a:avLst/>
            </a:prstGeom>
            <a:solidFill>
              <a:srgbClr val="92939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Processor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333999" y="1535668"/>
              <a:ext cx="3806968" cy="1131332"/>
              <a:chOff x="5333999" y="1535668"/>
              <a:chExt cx="3806968" cy="1131332"/>
            </a:xfrm>
          </p:grpSpPr>
          <p:cxnSp>
            <p:nvCxnSpPr>
              <p:cNvPr id="28" name="Elbow Connector 27"/>
              <p:cNvCxnSpPr>
                <a:endCxn id="26" idx="0"/>
              </p:cNvCxnSpPr>
              <p:nvPr/>
            </p:nvCxnSpPr>
            <p:spPr>
              <a:xfrm>
                <a:off x="5333999" y="1997333"/>
                <a:ext cx="2476501" cy="669667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019800" y="1535668"/>
                <a:ext cx="31211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Fetch, decode, execute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934200" y="1066800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333999" y="3733800"/>
              <a:ext cx="2802637" cy="1840775"/>
              <a:chOff x="5333999" y="3733800"/>
              <a:chExt cx="2802637" cy="1840775"/>
            </a:xfrm>
          </p:grpSpPr>
          <p:cxnSp>
            <p:nvCxnSpPr>
              <p:cNvPr id="32" name="Elbow Connector 31"/>
              <p:cNvCxnSpPr/>
              <p:nvPr/>
            </p:nvCxnSpPr>
            <p:spPr>
              <a:xfrm flipV="1">
                <a:off x="5333999" y="3810000"/>
                <a:ext cx="2476501" cy="381000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endCxn id="26" idx="2"/>
              </p:cNvCxnSpPr>
              <p:nvPr/>
            </p:nvCxnSpPr>
            <p:spPr>
              <a:xfrm flipV="1">
                <a:off x="5333999" y="3733800"/>
                <a:ext cx="2476501" cy="1371600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6019800" y="5112910"/>
                <a:ext cx="2116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read and write</a:t>
                </a:r>
              </a:p>
            </p:txBody>
          </p:sp>
        </p:grpSp>
      </p:grpSp>
      <p:sp>
        <p:nvSpPr>
          <p:cNvPr id="17" name="Rounded Rectangle 16"/>
          <p:cNvSpPr/>
          <p:nvPr/>
        </p:nvSpPr>
        <p:spPr>
          <a:xfrm>
            <a:off x="1030974" y="1828800"/>
            <a:ext cx="1295399" cy="1696952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489762" y="2760950"/>
            <a:ext cx="768038" cy="3632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EIP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78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400" y="2133600"/>
            <a:ext cx="914400" cy="41639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0800" y="2133600"/>
            <a:ext cx="1524000" cy="41639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Dis</a:t>
            </a:r>
            <a:r>
              <a:rPr lang="en-US" dirty="0"/>
              <a:t>assembly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1219200"/>
            <a:ext cx="70104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user@box:~/l2$ </a:t>
            </a:r>
            <a:r>
              <a:rPr lang="en-US" b="0" dirty="0" err="1">
                <a:latin typeface="Courier"/>
                <a:cs typeface="Courier"/>
              </a:rPr>
              <a:t>objdump</a:t>
            </a:r>
            <a:r>
              <a:rPr lang="en-US" b="0" dirty="0">
                <a:latin typeface="Courier"/>
                <a:cs typeface="Courier"/>
              </a:rPr>
              <a:t> -d ./file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...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00000000 &lt;</a:t>
            </a:r>
            <a:r>
              <a:rPr lang="en-US" b="0" dirty="0" err="1">
                <a:latin typeface="Courier"/>
                <a:cs typeface="Courier"/>
              </a:rPr>
              <a:t>even_sum</a:t>
            </a:r>
            <a:r>
              <a:rPr lang="en-US" b="0" dirty="0">
                <a:latin typeface="Courier"/>
                <a:cs typeface="Courier"/>
              </a:rPr>
              <a:t>&gt;: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 0:	55         push   %</a:t>
            </a:r>
            <a:r>
              <a:rPr lang="en-US" b="0" dirty="0" err="1">
                <a:latin typeface="Courier"/>
                <a:cs typeface="Courier"/>
              </a:rPr>
              <a:t>ebp</a:t>
            </a:r>
            <a:endParaRPr lang="en-US" b="0" dirty="0">
              <a:latin typeface="Courier"/>
              <a:cs typeface="Courier"/>
            </a:endParaRP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 1:	89 e5      </a:t>
            </a:r>
            <a:r>
              <a:rPr lang="en-US" b="0" dirty="0" err="1">
                <a:latin typeface="Courier"/>
                <a:cs typeface="Courier"/>
              </a:rPr>
              <a:t>mov</a:t>
            </a:r>
            <a:r>
              <a:rPr lang="en-US" b="0" dirty="0">
                <a:latin typeface="Courier"/>
                <a:cs typeface="Courier"/>
              </a:rPr>
              <a:t>    %</a:t>
            </a:r>
            <a:r>
              <a:rPr lang="en-US" b="0" dirty="0" err="1">
                <a:latin typeface="Courier"/>
                <a:cs typeface="Courier"/>
              </a:rPr>
              <a:t>esp,%ebp</a:t>
            </a:r>
            <a:endParaRPr lang="en-US" b="0" dirty="0">
              <a:latin typeface="Courier"/>
              <a:cs typeface="Courier"/>
            </a:endParaRP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 3:	83 </a:t>
            </a:r>
            <a:r>
              <a:rPr lang="en-US" b="0" dirty="0" err="1">
                <a:latin typeface="Courier"/>
                <a:cs typeface="Courier"/>
              </a:rPr>
              <a:t>ec</a:t>
            </a:r>
            <a:r>
              <a:rPr lang="en-US" b="0" dirty="0">
                <a:latin typeface="Courier"/>
                <a:cs typeface="Courier"/>
              </a:rPr>
              <a:t> 10   sub    $0x10,%esp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 6:	8b 45 0c   </a:t>
            </a:r>
            <a:r>
              <a:rPr lang="en-US" b="0" dirty="0" err="1">
                <a:latin typeface="Courier"/>
                <a:cs typeface="Courier"/>
              </a:rPr>
              <a:t>mov</a:t>
            </a:r>
            <a:r>
              <a:rPr lang="en-US" b="0" dirty="0">
                <a:latin typeface="Courier"/>
                <a:cs typeface="Courier"/>
              </a:rPr>
              <a:t>    0xc(%ebp),%eax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 9:	03 45 08   add    0x8(%ebp),%eax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 </a:t>
            </a:r>
            <a:r>
              <a:rPr lang="en-US" b="0" dirty="0" err="1">
                <a:latin typeface="Courier"/>
                <a:cs typeface="Courier"/>
              </a:rPr>
              <a:t>c</a:t>
            </a:r>
            <a:r>
              <a:rPr lang="en-US" b="0" dirty="0">
                <a:latin typeface="Courier"/>
                <a:cs typeface="Courier"/>
              </a:rPr>
              <a:t>:	03 45 10   add    0x10(%ebp),%eax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 </a:t>
            </a:r>
            <a:r>
              <a:rPr lang="en-US" b="0" dirty="0" err="1">
                <a:latin typeface="Courier"/>
                <a:cs typeface="Courier"/>
              </a:rPr>
              <a:t>f</a:t>
            </a:r>
            <a:r>
              <a:rPr lang="en-US" b="0" dirty="0">
                <a:latin typeface="Courier"/>
                <a:cs typeface="Courier"/>
              </a:rPr>
              <a:t>:	89 45 </a:t>
            </a:r>
            <a:r>
              <a:rPr lang="en-US" b="0" dirty="0" err="1">
                <a:latin typeface="Courier"/>
                <a:cs typeface="Courier"/>
              </a:rPr>
              <a:t>fc</a:t>
            </a:r>
            <a:r>
              <a:rPr lang="en-US" b="0" dirty="0">
                <a:latin typeface="Courier"/>
                <a:cs typeface="Courier"/>
              </a:rPr>
              <a:t>   </a:t>
            </a:r>
            <a:r>
              <a:rPr lang="en-US" b="0" dirty="0" err="1">
                <a:latin typeface="Courier"/>
                <a:cs typeface="Courier"/>
              </a:rPr>
              <a:t>mov</a:t>
            </a:r>
            <a:r>
              <a:rPr lang="en-US" b="0" dirty="0">
                <a:latin typeface="Courier"/>
                <a:cs typeface="Courier"/>
              </a:rPr>
              <a:t>    %eax,0xfffffffc(%ebp)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12:	8b 45 </a:t>
            </a:r>
            <a:r>
              <a:rPr lang="en-US" b="0" dirty="0" err="1">
                <a:latin typeface="Courier"/>
                <a:cs typeface="Courier"/>
              </a:rPr>
              <a:t>fc</a:t>
            </a:r>
            <a:r>
              <a:rPr lang="en-US" b="0" dirty="0">
                <a:latin typeface="Courier"/>
                <a:cs typeface="Courier"/>
              </a:rPr>
              <a:t>   </a:t>
            </a:r>
            <a:r>
              <a:rPr lang="en-US" b="0" dirty="0" err="1">
                <a:latin typeface="Courier"/>
                <a:cs typeface="Courier"/>
              </a:rPr>
              <a:t>mov</a:t>
            </a:r>
            <a:r>
              <a:rPr lang="en-US" b="0" dirty="0">
                <a:latin typeface="Courier"/>
                <a:cs typeface="Courier"/>
              </a:rPr>
              <a:t>    0xfffffffc(%ebp),%eax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15:	83 e0 01   and    $0x1,%eax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18:	84 c0      test   %</a:t>
            </a:r>
            <a:r>
              <a:rPr lang="en-US" b="0" dirty="0" err="1">
                <a:latin typeface="Courier"/>
                <a:cs typeface="Courier"/>
              </a:rPr>
              <a:t>al,%al</a:t>
            </a:r>
            <a:endParaRPr lang="en-US" b="0" dirty="0">
              <a:latin typeface="Courier"/>
              <a:cs typeface="Courier"/>
            </a:endParaRP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1a:	74 03      je     1f &lt;even_sum+0x1f&gt;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1c:	ff 45 </a:t>
            </a:r>
            <a:r>
              <a:rPr lang="en-US" b="0" dirty="0" err="1">
                <a:latin typeface="Courier"/>
                <a:cs typeface="Courier"/>
              </a:rPr>
              <a:t>fc</a:t>
            </a:r>
            <a:r>
              <a:rPr lang="en-US" b="0" dirty="0">
                <a:latin typeface="Courier"/>
                <a:cs typeface="Courier"/>
              </a:rPr>
              <a:t>   </a:t>
            </a:r>
            <a:r>
              <a:rPr lang="en-US" b="0" dirty="0" err="1">
                <a:latin typeface="Courier"/>
                <a:cs typeface="Courier"/>
              </a:rPr>
              <a:t>incl</a:t>
            </a:r>
            <a:r>
              <a:rPr lang="en-US" b="0" dirty="0">
                <a:latin typeface="Courier"/>
                <a:cs typeface="Courier"/>
              </a:rPr>
              <a:t>   0xfffffffc(%ebp)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1f:	8b 45 </a:t>
            </a:r>
            <a:r>
              <a:rPr lang="en-US" b="0" dirty="0" err="1">
                <a:latin typeface="Courier"/>
                <a:cs typeface="Courier"/>
              </a:rPr>
              <a:t>fc</a:t>
            </a:r>
            <a:r>
              <a:rPr lang="en-US" b="0" dirty="0">
                <a:latin typeface="Courier"/>
                <a:cs typeface="Courier"/>
              </a:rPr>
              <a:t>   </a:t>
            </a:r>
            <a:r>
              <a:rPr lang="en-US" b="0" dirty="0" err="1">
                <a:latin typeface="Courier"/>
                <a:cs typeface="Courier"/>
              </a:rPr>
              <a:t>mov</a:t>
            </a:r>
            <a:r>
              <a:rPr lang="en-US" b="0" dirty="0">
                <a:latin typeface="Courier"/>
                <a:cs typeface="Courier"/>
              </a:rPr>
              <a:t>    0xfffffffc(%ebp),%eax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22:	c9         leave  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23:	c3         ret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3838" y="2286000"/>
            <a:ext cx="1500162" cy="533400"/>
          </a:xfrm>
          <a:prstGeom prst="wedgeRoundRectCallout">
            <a:avLst>
              <a:gd name="adj1" fmla="val 78778"/>
              <a:gd name="adj2" fmla="val 20831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724400" y="6297514"/>
            <a:ext cx="3200400" cy="533400"/>
          </a:xfrm>
          <a:prstGeom prst="wedgeRoundRectCallout">
            <a:avLst>
              <a:gd name="adj1" fmla="val -80797"/>
              <a:gd name="adj2" fmla="val -65979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Executable instructions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477000" y="1600200"/>
            <a:ext cx="1905000" cy="533400"/>
          </a:xfrm>
          <a:prstGeom prst="wedgeRoundRectCallout">
            <a:avLst>
              <a:gd name="adj1" fmla="val -126954"/>
              <a:gd name="adj2" fmla="val -68459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Disassemble</a:t>
            </a:r>
          </a:p>
        </p:txBody>
      </p:sp>
    </p:spTree>
    <p:extLst>
      <p:ext uri="{BB962C8B-B14F-4D97-AF65-F5344CB8AC3E}">
        <p14:creationId xmlns:p14="http://schemas.microsoft.com/office/powerpoint/2010/main" val="1567951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Linear-Sweep Disassembly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2400" y="2614724"/>
            <a:ext cx="1905000" cy="6680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Disassembler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EIP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1676400"/>
          <a:ext cx="7010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33700" y="1219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Executable Instructions</a:t>
            </a:r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1104900" y="2057400"/>
            <a:ext cx="0" cy="557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24"/>
          <p:cNvGrpSpPr/>
          <p:nvPr/>
        </p:nvGrpSpPr>
        <p:grpSpPr>
          <a:xfrm>
            <a:off x="2933700" y="2438400"/>
            <a:ext cx="5553012" cy="2081213"/>
            <a:chOff x="2676588" y="2514600"/>
            <a:chExt cx="5553012" cy="2081213"/>
          </a:xfrm>
        </p:grpSpPr>
        <p:pic>
          <p:nvPicPr>
            <p:cNvPr id="13" name="Picture 12" descr="Picture 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6588" y="2514600"/>
              <a:ext cx="5553012" cy="208121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819400" y="3886200"/>
              <a:ext cx="5181600" cy="369332"/>
            </a:xfrm>
            <a:prstGeom prst="rect">
              <a:avLst/>
            </a:prstGeom>
            <a:solidFill>
              <a:srgbClr val="FFFF66">
                <a:alpha val="30000"/>
              </a:srgbClr>
            </a:solidFill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25"/>
          <p:cNvGrpSpPr/>
          <p:nvPr/>
        </p:nvGrpSpPr>
        <p:grpSpPr>
          <a:xfrm>
            <a:off x="381000" y="4595813"/>
            <a:ext cx="5181600" cy="2081728"/>
            <a:chOff x="1843087" y="4595813"/>
            <a:chExt cx="5181600" cy="2081728"/>
          </a:xfrm>
        </p:grpSpPr>
        <p:pic>
          <p:nvPicPr>
            <p:cNvPr id="16" name="Picture 15" descr="Picture 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3087" y="4595813"/>
              <a:ext cx="4938713" cy="1776515"/>
            </a:xfrm>
            <a:prstGeom prst="rect">
              <a:avLst/>
            </a:prstGeom>
          </p:spPr>
        </p:pic>
        <p:pic>
          <p:nvPicPr>
            <p:cNvPr id="17" name="Picture 16" descr="Picture 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3087" y="6354243"/>
              <a:ext cx="4938713" cy="22326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843087" y="6308209"/>
              <a:ext cx="5181600" cy="369332"/>
            </a:xfrm>
            <a:prstGeom prst="rect">
              <a:avLst/>
            </a:prstGeom>
            <a:solidFill>
              <a:srgbClr val="FFFF66">
                <a:alpha val="30000"/>
              </a:srgbClr>
            </a:solidFill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-59427" y="3579167"/>
            <a:ext cx="31470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Algorithm:</a:t>
            </a:r>
          </a:p>
          <a:p>
            <a:pPr marL="457200" indent="-457200">
              <a:buAutoNum type="arabicPeriod"/>
            </a:pPr>
            <a:r>
              <a:rPr lang="en-US" sz="2400" dirty="0"/>
              <a:t>Decode Instruction</a:t>
            </a:r>
          </a:p>
          <a:p>
            <a:pPr marL="457200" indent="-457200">
              <a:buAutoNum type="arabicPeriod"/>
            </a:pPr>
            <a:r>
              <a:rPr lang="en-US" sz="2400" dirty="0"/>
              <a:t>Advance EIP by </a:t>
            </a:r>
            <a:r>
              <a:rPr lang="en-US" sz="2400" dirty="0" err="1"/>
              <a:t>len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5867400" y="5238083"/>
            <a:ext cx="3200401" cy="1066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push 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469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Linear-Sweep Disassembly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3000" y="2614724"/>
            <a:ext cx="1905000" cy="6680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Disassembler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EIP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1676400"/>
          <a:ext cx="7010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33700" y="1219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Executable Instructions</a:t>
            </a:r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2095500" y="2057400"/>
            <a:ext cx="0" cy="557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867400" y="5238083"/>
            <a:ext cx="3200401" cy="1066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push 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21" name="Picture 20" descr="Picture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187364"/>
            <a:ext cx="5993152" cy="1562099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507495" y="3657600"/>
            <a:ext cx="5153025" cy="2858833"/>
            <a:chOff x="507495" y="3657600"/>
            <a:chExt cx="5153025" cy="2858833"/>
          </a:xfrm>
        </p:grpSpPr>
        <p:pic>
          <p:nvPicPr>
            <p:cNvPr id="22" name="Picture 21" descr="Picture 4.png"/>
            <p:cNvPicPr>
              <a:picLocks noChangeAspect="1"/>
            </p:cNvPicPr>
            <p:nvPr/>
          </p:nvPicPr>
          <p:blipFill rotWithShape="1">
            <a:blip r:embed="rId3"/>
            <a:srcRect b="69971"/>
            <a:stretch/>
          </p:blipFill>
          <p:spPr>
            <a:xfrm>
              <a:off x="507495" y="3657600"/>
              <a:ext cx="5153025" cy="1560767"/>
            </a:xfrm>
            <a:prstGeom prst="rect">
              <a:avLst/>
            </a:prstGeom>
          </p:spPr>
        </p:pic>
        <p:pic>
          <p:nvPicPr>
            <p:cNvPr id="24" name="Picture 23" descr="Picture 4.png"/>
            <p:cNvPicPr>
              <a:picLocks noChangeAspect="1"/>
            </p:cNvPicPr>
            <p:nvPr/>
          </p:nvPicPr>
          <p:blipFill rotWithShape="1">
            <a:blip r:embed="rId3"/>
            <a:srcRect t="84255" b="-800"/>
            <a:stretch/>
          </p:blipFill>
          <p:spPr>
            <a:xfrm>
              <a:off x="507495" y="5632938"/>
              <a:ext cx="5153025" cy="85993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20666" y="5225534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886200" y="6172200"/>
              <a:ext cx="685800" cy="344233"/>
            </a:xfrm>
            <a:prstGeom prst="ellipse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5867400" y="5238083"/>
            <a:ext cx="3200401" cy="1066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push 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mov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 %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esp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, %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2064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Linear-Sweep Disassembly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19400" y="2614724"/>
            <a:ext cx="1905000" cy="6680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Disassembler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EIP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1676400"/>
          <a:ext cx="7010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33700" y="1219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Executable Instructions</a:t>
            </a:r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3771900" y="2057400"/>
            <a:ext cx="0" cy="557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867400" y="5238083"/>
            <a:ext cx="3200401" cy="1066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push 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67400" y="5238083"/>
            <a:ext cx="3200401" cy="1066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push 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mov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 %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esp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, %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3599517"/>
            <a:ext cx="3657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Algorithm:</a:t>
            </a:r>
          </a:p>
          <a:p>
            <a:pPr marL="457200" indent="-457200">
              <a:buAutoNum type="arabicPeriod"/>
            </a:pPr>
            <a:r>
              <a:rPr lang="en-US" sz="2400" dirty="0"/>
              <a:t>Decode Instruction</a:t>
            </a:r>
          </a:p>
          <a:p>
            <a:pPr marL="457200" indent="-457200">
              <a:buAutoNum type="arabicPeriod"/>
            </a:pPr>
            <a:r>
              <a:rPr lang="en-US" sz="2400" dirty="0"/>
              <a:t>Advance EIP by </a:t>
            </a:r>
            <a:r>
              <a:rPr lang="en-US" sz="2400" dirty="0" err="1"/>
              <a:t>len</a:t>
            </a:r>
            <a:endParaRPr 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5334000" y="2895600"/>
            <a:ext cx="3124200" cy="990600"/>
          </a:xfrm>
          <a:prstGeom prst="wedgeRoundRectCallout">
            <a:avLst>
              <a:gd name="adj1" fmla="val -94930"/>
              <a:gd name="adj2" fmla="val 69845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Note we don’t follow jumps: we just increment by instruction length</a:t>
            </a:r>
          </a:p>
        </p:txBody>
      </p:sp>
    </p:spTree>
    <p:extLst>
      <p:ext uri="{BB962C8B-B14F-4D97-AF65-F5344CB8AC3E}">
        <p14:creationId xmlns:p14="http://schemas.microsoft.com/office/powerpoint/2010/main" val="85365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Disassemble from any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752600" y="2667000"/>
          <a:ext cx="7010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914400" y="1752600"/>
            <a:ext cx="1676399" cy="55311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push 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2049787" y="2293613"/>
            <a:ext cx="342900" cy="632474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231835" y="1569901"/>
            <a:ext cx="1447800" cy="7620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Normal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Execution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743200" y="1752600"/>
            <a:ext cx="3276600" cy="55311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mov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 %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esp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, %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3295650" y="2007499"/>
            <a:ext cx="342900" cy="1143000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45284" y="3147251"/>
            <a:ext cx="7292189" cy="2900223"/>
            <a:chOff x="645284" y="3147251"/>
            <a:chExt cx="7292189" cy="2900223"/>
          </a:xfrm>
        </p:grpSpPr>
        <p:grpSp>
          <p:nvGrpSpPr>
            <p:cNvPr id="24" name="Group 23"/>
            <p:cNvGrpSpPr/>
            <p:nvPr/>
          </p:nvGrpSpPr>
          <p:grpSpPr>
            <a:xfrm>
              <a:off x="2590799" y="3147251"/>
              <a:ext cx="1905000" cy="1225374"/>
              <a:chOff x="2590799" y="3147251"/>
              <a:chExt cx="1905000" cy="122537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2590799" y="3704575"/>
                <a:ext cx="1905000" cy="66805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Disassembler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:r>
                  <a:rPr lang="en-US" sz="2000" dirty="0">
                    <a:solidFill>
                      <a:schemeClr val="bg1"/>
                    </a:solidFill>
                  </a:rPr>
                  <a:t>EIP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0"/>
              </p:cNvCxnSpPr>
              <p:nvPr/>
            </p:nvCxnSpPr>
            <p:spPr>
              <a:xfrm flipV="1">
                <a:off x="3543299" y="3147251"/>
                <a:ext cx="0" cy="5573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45284" y="4662479"/>
              <a:ext cx="7292189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It’s perfectly valid to start disassembling from </a:t>
              </a:r>
              <a:br>
                <a:rPr lang="en-US" sz="2800" dirty="0"/>
              </a:br>
              <a:r>
                <a:rPr lang="en-US" sz="2800" i="1" u="sng" dirty="0">
                  <a:solidFill>
                    <a:schemeClr val="tx2"/>
                  </a:solidFill>
                </a:rPr>
                <a:t>any</a:t>
              </a:r>
              <a:r>
                <a:rPr lang="en-US" sz="2800" dirty="0"/>
                <a:t> address and all byte sequences will have a </a:t>
              </a:r>
            </a:p>
            <a:p>
              <a:r>
                <a:rPr lang="en-US" sz="2800" dirty="0"/>
                <a:t>unique disassembly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0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jumps and returns instead of linear sweep</a:t>
            </a:r>
          </a:p>
          <a:p>
            <a:endParaRPr lang="en-US" dirty="0"/>
          </a:p>
          <a:p>
            <a:r>
              <a:rPr lang="en-US" dirty="0"/>
              <a:t>Undecidable: indirect jumps</a:t>
            </a:r>
          </a:p>
          <a:p>
            <a:pPr lvl="1"/>
            <a:r>
              <a:rPr lang="en-US" dirty="0"/>
              <a:t>Where does </a:t>
            </a:r>
            <a:r>
              <a:rPr lang="en-US" dirty="0" err="1">
                <a:latin typeface="Consolas"/>
                <a:cs typeface="Consolas"/>
              </a:rPr>
              <a:t>jmp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err="1">
                <a:latin typeface="Consolas"/>
                <a:cs typeface="Consolas"/>
              </a:rPr>
              <a:t>eax</a:t>
            </a:r>
            <a:r>
              <a:rPr lang="en-US" dirty="0"/>
              <a:t> 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34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and Disassembly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Compiler-created gadget:</a:t>
            </a:r>
            <a:r>
              <a:rPr lang="en-US" dirty="0"/>
              <a:t> A sequence of instructions inserted by the compiler ending in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Unintended gadget:</a:t>
            </a:r>
            <a:r>
              <a:rPr lang="en-US" dirty="0"/>
              <a:t> A sequence of instructions not created by the compiler, e.g., by starting disassembly at an unaligned start.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9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Example: </a:t>
            </a:r>
            <a:r>
              <a:rPr lang="en-US" sz="3600" dirty="0" err="1">
                <a:latin typeface="Consolas" charset="0"/>
                <a:ea typeface="Consolas" charset="0"/>
                <a:cs typeface="Consolas" charset="0"/>
              </a:rPr>
              <a:t>ecb_crypt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362450" y="1447800"/>
            <a:ext cx="43794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c7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d4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01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00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00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00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f7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c7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07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00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00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00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0f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95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c3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228600" y="2204535"/>
            <a:ext cx="3771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r">
              <a:buClr>
                <a:srgbClr val="008080"/>
              </a:buClr>
              <a:buFontTx/>
              <a:buNone/>
            </a:pP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$0x00000001, -44(%</a:t>
            </a: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890588" y="3996266"/>
            <a:ext cx="3028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r">
              <a:buClr>
                <a:srgbClr val="008080"/>
              </a:buCl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test $0x00000007, %</a:t>
            </a: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edi</a:t>
            </a:r>
            <a:endParaRPr lang="en-US" altLang="en-US" sz="1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1548871" y="5377935"/>
            <a:ext cx="236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r">
              <a:buClr>
                <a:srgbClr val="008080"/>
              </a:buClr>
              <a:buFontTx/>
              <a:buNone/>
            </a:pP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setnzb</a:t>
            </a: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-61(%</a:t>
            </a: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194301" y="3237469"/>
            <a:ext cx="236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add %dh, %</a:t>
            </a: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bh</a:t>
            </a:r>
            <a:endParaRPr lang="en-US" altLang="en-US" sz="1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194301" y="4355068"/>
            <a:ext cx="335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$0x0F000000, (%</a:t>
            </a: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edi</a:t>
            </a: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94301" y="5257800"/>
            <a:ext cx="2362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xchg</a:t>
            </a: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%</a:t>
            </a: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%</a:t>
            </a: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altLang="en-US" sz="1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inc</a:t>
            </a: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%</a:t>
            </a: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altLang="en-US" sz="1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ret</a:t>
            </a:r>
          </a:p>
        </p:txBody>
      </p:sp>
      <p:sp>
        <p:nvSpPr>
          <p:cNvPr id="25" name="Left Brace 24"/>
          <p:cNvSpPr/>
          <p:nvPr/>
        </p:nvSpPr>
        <p:spPr>
          <a:xfrm>
            <a:off x="4048125" y="1514523"/>
            <a:ext cx="246592" cy="1770544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>
            <a:off x="3989917" y="3474006"/>
            <a:ext cx="304800" cy="1428195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>
            <a:off x="3945202" y="5093731"/>
            <a:ext cx="349515" cy="1002269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/>
          <p:cNvSpPr/>
          <p:nvPr/>
        </p:nvSpPr>
        <p:spPr>
          <a:xfrm flipH="1">
            <a:off x="4797060" y="5410200"/>
            <a:ext cx="308339" cy="620800"/>
          </a:xfrm>
          <a:prstGeom prst="leftBrac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flipH="1">
            <a:off x="4797060" y="3750017"/>
            <a:ext cx="282940" cy="1507783"/>
          </a:xfrm>
          <a:prstGeom prst="leftBrac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 flipH="1">
            <a:off x="4797060" y="3270367"/>
            <a:ext cx="282940" cy="311033"/>
          </a:xfrm>
          <a:prstGeom prst="leftBrac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51844" y="6506605"/>
            <a:ext cx="48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credit: </a:t>
            </a:r>
            <a:r>
              <a:rPr lang="en-US" dirty="0" err="1"/>
              <a:t>Hovav</a:t>
            </a:r>
            <a:r>
              <a:rPr lang="en-US" dirty="0"/>
              <a:t> </a:t>
            </a:r>
            <a:r>
              <a:rPr lang="en-US" dirty="0" err="1"/>
              <a:t>Shacham</a:t>
            </a:r>
            <a:r>
              <a:rPr lang="en-US" dirty="0"/>
              <a:t> </a:t>
            </a:r>
            <a:r>
              <a:rPr lang="en-US" dirty="0" err="1"/>
              <a:t>Blackhat</a:t>
            </a:r>
            <a:r>
              <a:rPr lang="en-US" dirty="0"/>
              <a:t> 2008 Talk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61705" y="1146112"/>
            <a:ext cx="1768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Intended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00492" y="1146112"/>
            <a:ext cx="2244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Unintended</a:t>
            </a:r>
          </a:p>
        </p:txBody>
      </p:sp>
    </p:spTree>
    <p:extLst>
      <p:ext uri="{BB962C8B-B14F-4D97-AF65-F5344CB8AC3E}">
        <p14:creationId xmlns:p14="http://schemas.microsoft.com/office/powerpoint/2010/main" val="199485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ROP Programming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28850" y="1751891"/>
            <a:ext cx="4686300" cy="4754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Disassemble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</a:t>
            </a:r>
            <a:r>
              <a:rPr lang="en-US" i="1" u="sng" dirty="0"/>
              <a:t>useful</a:t>
            </a:r>
            <a:r>
              <a:rPr lang="en-US" dirty="0"/>
              <a:t> code sequences as gadgets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Assemble gadgets into desired shellcode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rgbClr val="990000"/>
                </a:solidFill>
              </a:rPr>
              <a:t>Idea: </a:t>
            </a:r>
            <a:br>
              <a:rPr lang="en-US" dirty="0"/>
            </a:br>
            <a:r>
              <a:rPr lang="en-US" dirty="0"/>
              <a:t>We forge shell code out of existing application logic gadgets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u="sng" dirty="0">
                <a:solidFill>
                  <a:srgbClr val="990000"/>
                </a:solidFill>
              </a:rPr>
              <a:t>Requirements: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vulnerability + gadgets + some </a:t>
            </a:r>
            <a:r>
              <a:rPr lang="en-US" i="1" u="sng" dirty="0" err="1"/>
              <a:t>unrandomized</a:t>
            </a:r>
            <a:r>
              <a:rPr lang="en-US" dirty="0"/>
              <a:t> code</a:t>
            </a:r>
            <a:br>
              <a:rPr lang="en-US" dirty="0"/>
            </a:br>
            <a:r>
              <a:rPr lang="en-US" dirty="0"/>
              <a:t>(we need to know the addresses of gadgets)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1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04-exercises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ROPing</a:t>
            </a:r>
            <a:r>
              <a:rPr lang="en-US" dirty="0"/>
              <a:t>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51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BOOL WINAPI </a:t>
            </a:r>
            <a:r>
              <a:rPr lang="en-US" sz="2000" dirty="0" err="1">
                <a:latin typeface="Consolas"/>
                <a:cs typeface="Consolas"/>
              </a:rPr>
              <a:t>VirtualProtect</a:t>
            </a:r>
            <a:r>
              <a:rPr lang="en-US" sz="2000" dirty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LPVOID </a:t>
            </a:r>
            <a:r>
              <a:rPr lang="en-US" sz="2000" dirty="0" err="1">
                <a:latin typeface="Consolas"/>
                <a:cs typeface="Consolas"/>
              </a:rPr>
              <a:t>lpAddress</a:t>
            </a:r>
            <a:r>
              <a:rPr lang="en-US" sz="2000" dirty="0">
                <a:latin typeface="Consolas"/>
                <a:cs typeface="Consolas"/>
              </a:rPr>
              <a:t>, // </a:t>
            </a:r>
            <a:r>
              <a:rPr lang="en-US" sz="2000" b="1" dirty="0">
                <a:latin typeface="Consolas"/>
                <a:cs typeface="Consolas"/>
              </a:rPr>
              <a:t>dynamically</a:t>
            </a:r>
            <a:r>
              <a:rPr lang="en-US" sz="2000" dirty="0">
                <a:latin typeface="Consolas"/>
                <a:cs typeface="Consolas"/>
              </a:rPr>
              <a:t> determined base </a:t>
            </a:r>
            <a:r>
              <a:rPr lang="en-US" sz="2000" dirty="0" err="1">
                <a:latin typeface="Consolas"/>
                <a:cs typeface="Consolas"/>
              </a:rPr>
              <a:t>addr</a:t>
            </a:r>
            <a:r>
              <a:rPr lang="en-US" sz="2000" dirty="0">
                <a:latin typeface="Consolas"/>
                <a:cs typeface="Consolas"/>
              </a:rPr>
              <a:t> to pages to change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SIZE_T </a:t>
            </a:r>
            <a:r>
              <a:rPr lang="en-US" sz="2000" dirty="0" err="1">
                <a:latin typeface="Consolas"/>
                <a:cs typeface="Consolas"/>
              </a:rPr>
              <a:t>dwSize</a:t>
            </a:r>
            <a:r>
              <a:rPr lang="en-US" sz="2000" dirty="0">
                <a:latin typeface="Consolas"/>
                <a:cs typeface="Consolas"/>
              </a:rPr>
              <a:t>, // size of the region in bytes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DWORD </a:t>
            </a:r>
            <a:r>
              <a:rPr lang="en-US" sz="2000" dirty="0" err="1">
                <a:latin typeface="Consolas"/>
                <a:cs typeface="Consolas"/>
              </a:rPr>
              <a:t>flNewProtect</a:t>
            </a:r>
            <a:r>
              <a:rPr lang="en-US" sz="2000" dirty="0">
                <a:latin typeface="Consolas"/>
                <a:cs typeface="Consolas"/>
              </a:rPr>
              <a:t>, // 0x40 = EXECUTE_READWRITE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PDWORD </a:t>
            </a:r>
            <a:r>
              <a:rPr lang="en-US" sz="2000" dirty="0" err="1">
                <a:latin typeface="Consolas"/>
                <a:cs typeface="Consolas"/>
              </a:rPr>
              <a:t>flProtect</a:t>
            </a:r>
            <a:r>
              <a:rPr lang="en-US" sz="2000" dirty="0">
                <a:latin typeface="Consolas"/>
                <a:cs typeface="Consolas"/>
              </a:rPr>
              <a:t> // A </a:t>
            </a:r>
            <a:r>
              <a:rPr lang="en-US" sz="2000" dirty="0" err="1">
                <a:latin typeface="Consolas"/>
                <a:cs typeface="Consolas"/>
              </a:rPr>
              <a:t>ptr</a:t>
            </a:r>
            <a:r>
              <a:rPr lang="en-US" sz="2000" dirty="0">
                <a:latin typeface="Consolas"/>
                <a:cs typeface="Consolas"/>
              </a:rPr>
              <a:t> to a variable for prev. </a:t>
            </a:r>
            <a:r>
              <a:rPr lang="en-US" sz="2000" dirty="0" err="1">
                <a:latin typeface="Consolas"/>
                <a:cs typeface="Consolas"/>
              </a:rPr>
              <a:t>arg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5842" y="4191000"/>
            <a:ext cx="7492316" cy="9144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2800" dirty="0" err="1"/>
              <a:t>VirtualProtect</a:t>
            </a:r>
            <a:r>
              <a:rPr lang="en-US" sz="2800" dirty="0"/>
              <a:t>() can un-DEP a memory region</a:t>
            </a:r>
          </a:p>
        </p:txBody>
      </p:sp>
    </p:spTree>
    <p:extLst>
      <p:ext uri="{BB962C8B-B14F-4D97-AF65-F5344CB8AC3E}">
        <p14:creationId xmlns:p14="http://schemas.microsoft.com/office/powerpoint/2010/main" val="2832839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VirtualProtect</a:t>
            </a:r>
            <a:r>
              <a:rPr lang="en-US" dirty="0"/>
              <a:t>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03494"/>
              </p:ext>
            </p:extLst>
          </p:nvPr>
        </p:nvGraphicFramePr>
        <p:xfrm>
          <a:off x="6400800" y="1219200"/>
          <a:ext cx="2311400" cy="444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flProtect</a:t>
                      </a:r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(a </a:t>
                      </a:r>
                      <a:r>
                        <a:rPr lang="en-US" sz="1800" dirty="0" err="1"/>
                        <a:t>ptr</a:t>
                      </a:r>
                      <a:r>
                        <a:rPr lang="en-US" sz="1800" baseline="0" dirty="0"/>
                        <a:t> to </a:t>
                      </a:r>
                      <a:r>
                        <a:rPr lang="en-US" sz="1800" baseline="0" dirty="0" err="1"/>
                        <a:t>mem</a:t>
                      </a:r>
                      <a:r>
                        <a:rPr lang="en-US" sz="1800" baseline="0" dirty="0"/>
                        <a:t>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flNewProtect</a:t>
                      </a:r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(static)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dwSize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(dynamic)</a:t>
                      </a:r>
                      <a:endParaRPr lang="en-US" sz="1800" baseline="-25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lpAddress</a:t>
                      </a:r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(dynamic)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&amp;</a:t>
                      </a:r>
                      <a:r>
                        <a:rPr lang="en-US" sz="1800" dirty="0" err="1"/>
                        <a:t>VirtualProtect</a:t>
                      </a:r>
                      <a:endParaRPr lang="en-US" sz="1800" baseline="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7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Craft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lpAddress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Craft </a:t>
                      </a:r>
                      <a:r>
                        <a:rPr lang="en-US" sz="1800" dirty="0" err="1"/>
                        <a:t>dwSize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26323" y="2133600"/>
            <a:ext cx="5669677" cy="2514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LPVOID WINAPI </a:t>
            </a:r>
            <a:r>
              <a:rPr lang="en-US" sz="2000" dirty="0" err="1">
                <a:latin typeface="Consolas"/>
                <a:cs typeface="Consolas"/>
              </a:rPr>
              <a:t>VirtualProtect</a:t>
            </a:r>
            <a:r>
              <a:rPr lang="en-US" sz="2000" dirty="0">
                <a:latin typeface="Consolas"/>
                <a:cs typeface="Consolas"/>
              </a:rPr>
              <a:t>(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	LPVOID </a:t>
            </a:r>
            <a:r>
              <a:rPr lang="en-US" sz="2000" dirty="0" err="1">
                <a:latin typeface="Consolas"/>
                <a:cs typeface="Consolas"/>
              </a:rPr>
              <a:t>lpAddress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	SIZE_T </a:t>
            </a:r>
            <a:r>
              <a:rPr lang="en-US" sz="2000" dirty="0" err="1">
                <a:latin typeface="Consolas"/>
                <a:cs typeface="Consolas"/>
              </a:rPr>
              <a:t>dwSize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	DWORD DWORD </a:t>
            </a:r>
            <a:r>
              <a:rPr lang="en-US" sz="2000" dirty="0" err="1">
                <a:latin typeface="Consolas"/>
                <a:cs typeface="Consolas"/>
              </a:rPr>
              <a:t>flNewProtect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	DWORD </a:t>
            </a:r>
            <a:r>
              <a:rPr lang="en-US" sz="2000" dirty="0" err="1">
                <a:latin typeface="Consolas"/>
                <a:cs typeface="Consolas"/>
              </a:rPr>
              <a:t>flProtect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8357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ROPing</a:t>
            </a:r>
            <a:r>
              <a:rPr lang="en-US" sz="3200" dirty="0"/>
              <a:t> Windows: An Example Exploit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(pre-Win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58260"/>
              </p:ext>
            </p:extLst>
          </p:nvPr>
        </p:nvGraphicFramePr>
        <p:xfrm>
          <a:off x="1752600" y="1066800"/>
          <a:ext cx="6096000" cy="5511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US" b="0" dirty="0"/>
                        <a:t>2. gadgets to get stack pointer and save</a:t>
                      </a:r>
                      <a:r>
                        <a:rPr lang="en-US" b="0" baseline="0" dirty="0"/>
                        <a:t> it to a register </a:t>
                      </a:r>
                      <a:br>
                        <a:rPr lang="en-US" b="0" baseline="0" dirty="0"/>
                      </a:br>
                      <a:r>
                        <a:rPr lang="en-US" b="0" baseline="0" dirty="0"/>
                        <a:t>(push %</a:t>
                      </a:r>
                      <a:r>
                        <a:rPr lang="en-US" b="0" baseline="0" dirty="0" err="1"/>
                        <a:t>esp</a:t>
                      </a:r>
                      <a:r>
                        <a:rPr lang="en-US" b="0" baseline="0" dirty="0"/>
                        <a:t>; pop %</a:t>
                      </a:r>
                      <a:r>
                        <a:rPr lang="en-US" b="0" baseline="0" dirty="0" err="1"/>
                        <a:t>eax</a:t>
                      </a:r>
                      <a:r>
                        <a:rPr lang="en-US" b="0" baseline="0" dirty="0"/>
                        <a:t>; ret) &amp; jump below the parameters </a:t>
                      </a:r>
                      <a:br>
                        <a:rPr lang="en-US" b="0" baseline="0" dirty="0"/>
                      </a:br>
                      <a:r>
                        <a:rPr lang="en-US" b="0" baseline="0" dirty="0"/>
                        <a:t>(add </a:t>
                      </a:r>
                      <a:r>
                        <a:rPr lang="en-US" b="0" baseline="0" dirty="0" err="1"/>
                        <a:t>esp</a:t>
                      </a:r>
                      <a:r>
                        <a:rPr lang="en-US" b="0" baseline="0" dirty="0"/>
                        <a:t>, offset; ret)</a:t>
                      </a:r>
                      <a:endParaRPr lang="en-US" b="0" dirty="0"/>
                    </a:p>
                  </a:txBody>
                  <a:tcPr marL="1828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dirty="0"/>
                        <a:t>(data) Pointer</a:t>
                      </a:r>
                      <a:r>
                        <a:rPr lang="en-US" baseline="0" dirty="0"/>
                        <a:t> to </a:t>
                      </a:r>
                      <a:r>
                        <a:rPr lang="en-US" baseline="0" dirty="0" err="1"/>
                        <a:t>VirtualProtect</a:t>
                      </a:r>
                      <a:r>
                        <a:rPr lang="en-US" baseline="0" dirty="0"/>
                        <a:t> (static)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buFont typeface="Arial"/>
                        <a:buChar char="•"/>
                      </a:pPr>
                      <a:r>
                        <a:rPr lang="en-US" sz="1800" dirty="0" err="1">
                          <a:latin typeface="Consolas"/>
                          <a:cs typeface="Consolas"/>
                        </a:rPr>
                        <a:t>lpAddres</a:t>
                      </a:r>
                      <a:r>
                        <a:rPr lang="en-US" sz="1800" baseline="0" dirty="0" err="1">
                          <a:latin typeface="Consolas"/>
                          <a:cs typeface="Consolas"/>
                        </a:rPr>
                        <a:t>s</a:t>
                      </a:r>
                      <a:r>
                        <a:rPr lang="en-US" sz="1800" baseline="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baseline="0" dirty="0">
                          <a:latin typeface="Cambria"/>
                          <a:cs typeface="Cambria"/>
                        </a:rPr>
                        <a:t>placeholder: </a:t>
                      </a:r>
                      <a:r>
                        <a:rPr lang="en-US" sz="1800" dirty="0">
                          <a:latin typeface="Cambria"/>
                          <a:cs typeface="Cambria"/>
                        </a:rPr>
                        <a:t>base </a:t>
                      </a:r>
                      <a:r>
                        <a:rPr lang="en-US" sz="1800" dirty="0" err="1">
                          <a:latin typeface="Cambria"/>
                          <a:cs typeface="Cambria"/>
                        </a:rPr>
                        <a:t>addr</a:t>
                      </a:r>
                      <a:r>
                        <a:rPr lang="en-US" sz="1800" dirty="0">
                          <a:latin typeface="Cambria"/>
                          <a:cs typeface="Cambria"/>
                        </a:rPr>
                        <a:t> to pages to change</a:t>
                      </a:r>
                      <a:endParaRPr lang="en-US" sz="1800" baseline="0" dirty="0">
                        <a:latin typeface="+mn-lt"/>
                        <a:cs typeface="+mn-cs"/>
                      </a:endParaRPr>
                    </a:p>
                    <a:p>
                      <a:pPr marL="285750" indent="-285750">
                        <a:spcBef>
                          <a:spcPts val="0"/>
                        </a:spcBef>
                        <a:buFont typeface="Arial"/>
                        <a:buChar char="•"/>
                      </a:pPr>
                      <a:r>
                        <a:rPr lang="en-US" sz="1800" dirty="0" err="1">
                          <a:latin typeface="Consolas"/>
                          <a:cs typeface="Consolas"/>
                        </a:rPr>
                        <a:t>dwSize</a:t>
                      </a:r>
                      <a:r>
                        <a:rPr lang="en-US" sz="1800" baseline="0" dirty="0">
                          <a:latin typeface="Cambria"/>
                          <a:cs typeface="Cambria"/>
                        </a:rPr>
                        <a:t> placeholder: </a:t>
                      </a:r>
                      <a:r>
                        <a:rPr lang="en-US" sz="1800" dirty="0">
                          <a:latin typeface="Cambria"/>
                          <a:cs typeface="Cambria"/>
                        </a:rPr>
                        <a:t>size of the region in bytes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buFont typeface="Arial"/>
                        <a:buChar char="•"/>
                      </a:pPr>
                      <a:r>
                        <a:rPr lang="en-US" sz="1800" dirty="0" err="1">
                          <a:latin typeface="Consolas"/>
                          <a:cs typeface="Consolas"/>
                        </a:rPr>
                        <a:t>flNewProtect</a:t>
                      </a:r>
                      <a:r>
                        <a:rPr lang="en-US" sz="1800" baseline="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baseline="0" dirty="0">
                          <a:latin typeface="Cambria"/>
                          <a:cs typeface="Cambria"/>
                        </a:rPr>
                        <a:t>placeholder: </a:t>
                      </a:r>
                      <a:r>
                        <a:rPr lang="en-US" sz="1800" dirty="0">
                          <a:latin typeface="Cambria"/>
                          <a:cs typeface="Cambria"/>
                        </a:rPr>
                        <a:t>EXECUTE_READWRITE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buFont typeface="Arial"/>
                        <a:buChar char="•"/>
                      </a:pPr>
                      <a:r>
                        <a:rPr lang="en-US" sz="1800" dirty="0" err="1">
                          <a:latin typeface="Consolas"/>
                          <a:cs typeface="Consolas"/>
                        </a:rPr>
                        <a:t>flProtect</a:t>
                      </a:r>
                      <a:r>
                        <a:rPr lang="en-US" sz="1800" dirty="0">
                          <a:latin typeface="Cambria"/>
                          <a:cs typeface="Cambria"/>
                        </a:rPr>
                        <a:t>: A </a:t>
                      </a:r>
                      <a:r>
                        <a:rPr lang="en-US" sz="1800" dirty="0" err="1">
                          <a:latin typeface="Cambria"/>
                          <a:cs typeface="Cambria"/>
                        </a:rPr>
                        <a:t>ptr</a:t>
                      </a:r>
                      <a:r>
                        <a:rPr lang="en-US" sz="1800" dirty="0">
                          <a:latin typeface="Cambria"/>
                          <a:cs typeface="Cambria"/>
                        </a:rPr>
                        <a:t> to a variable for prev. </a:t>
                      </a:r>
                      <a:r>
                        <a:rPr lang="en-US" sz="1800" dirty="0" err="1">
                          <a:latin typeface="Cambria"/>
                          <a:cs typeface="Cambria"/>
                        </a:rPr>
                        <a:t>arg</a:t>
                      </a:r>
                      <a:endParaRPr lang="en-US" baseline="0" dirty="0">
                        <a:latin typeface="Cambria"/>
                        <a:cs typeface="Cambria"/>
                      </a:endParaRPr>
                    </a:p>
                  </a:txBody>
                  <a:tcPr marL="182880">
                    <a:solidFill>
                      <a:srgbClr val="F4C9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dirty="0"/>
                        <a:t>3. Gadget to overwrite placeholder for </a:t>
                      </a:r>
                      <a:r>
                        <a:rPr lang="en-US" dirty="0" err="1"/>
                        <a:t>Param</a:t>
                      </a:r>
                      <a:r>
                        <a:rPr lang="en-US" dirty="0"/>
                        <a:t> 1 with value </a:t>
                      </a:r>
                      <a:r>
                        <a:rPr lang="en-US" baseline="0" dirty="0"/>
                        <a:t>(Pointer to shellcode = saved ESP + offset)</a:t>
                      </a:r>
                      <a:endParaRPr lang="en-US" dirty="0"/>
                    </a:p>
                  </a:txBody>
                  <a:tcPr marL="182880">
                    <a:solidFill>
                      <a:srgbClr val="FA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dirty="0"/>
                        <a:t>4. Gadget to overwrite</a:t>
                      </a:r>
                      <a:r>
                        <a:rPr lang="en-US" baseline="0" dirty="0"/>
                        <a:t> placeholder for </a:t>
                      </a:r>
                      <a:r>
                        <a:rPr lang="en-US" baseline="0" dirty="0" err="1"/>
                        <a:t>Param</a:t>
                      </a:r>
                      <a:r>
                        <a:rPr lang="en-US" baseline="0" dirty="0"/>
                        <a:t> 2 with value</a:t>
                      </a:r>
                      <a:endParaRPr lang="en-US" dirty="0"/>
                    </a:p>
                  </a:txBody>
                  <a:tcPr marL="182880">
                    <a:solidFill>
                      <a:srgbClr val="FA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dirty="0"/>
                        <a:t>5. Gadget to overwrite placeholder for </a:t>
                      </a:r>
                      <a:r>
                        <a:rPr lang="en-US" dirty="0" err="1"/>
                        <a:t>Param</a:t>
                      </a:r>
                      <a:r>
                        <a:rPr lang="en-US" dirty="0"/>
                        <a:t> 3 with value</a:t>
                      </a:r>
                    </a:p>
                  </a:txBody>
                  <a:tcPr marL="182880">
                    <a:solidFill>
                      <a:srgbClr val="FA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dirty="0"/>
                        <a:t>6. Gadget to overwrite placeholder</a:t>
                      </a:r>
                      <a:r>
                        <a:rPr lang="en-US" baseline="0" dirty="0"/>
                        <a:t> for </a:t>
                      </a:r>
                      <a:r>
                        <a:rPr lang="en-US" baseline="0" dirty="0" err="1"/>
                        <a:t>Param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 marL="182880">
                    <a:solidFill>
                      <a:srgbClr val="FA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dirty="0"/>
                        <a:t>7. Change value of ESP back to where pointer to </a:t>
                      </a:r>
                      <a:r>
                        <a:rPr lang="en-US" dirty="0" err="1"/>
                        <a:t>VirtualProtect</a:t>
                      </a:r>
                      <a:r>
                        <a:rPr lang="en-US" dirty="0"/>
                        <a:t> is,</a:t>
                      </a:r>
                      <a:r>
                        <a:rPr lang="en-US" baseline="0" dirty="0"/>
                        <a:t> then ret</a:t>
                      </a:r>
                      <a:endParaRPr lang="en-US" dirty="0"/>
                    </a:p>
                  </a:txBody>
                  <a:tcPr marL="182880">
                    <a:solidFill>
                      <a:srgbClr val="FA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dirty="0"/>
                        <a:t>Padding</a:t>
                      </a:r>
                      <a:r>
                        <a:rPr lang="en-US" baseline="0" dirty="0"/>
                        <a:t>/NOPS</a:t>
                      </a:r>
                      <a:endParaRPr lang="en-US" dirty="0"/>
                    </a:p>
                  </a:txBody>
                  <a:tcPr marL="182880">
                    <a:solidFill>
                      <a:srgbClr val="F4C9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dirty="0"/>
                        <a:t>Shellcode</a:t>
                      </a:r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604084"/>
            <a:ext cx="77804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 https://</a:t>
            </a:r>
            <a:r>
              <a:rPr lang="en-US" sz="1050" dirty="0" err="1"/>
              <a:t>www.corelan.be</a:t>
            </a:r>
            <a:r>
              <a:rPr lang="en-US" sz="1050" dirty="0"/>
              <a:t>/</a:t>
            </a:r>
            <a:r>
              <a:rPr lang="en-US" sz="1050" dirty="0" err="1"/>
              <a:t>index.php</a:t>
            </a:r>
            <a:r>
              <a:rPr lang="en-US" sz="1050" dirty="0"/>
              <a:t>/2010/06/16/exploit-writing-tutorial-part-10-chaining-dep-with-rop-the-rubikstm-cube/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905000"/>
            <a:ext cx="838200" cy="381000"/>
          </a:xfrm>
          <a:prstGeom prst="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esp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52400" y="1230868"/>
            <a:ext cx="1600200" cy="674132"/>
            <a:chOff x="152400" y="1230868"/>
            <a:chExt cx="1600200" cy="674132"/>
          </a:xfrm>
        </p:grpSpPr>
        <p:sp>
          <p:nvSpPr>
            <p:cNvPr id="10" name="TextBox 9"/>
            <p:cNvSpPr txBox="1"/>
            <p:nvPr/>
          </p:nvSpPr>
          <p:spPr>
            <a:xfrm>
              <a:off x="152400" y="1230868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Stack Pivot</a:t>
              </a:r>
            </a:p>
          </p:txBody>
        </p:sp>
        <p:cxnSp>
          <p:nvCxnSpPr>
            <p:cNvPr id="12" name="Elbow Connector 11"/>
            <p:cNvCxnSpPr>
              <a:endCxn id="7" idx="0"/>
            </p:cNvCxnSpPr>
            <p:nvPr/>
          </p:nvCxnSpPr>
          <p:spPr>
            <a:xfrm rot="10800000" flipV="1">
              <a:off x="495300" y="1600200"/>
              <a:ext cx="1257300" cy="304800"/>
            </a:xfrm>
            <a:prstGeom prst="bentConnector2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33176" y="4495800"/>
            <a:ext cx="1161460" cy="1219200"/>
            <a:chOff x="228600" y="2895600"/>
            <a:chExt cx="1161460" cy="1219200"/>
          </a:xfrm>
        </p:grpSpPr>
        <p:grpSp>
          <p:nvGrpSpPr>
            <p:cNvPr id="20" name="Group 19"/>
            <p:cNvGrpSpPr/>
            <p:nvPr/>
          </p:nvGrpSpPr>
          <p:grpSpPr>
            <a:xfrm>
              <a:off x="314030" y="2976033"/>
              <a:ext cx="990600" cy="1058334"/>
              <a:chOff x="399460" y="2895600"/>
              <a:chExt cx="990600" cy="105833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99460" y="3276600"/>
                <a:ext cx="990600" cy="304800"/>
              </a:xfrm>
              <a:prstGeom prst="rect">
                <a:avLst/>
              </a:prstGeom>
              <a:solidFill>
                <a:srgbClr val="F4C9AD"/>
              </a:solidFill>
              <a:ln w="28575" cap="flat" cmpd="sng">
                <a:noFill/>
                <a:miter lim="800000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rgbClr val="3A3737"/>
                    </a:solidFill>
                  </a:rPr>
                  <a:t>Data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99460" y="3649134"/>
                <a:ext cx="990600" cy="304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>
                <a:noFill/>
                <a:miter lim="800000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rgbClr val="3A3737"/>
                    </a:solidFill>
                  </a:rPr>
                  <a:t>Code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97243" y="289560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Key</a:t>
                </a: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228600" y="2895600"/>
              <a:ext cx="1161460" cy="12192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7845778" y="1439333"/>
            <a:ext cx="451555" cy="2300111"/>
          </a:xfrm>
          <a:custGeom>
            <a:avLst/>
            <a:gdLst>
              <a:gd name="connsiteX0" fmla="*/ 0 w 451555"/>
              <a:gd name="connsiteY0" fmla="*/ 0 h 2300111"/>
              <a:gd name="connsiteX1" fmla="*/ 451555 w 451555"/>
              <a:gd name="connsiteY1" fmla="*/ 0 h 2300111"/>
              <a:gd name="connsiteX2" fmla="*/ 437444 w 451555"/>
              <a:gd name="connsiteY2" fmla="*/ 2300111 h 2300111"/>
              <a:gd name="connsiteX3" fmla="*/ 0 w 451555"/>
              <a:gd name="connsiteY3" fmla="*/ 2300111 h 230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55" h="2300111">
                <a:moveTo>
                  <a:pt x="0" y="0"/>
                </a:moveTo>
                <a:lnTo>
                  <a:pt x="451555" y="0"/>
                </a:lnTo>
                <a:cubicBezTo>
                  <a:pt x="446851" y="766704"/>
                  <a:pt x="442148" y="1533407"/>
                  <a:pt x="437444" y="2300111"/>
                </a:cubicBezTo>
                <a:lnTo>
                  <a:pt x="0" y="2300111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859889" y="3838222"/>
            <a:ext cx="508000" cy="360409"/>
          </a:xfrm>
          <a:custGeom>
            <a:avLst/>
            <a:gdLst>
              <a:gd name="connsiteX0" fmla="*/ 0 w 508000"/>
              <a:gd name="connsiteY0" fmla="*/ 0 h 352778"/>
              <a:gd name="connsiteX1" fmla="*/ 508000 w 508000"/>
              <a:gd name="connsiteY1" fmla="*/ 0 h 352778"/>
              <a:gd name="connsiteX2" fmla="*/ 508000 w 508000"/>
              <a:gd name="connsiteY2" fmla="*/ 352778 h 352778"/>
              <a:gd name="connsiteX3" fmla="*/ 0 w 508000"/>
              <a:gd name="connsiteY3" fmla="*/ 338667 h 352778"/>
              <a:gd name="connsiteX0" fmla="*/ 0 w 508000"/>
              <a:gd name="connsiteY0" fmla="*/ 0 h 366889"/>
              <a:gd name="connsiteX1" fmla="*/ 508000 w 508000"/>
              <a:gd name="connsiteY1" fmla="*/ 0 h 366889"/>
              <a:gd name="connsiteX2" fmla="*/ 508000 w 508000"/>
              <a:gd name="connsiteY2" fmla="*/ 352778 h 366889"/>
              <a:gd name="connsiteX3" fmla="*/ 0 w 508000"/>
              <a:gd name="connsiteY3" fmla="*/ 366889 h 366889"/>
              <a:gd name="connsiteX0" fmla="*/ 0 w 508000"/>
              <a:gd name="connsiteY0" fmla="*/ 0 h 352778"/>
              <a:gd name="connsiteX1" fmla="*/ 508000 w 508000"/>
              <a:gd name="connsiteY1" fmla="*/ 0 h 352778"/>
              <a:gd name="connsiteX2" fmla="*/ 508000 w 508000"/>
              <a:gd name="connsiteY2" fmla="*/ 352778 h 352778"/>
              <a:gd name="connsiteX3" fmla="*/ 0 w 508000"/>
              <a:gd name="connsiteY3" fmla="*/ 347449 h 352778"/>
              <a:gd name="connsiteX0" fmla="*/ 0 w 508000"/>
              <a:gd name="connsiteY0" fmla="*/ 0 h 366889"/>
              <a:gd name="connsiteX1" fmla="*/ 508000 w 508000"/>
              <a:gd name="connsiteY1" fmla="*/ 0 h 366889"/>
              <a:gd name="connsiteX2" fmla="*/ 508000 w 508000"/>
              <a:gd name="connsiteY2" fmla="*/ 352778 h 366889"/>
              <a:gd name="connsiteX3" fmla="*/ 12959 w 508000"/>
              <a:gd name="connsiteY3" fmla="*/ 366889 h 366889"/>
              <a:gd name="connsiteX0" fmla="*/ 0 w 508000"/>
              <a:gd name="connsiteY0" fmla="*/ 0 h 352778"/>
              <a:gd name="connsiteX1" fmla="*/ 508000 w 508000"/>
              <a:gd name="connsiteY1" fmla="*/ 0 h 352778"/>
              <a:gd name="connsiteX2" fmla="*/ 508000 w 508000"/>
              <a:gd name="connsiteY2" fmla="*/ 352778 h 352778"/>
              <a:gd name="connsiteX3" fmla="*/ 19439 w 508000"/>
              <a:gd name="connsiteY3" fmla="*/ 347450 h 352778"/>
              <a:gd name="connsiteX0" fmla="*/ 0 w 508000"/>
              <a:gd name="connsiteY0" fmla="*/ 0 h 360409"/>
              <a:gd name="connsiteX1" fmla="*/ 508000 w 508000"/>
              <a:gd name="connsiteY1" fmla="*/ 0 h 360409"/>
              <a:gd name="connsiteX2" fmla="*/ 508000 w 508000"/>
              <a:gd name="connsiteY2" fmla="*/ 352778 h 360409"/>
              <a:gd name="connsiteX3" fmla="*/ 19439 w 508000"/>
              <a:gd name="connsiteY3" fmla="*/ 360409 h 36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" h="360409">
                <a:moveTo>
                  <a:pt x="0" y="0"/>
                </a:moveTo>
                <a:lnTo>
                  <a:pt x="508000" y="0"/>
                </a:lnTo>
                <a:lnTo>
                  <a:pt x="508000" y="352778"/>
                </a:lnTo>
                <a:lnTo>
                  <a:pt x="19439" y="360409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3737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7874728" y="4267200"/>
            <a:ext cx="508000" cy="360409"/>
          </a:xfrm>
          <a:custGeom>
            <a:avLst/>
            <a:gdLst>
              <a:gd name="connsiteX0" fmla="*/ 0 w 508000"/>
              <a:gd name="connsiteY0" fmla="*/ 0 h 352778"/>
              <a:gd name="connsiteX1" fmla="*/ 508000 w 508000"/>
              <a:gd name="connsiteY1" fmla="*/ 0 h 352778"/>
              <a:gd name="connsiteX2" fmla="*/ 508000 w 508000"/>
              <a:gd name="connsiteY2" fmla="*/ 352778 h 352778"/>
              <a:gd name="connsiteX3" fmla="*/ 0 w 508000"/>
              <a:gd name="connsiteY3" fmla="*/ 338667 h 352778"/>
              <a:gd name="connsiteX0" fmla="*/ 0 w 508000"/>
              <a:gd name="connsiteY0" fmla="*/ 0 h 366889"/>
              <a:gd name="connsiteX1" fmla="*/ 508000 w 508000"/>
              <a:gd name="connsiteY1" fmla="*/ 0 h 366889"/>
              <a:gd name="connsiteX2" fmla="*/ 508000 w 508000"/>
              <a:gd name="connsiteY2" fmla="*/ 352778 h 366889"/>
              <a:gd name="connsiteX3" fmla="*/ 0 w 508000"/>
              <a:gd name="connsiteY3" fmla="*/ 366889 h 366889"/>
              <a:gd name="connsiteX0" fmla="*/ 0 w 508000"/>
              <a:gd name="connsiteY0" fmla="*/ 0 h 352778"/>
              <a:gd name="connsiteX1" fmla="*/ 508000 w 508000"/>
              <a:gd name="connsiteY1" fmla="*/ 0 h 352778"/>
              <a:gd name="connsiteX2" fmla="*/ 508000 w 508000"/>
              <a:gd name="connsiteY2" fmla="*/ 352778 h 352778"/>
              <a:gd name="connsiteX3" fmla="*/ 0 w 508000"/>
              <a:gd name="connsiteY3" fmla="*/ 347449 h 352778"/>
              <a:gd name="connsiteX0" fmla="*/ 0 w 508000"/>
              <a:gd name="connsiteY0" fmla="*/ 0 h 366889"/>
              <a:gd name="connsiteX1" fmla="*/ 508000 w 508000"/>
              <a:gd name="connsiteY1" fmla="*/ 0 h 366889"/>
              <a:gd name="connsiteX2" fmla="*/ 508000 w 508000"/>
              <a:gd name="connsiteY2" fmla="*/ 352778 h 366889"/>
              <a:gd name="connsiteX3" fmla="*/ 12959 w 508000"/>
              <a:gd name="connsiteY3" fmla="*/ 366889 h 366889"/>
              <a:gd name="connsiteX0" fmla="*/ 0 w 508000"/>
              <a:gd name="connsiteY0" fmla="*/ 0 h 352778"/>
              <a:gd name="connsiteX1" fmla="*/ 508000 w 508000"/>
              <a:gd name="connsiteY1" fmla="*/ 0 h 352778"/>
              <a:gd name="connsiteX2" fmla="*/ 508000 w 508000"/>
              <a:gd name="connsiteY2" fmla="*/ 352778 h 352778"/>
              <a:gd name="connsiteX3" fmla="*/ 19439 w 508000"/>
              <a:gd name="connsiteY3" fmla="*/ 347450 h 352778"/>
              <a:gd name="connsiteX0" fmla="*/ 0 w 508000"/>
              <a:gd name="connsiteY0" fmla="*/ 0 h 360409"/>
              <a:gd name="connsiteX1" fmla="*/ 508000 w 508000"/>
              <a:gd name="connsiteY1" fmla="*/ 0 h 360409"/>
              <a:gd name="connsiteX2" fmla="*/ 508000 w 508000"/>
              <a:gd name="connsiteY2" fmla="*/ 352778 h 360409"/>
              <a:gd name="connsiteX3" fmla="*/ 19439 w 508000"/>
              <a:gd name="connsiteY3" fmla="*/ 360409 h 36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" h="360409">
                <a:moveTo>
                  <a:pt x="0" y="0"/>
                </a:moveTo>
                <a:lnTo>
                  <a:pt x="508000" y="0"/>
                </a:lnTo>
                <a:lnTo>
                  <a:pt x="508000" y="352778"/>
                </a:lnTo>
                <a:lnTo>
                  <a:pt x="19439" y="360409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3737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7844211" y="5004879"/>
            <a:ext cx="508000" cy="360409"/>
          </a:xfrm>
          <a:custGeom>
            <a:avLst/>
            <a:gdLst>
              <a:gd name="connsiteX0" fmla="*/ 0 w 508000"/>
              <a:gd name="connsiteY0" fmla="*/ 0 h 352778"/>
              <a:gd name="connsiteX1" fmla="*/ 508000 w 508000"/>
              <a:gd name="connsiteY1" fmla="*/ 0 h 352778"/>
              <a:gd name="connsiteX2" fmla="*/ 508000 w 508000"/>
              <a:gd name="connsiteY2" fmla="*/ 352778 h 352778"/>
              <a:gd name="connsiteX3" fmla="*/ 0 w 508000"/>
              <a:gd name="connsiteY3" fmla="*/ 338667 h 352778"/>
              <a:gd name="connsiteX0" fmla="*/ 0 w 508000"/>
              <a:gd name="connsiteY0" fmla="*/ 0 h 366889"/>
              <a:gd name="connsiteX1" fmla="*/ 508000 w 508000"/>
              <a:gd name="connsiteY1" fmla="*/ 0 h 366889"/>
              <a:gd name="connsiteX2" fmla="*/ 508000 w 508000"/>
              <a:gd name="connsiteY2" fmla="*/ 352778 h 366889"/>
              <a:gd name="connsiteX3" fmla="*/ 0 w 508000"/>
              <a:gd name="connsiteY3" fmla="*/ 366889 h 366889"/>
              <a:gd name="connsiteX0" fmla="*/ 0 w 508000"/>
              <a:gd name="connsiteY0" fmla="*/ 0 h 352778"/>
              <a:gd name="connsiteX1" fmla="*/ 508000 w 508000"/>
              <a:gd name="connsiteY1" fmla="*/ 0 h 352778"/>
              <a:gd name="connsiteX2" fmla="*/ 508000 w 508000"/>
              <a:gd name="connsiteY2" fmla="*/ 352778 h 352778"/>
              <a:gd name="connsiteX3" fmla="*/ 0 w 508000"/>
              <a:gd name="connsiteY3" fmla="*/ 347449 h 352778"/>
              <a:gd name="connsiteX0" fmla="*/ 0 w 508000"/>
              <a:gd name="connsiteY0" fmla="*/ 0 h 366889"/>
              <a:gd name="connsiteX1" fmla="*/ 508000 w 508000"/>
              <a:gd name="connsiteY1" fmla="*/ 0 h 366889"/>
              <a:gd name="connsiteX2" fmla="*/ 508000 w 508000"/>
              <a:gd name="connsiteY2" fmla="*/ 352778 h 366889"/>
              <a:gd name="connsiteX3" fmla="*/ 12959 w 508000"/>
              <a:gd name="connsiteY3" fmla="*/ 366889 h 366889"/>
              <a:gd name="connsiteX0" fmla="*/ 0 w 508000"/>
              <a:gd name="connsiteY0" fmla="*/ 0 h 352778"/>
              <a:gd name="connsiteX1" fmla="*/ 508000 w 508000"/>
              <a:gd name="connsiteY1" fmla="*/ 0 h 352778"/>
              <a:gd name="connsiteX2" fmla="*/ 508000 w 508000"/>
              <a:gd name="connsiteY2" fmla="*/ 352778 h 352778"/>
              <a:gd name="connsiteX3" fmla="*/ 19439 w 508000"/>
              <a:gd name="connsiteY3" fmla="*/ 347450 h 352778"/>
              <a:gd name="connsiteX0" fmla="*/ 0 w 508000"/>
              <a:gd name="connsiteY0" fmla="*/ 0 h 360409"/>
              <a:gd name="connsiteX1" fmla="*/ 508000 w 508000"/>
              <a:gd name="connsiteY1" fmla="*/ 0 h 360409"/>
              <a:gd name="connsiteX2" fmla="*/ 508000 w 508000"/>
              <a:gd name="connsiteY2" fmla="*/ 352778 h 360409"/>
              <a:gd name="connsiteX3" fmla="*/ 19439 w 508000"/>
              <a:gd name="connsiteY3" fmla="*/ 360409 h 36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" h="360409">
                <a:moveTo>
                  <a:pt x="0" y="0"/>
                </a:moveTo>
                <a:lnTo>
                  <a:pt x="508000" y="0"/>
                </a:lnTo>
                <a:lnTo>
                  <a:pt x="508000" y="352778"/>
                </a:lnTo>
                <a:lnTo>
                  <a:pt x="19439" y="360409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3737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7858369" y="2540210"/>
            <a:ext cx="782435" cy="3050520"/>
          </a:xfrm>
          <a:custGeom>
            <a:avLst/>
            <a:gdLst>
              <a:gd name="connsiteX0" fmla="*/ 0 w 782435"/>
              <a:gd name="connsiteY0" fmla="*/ 3050520 h 3050520"/>
              <a:gd name="connsiteX1" fmla="*/ 759755 w 782435"/>
              <a:gd name="connsiteY1" fmla="*/ 3050520 h 3050520"/>
              <a:gd name="connsiteX2" fmla="*/ 782435 w 782435"/>
              <a:gd name="connsiteY2" fmla="*/ 0 h 3050520"/>
              <a:gd name="connsiteX3" fmla="*/ 11339 w 782435"/>
              <a:gd name="connsiteY3" fmla="*/ 0 h 3050520"/>
              <a:gd name="connsiteX4" fmla="*/ 11339 w 782435"/>
              <a:gd name="connsiteY4" fmla="*/ 0 h 30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435" h="3050520">
                <a:moveTo>
                  <a:pt x="0" y="3050520"/>
                </a:moveTo>
                <a:lnTo>
                  <a:pt x="759755" y="3050520"/>
                </a:lnTo>
                <a:lnTo>
                  <a:pt x="782435" y="0"/>
                </a:lnTo>
                <a:lnTo>
                  <a:pt x="11339" y="0"/>
                </a:lnTo>
                <a:lnTo>
                  <a:pt x="11339" y="0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52400" y="2505670"/>
            <a:ext cx="1518364" cy="923330"/>
            <a:chOff x="152400" y="2505670"/>
            <a:chExt cx="1518364" cy="923330"/>
          </a:xfrm>
        </p:grpSpPr>
        <p:cxnSp>
          <p:nvCxnSpPr>
            <p:cNvPr id="40" name="Straight Arrow Connector 39"/>
            <p:cNvCxnSpPr/>
            <p:nvPr/>
          </p:nvCxnSpPr>
          <p:spPr>
            <a:xfrm flipH="1">
              <a:off x="233176" y="3429000"/>
              <a:ext cx="14247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52400" y="2505670"/>
              <a:ext cx="1518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Gadgets to </a:t>
              </a:r>
              <a:br>
                <a:rPr lang="en-US" dirty="0"/>
              </a:br>
              <a:r>
                <a:rPr lang="en-US" dirty="0"/>
                <a:t>run shellcode </a:t>
              </a:r>
              <a:br>
                <a:rPr lang="en-US" dirty="0"/>
              </a:br>
              <a:r>
                <a:rPr lang="en-US" dirty="0"/>
                <a:t>(not shown)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9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5" grpId="0" animBg="1"/>
      <p:bldP spid="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/>
              <a:t>ROPing</a:t>
            </a:r>
            <a:r>
              <a:rPr lang="en-US" sz="3200" dirty="0"/>
              <a:t> Windows: An Example Exploit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(pre-Win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064415"/>
              </p:ext>
            </p:extLst>
          </p:nvPr>
        </p:nvGraphicFramePr>
        <p:xfrm>
          <a:off x="1752600" y="914400"/>
          <a:ext cx="6096000" cy="5511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Shellcode</a:t>
                      </a:r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Padding</a:t>
                      </a:r>
                      <a:r>
                        <a:rPr lang="en-US" baseline="0" dirty="0"/>
                        <a:t>/NOPS</a:t>
                      </a:r>
                      <a:endParaRPr lang="en-US" dirty="0"/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 Change value of ESP back to where pointer to </a:t>
                      </a:r>
                      <a:r>
                        <a:rPr lang="en-US" dirty="0" err="1"/>
                        <a:t>VirtualProtect</a:t>
                      </a:r>
                      <a:r>
                        <a:rPr lang="en-US" dirty="0"/>
                        <a:t> is,</a:t>
                      </a:r>
                      <a:r>
                        <a:rPr lang="en-US" baseline="0" dirty="0"/>
                        <a:t> then ret</a:t>
                      </a:r>
                      <a:endParaRPr lang="en-US" dirty="0"/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 Gadget to overwrite placeholder</a:t>
                      </a:r>
                      <a:r>
                        <a:rPr lang="en-US" baseline="0" dirty="0"/>
                        <a:t> for </a:t>
                      </a:r>
                      <a:r>
                        <a:rPr lang="en-US" baseline="0" dirty="0" err="1"/>
                        <a:t>Param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 Gadget to overwrite placeholder for </a:t>
                      </a:r>
                      <a:r>
                        <a:rPr lang="en-US" dirty="0" err="1"/>
                        <a:t>Param</a:t>
                      </a:r>
                      <a:r>
                        <a:rPr lang="en-US" dirty="0"/>
                        <a:t> 3 with value</a:t>
                      </a:r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 Gadget to overwrite</a:t>
                      </a:r>
                      <a:r>
                        <a:rPr lang="en-US" baseline="0" dirty="0"/>
                        <a:t> placeholder for </a:t>
                      </a:r>
                      <a:r>
                        <a:rPr lang="en-US" baseline="0" dirty="0" err="1"/>
                        <a:t>Param</a:t>
                      </a:r>
                      <a:r>
                        <a:rPr lang="en-US" baseline="0" dirty="0"/>
                        <a:t> 2 with value</a:t>
                      </a:r>
                      <a:endParaRPr lang="en-US" dirty="0"/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dirty="0"/>
                        <a:t>3. Gadget to overwrite placeholder for </a:t>
                      </a:r>
                      <a:r>
                        <a:rPr lang="en-US" dirty="0" err="1"/>
                        <a:t>Param</a:t>
                      </a:r>
                      <a:r>
                        <a:rPr lang="en-US" dirty="0"/>
                        <a:t> 1 with value </a:t>
                      </a:r>
                      <a:r>
                        <a:rPr lang="en-US" baseline="0" dirty="0"/>
                        <a:t>(Pointer to shellcode = saved ESP + offset)</a:t>
                      </a:r>
                      <a:endParaRPr lang="en-US" dirty="0"/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n-US" sz="1800" dirty="0" err="1">
                          <a:latin typeface="Consolas"/>
                          <a:cs typeface="Consolas"/>
                        </a:rPr>
                        <a:t>flProtect</a:t>
                      </a:r>
                      <a:r>
                        <a:rPr lang="en-US" sz="1800" dirty="0">
                          <a:latin typeface="+mn-lt"/>
                          <a:cs typeface="Cambria"/>
                        </a:rPr>
                        <a:t>: A </a:t>
                      </a:r>
                      <a:r>
                        <a:rPr lang="en-US" sz="1800" dirty="0" err="1">
                          <a:latin typeface="+mn-lt"/>
                          <a:cs typeface="Cambria"/>
                        </a:rPr>
                        <a:t>ptr</a:t>
                      </a:r>
                      <a:r>
                        <a:rPr lang="en-US" sz="1800" dirty="0">
                          <a:latin typeface="+mn-lt"/>
                          <a:cs typeface="Cambria"/>
                        </a:rPr>
                        <a:t> to a variable for prev. </a:t>
                      </a:r>
                      <a:r>
                        <a:rPr lang="en-US" sz="1800" dirty="0" err="1">
                          <a:latin typeface="+mn-lt"/>
                          <a:cs typeface="Cambria"/>
                        </a:rPr>
                        <a:t>arg</a:t>
                      </a:r>
                      <a:endParaRPr lang="en-US" sz="1800" dirty="0">
                        <a:latin typeface="+mn-lt"/>
                        <a:cs typeface="Cambria"/>
                      </a:endParaRP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dirty="0" err="1">
                          <a:latin typeface="Consolas"/>
                          <a:cs typeface="Consolas"/>
                        </a:rPr>
                        <a:t>flNewProtect</a:t>
                      </a:r>
                      <a:r>
                        <a:rPr lang="en-US" sz="1800" baseline="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baseline="0" dirty="0">
                          <a:latin typeface="+mn-lt"/>
                          <a:cs typeface="Cambria"/>
                        </a:rPr>
                        <a:t>placeholder: </a:t>
                      </a:r>
                      <a:r>
                        <a:rPr lang="en-US" sz="1800" dirty="0">
                          <a:latin typeface="+mn-lt"/>
                          <a:cs typeface="Cambria"/>
                        </a:rPr>
                        <a:t>EXECUTE_READWRITE</a:t>
                      </a:r>
                      <a:endParaRPr lang="en-US" sz="1800" dirty="0">
                        <a:latin typeface="Consolas"/>
                        <a:cs typeface="Consolas"/>
                      </a:endParaRP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dirty="0" err="1">
                          <a:latin typeface="Consolas"/>
                          <a:cs typeface="Consolas"/>
                        </a:rPr>
                        <a:t>dwSize</a:t>
                      </a:r>
                      <a:r>
                        <a:rPr lang="en-US" sz="1800" baseline="0" dirty="0">
                          <a:latin typeface="+mn-lt"/>
                          <a:cs typeface="Cambria"/>
                        </a:rPr>
                        <a:t> placeholder: </a:t>
                      </a:r>
                      <a:r>
                        <a:rPr lang="en-US" sz="1800" dirty="0">
                          <a:latin typeface="+mn-lt"/>
                          <a:cs typeface="Cambria"/>
                        </a:rPr>
                        <a:t>size of the region in bytes</a:t>
                      </a:r>
                      <a:endParaRPr lang="en-US" sz="1800" dirty="0">
                        <a:latin typeface="Consolas"/>
                        <a:cs typeface="Consolas"/>
                      </a:endParaRP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dirty="0" err="1">
                          <a:latin typeface="Consolas"/>
                          <a:cs typeface="Consolas"/>
                        </a:rPr>
                        <a:t>lpAddres</a:t>
                      </a:r>
                      <a:r>
                        <a:rPr lang="en-US" sz="1800" baseline="0" dirty="0" err="1">
                          <a:latin typeface="Consolas"/>
                          <a:cs typeface="Consolas"/>
                        </a:rPr>
                        <a:t>s</a:t>
                      </a:r>
                      <a:r>
                        <a:rPr lang="en-US" sz="1800" baseline="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baseline="0" dirty="0">
                          <a:latin typeface="+mn-lt"/>
                          <a:cs typeface="Cambria"/>
                        </a:rPr>
                        <a:t>placeholder: </a:t>
                      </a:r>
                      <a:r>
                        <a:rPr lang="en-US" sz="1800" dirty="0">
                          <a:latin typeface="+mn-lt"/>
                          <a:cs typeface="Cambria"/>
                        </a:rPr>
                        <a:t>base </a:t>
                      </a:r>
                      <a:r>
                        <a:rPr lang="en-US" sz="1800" dirty="0" err="1">
                          <a:latin typeface="+mn-lt"/>
                          <a:cs typeface="Cambria"/>
                        </a:rPr>
                        <a:t>addr</a:t>
                      </a:r>
                      <a:r>
                        <a:rPr lang="en-US" sz="1800" dirty="0">
                          <a:latin typeface="+mn-lt"/>
                          <a:cs typeface="Cambria"/>
                        </a:rPr>
                        <a:t> to pages to change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Pointer</a:t>
                      </a:r>
                      <a:r>
                        <a:rPr lang="en-US" baseline="0" dirty="0"/>
                        <a:t> to </a:t>
                      </a:r>
                      <a:r>
                        <a:rPr lang="en-US" baseline="0" dirty="0" err="1"/>
                        <a:t>VirtualProtect</a:t>
                      </a:r>
                      <a:r>
                        <a:rPr lang="en-US" baseline="0" dirty="0"/>
                        <a:t> (static) and space for </a:t>
                      </a:r>
                      <a:r>
                        <a:rPr lang="en-US" baseline="0" dirty="0" err="1"/>
                        <a:t>params</a:t>
                      </a:r>
                      <a:r>
                        <a:rPr lang="en-US" baseline="0" dirty="0"/>
                        <a:t>:</a:t>
                      </a:r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2. gadgets to get stack pointer and save</a:t>
                      </a:r>
                      <a:r>
                        <a:rPr lang="en-US" b="0" baseline="0" dirty="0"/>
                        <a:t> it to a register </a:t>
                      </a:r>
                      <a:br>
                        <a:rPr lang="en-US" b="0" baseline="0" dirty="0"/>
                      </a:br>
                      <a:r>
                        <a:rPr lang="en-US" b="0" baseline="0" dirty="0"/>
                        <a:t>(push %</a:t>
                      </a:r>
                      <a:r>
                        <a:rPr lang="en-US" b="0" baseline="0" dirty="0" err="1"/>
                        <a:t>esp</a:t>
                      </a:r>
                      <a:r>
                        <a:rPr lang="en-US" b="0" baseline="0" dirty="0"/>
                        <a:t>; pop %</a:t>
                      </a:r>
                      <a:r>
                        <a:rPr lang="en-US" b="0" baseline="0" dirty="0" err="1"/>
                        <a:t>eax</a:t>
                      </a:r>
                      <a:r>
                        <a:rPr lang="en-US" b="0" baseline="0" dirty="0"/>
                        <a:t>; ret) &amp; adjust </a:t>
                      </a:r>
                      <a:r>
                        <a:rPr lang="en-US" b="0" baseline="0" dirty="0" err="1"/>
                        <a:t>esp</a:t>
                      </a:r>
                      <a:r>
                        <a:rPr lang="en-US" b="0" baseline="0" dirty="0"/>
                        <a:t> </a:t>
                      </a:r>
                      <a:br>
                        <a:rPr lang="en-US" b="0" baseline="0" dirty="0"/>
                      </a:br>
                      <a:r>
                        <a:rPr lang="en-US" b="0" baseline="0" dirty="0"/>
                        <a:t>(add </a:t>
                      </a:r>
                      <a:r>
                        <a:rPr lang="en-US" b="0" baseline="0" dirty="0" err="1"/>
                        <a:t>esp</a:t>
                      </a:r>
                      <a:r>
                        <a:rPr lang="en-US" b="0" baseline="0" dirty="0"/>
                        <a:t>, offset; ret)</a:t>
                      </a:r>
                      <a:endParaRPr lang="en-US" dirty="0"/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604084"/>
            <a:ext cx="77804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 https://</a:t>
            </a:r>
            <a:r>
              <a:rPr lang="en-US" sz="1050" dirty="0" err="1"/>
              <a:t>www.corelan.be</a:t>
            </a:r>
            <a:r>
              <a:rPr lang="en-US" sz="1050" dirty="0"/>
              <a:t>/</a:t>
            </a:r>
            <a:r>
              <a:rPr lang="en-US" sz="1050" dirty="0" err="1"/>
              <a:t>index.php</a:t>
            </a:r>
            <a:r>
              <a:rPr lang="en-US" sz="1050" dirty="0"/>
              <a:t>/2010/06/16/exploit-writing-tutorial-part-10-chaining-dep-with-rop-the-rubikstm-cube/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52400" y="2505670"/>
            <a:ext cx="1518364" cy="923330"/>
            <a:chOff x="152400" y="2505670"/>
            <a:chExt cx="1518364" cy="923330"/>
          </a:xfrm>
        </p:grpSpPr>
        <p:cxnSp>
          <p:nvCxnSpPr>
            <p:cNvPr id="40" name="Straight Arrow Connector 39"/>
            <p:cNvCxnSpPr/>
            <p:nvPr/>
          </p:nvCxnSpPr>
          <p:spPr>
            <a:xfrm flipH="1">
              <a:off x="233176" y="3429000"/>
              <a:ext cx="14247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52400" y="2505670"/>
              <a:ext cx="1518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Gadgets to </a:t>
              </a:r>
              <a:br>
                <a:rPr lang="en-US" dirty="0"/>
              </a:br>
              <a:r>
                <a:rPr lang="en-US" dirty="0"/>
                <a:t>run shellcode </a:t>
              </a:r>
              <a:br>
                <a:rPr lang="en-US" dirty="0"/>
              </a:br>
              <a:r>
                <a:rPr lang="en-US" dirty="0"/>
                <a:t>(not shown)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76200" y="5738469"/>
            <a:ext cx="838200" cy="381000"/>
          </a:xfrm>
          <a:prstGeom prst="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esp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2418" y="5221398"/>
            <a:ext cx="1660186" cy="1103205"/>
            <a:chOff x="92418" y="4817814"/>
            <a:chExt cx="1660186" cy="1103205"/>
          </a:xfrm>
        </p:grpSpPr>
        <p:sp>
          <p:nvSpPr>
            <p:cNvPr id="27" name="TextBox 26"/>
            <p:cNvSpPr txBox="1"/>
            <p:nvPr/>
          </p:nvSpPr>
          <p:spPr>
            <a:xfrm>
              <a:off x="92418" y="4817814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Stack Pivot</a:t>
              </a:r>
            </a:p>
          </p:txBody>
        </p:sp>
        <p:cxnSp>
          <p:nvCxnSpPr>
            <p:cNvPr id="28" name="Elbow Connector 27"/>
            <p:cNvCxnSpPr>
              <a:endCxn id="25" idx="3"/>
            </p:cNvCxnSpPr>
            <p:nvPr/>
          </p:nvCxnSpPr>
          <p:spPr>
            <a:xfrm rot="10800000">
              <a:off x="914401" y="5525386"/>
              <a:ext cx="838203" cy="3956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7920066" y="3743386"/>
            <a:ext cx="835450" cy="2526377"/>
          </a:xfrm>
          <a:custGeom>
            <a:avLst/>
            <a:gdLst>
              <a:gd name="connsiteX0" fmla="*/ 0 w 835450"/>
              <a:gd name="connsiteY0" fmla="*/ 2523443 h 2526377"/>
              <a:gd name="connsiteX1" fmla="*/ 835450 w 835450"/>
              <a:gd name="connsiteY1" fmla="*/ 2122366 h 2526377"/>
              <a:gd name="connsiteX2" fmla="*/ 0 w 835450"/>
              <a:gd name="connsiteY2" fmla="*/ 0 h 252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450" h="2526377">
                <a:moveTo>
                  <a:pt x="0" y="2523443"/>
                </a:moveTo>
                <a:cubicBezTo>
                  <a:pt x="417725" y="2533191"/>
                  <a:pt x="835450" y="2542940"/>
                  <a:pt x="835450" y="2122366"/>
                </a:cubicBezTo>
                <a:cubicBezTo>
                  <a:pt x="835450" y="1701792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7920066" y="3230438"/>
            <a:ext cx="568817" cy="557973"/>
          </a:xfrm>
          <a:custGeom>
            <a:avLst/>
            <a:gdLst>
              <a:gd name="connsiteX0" fmla="*/ 66836 w 568817"/>
              <a:gd name="connsiteY0" fmla="*/ 512948 h 557973"/>
              <a:gd name="connsiteX1" fmla="*/ 116963 w 568817"/>
              <a:gd name="connsiteY1" fmla="*/ 512948 h 557973"/>
              <a:gd name="connsiteX2" fmla="*/ 568106 w 568817"/>
              <a:gd name="connsiteY2" fmla="*/ 45025 h 557973"/>
              <a:gd name="connsiteX3" fmla="*/ 0 w 568817"/>
              <a:gd name="connsiteY3" fmla="*/ 45025 h 5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817" h="557973">
                <a:moveTo>
                  <a:pt x="66836" y="512948"/>
                </a:moveTo>
                <a:cubicBezTo>
                  <a:pt x="50127" y="551941"/>
                  <a:pt x="33418" y="590935"/>
                  <a:pt x="116963" y="512948"/>
                </a:cubicBezTo>
                <a:cubicBezTo>
                  <a:pt x="200508" y="434961"/>
                  <a:pt x="587600" y="123012"/>
                  <a:pt x="568106" y="45025"/>
                </a:cubicBezTo>
                <a:cubicBezTo>
                  <a:pt x="548612" y="-32962"/>
                  <a:pt x="274306" y="6031"/>
                  <a:pt x="0" y="45025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869939" y="2857674"/>
            <a:ext cx="551758" cy="284096"/>
          </a:xfrm>
          <a:custGeom>
            <a:avLst/>
            <a:gdLst>
              <a:gd name="connsiteX0" fmla="*/ 66836 w 551758"/>
              <a:gd name="connsiteY0" fmla="*/ 284096 h 284096"/>
              <a:gd name="connsiteX1" fmla="*/ 551397 w 551758"/>
              <a:gd name="connsiteY1" fmla="*/ 83558 h 284096"/>
              <a:gd name="connsiteX2" fmla="*/ 0 w 551758"/>
              <a:gd name="connsiteY2" fmla="*/ 0 h 28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758" h="284096">
                <a:moveTo>
                  <a:pt x="66836" y="284096"/>
                </a:moveTo>
                <a:cubicBezTo>
                  <a:pt x="314686" y="207501"/>
                  <a:pt x="562536" y="130907"/>
                  <a:pt x="551397" y="83558"/>
                </a:cubicBezTo>
                <a:cubicBezTo>
                  <a:pt x="540258" y="36209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903357" y="2490020"/>
            <a:ext cx="668431" cy="317519"/>
          </a:xfrm>
          <a:custGeom>
            <a:avLst/>
            <a:gdLst>
              <a:gd name="connsiteX0" fmla="*/ 33418 w 668431"/>
              <a:gd name="connsiteY0" fmla="*/ 317519 h 317519"/>
              <a:gd name="connsiteX1" fmla="*/ 668360 w 668431"/>
              <a:gd name="connsiteY1" fmla="*/ 83558 h 317519"/>
              <a:gd name="connsiteX2" fmla="*/ 0 w 668431"/>
              <a:gd name="connsiteY2" fmla="*/ 0 h 31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431" h="317519">
                <a:moveTo>
                  <a:pt x="33418" y="317519"/>
                </a:moveTo>
                <a:cubicBezTo>
                  <a:pt x="353674" y="226998"/>
                  <a:pt x="673930" y="136478"/>
                  <a:pt x="668360" y="83558"/>
                </a:cubicBezTo>
                <a:cubicBezTo>
                  <a:pt x="662790" y="30638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7936775" y="1972433"/>
            <a:ext cx="217506" cy="383895"/>
          </a:xfrm>
          <a:custGeom>
            <a:avLst/>
            <a:gdLst>
              <a:gd name="connsiteX0" fmla="*/ 0 w 217506"/>
              <a:gd name="connsiteY0" fmla="*/ 383895 h 383895"/>
              <a:gd name="connsiteX1" fmla="*/ 183799 w 217506"/>
              <a:gd name="connsiteY1" fmla="*/ 300337 h 383895"/>
              <a:gd name="connsiteX2" fmla="*/ 200508 w 217506"/>
              <a:gd name="connsiteY2" fmla="*/ 16241 h 383895"/>
              <a:gd name="connsiteX3" fmla="*/ 0 w 217506"/>
              <a:gd name="connsiteY3" fmla="*/ 32952 h 3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06" h="383895">
                <a:moveTo>
                  <a:pt x="0" y="383895"/>
                </a:moveTo>
                <a:cubicBezTo>
                  <a:pt x="75190" y="372754"/>
                  <a:pt x="150381" y="361613"/>
                  <a:pt x="183799" y="300337"/>
                </a:cubicBezTo>
                <a:cubicBezTo>
                  <a:pt x="217217" y="239061"/>
                  <a:pt x="231141" y="60805"/>
                  <a:pt x="200508" y="16241"/>
                </a:cubicBezTo>
                <a:cubicBezTo>
                  <a:pt x="169875" y="-28323"/>
                  <a:pt x="0" y="32952"/>
                  <a:pt x="0" y="32952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7920066" y="1683830"/>
            <a:ext cx="975274" cy="3866475"/>
          </a:xfrm>
          <a:custGeom>
            <a:avLst/>
            <a:gdLst>
              <a:gd name="connsiteX0" fmla="*/ 0 w 975274"/>
              <a:gd name="connsiteY0" fmla="*/ 137728 h 3866475"/>
              <a:gd name="connsiteX1" fmla="*/ 852159 w 975274"/>
              <a:gd name="connsiteY1" fmla="*/ 388401 h 3866475"/>
              <a:gd name="connsiteX2" fmla="*/ 885577 w 975274"/>
              <a:gd name="connsiteY2" fmla="*/ 3429903 h 3866475"/>
              <a:gd name="connsiteX3" fmla="*/ 50127 w 975274"/>
              <a:gd name="connsiteY3" fmla="*/ 3780845 h 386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274" h="3866475">
                <a:moveTo>
                  <a:pt x="0" y="137728"/>
                </a:moveTo>
                <a:cubicBezTo>
                  <a:pt x="352281" y="-11284"/>
                  <a:pt x="704563" y="-160295"/>
                  <a:pt x="852159" y="388401"/>
                </a:cubicBezTo>
                <a:cubicBezTo>
                  <a:pt x="999755" y="937097"/>
                  <a:pt x="1019249" y="2864496"/>
                  <a:pt x="885577" y="3429903"/>
                </a:cubicBezTo>
                <a:cubicBezTo>
                  <a:pt x="751905" y="3995310"/>
                  <a:pt x="401016" y="3888077"/>
                  <a:pt x="50127" y="3780845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7953484" y="1272456"/>
            <a:ext cx="930801" cy="3824565"/>
          </a:xfrm>
          <a:custGeom>
            <a:avLst/>
            <a:gdLst>
              <a:gd name="connsiteX0" fmla="*/ 0 w 930801"/>
              <a:gd name="connsiteY0" fmla="*/ 3824565 h 3824565"/>
              <a:gd name="connsiteX1" fmla="*/ 835450 w 930801"/>
              <a:gd name="connsiteY1" fmla="*/ 2704892 h 3824565"/>
              <a:gd name="connsiteX2" fmla="*/ 818741 w 930801"/>
              <a:gd name="connsiteY2" fmla="*/ 181448 h 3824565"/>
              <a:gd name="connsiteX3" fmla="*/ 0 w 930801"/>
              <a:gd name="connsiteY3" fmla="*/ 198160 h 382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0801" h="3824565">
                <a:moveTo>
                  <a:pt x="0" y="3824565"/>
                </a:moveTo>
                <a:cubicBezTo>
                  <a:pt x="349496" y="3568321"/>
                  <a:pt x="698993" y="3312078"/>
                  <a:pt x="835450" y="2704892"/>
                </a:cubicBezTo>
                <a:cubicBezTo>
                  <a:pt x="971907" y="2097706"/>
                  <a:pt x="957983" y="599237"/>
                  <a:pt x="818741" y="181448"/>
                </a:cubicBezTo>
                <a:cubicBezTo>
                  <a:pt x="679499" y="-236341"/>
                  <a:pt x="0" y="198160"/>
                  <a:pt x="0" y="19816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00" y="4303818"/>
            <a:ext cx="1669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(initially</a:t>
            </a:r>
          </a:p>
          <a:p>
            <a:r>
              <a:rPr lang="en-US" i="1" dirty="0"/>
              <a:t>placeholder </a:t>
            </a:r>
          </a:p>
          <a:p>
            <a:r>
              <a:rPr lang="en-US" dirty="0"/>
              <a:t>Values. </a:t>
            </a:r>
            <a:r>
              <a:rPr lang="en-US" dirty="0" err="1"/>
              <a:t>ROPed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782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30" grpId="0" animBg="1"/>
      <p:bldP spid="36" grpId="0" animBg="1"/>
      <p:bldP spid="43" grpId="0" animBg="1"/>
      <p:bldP spid="45" grpId="0" animBg="1"/>
      <p:bldP spid="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 Pivots</a:t>
            </a:r>
            <a:br>
              <a:rPr lang="en-US" dirty="0"/>
            </a:br>
            <a:r>
              <a:rPr lang="en-US" dirty="0"/>
              <a:t>Pointing </a:t>
            </a:r>
            <a:r>
              <a:rPr lang="en-US" dirty="0" err="1">
                <a:latin typeface="Consolas"/>
                <a:cs typeface="Consolas"/>
              </a:rPr>
              <a:t>esp</a:t>
            </a:r>
            <a:r>
              <a:rPr lang="en-US" dirty="0"/>
              <a:t> to controlled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rgbClr val="990000"/>
                </a:solidFill>
              </a:rPr>
              <a:t>Fact:</a:t>
            </a:r>
            <a:r>
              <a:rPr lang="en-US" dirty="0"/>
              <a:t> Functions often access arguments with respect to </a:t>
            </a:r>
            <a:r>
              <a:rPr lang="en-US" dirty="0" err="1"/>
              <a:t>esp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 err="1">
                <a:solidFill>
                  <a:schemeClr val="tx2"/>
                </a:solidFill>
              </a:rPr>
              <a:t>Defn</a:t>
            </a:r>
            <a:r>
              <a:rPr lang="en-US" b="1" i="1" u="sng" dirty="0">
                <a:solidFill>
                  <a:schemeClr val="tx2"/>
                </a:solidFill>
              </a:rPr>
              <a:t>:</a:t>
            </a:r>
            <a:r>
              <a:rPr lang="en-US" dirty="0"/>
              <a:t> A stack pivot redirects </a:t>
            </a:r>
            <a:r>
              <a:rPr lang="en-US" dirty="0" err="1"/>
              <a:t>esp</a:t>
            </a:r>
            <a:r>
              <a:rPr lang="en-US" dirty="0"/>
              <a:t> at attacker-controlled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>
                <a:solidFill>
                  <a:srgbClr val="990000"/>
                </a:solidFill>
              </a:rPr>
              <a:t>Example: </a:t>
            </a:r>
            <a:r>
              <a:rPr lang="en-US" dirty="0"/>
              <a:t>Attacker controls heap data pointed to be </a:t>
            </a:r>
            <a:r>
              <a:rPr lang="en-US" dirty="0">
                <a:latin typeface="Consolas"/>
                <a:cs typeface="Consolas"/>
              </a:rPr>
              <a:t>ESI</a:t>
            </a:r>
            <a:r>
              <a:rPr lang="en-US" dirty="0"/>
              <a:t>. One stack pivot may be: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xchg</a:t>
            </a:r>
            <a:r>
              <a:rPr lang="en-US" dirty="0"/>
              <a:t> </a:t>
            </a:r>
            <a:r>
              <a:rPr lang="en-US" dirty="0" err="1"/>
              <a:t>esi</a:t>
            </a:r>
            <a:r>
              <a:rPr lang="en-US" dirty="0"/>
              <a:t>, </a:t>
            </a:r>
            <a:r>
              <a:rPr lang="en-US" dirty="0" err="1"/>
              <a:t>esp</a:t>
            </a:r>
            <a:r>
              <a:rPr lang="en-US" dirty="0"/>
              <a:t>; ret</a:t>
            </a:r>
            <a:br>
              <a:rPr lang="en-US" dirty="0"/>
            </a:br>
            <a:r>
              <a:rPr lang="en-US" dirty="0"/>
              <a:t>Now </a:t>
            </a:r>
            <a:r>
              <a:rPr lang="en-US" dirty="0" err="1">
                <a:latin typeface="Consolas"/>
                <a:cs typeface="Consolas"/>
              </a:rPr>
              <a:t>esp</a:t>
            </a:r>
            <a:r>
              <a:rPr lang="en-US" dirty="0"/>
              <a:t> points to the attacker-controlled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45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b="1" i="1" u="sng" dirty="0">
                <a:solidFill>
                  <a:srgbClr val="990000"/>
                </a:solidFill>
              </a:rPr>
              <a:t>Thorough introduction:</a:t>
            </a:r>
            <a:br>
              <a:rPr lang="en-US" b="1" i="1" u="sng" dirty="0">
                <a:solidFill>
                  <a:srgbClr val="990000"/>
                </a:solidFill>
              </a:rPr>
            </a:br>
            <a:r>
              <a:rPr lang="en-US" dirty="0"/>
              <a:t>https://</a:t>
            </a:r>
            <a:r>
              <a:rPr lang="en-US" dirty="0" err="1"/>
              <a:t>www.corelan.be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/2010/06/16/exploit-writing-tutorial-part-10-chaining-dep-with-rop-the-rubikstm-cube/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>
                <a:solidFill>
                  <a:schemeClr val="tx2"/>
                </a:solidFill>
              </a:rPr>
              <a:t>Adopting to Win8: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vulnfactory.org</a:t>
            </a:r>
            <a:r>
              <a:rPr lang="en-US" dirty="0"/>
              <a:t>/blog/2011/09/21/defeating-windows-8-rop-mitigation/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92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ROP Programming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66900" y="1751891"/>
            <a:ext cx="5410200" cy="4754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Disassemble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</a:t>
            </a:r>
            <a:r>
              <a:rPr lang="en-US" i="1" u="sng" dirty="0"/>
              <a:t>useful</a:t>
            </a:r>
            <a:r>
              <a:rPr lang="en-US" dirty="0"/>
              <a:t> code sequences ending in ret as gadgets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Assemble gadgets into desired shellcode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47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398126" y="1143000"/>
            <a:ext cx="2667000" cy="1447800"/>
          </a:xfrm>
          <a:prstGeom prst="wedgeRoundRectCallout">
            <a:avLst>
              <a:gd name="adj1" fmla="val -79992"/>
              <a:gd name="adj2" fmla="val 8757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Disassemble all sequences ending in </a:t>
            </a:r>
            <a:r>
              <a:rPr lang="en-US" sz="2800" dirty="0">
                <a:solidFill>
                  <a:schemeClr val="bg1"/>
                </a:solidFill>
                <a:latin typeface="Consolas"/>
                <a:cs typeface="Consolas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3676660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ROP: </a:t>
            </a:r>
            <a:r>
              <a:rPr lang="en-US" dirty="0" err="1"/>
              <a:t>Shacham</a:t>
            </a:r>
            <a:r>
              <a:rPr lang="en-US" dirty="0"/>
              <a:t> et al.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66900" y="1751891"/>
            <a:ext cx="5410200" cy="4754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Disassemble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</a:t>
            </a:r>
            <a:r>
              <a:rPr lang="en-US" i="1" u="sng" dirty="0"/>
              <a:t>useful</a:t>
            </a:r>
            <a:r>
              <a:rPr lang="en-US" dirty="0"/>
              <a:t> code sequences as gadgets </a:t>
            </a:r>
            <a:r>
              <a:rPr lang="en-US" u="sng" dirty="0"/>
              <a:t>ending in ret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Assemble gadgets into desired shellcode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48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5990782" y="1600200"/>
            <a:ext cx="2719716" cy="572209"/>
          </a:xfrm>
          <a:prstGeom prst="wedgeRoundRectCallout">
            <a:avLst>
              <a:gd name="adj1" fmla="val -62409"/>
              <a:gd name="adj2" fmla="val 25600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Automatic</a:t>
            </a:r>
            <a:endParaRPr lang="en-US"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968958" y="5105400"/>
            <a:ext cx="2124242" cy="572209"/>
          </a:xfrm>
          <a:prstGeom prst="wedgeRoundRectCallout">
            <a:avLst>
              <a:gd name="adj1" fmla="val -33298"/>
              <a:gd name="adj2" fmla="val -264099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Hard work*</a:t>
            </a:r>
            <a:endParaRPr lang="en-US"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6934200" y="2819400"/>
            <a:ext cx="342900" cy="205740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52550" y="5983234"/>
            <a:ext cx="643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There is research like Q (a CMU ROP compiler) that automates this</a:t>
            </a:r>
          </a:p>
        </p:txBody>
      </p:sp>
    </p:spTree>
    <p:extLst>
      <p:ext uri="{BB962C8B-B14F-4D97-AF65-F5344CB8AC3E}">
        <p14:creationId xmlns:p14="http://schemas.microsoft.com/office/powerpoint/2010/main" val="1220875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3768804"/>
            <a:ext cx="44550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79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ASLR on</a:t>
            </a:r>
            <a:r>
              <a:rPr lang="en-US" dirty="0"/>
              <a:t> </a:t>
            </a:r>
            <a:r>
              <a:rPr lang="en-US" u="sng" dirty="0"/>
              <a:t>Linux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54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72DCFC7-CCD2-4D18-A5A6-8AD55EBAF26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4648200" y="1295400"/>
            <a:ext cx="4114800" cy="457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Randomized</a:t>
            </a:r>
          </a:p>
        </p:txBody>
      </p:sp>
      <p:sp>
        <p:nvSpPr>
          <p:cNvPr id="9" name="Rounded Rectangle 8"/>
          <p:cNvSpPr/>
          <p:nvPr>
            <p:custDataLst>
              <p:tags r:id="rId5"/>
            </p:custDataLst>
          </p:nvPr>
        </p:nvSpPr>
        <p:spPr>
          <a:xfrm>
            <a:off x="4895850" y="4191000"/>
            <a:ext cx="3657600" cy="685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Stack</a:t>
            </a:r>
          </a:p>
        </p:txBody>
      </p:sp>
      <p:sp>
        <p:nvSpPr>
          <p:cNvPr id="10" name="Rounded Rectangle 9"/>
          <p:cNvSpPr/>
          <p:nvPr>
            <p:custDataLst>
              <p:tags r:id="rId6"/>
            </p:custDataLst>
          </p:nvPr>
        </p:nvSpPr>
        <p:spPr>
          <a:xfrm>
            <a:off x="4895850" y="5029200"/>
            <a:ext cx="3657600" cy="685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Heap</a:t>
            </a:r>
          </a:p>
        </p:txBody>
      </p:sp>
      <p:sp>
        <p:nvSpPr>
          <p:cNvPr id="11" name="Rectangle 10"/>
          <p:cNvSpPr/>
          <p:nvPr>
            <p:custDataLst>
              <p:tags r:id="rId7"/>
            </p:custDataLst>
          </p:nvPr>
        </p:nvSpPr>
        <p:spPr>
          <a:xfrm>
            <a:off x="304800" y="1295400"/>
            <a:ext cx="4114800" cy="457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Unrandomized</a:t>
            </a:r>
          </a:p>
        </p:txBody>
      </p:sp>
      <p:sp>
        <p:nvSpPr>
          <p:cNvPr id="13" name="Rounded Rectangle 12"/>
          <p:cNvSpPr/>
          <p:nvPr>
            <p:custDataLst>
              <p:tags r:id="rId8"/>
            </p:custDataLst>
          </p:nvPr>
        </p:nvSpPr>
        <p:spPr>
          <a:xfrm>
            <a:off x="533400" y="2286000"/>
            <a:ext cx="3657600" cy="685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itchFamily="34" charset="0"/>
                <a:cs typeface="Calibri" pitchFamily="34" charset="0"/>
              </a:rPr>
              <a:t>Program Image</a:t>
            </a:r>
          </a:p>
        </p:txBody>
      </p:sp>
      <p:sp>
        <p:nvSpPr>
          <p:cNvPr id="14" name="Rounded Rectangle 13"/>
          <p:cNvSpPr/>
          <p:nvPr>
            <p:custDataLst>
              <p:tags r:id="rId9"/>
            </p:custDataLst>
          </p:nvPr>
        </p:nvSpPr>
        <p:spPr>
          <a:xfrm>
            <a:off x="4895850" y="2133600"/>
            <a:ext cx="3657600" cy="1905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Libc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5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31"/>
    </mc:Choice>
    <mc:Fallback xmlns="">
      <p:transition xmlns:p14="http://schemas.microsoft.com/office/powerpoint/2010/main" spd="slow" advTm="103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253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Q: Automating ROP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Exploit Hardening Made Easy, Schwartz et al, USENIX Security 2011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733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66700" y="2171700"/>
            <a:ext cx="2362200" cy="8382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Executable Code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6700" y="3810000"/>
            <a:ext cx="2362200" cy="8382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Computation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QooL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7272" y="5329989"/>
            <a:ext cx="1381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 Inputs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1447800"/>
            <a:ext cx="2743200" cy="441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ysDash"/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971800" y="3581400"/>
            <a:ext cx="685800" cy="3810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71900" y="3200400"/>
            <a:ext cx="1600200" cy="12192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638800" y="3581400"/>
            <a:ext cx="685800" cy="3810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29400" y="3390900"/>
            <a:ext cx="2362200" cy="8382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ROP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Shellcode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232" y="6262042"/>
            <a:ext cx="5942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Exploit hardening step not discussed here. </a:t>
            </a:r>
          </a:p>
        </p:txBody>
      </p:sp>
    </p:spTree>
    <p:extLst>
      <p:ext uri="{BB962C8B-B14F-4D97-AF65-F5344CB8AC3E}">
        <p14:creationId xmlns:p14="http://schemas.microsoft.com/office/powerpoint/2010/main" val="24333176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53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73697" y="381000"/>
            <a:ext cx="2362200" cy="8382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Executable Code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58992" y="1676400"/>
            <a:ext cx="2391611" cy="838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Linear sweep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@ all offsets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7906" y="1828800"/>
            <a:ext cx="45813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Step 1: Disassemble code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954797" y="1219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27906" y="3352800"/>
            <a:ext cx="5029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2: Identify </a:t>
            </a:r>
            <a:r>
              <a:rPr lang="en-US" sz="3200" i="1" u="sng" dirty="0"/>
              <a:t>useful</a:t>
            </a:r>
            <a:r>
              <a:rPr lang="en-US" sz="3200" dirty="0"/>
              <a:t> code </a:t>
            </a:r>
            <a:br>
              <a:rPr lang="en-US" sz="3200" dirty="0"/>
            </a:br>
            <a:r>
              <a:rPr lang="en-US" sz="3200" dirty="0"/>
              <a:t>sequences (not necessarily ending in ret)</a:t>
            </a:r>
          </a:p>
        </p:txBody>
      </p:sp>
      <p:cxnSp>
        <p:nvCxnSpPr>
          <p:cNvPr id="13" name="Straight Arrow Connector 12"/>
          <p:cNvCxnSpPr>
            <a:stCxn id="5" idx="2"/>
            <a:endCxn id="14" idx="0"/>
          </p:cNvCxnSpPr>
          <p:nvPr/>
        </p:nvCxnSpPr>
        <p:spPr>
          <a:xfrm>
            <a:off x="1954798" y="2514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58992" y="2895600"/>
            <a:ext cx="2391611" cy="1219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Randomized testing of semantics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51639" y="4495800"/>
            <a:ext cx="2391611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Prove semantics</a:t>
            </a:r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 flipH="1">
            <a:off x="1947445" y="4114800"/>
            <a:ext cx="7353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51639" y="5735053"/>
            <a:ext cx="2391611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Gadget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25" name="Straight Arrow Connector 24"/>
          <p:cNvCxnSpPr>
            <a:stCxn id="15" idx="2"/>
            <a:endCxn id="24" idx="0"/>
          </p:cNvCxnSpPr>
          <p:nvPr/>
        </p:nvCxnSpPr>
        <p:spPr>
          <a:xfrm>
            <a:off x="1947445" y="5486400"/>
            <a:ext cx="0" cy="248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3352800" y="2895600"/>
            <a:ext cx="381000" cy="259080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4343400" y="685800"/>
            <a:ext cx="2590800" cy="762000"/>
          </a:xfrm>
          <a:prstGeom prst="wedgeRoundRectCallout">
            <a:avLst>
              <a:gd name="adj1" fmla="val 18383"/>
              <a:gd name="adj2" fmla="val 106440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Like before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5943600" y="5105400"/>
            <a:ext cx="2590800" cy="762000"/>
          </a:xfrm>
          <a:prstGeom prst="wedgeRoundRectCallout">
            <a:avLst>
              <a:gd name="adj1" fmla="val 11253"/>
              <a:gd name="adj2" fmla="val -202651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“useful” = Q-Op</a:t>
            </a:r>
          </a:p>
        </p:txBody>
      </p:sp>
    </p:spTree>
    <p:extLst>
      <p:ext uri="{BB962C8B-B14F-4D97-AF65-F5344CB8AC3E}">
        <p14:creationId xmlns:p14="http://schemas.microsoft.com/office/powerpoint/2010/main" val="151030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5334521"/>
              </p:ext>
            </p:extLst>
          </p:nvPr>
        </p:nvGraphicFramePr>
        <p:xfrm>
          <a:off x="161856" y="1524000"/>
          <a:ext cx="8820288" cy="490251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32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Q-Op</a:t>
                      </a:r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Semantics</a:t>
                      </a:r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Real World Example</a:t>
                      </a:r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MoveRegG</a:t>
                      </a:r>
                      <a:r>
                        <a:rPr lang="en-US" sz="2000" dirty="0"/>
                        <a:t>(t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, 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)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:</a:t>
                      </a:r>
                      <a:r>
                        <a:rPr lang="en-US" sz="2000" baseline="0" dirty="0"/>
                        <a:t>= t</a:t>
                      </a:r>
                      <a:r>
                        <a:rPr lang="en-US" sz="2000" baseline="-25000" dirty="0"/>
                        <a:t>2</a:t>
                      </a:r>
                      <a:endParaRPr lang="en-US" sz="2000" b="0" baseline="-250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xchg</a:t>
                      </a:r>
                      <a:r>
                        <a:rPr lang="en-US" sz="2000" dirty="0"/>
                        <a:t> %</a:t>
                      </a:r>
                      <a:r>
                        <a:rPr lang="en-US" sz="2000" dirty="0" err="1"/>
                        <a:t>eax</a:t>
                      </a:r>
                      <a:r>
                        <a:rPr lang="en-US" sz="2000" dirty="0"/>
                        <a:t>, %</a:t>
                      </a:r>
                      <a:r>
                        <a:rPr lang="en-US" sz="2000" dirty="0" err="1"/>
                        <a:t>ebp</a:t>
                      </a:r>
                      <a:r>
                        <a:rPr lang="en-US" sz="2000" baseline="0" dirty="0"/>
                        <a:t>; ret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LoadConstG</a:t>
                      </a:r>
                      <a:r>
                        <a:rPr lang="en-US" sz="2000" dirty="0"/>
                        <a:t>(t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, c)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 :=</a:t>
                      </a:r>
                      <a:r>
                        <a:rPr lang="en-US" sz="2000" baseline="0" dirty="0"/>
                        <a:t> c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pop</a:t>
                      </a:r>
                      <a:r>
                        <a:rPr lang="en-US" sz="2000" baseline="0" dirty="0"/>
                        <a:t> %</a:t>
                      </a:r>
                      <a:r>
                        <a:rPr lang="en-US" sz="2000" kern="1200" dirty="0" err="1"/>
                        <a:t>ebp</a:t>
                      </a:r>
                      <a:r>
                        <a:rPr lang="en-US" sz="2000" baseline="0" dirty="0"/>
                        <a:t>; </a:t>
                      </a:r>
                      <a:r>
                        <a:rPr lang="en-US" sz="2000" kern="1200" dirty="0"/>
                        <a:t>ret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ArithmeticG</a:t>
                      </a:r>
                      <a:r>
                        <a:rPr lang="en-US" sz="2000" dirty="0"/>
                        <a:t>(t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, 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, t</a:t>
                      </a:r>
                      <a:r>
                        <a:rPr lang="en-US" sz="2000" baseline="-25000" dirty="0"/>
                        <a:t>3</a:t>
                      </a:r>
                      <a:r>
                        <a:rPr lang="en-US" sz="2000" dirty="0"/>
                        <a:t>, </a:t>
                      </a:r>
                      <a:r>
                        <a:rPr lang="en-US" sz="2000" i="1" dirty="0"/>
                        <a:t>op</a:t>
                      </a:r>
                      <a:r>
                        <a:rPr lang="en-US" sz="2000" dirty="0"/>
                        <a:t>)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 := 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 op t</a:t>
                      </a:r>
                      <a:r>
                        <a:rPr lang="en-US" sz="2000" baseline="-25000" dirty="0"/>
                        <a:t>3</a:t>
                      </a:r>
                      <a:r>
                        <a:rPr lang="en-US" sz="2000" dirty="0"/>
                        <a:t>;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</a:t>
                      </a:r>
                      <a:r>
                        <a:rPr lang="en-US" sz="2000" baseline="0" dirty="0"/>
                        <a:t> %</a:t>
                      </a:r>
                      <a:r>
                        <a:rPr lang="en-US" sz="2000" baseline="0" dirty="0" err="1"/>
                        <a:t>edx</a:t>
                      </a:r>
                      <a:r>
                        <a:rPr lang="en-US" sz="2000" baseline="0" dirty="0"/>
                        <a:t>, %</a:t>
                      </a:r>
                      <a:r>
                        <a:rPr lang="en-US" sz="2000" baseline="0" dirty="0" err="1"/>
                        <a:t>eax</a:t>
                      </a:r>
                      <a:r>
                        <a:rPr lang="en-US" sz="2000" baseline="0" dirty="0"/>
                        <a:t>; </a:t>
                      </a:r>
                      <a:r>
                        <a:rPr lang="en-US" sz="2000" kern="1200" dirty="0"/>
                        <a:t>ret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08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LoadMemG</a:t>
                      </a:r>
                      <a:r>
                        <a:rPr lang="en-US" sz="2000" dirty="0"/>
                        <a:t>(t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, 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baseline="0" dirty="0"/>
                        <a:t>, c</a:t>
                      </a:r>
                      <a:r>
                        <a:rPr lang="en-US" sz="2000" dirty="0"/>
                        <a:t>)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:= [t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 + c]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movl</a:t>
                      </a:r>
                      <a:r>
                        <a:rPr lang="en-US" sz="2000" dirty="0"/>
                        <a:t> 0x60(%</a:t>
                      </a:r>
                      <a:r>
                        <a:rPr lang="en-US" sz="2000" dirty="0" err="1"/>
                        <a:t>eax</a:t>
                      </a:r>
                      <a:r>
                        <a:rPr lang="en-US" sz="2000" dirty="0"/>
                        <a:t>),</a:t>
                      </a:r>
                      <a:r>
                        <a:rPr lang="en-US" sz="2000" baseline="0" dirty="0"/>
                        <a:t> %</a:t>
                      </a:r>
                      <a:r>
                        <a:rPr lang="en-US" sz="2000" baseline="0" dirty="0" err="1"/>
                        <a:t>eax</a:t>
                      </a:r>
                      <a:r>
                        <a:rPr lang="en-US" sz="2000" baseline="0" dirty="0"/>
                        <a:t>; ret</a:t>
                      </a:r>
                      <a:endParaRPr lang="en-US" sz="2000" b="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08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StoreMemG</a:t>
                      </a:r>
                      <a:r>
                        <a:rPr lang="en-US" sz="2000" dirty="0"/>
                        <a:t>(t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,c, 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)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[t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+c</a:t>
                      </a:r>
                      <a:r>
                        <a:rPr lang="en-US" sz="2000" baseline="0" dirty="0"/>
                        <a:t>] := t</a:t>
                      </a:r>
                      <a:r>
                        <a:rPr lang="en-US" sz="2000" baseline="-25000" dirty="0"/>
                        <a:t>2</a:t>
                      </a:r>
                      <a:endParaRPr lang="en-US" sz="2000" b="0" baseline="-25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mov</a:t>
                      </a:r>
                      <a:r>
                        <a:rPr lang="en-US" sz="2000" baseline="0" dirty="0"/>
                        <a:t> %dl, 0x13(%</a:t>
                      </a:r>
                      <a:r>
                        <a:rPr lang="en-US" sz="2000" baseline="0" dirty="0" err="1"/>
                        <a:t>eax</a:t>
                      </a:r>
                      <a:r>
                        <a:rPr lang="en-US" sz="2000" baseline="0" dirty="0"/>
                        <a:t>); ret</a:t>
                      </a:r>
                      <a:endParaRPr lang="en-US" sz="2000" b="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08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ArithmeticLoadG</a:t>
                      </a:r>
                      <a:r>
                        <a:rPr lang="en-US" sz="2000" dirty="0"/>
                        <a:t>(t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, 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, c, </a:t>
                      </a:r>
                      <a:r>
                        <a:rPr lang="en-US" sz="2000" i="1" dirty="0"/>
                        <a:t>op</a:t>
                      </a:r>
                      <a:r>
                        <a:rPr lang="en-US" sz="2000" dirty="0"/>
                        <a:t>)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1 </a:t>
                      </a:r>
                      <a:r>
                        <a:rPr lang="en-US" sz="2000" baseline="0" dirty="0"/>
                        <a:t>:</a:t>
                      </a:r>
                      <a:r>
                        <a:rPr lang="en-US" sz="2000" dirty="0"/>
                        <a:t>=</a:t>
                      </a:r>
                      <a:r>
                        <a:rPr lang="en-US" sz="2000" baseline="0" dirty="0"/>
                        <a:t> t</a:t>
                      </a:r>
                      <a:r>
                        <a:rPr lang="en-US" sz="2000" baseline="-25000" dirty="0"/>
                        <a:t>1 </a:t>
                      </a:r>
                      <a:r>
                        <a:rPr lang="en-US" sz="2000" i="1" baseline="0" dirty="0"/>
                        <a:t>op </a:t>
                      </a:r>
                      <a:r>
                        <a:rPr lang="en-US" sz="2000" baseline="0" dirty="0"/>
                        <a:t>[t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baseline="0" dirty="0"/>
                        <a:t> + c]</a:t>
                      </a:r>
                      <a:endParaRPr lang="en-US" sz="2000" b="0" baseline="-25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add0x1376dbe4(%</a:t>
                      </a:r>
                      <a:r>
                        <a:rPr lang="en-US" sz="2000" dirty="0" err="1"/>
                        <a:t>ebx</a:t>
                      </a:r>
                      <a:r>
                        <a:rPr lang="en-US" sz="2000" dirty="0"/>
                        <a:t>), %</a:t>
                      </a:r>
                      <a:r>
                        <a:rPr lang="en-US" sz="2000" dirty="0" err="1"/>
                        <a:t>ecx</a:t>
                      </a:r>
                      <a:r>
                        <a:rPr lang="en-US" sz="2000" dirty="0"/>
                        <a:t>; (…); ret</a:t>
                      </a:r>
                      <a:endParaRPr lang="en-US" sz="2000" b="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628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ArithmeticStoreG</a:t>
                      </a:r>
                      <a:r>
                        <a:rPr lang="en-US" sz="2000" dirty="0"/>
                        <a:t>(t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, 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, c, </a:t>
                      </a:r>
                      <a:r>
                        <a:rPr lang="en-US" sz="2000" i="1" dirty="0"/>
                        <a:t>op</a:t>
                      </a:r>
                      <a:r>
                        <a:rPr lang="en-US" sz="2000" dirty="0"/>
                        <a:t>)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[t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+c] := [t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+c] op t</a:t>
                      </a:r>
                      <a:r>
                        <a:rPr lang="en-US" sz="2000" baseline="-25000" dirty="0"/>
                        <a:t>2</a:t>
                      </a:r>
                      <a:endParaRPr lang="en-US" sz="2000" b="0" baseline="-25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   %al, 0x5de474c0(%</a:t>
                      </a:r>
                      <a:r>
                        <a:rPr lang="en-US" sz="2000" dirty="0" err="1"/>
                        <a:t>ebp</a:t>
                      </a:r>
                      <a:r>
                        <a:rPr lang="en-US" sz="2000" dirty="0"/>
                        <a:t>); ret</a:t>
                      </a:r>
                      <a:endParaRPr lang="en-US" sz="2000" b="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Q-Ops (aka Q Semantic Types)</a:t>
            </a:r>
            <a:br>
              <a:rPr lang="en-US" dirty="0"/>
            </a:br>
            <a:r>
              <a:rPr lang="en-US" dirty="0"/>
              <a:t>(think instruction set architecture)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138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77101192"/>
              </p:ext>
            </p:extLst>
          </p:nvPr>
        </p:nvGraphicFramePr>
        <p:xfrm>
          <a:off x="161856" y="1524000"/>
          <a:ext cx="8820288" cy="490251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32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3906"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Q-Op</a:t>
                      </a:r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Semantics</a:t>
                      </a:r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Real World Example</a:t>
                      </a:r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MoveRegG</a:t>
                      </a:r>
                      <a:r>
                        <a:rPr lang="en-US" sz="2000" dirty="0"/>
                        <a:t>(t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, 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)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:</a:t>
                      </a:r>
                      <a:r>
                        <a:rPr lang="en-US" sz="2000" baseline="0" dirty="0"/>
                        <a:t>= t</a:t>
                      </a:r>
                      <a:r>
                        <a:rPr lang="en-US" sz="2000" baseline="-25000" dirty="0"/>
                        <a:t>2</a:t>
                      </a:r>
                      <a:endParaRPr lang="en-US" sz="2000" b="0" baseline="-250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xchg</a:t>
                      </a:r>
                      <a:r>
                        <a:rPr lang="en-US" sz="2000" dirty="0"/>
                        <a:t> %</a:t>
                      </a:r>
                      <a:r>
                        <a:rPr lang="en-US" sz="2000" dirty="0" err="1"/>
                        <a:t>eax</a:t>
                      </a:r>
                      <a:r>
                        <a:rPr lang="en-US" sz="2000" dirty="0"/>
                        <a:t>, %</a:t>
                      </a:r>
                      <a:r>
                        <a:rPr lang="en-US" sz="2000" dirty="0" err="1"/>
                        <a:t>ebp</a:t>
                      </a:r>
                      <a:r>
                        <a:rPr lang="en-US" sz="2000" baseline="0" dirty="0"/>
                        <a:t>; ret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LoadConstG</a:t>
                      </a:r>
                      <a:r>
                        <a:rPr lang="en-US" sz="2000" dirty="0"/>
                        <a:t>(t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, c)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 :=</a:t>
                      </a:r>
                      <a:r>
                        <a:rPr lang="en-US" sz="2000" baseline="0" dirty="0"/>
                        <a:t> c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pop</a:t>
                      </a:r>
                      <a:r>
                        <a:rPr lang="en-US" sz="2000" baseline="0" dirty="0"/>
                        <a:t> %</a:t>
                      </a:r>
                      <a:r>
                        <a:rPr lang="en-US" sz="2000" kern="1200" dirty="0" err="1"/>
                        <a:t>ebp</a:t>
                      </a:r>
                      <a:r>
                        <a:rPr lang="en-US" sz="2000" baseline="0" dirty="0"/>
                        <a:t>; </a:t>
                      </a:r>
                      <a:r>
                        <a:rPr lang="en-US" sz="2000" kern="1200" dirty="0"/>
                        <a:t>ret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ArithmeticG</a:t>
                      </a:r>
                      <a:r>
                        <a:rPr lang="en-US" sz="2000" dirty="0"/>
                        <a:t>(t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, 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, t</a:t>
                      </a:r>
                      <a:r>
                        <a:rPr lang="en-US" sz="2000" baseline="-25000" dirty="0"/>
                        <a:t>3</a:t>
                      </a:r>
                      <a:r>
                        <a:rPr lang="en-US" sz="2000" dirty="0"/>
                        <a:t>, </a:t>
                      </a:r>
                      <a:r>
                        <a:rPr lang="en-US" sz="2000" i="1" dirty="0"/>
                        <a:t>op</a:t>
                      </a:r>
                      <a:r>
                        <a:rPr lang="en-US" sz="2000" dirty="0"/>
                        <a:t>)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 := 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 op t</a:t>
                      </a:r>
                      <a:r>
                        <a:rPr lang="en-US" sz="2000" baseline="-25000" dirty="0"/>
                        <a:t>3</a:t>
                      </a:r>
                      <a:r>
                        <a:rPr lang="en-US" sz="2000" dirty="0"/>
                        <a:t>;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</a:t>
                      </a:r>
                      <a:r>
                        <a:rPr lang="en-US" sz="2000" baseline="0" dirty="0"/>
                        <a:t> %</a:t>
                      </a:r>
                      <a:r>
                        <a:rPr lang="en-US" sz="2000" baseline="0" dirty="0" err="1"/>
                        <a:t>edx</a:t>
                      </a:r>
                      <a:r>
                        <a:rPr lang="en-US" sz="2000" baseline="0" dirty="0"/>
                        <a:t>, %</a:t>
                      </a:r>
                      <a:r>
                        <a:rPr lang="en-US" sz="2000" baseline="0" dirty="0" err="1"/>
                        <a:t>eax</a:t>
                      </a:r>
                      <a:r>
                        <a:rPr lang="en-US" sz="2000" baseline="0" dirty="0"/>
                        <a:t>; </a:t>
                      </a:r>
                      <a:r>
                        <a:rPr lang="en-US" sz="2000" kern="1200" dirty="0"/>
                        <a:t>ret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onsolas"/>
                        <a:ea typeface="+mn-ea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08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LoadMemG</a:t>
                      </a:r>
                      <a:r>
                        <a:rPr lang="en-US" sz="2000" dirty="0"/>
                        <a:t>(t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, 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baseline="0" dirty="0"/>
                        <a:t>, c</a:t>
                      </a:r>
                      <a:r>
                        <a:rPr lang="en-US" sz="2000" dirty="0"/>
                        <a:t>)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:= [t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 + c]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movl</a:t>
                      </a:r>
                      <a:r>
                        <a:rPr lang="en-US" sz="2000" dirty="0"/>
                        <a:t> 0x60(%</a:t>
                      </a:r>
                      <a:r>
                        <a:rPr lang="en-US" sz="2000" dirty="0" err="1"/>
                        <a:t>eax</a:t>
                      </a:r>
                      <a:r>
                        <a:rPr lang="en-US" sz="2000" dirty="0"/>
                        <a:t>),</a:t>
                      </a:r>
                      <a:r>
                        <a:rPr lang="en-US" sz="2000" baseline="0" dirty="0"/>
                        <a:t> %</a:t>
                      </a:r>
                      <a:r>
                        <a:rPr lang="en-US" sz="2000" baseline="0" dirty="0" err="1"/>
                        <a:t>eax</a:t>
                      </a:r>
                      <a:r>
                        <a:rPr lang="en-US" sz="2000" baseline="0" dirty="0"/>
                        <a:t>; ret</a:t>
                      </a:r>
                      <a:endParaRPr lang="en-US" sz="2000" b="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08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StoreMemG</a:t>
                      </a:r>
                      <a:r>
                        <a:rPr lang="en-US" sz="2000" dirty="0"/>
                        <a:t>(t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,c, 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)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[t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+c</a:t>
                      </a:r>
                      <a:r>
                        <a:rPr lang="en-US" sz="2000" baseline="0" dirty="0"/>
                        <a:t>] := t</a:t>
                      </a:r>
                      <a:r>
                        <a:rPr lang="en-US" sz="2000" baseline="-25000" dirty="0"/>
                        <a:t>2</a:t>
                      </a:r>
                      <a:endParaRPr lang="en-US" sz="2000" b="0" baseline="-25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mov</a:t>
                      </a:r>
                      <a:r>
                        <a:rPr lang="en-US" sz="2000" baseline="0" dirty="0"/>
                        <a:t> %dl, 0x13(%</a:t>
                      </a:r>
                      <a:r>
                        <a:rPr lang="en-US" sz="2000" baseline="0" dirty="0" err="1"/>
                        <a:t>eax</a:t>
                      </a:r>
                      <a:r>
                        <a:rPr lang="en-US" sz="2000" baseline="0" dirty="0"/>
                        <a:t>); ret</a:t>
                      </a:r>
                      <a:endParaRPr lang="en-US" sz="2000" b="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08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ArithmeticLoadG</a:t>
                      </a:r>
                      <a:r>
                        <a:rPr lang="en-US" sz="2000" dirty="0"/>
                        <a:t>(t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, 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, c, </a:t>
                      </a:r>
                      <a:r>
                        <a:rPr lang="en-US" sz="2000" i="1" dirty="0"/>
                        <a:t>op</a:t>
                      </a:r>
                      <a:r>
                        <a:rPr lang="en-US" sz="2000" dirty="0"/>
                        <a:t>)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</a:t>
                      </a:r>
                      <a:r>
                        <a:rPr lang="en-US" sz="2000" baseline="-25000" dirty="0"/>
                        <a:t>1 </a:t>
                      </a:r>
                      <a:r>
                        <a:rPr lang="en-US" sz="2000" baseline="0" dirty="0"/>
                        <a:t>:</a:t>
                      </a:r>
                      <a:r>
                        <a:rPr lang="en-US" sz="2000" dirty="0"/>
                        <a:t>=</a:t>
                      </a:r>
                      <a:r>
                        <a:rPr lang="en-US" sz="2000" baseline="0" dirty="0"/>
                        <a:t> t</a:t>
                      </a:r>
                      <a:r>
                        <a:rPr lang="en-US" sz="2000" baseline="-25000" dirty="0"/>
                        <a:t>1 </a:t>
                      </a:r>
                      <a:r>
                        <a:rPr lang="en-US" sz="2000" i="1" baseline="0" dirty="0"/>
                        <a:t>op </a:t>
                      </a:r>
                      <a:r>
                        <a:rPr lang="en-US" sz="2000" baseline="0" dirty="0"/>
                        <a:t>[t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baseline="0" dirty="0"/>
                        <a:t> + c]</a:t>
                      </a:r>
                      <a:endParaRPr lang="en-US" sz="2000" b="0" baseline="-25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add0x1376dbe4(%</a:t>
                      </a:r>
                      <a:r>
                        <a:rPr lang="en-US" sz="2000" dirty="0" err="1"/>
                        <a:t>ebx</a:t>
                      </a:r>
                      <a:r>
                        <a:rPr lang="en-US" sz="2000" dirty="0"/>
                        <a:t>), %</a:t>
                      </a:r>
                      <a:r>
                        <a:rPr lang="en-US" sz="2000" dirty="0" err="1"/>
                        <a:t>ecx</a:t>
                      </a:r>
                      <a:r>
                        <a:rPr lang="en-US" sz="2000" dirty="0"/>
                        <a:t>; (…); ret</a:t>
                      </a:r>
                      <a:endParaRPr lang="en-US" sz="2000" b="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628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ArithmeticStoreG</a:t>
                      </a:r>
                      <a:r>
                        <a:rPr lang="en-US" sz="2000" dirty="0"/>
                        <a:t>(t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, t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, c, </a:t>
                      </a:r>
                      <a:r>
                        <a:rPr lang="en-US" sz="2000" i="1" dirty="0"/>
                        <a:t>op</a:t>
                      </a:r>
                      <a:r>
                        <a:rPr lang="en-US" sz="2000" dirty="0"/>
                        <a:t>)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[t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+c] := [t</a:t>
                      </a:r>
                      <a:r>
                        <a:rPr lang="en-US" sz="2000" baseline="-25000" dirty="0"/>
                        <a:t>1</a:t>
                      </a:r>
                      <a:r>
                        <a:rPr lang="en-US" sz="2000" dirty="0"/>
                        <a:t>+c] op t</a:t>
                      </a:r>
                      <a:r>
                        <a:rPr lang="en-US" sz="2000" baseline="-25000" dirty="0"/>
                        <a:t>2</a:t>
                      </a:r>
                      <a:endParaRPr lang="en-US" sz="2000" b="0" baseline="-25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   %al, 0x5de474c0(%</a:t>
                      </a:r>
                      <a:r>
                        <a:rPr lang="en-US" sz="2000" dirty="0" err="1"/>
                        <a:t>ebp</a:t>
                      </a:r>
                      <a:r>
                        <a:rPr lang="en-US" sz="2000" dirty="0"/>
                        <a:t>); ret</a:t>
                      </a:r>
                      <a:endParaRPr lang="en-US" sz="2000" b="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Q-Ops (aka Q Semantic Types)</a:t>
            </a:r>
            <a:br>
              <a:rPr lang="en-US" dirty="0"/>
            </a:br>
            <a:r>
              <a:rPr lang="en-US" dirty="0"/>
              <a:t>(think instruction set architecture)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172200" y="1981200"/>
            <a:ext cx="2895600" cy="2743200"/>
            <a:chOff x="6172200" y="1981200"/>
            <a:chExt cx="2895600" cy="2743200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6172200" y="1981200"/>
              <a:ext cx="2895600" cy="2743200"/>
            </a:xfrm>
            <a:prstGeom prst="wedgeRoundRectCallout">
              <a:avLst>
                <a:gd name="adj1" fmla="val -97661"/>
                <a:gd name="adj2" fmla="val 42542"/>
                <a:gd name="adj3" fmla="val 16667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This is not RISC: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more types = more opportunities later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6172200" y="1981200"/>
              <a:ext cx="2895600" cy="2743200"/>
            </a:xfrm>
            <a:prstGeom prst="wedgeRoundRectCallout">
              <a:avLst>
                <a:gd name="adj1" fmla="val -68617"/>
                <a:gd name="adj2" fmla="val 86424"/>
                <a:gd name="adj3" fmla="val 16667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This is not RISC: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more Q-Ops gives more opportunities later</a:t>
              </a:r>
            </a:p>
          </p:txBody>
        </p:sp>
      </p:grpSp>
      <p:sp>
        <p:nvSpPr>
          <p:cNvPr id="8" name="Rounded Rectangular Callout 7"/>
          <p:cNvSpPr/>
          <p:nvPr/>
        </p:nvSpPr>
        <p:spPr>
          <a:xfrm>
            <a:off x="1066800" y="2133600"/>
            <a:ext cx="4648200" cy="1219200"/>
          </a:xfrm>
          <a:prstGeom prst="wedgeRoundRectCallout">
            <a:avLst>
              <a:gd name="adj1" fmla="val 55440"/>
              <a:gd name="adj2" fmla="val 86174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Must be careful attackers, e.g., give c-60 to get c</a:t>
            </a:r>
          </a:p>
        </p:txBody>
      </p:sp>
    </p:spTree>
    <p:extLst>
      <p:ext uri="{BB962C8B-B14F-4D97-AF65-F5344CB8AC3E}">
        <p14:creationId xmlns:p14="http://schemas.microsoft.com/office/powerpoint/2010/main" val="383573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6200" y="1371600"/>
            <a:ext cx="4800600" cy="4754563"/>
          </a:xfrm>
        </p:spPr>
        <p:txBody>
          <a:bodyPr/>
          <a:lstStyle/>
          <a:p>
            <a:r>
              <a:rPr lang="en-US" dirty="0"/>
              <a:t>Randomized testing tells us we </a:t>
            </a:r>
            <a:r>
              <a:rPr lang="en-US" b="1" dirty="0"/>
              <a:t>likely</a:t>
            </a:r>
            <a:r>
              <a:rPr lang="en-US" dirty="0"/>
              <a:t> found a gadget that implements a Q-Op</a:t>
            </a:r>
          </a:p>
          <a:p>
            <a:pPr lvl="1"/>
            <a:r>
              <a:rPr lang="en-US" dirty="0"/>
              <a:t>Fast: filters out many candidates</a:t>
            </a:r>
          </a:p>
          <a:p>
            <a:pPr lvl="1"/>
            <a:r>
              <a:rPr lang="en-US" dirty="0"/>
              <a:t>Enables more expensive second stage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56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73697" y="381000"/>
            <a:ext cx="2362200" cy="8382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Executable Code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58992" y="1676400"/>
            <a:ext cx="2391611" cy="838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Linear sweep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@ all offsets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954797" y="1219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14" idx="0"/>
          </p:cNvCxnSpPr>
          <p:nvPr/>
        </p:nvCxnSpPr>
        <p:spPr>
          <a:xfrm>
            <a:off x="1954798" y="2514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58992" y="2895600"/>
            <a:ext cx="2391611" cy="12192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Randomized testing of semantics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51639" y="4495800"/>
            <a:ext cx="2391611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Prove semantics</a:t>
            </a:r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 flipH="1">
            <a:off x="1947445" y="4114800"/>
            <a:ext cx="7353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51639" y="5735053"/>
            <a:ext cx="2391611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Gadget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25" name="Straight Arrow Connector 24"/>
          <p:cNvCxnSpPr>
            <a:stCxn id="15" idx="2"/>
            <a:endCxn id="24" idx="0"/>
          </p:cNvCxnSpPr>
          <p:nvPr/>
        </p:nvCxnSpPr>
        <p:spPr>
          <a:xfrm>
            <a:off x="1947445" y="5486400"/>
            <a:ext cx="0" cy="248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4252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Testing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2895600" y="3200400"/>
            <a:ext cx="3352800" cy="119181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/>
              <a:t>sbb</a:t>
            </a:r>
            <a:r>
              <a:rPr lang="en-US" sz="3200" dirty="0"/>
              <a:t> %</a:t>
            </a:r>
            <a:r>
              <a:rPr lang="en-US" sz="3200" dirty="0" err="1"/>
              <a:t>eax</a:t>
            </a:r>
            <a:r>
              <a:rPr lang="en-US" sz="3200" dirty="0"/>
              <a:t>, %</a:t>
            </a:r>
            <a:r>
              <a:rPr lang="en-US" sz="3200" dirty="0" err="1"/>
              <a:t>eax</a:t>
            </a:r>
            <a:r>
              <a:rPr lang="en-US" sz="3200" dirty="0"/>
              <a:t>; </a:t>
            </a:r>
            <a:r>
              <a:rPr lang="en-US" sz="3200" dirty="0" err="1"/>
              <a:t>neg</a:t>
            </a:r>
            <a:r>
              <a:rPr lang="en-US" sz="3200" dirty="0"/>
              <a:t> %</a:t>
            </a:r>
            <a:r>
              <a:rPr lang="en-US" sz="3200" dirty="0" err="1"/>
              <a:t>eax</a:t>
            </a:r>
            <a:r>
              <a:rPr lang="en-US" sz="3200" dirty="0"/>
              <a:t>;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ret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6452126"/>
              </p:ext>
            </p:extLst>
          </p:nvPr>
        </p:nvGraphicFramePr>
        <p:xfrm>
          <a:off x="3086100" y="1566779"/>
          <a:ext cx="2971800" cy="1447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50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400" dirty="0"/>
                        <a:t>EAX</a:t>
                      </a:r>
                      <a:endParaRPr lang="en-US" sz="2400" dirty="0">
                        <a:latin typeface="Cambria"/>
                        <a:cs typeface="Cambri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0x0298a7bc</a:t>
                      </a:r>
                      <a:endParaRPr lang="en-US" sz="2400" dirty="0">
                        <a:latin typeface="Cambria"/>
                        <a:cs typeface="Cambria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sz="2400" dirty="0"/>
                        <a:t>CF</a:t>
                      </a:r>
                      <a:endParaRPr lang="en-US" sz="2400" dirty="0">
                        <a:latin typeface="Cambria"/>
                        <a:cs typeface="Cambri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0x1</a:t>
                      </a:r>
                      <a:endParaRPr lang="en-US" sz="2400" dirty="0">
                        <a:latin typeface="Cambria"/>
                        <a:cs typeface="Cambria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sz="2400" dirty="0"/>
                        <a:t>ESP</a:t>
                      </a:r>
                      <a:endParaRPr lang="en-US" sz="2400" dirty="0">
                        <a:latin typeface="Cambria"/>
                        <a:cs typeface="Cambri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0x81e4f104</a:t>
                      </a:r>
                      <a:endParaRPr lang="en-US" sz="2400" dirty="0">
                        <a:latin typeface="Cambria"/>
                        <a:cs typeface="Cambria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67883731"/>
              </p:ext>
            </p:extLst>
          </p:nvPr>
        </p:nvGraphicFramePr>
        <p:xfrm>
          <a:off x="3086100" y="4844716"/>
          <a:ext cx="2971800" cy="14478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3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400" dirty="0"/>
                        <a:t>EAX</a:t>
                      </a:r>
                      <a:endParaRPr lang="en-US" sz="24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0x1</a:t>
                      </a:r>
                      <a:endParaRPr lang="en-US" sz="24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sz="2400" dirty="0"/>
                        <a:t>ESP</a:t>
                      </a:r>
                      <a:endParaRPr lang="en-US" sz="24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0x81e4f108</a:t>
                      </a:r>
                      <a:endParaRPr lang="en-US" sz="24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sz="2400" dirty="0"/>
                        <a:t>CF</a:t>
                      </a:r>
                      <a:endParaRPr lang="en-US" sz="24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0x1</a:t>
                      </a:r>
                      <a:endParaRPr lang="en-US" sz="24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0240" y="1794301"/>
            <a:ext cx="1726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Before </a:t>
            </a:r>
            <a:br>
              <a:rPr lang="en-US" sz="2400" b="1" dirty="0"/>
            </a:br>
            <a:r>
              <a:rPr lang="en-US" sz="2400" b="1" dirty="0"/>
              <a:t>Simulation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240" y="5105400"/>
            <a:ext cx="1726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After</a:t>
            </a:r>
            <a:br>
              <a:rPr lang="en-US" sz="2400" b="1" dirty="0"/>
            </a:br>
            <a:r>
              <a:rPr lang="en-US" sz="2400" b="1" dirty="0"/>
              <a:t>Simulation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037847" y="1613827"/>
            <a:ext cx="2971800" cy="1406099"/>
          </a:xfrm>
          <a:prstGeom prst="wedgeRoundRectCallout">
            <a:avLst>
              <a:gd name="adj1" fmla="val -59969"/>
              <a:gd name="adj2" fmla="val 68204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Semantically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/>
              <a:t>EAX := CF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 err="1"/>
              <a:t>MoveRegG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543556" y="3200400"/>
            <a:ext cx="1981200" cy="1171074"/>
          </a:xfrm>
          <a:prstGeom prst="wedgeRoundRectCallout">
            <a:avLst>
              <a:gd name="adj1" fmla="val 68559"/>
              <a:gd name="adj2" fmla="val 11159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What does this do?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6934200" y="4114800"/>
            <a:ext cx="1905000" cy="1295400"/>
          </a:xfrm>
          <a:prstGeom prst="snip1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Probably</a:t>
            </a:r>
          </a:p>
        </p:txBody>
      </p:sp>
    </p:spTree>
    <p:extLst>
      <p:ext uri="{BB962C8B-B14F-4D97-AF65-F5344CB8AC3E}">
        <p14:creationId xmlns:p14="http://schemas.microsoft.com/office/powerpoint/2010/main" val="353556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6200" y="4172284"/>
            <a:ext cx="4800600" cy="16303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Turn </a:t>
            </a:r>
            <a:br>
              <a:rPr lang="en-US" dirty="0"/>
            </a:br>
            <a:r>
              <a:rPr lang="en-US" u="sng" dirty="0"/>
              <a:t>probably</a:t>
            </a:r>
            <a:r>
              <a:rPr lang="en-US" dirty="0"/>
              <a:t> into a </a:t>
            </a:r>
            <a:r>
              <a:rPr lang="en-US" u="sng" dirty="0"/>
              <a:t>proof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that a gadget </a:t>
            </a:r>
            <a:br>
              <a:rPr lang="en-US" dirty="0"/>
            </a:br>
            <a:r>
              <a:rPr lang="en-US" dirty="0"/>
              <a:t>implements a Q-Op</a:t>
            </a:r>
          </a:p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58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73697" y="381000"/>
            <a:ext cx="2362200" cy="8382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Executable Code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58992" y="1676400"/>
            <a:ext cx="2391611" cy="838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Linear sweep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@ all offsets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954797" y="1219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14" idx="0"/>
          </p:cNvCxnSpPr>
          <p:nvPr/>
        </p:nvCxnSpPr>
        <p:spPr>
          <a:xfrm>
            <a:off x="1954798" y="2514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58992" y="2895600"/>
            <a:ext cx="2391611" cy="1219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Randomized testing of semantics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51639" y="4495800"/>
            <a:ext cx="2391611" cy="9906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Prove semantics</a:t>
            </a:r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 flipH="1">
            <a:off x="1947445" y="4114800"/>
            <a:ext cx="7353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51639" y="5735053"/>
            <a:ext cx="2391611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Gadget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25" name="Straight Arrow Connector 24"/>
          <p:cNvCxnSpPr>
            <a:stCxn id="15" idx="2"/>
            <a:endCxn id="24" idx="0"/>
          </p:cNvCxnSpPr>
          <p:nvPr/>
        </p:nvCxnSpPr>
        <p:spPr>
          <a:xfrm>
            <a:off x="1947445" y="5486400"/>
            <a:ext cx="0" cy="248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9920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55670"/>
          </a:xfrm>
        </p:spPr>
        <p:txBody>
          <a:bodyPr/>
          <a:lstStyle/>
          <a:p>
            <a:r>
              <a:rPr lang="en-US" dirty="0"/>
              <a:t>Proving equivalence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59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28600" y="1600200"/>
            <a:ext cx="2299878" cy="1653673"/>
            <a:chOff x="228600" y="1600200"/>
            <a:chExt cx="2299878" cy="1653673"/>
          </a:xfrm>
        </p:grpSpPr>
        <p:sp>
          <p:nvSpPr>
            <p:cNvPr id="5" name="TextBox 4"/>
            <p:cNvSpPr txBox="1"/>
            <p:nvPr>
              <p:custDataLst>
                <p:tags r:id="rId5"/>
              </p:custDataLst>
            </p:nvPr>
          </p:nvSpPr>
          <p:spPr>
            <a:xfrm>
              <a:off x="457200" y="2323673"/>
              <a:ext cx="1752600" cy="9302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2400" dirty="0"/>
                <a:t>Assembly</a:t>
              </a:r>
              <a:endParaRPr lang="en-US" sz="2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0" y="1600200"/>
              <a:ext cx="22998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nsolas"/>
                  <a:cs typeface="Consolas"/>
                </a:rPr>
                <a:t>sbb</a:t>
              </a:r>
              <a:r>
                <a:rPr lang="en-US" sz="2000" dirty="0">
                  <a:latin typeface="Consolas"/>
                  <a:cs typeface="Consolas"/>
                </a:rPr>
                <a:t> %</a:t>
              </a:r>
              <a:r>
                <a:rPr lang="en-US" sz="2000" dirty="0" err="1">
                  <a:latin typeface="Consolas"/>
                  <a:cs typeface="Consolas"/>
                </a:rPr>
                <a:t>eax</a:t>
              </a:r>
              <a:r>
                <a:rPr lang="en-US" sz="2000" dirty="0">
                  <a:latin typeface="Consolas"/>
                  <a:cs typeface="Consolas"/>
                </a:rPr>
                <a:t>, %</a:t>
              </a:r>
              <a:r>
                <a:rPr lang="en-US" sz="2000" dirty="0" err="1">
                  <a:latin typeface="Consolas"/>
                  <a:cs typeface="Consolas"/>
                </a:rPr>
                <a:t>eax</a:t>
              </a:r>
              <a:r>
                <a:rPr lang="en-US" sz="2000" dirty="0">
                  <a:latin typeface="Consolas"/>
                  <a:cs typeface="Consolas"/>
                </a:rPr>
                <a:t>; </a:t>
              </a:r>
              <a:br>
                <a:rPr lang="en-US" sz="2000" dirty="0">
                  <a:latin typeface="Consolas"/>
                  <a:cs typeface="Consolas"/>
                </a:rPr>
              </a:br>
              <a:r>
                <a:rPr lang="en-US" sz="2000" dirty="0" err="1">
                  <a:latin typeface="Consolas"/>
                  <a:cs typeface="Consolas"/>
                </a:rPr>
                <a:t>neg</a:t>
              </a:r>
              <a:r>
                <a:rPr lang="en-US" sz="2000" dirty="0">
                  <a:latin typeface="Consolas"/>
                  <a:cs typeface="Consolas"/>
                </a:rPr>
                <a:t> %</a:t>
              </a:r>
              <a:r>
                <a:rPr lang="en-US" sz="2000" dirty="0" err="1">
                  <a:latin typeface="Consolas"/>
                  <a:cs typeface="Consolas"/>
                </a:rPr>
                <a:t>eax</a:t>
              </a:r>
              <a:r>
                <a:rPr lang="en-US" sz="2000" dirty="0">
                  <a:latin typeface="Consolas"/>
                  <a:cs typeface="Consolas"/>
                </a:rPr>
                <a:t>; ret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93194" y="1256483"/>
            <a:ext cx="3622751" cy="1981803"/>
            <a:chOff x="2293194" y="1256483"/>
            <a:chExt cx="3622751" cy="1981803"/>
          </a:xfrm>
        </p:grpSpPr>
        <p:sp>
          <p:nvSpPr>
            <p:cNvPr id="6" name="Right Arrow 5"/>
            <p:cNvSpPr/>
            <p:nvPr/>
          </p:nvSpPr>
          <p:spPr>
            <a:xfrm>
              <a:off x="2293194" y="2567952"/>
              <a:ext cx="685800" cy="457200"/>
            </a:xfrm>
            <a:prstGeom prst="rightArrow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>
              <p:custDataLst>
                <p:tags r:id="rId4"/>
              </p:custDataLst>
            </p:nvPr>
          </p:nvSpPr>
          <p:spPr>
            <a:xfrm>
              <a:off x="3048000" y="2308086"/>
              <a:ext cx="1752599" cy="9302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2400" dirty="0"/>
                <a:t>BAP</a:t>
              </a:r>
              <a:endParaRPr lang="en-US" sz="2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52010" y="1256483"/>
              <a:ext cx="28639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nsolas"/>
                  <a:cs typeface="Consolas"/>
                </a:rPr>
                <a:t>eax</a:t>
              </a:r>
              <a:r>
                <a:rPr lang="en-US" sz="2000" dirty="0">
                  <a:latin typeface="Consolas"/>
                  <a:cs typeface="Consolas"/>
                </a:rPr>
                <a:t> := </a:t>
              </a:r>
              <a:r>
                <a:rPr lang="en-US" sz="2000" dirty="0" err="1">
                  <a:latin typeface="Consolas"/>
                  <a:cs typeface="Consolas"/>
                </a:rPr>
                <a:t>eax</a:t>
              </a:r>
              <a:r>
                <a:rPr lang="en-US" sz="2000" dirty="0">
                  <a:latin typeface="Consolas"/>
                  <a:cs typeface="Consolas"/>
                </a:rPr>
                <a:t>-(</a:t>
              </a:r>
              <a:r>
                <a:rPr lang="en-US" sz="2000" dirty="0" err="1">
                  <a:latin typeface="Consolas"/>
                  <a:cs typeface="Consolas"/>
                </a:rPr>
                <a:t>eax+CF</a:t>
              </a:r>
              <a:r>
                <a:rPr lang="en-US" sz="2000" dirty="0">
                  <a:latin typeface="Consolas"/>
                  <a:cs typeface="Consolas"/>
                </a:rPr>
                <a:t>)</a:t>
              </a:r>
              <a:br>
                <a:rPr lang="en-US" sz="2000" dirty="0">
                  <a:latin typeface="Consolas"/>
                  <a:cs typeface="Consolas"/>
                </a:rPr>
              </a:br>
              <a:r>
                <a:rPr lang="en-US" sz="2000" dirty="0" err="1">
                  <a:latin typeface="Consolas"/>
                  <a:cs typeface="Consolas"/>
                </a:rPr>
                <a:t>eax</a:t>
              </a:r>
              <a:r>
                <a:rPr lang="en-US" sz="2000" dirty="0">
                  <a:latin typeface="Consolas"/>
                  <a:cs typeface="Consolas"/>
                </a:rPr>
                <a:t> := -</a:t>
              </a:r>
              <a:r>
                <a:rPr lang="en-US" sz="2000" dirty="0" err="1">
                  <a:latin typeface="Consolas"/>
                  <a:cs typeface="Consolas"/>
                </a:rPr>
                <a:t>eax</a:t>
              </a:r>
              <a:br>
                <a:rPr lang="en-US" sz="2000" dirty="0">
                  <a:latin typeface="Consolas"/>
                  <a:cs typeface="Consolas"/>
                </a:rPr>
              </a:br>
              <a:r>
                <a:rPr lang="en-US" sz="2000" dirty="0" err="1">
                  <a:latin typeface="Consolas"/>
                  <a:cs typeface="Consolas"/>
                </a:rPr>
                <a:t>esp</a:t>
              </a:r>
              <a:r>
                <a:rPr lang="en-US" sz="2000" dirty="0">
                  <a:latin typeface="Consolas"/>
                  <a:cs typeface="Consolas"/>
                </a:rPr>
                <a:t> := esp+4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00383" y="2272146"/>
            <a:ext cx="5432935" cy="2852364"/>
            <a:chOff x="3000383" y="2272146"/>
            <a:chExt cx="5432935" cy="2852364"/>
          </a:xfrm>
        </p:grpSpPr>
        <p:sp>
          <p:nvSpPr>
            <p:cNvPr id="9" name="Right Arrow 8"/>
            <p:cNvSpPr/>
            <p:nvPr/>
          </p:nvSpPr>
          <p:spPr>
            <a:xfrm>
              <a:off x="4953000" y="2553247"/>
              <a:ext cx="685800" cy="457200"/>
            </a:xfrm>
            <a:prstGeom prst="rightArrow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000383" y="2272146"/>
              <a:ext cx="5432935" cy="2852364"/>
              <a:chOff x="3000383" y="2272146"/>
              <a:chExt cx="5432935" cy="2852364"/>
            </a:xfrm>
          </p:grpSpPr>
          <p:sp>
            <p:nvSpPr>
              <p:cNvPr id="8" name="TextBox 7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000383" y="3743527"/>
                <a:ext cx="1752599" cy="919401"/>
              </a:xfrm>
              <a:prstGeom prst="round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400" dirty="0"/>
                  <a:t>Semantic</a:t>
                </a:r>
                <a:br>
                  <a:rPr lang="en-US" sz="2400" dirty="0"/>
                </a:br>
                <a:r>
                  <a:rPr lang="en-US" sz="2400" dirty="0"/>
                  <a:t>Gadget</a:t>
                </a:r>
                <a:endParaRPr lang="en-US" sz="24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200400" y="4724400"/>
                <a:ext cx="12430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mbria"/>
                    <a:cs typeface="Cambria"/>
                  </a:rPr>
                  <a:t>EAX := CF</a:t>
                </a:r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715000" y="2272146"/>
                <a:ext cx="2209800" cy="930200"/>
              </a:xfrm>
              <a:prstGeom prst="round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400" dirty="0"/>
                  <a:t>Weakest</a:t>
                </a:r>
                <a:br>
                  <a:rPr lang="en-US" sz="2400" dirty="0"/>
                </a:br>
                <a:r>
                  <a:rPr lang="en-US" sz="2400" dirty="0"/>
                  <a:t>Precondition</a:t>
                </a:r>
                <a:endParaRPr lang="en-US" sz="24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569383" y="3352800"/>
                <a:ext cx="2863935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nsolas"/>
                    <a:cs typeface="Consolas"/>
                  </a:rPr>
                  <a:t>(</a:t>
                </a:r>
                <a:r>
                  <a:rPr lang="en-US" sz="2000" dirty="0" err="1">
                    <a:latin typeface="Consolas"/>
                    <a:cs typeface="Consolas"/>
                  </a:rPr>
                  <a:t>eax</a:t>
                </a:r>
                <a:r>
                  <a:rPr lang="en-US" sz="2000" dirty="0">
                    <a:latin typeface="Consolas"/>
                    <a:cs typeface="Consolas"/>
                  </a:rPr>
                  <a:t> = </a:t>
                </a:r>
                <a:r>
                  <a:rPr lang="en-US" sz="2000" dirty="0" err="1">
                    <a:latin typeface="Consolas"/>
                    <a:cs typeface="Consolas"/>
                  </a:rPr>
                  <a:t>eax</a:t>
                </a:r>
                <a:r>
                  <a:rPr lang="en-US" sz="2000" dirty="0">
                    <a:latin typeface="Consolas"/>
                    <a:cs typeface="Consolas"/>
                  </a:rPr>
                  <a:t>-(</a:t>
                </a:r>
                <a:r>
                  <a:rPr lang="en-US" sz="2000" dirty="0" err="1">
                    <a:latin typeface="Consolas"/>
                    <a:cs typeface="Consolas"/>
                  </a:rPr>
                  <a:t>eax+CF</a:t>
                </a:r>
                <a:r>
                  <a:rPr lang="en-US" sz="2000" dirty="0">
                    <a:latin typeface="Consolas"/>
                    <a:cs typeface="Consolas"/>
                  </a:rPr>
                  <a:t>)</a:t>
                </a:r>
                <a:br>
                  <a:rPr lang="en-US" sz="2000" dirty="0">
                    <a:latin typeface="Consolas"/>
                    <a:cs typeface="Consolas"/>
                  </a:rPr>
                </a:br>
                <a:r>
                  <a:rPr lang="en-US" sz="2000" dirty="0" err="1">
                    <a:latin typeface="Consolas"/>
                    <a:cs typeface="Consolas"/>
                  </a:rPr>
                  <a:t>eax</a:t>
                </a:r>
                <a:r>
                  <a:rPr lang="en-US" sz="2000" dirty="0">
                    <a:latin typeface="Consolas"/>
                    <a:cs typeface="Consolas"/>
                  </a:rPr>
                  <a:t> = -</a:t>
                </a:r>
                <a:r>
                  <a:rPr lang="en-US" sz="2000" dirty="0" err="1">
                    <a:latin typeface="Consolas"/>
                    <a:cs typeface="Consolas"/>
                  </a:rPr>
                  <a:t>eax</a:t>
                </a:r>
                <a:br>
                  <a:rPr lang="en-US" sz="2000" dirty="0">
                    <a:latin typeface="Consolas"/>
                    <a:cs typeface="Consolas"/>
                  </a:rPr>
                </a:br>
                <a:r>
                  <a:rPr lang="en-US" sz="2000" dirty="0" err="1">
                    <a:latin typeface="Consolas"/>
                    <a:cs typeface="Consolas"/>
                  </a:rPr>
                  <a:t>esp</a:t>
                </a:r>
                <a:r>
                  <a:rPr lang="en-US" sz="2000" dirty="0">
                    <a:latin typeface="Consolas"/>
                    <a:cs typeface="Consolas"/>
                  </a:rPr>
                  <a:t> = esp+4) </a:t>
                </a:r>
                <a:br>
                  <a:rPr lang="en-US" sz="2000" dirty="0">
                    <a:latin typeface="Consolas"/>
                    <a:cs typeface="Consolas"/>
                  </a:rPr>
                </a:br>
                <a:r>
                  <a:rPr lang="en-US" sz="2000" dirty="0">
                    <a:latin typeface="Consolas"/>
                    <a:cs typeface="Consolas"/>
                  </a:rPr>
                  <a:t>== </a:t>
                </a:r>
                <a:br>
                  <a:rPr lang="en-US" sz="2000" dirty="0">
                    <a:latin typeface="Consolas"/>
                    <a:cs typeface="Consolas"/>
                  </a:rPr>
                </a:br>
                <a:r>
                  <a:rPr lang="en-US" sz="2000" dirty="0">
                    <a:latin typeface="Consolas"/>
                    <a:cs typeface="Consolas"/>
                  </a:rPr>
                  <a:t>(EAX = CF)</a:t>
                </a:r>
              </a:p>
            </p:txBody>
          </p:sp>
          <p:sp>
            <p:nvSpPr>
              <p:cNvPr id="21" name="Right Arrow 20"/>
              <p:cNvSpPr/>
              <p:nvPr/>
            </p:nvSpPr>
            <p:spPr>
              <a:xfrm rot="19123263">
                <a:off x="4817978" y="3514927"/>
                <a:ext cx="685800" cy="457200"/>
              </a:xfrm>
              <a:prstGeom prst="rightArrow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156489" y="4984016"/>
            <a:ext cx="3453484" cy="1539606"/>
            <a:chOff x="4156489" y="4984016"/>
            <a:chExt cx="3453484" cy="1539606"/>
          </a:xfrm>
        </p:grpSpPr>
        <p:sp>
          <p:nvSpPr>
            <p:cNvPr id="10" name="TextBox 9"/>
            <p:cNvSpPr txBox="1"/>
            <p:nvPr>
              <p:custDataLst>
                <p:tags r:id="rId1"/>
              </p:custDataLst>
            </p:nvPr>
          </p:nvSpPr>
          <p:spPr>
            <a:xfrm>
              <a:off x="6258426" y="5601201"/>
              <a:ext cx="1351547" cy="92242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 err="1"/>
                <a:t>Prover</a:t>
              </a:r>
              <a:endParaRPr lang="en-US" sz="28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 rot="5400000">
              <a:off x="6648450" y="5041166"/>
              <a:ext cx="571500" cy="457200"/>
            </a:xfrm>
            <a:prstGeom prst="rightArrow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5590772" y="5795814"/>
              <a:ext cx="571500" cy="457200"/>
            </a:xfrm>
            <a:prstGeom prst="rightArrow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56489" y="5715000"/>
              <a:ext cx="13299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Yes/No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811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ASLR on </a:t>
            </a:r>
            <a:r>
              <a:rPr lang="en-US" u="sng" dirty="0"/>
              <a:t>Windows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54563"/>
          </a:xfrm>
        </p:spPr>
        <p:txBody>
          <a:bodyPr/>
          <a:lstStyle/>
          <a:p>
            <a:r>
              <a:rPr lang="en-US"/>
              <a:t>Check with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72DCFC7-CCD2-4D18-A5A6-8AD55EBAF26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4648200" y="1295400"/>
            <a:ext cx="4114800" cy="457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Randomized</a:t>
            </a:r>
          </a:p>
        </p:txBody>
      </p:sp>
      <p:sp>
        <p:nvSpPr>
          <p:cNvPr id="9" name="Rounded Rectangle 8"/>
          <p:cNvSpPr/>
          <p:nvPr>
            <p:custDataLst>
              <p:tags r:id="rId5"/>
            </p:custDataLst>
          </p:nvPr>
        </p:nvSpPr>
        <p:spPr>
          <a:xfrm>
            <a:off x="4895850" y="4191000"/>
            <a:ext cx="3657600" cy="685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Stack</a:t>
            </a:r>
          </a:p>
        </p:txBody>
      </p:sp>
      <p:sp>
        <p:nvSpPr>
          <p:cNvPr id="10" name="Rounded Rectangle 9"/>
          <p:cNvSpPr/>
          <p:nvPr>
            <p:custDataLst>
              <p:tags r:id="rId6"/>
            </p:custDataLst>
          </p:nvPr>
        </p:nvSpPr>
        <p:spPr>
          <a:xfrm>
            <a:off x="4895850" y="5029200"/>
            <a:ext cx="3657600" cy="685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Heap</a:t>
            </a:r>
          </a:p>
        </p:txBody>
      </p:sp>
      <p:sp>
        <p:nvSpPr>
          <p:cNvPr id="11" name="Rectangle 10"/>
          <p:cNvSpPr/>
          <p:nvPr>
            <p:custDataLst>
              <p:tags r:id="rId7"/>
            </p:custDataLst>
          </p:nvPr>
        </p:nvSpPr>
        <p:spPr>
          <a:xfrm>
            <a:off x="304800" y="1295400"/>
            <a:ext cx="4114800" cy="457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Unrandomized</a:t>
            </a:r>
          </a:p>
        </p:txBody>
      </p:sp>
      <p:sp>
        <p:nvSpPr>
          <p:cNvPr id="13" name="Rounded Rectangle 12"/>
          <p:cNvSpPr/>
          <p:nvPr>
            <p:custDataLst>
              <p:tags r:id="rId8"/>
            </p:custDataLst>
          </p:nvPr>
        </p:nvSpPr>
        <p:spPr>
          <a:xfrm>
            <a:off x="2743200" y="2133600"/>
            <a:ext cx="3657600" cy="685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itchFamily="34" charset="0"/>
                <a:cs typeface="Calibri" pitchFamily="34" charset="0"/>
              </a:rPr>
              <a:t>Program Image</a:t>
            </a:r>
          </a:p>
        </p:txBody>
      </p:sp>
      <p:sp>
        <p:nvSpPr>
          <p:cNvPr id="14" name="Rounded Rectangle 13"/>
          <p:cNvSpPr/>
          <p:nvPr>
            <p:custDataLst>
              <p:tags r:id="rId9"/>
            </p:custDataLst>
          </p:nvPr>
        </p:nvSpPr>
        <p:spPr>
          <a:xfrm>
            <a:off x="2743200" y="2971800"/>
            <a:ext cx="3657600" cy="1066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Libc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0803" y="6214031"/>
            <a:ext cx="5002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Check with EMET tool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785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31"/>
    </mc:Choice>
    <mc:Fallback xmlns="">
      <p:transition xmlns:p14="http://schemas.microsoft.com/office/powerpoint/2010/main" spd="slow" advTm="103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Equivalence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Weakest precondition [Dijkstra76] is an algorithm for reducing a program to a statement in logic</a:t>
            </a:r>
          </a:p>
          <a:p>
            <a:pPr lvl="1"/>
            <a:r>
              <a:rPr lang="en-US" dirty="0"/>
              <a:t>Q uses predicate logic</a:t>
            </a:r>
          </a:p>
          <a:p>
            <a:pPr lvl="1"/>
            <a:endParaRPr lang="en-US" dirty="0"/>
          </a:p>
          <a:p>
            <a:r>
              <a:rPr lang="en-US" dirty="0"/>
              <a:t>Satisfiability Modulo Theories (SMT) solver, a “Decision Procedure”, determine if statement is true</a:t>
            </a:r>
          </a:p>
          <a:p>
            <a:pPr lvl="1"/>
            <a:r>
              <a:rPr lang="en-US" dirty="0"/>
              <a:t>true </a:t>
            </a:r>
            <a:r>
              <a:rPr lang="en-US" dirty="0">
                <a:sym typeface="Wingdings"/>
              </a:rPr>
              <a:t> semantic gadget</a:t>
            </a:r>
            <a:endParaRPr lang="en-US" dirty="0"/>
          </a:p>
          <a:p>
            <a:pPr lvl="1"/>
            <a:r>
              <a:rPr lang="en-US" dirty="0"/>
              <a:t>Note: “Theorem </a:t>
            </a:r>
            <a:r>
              <a:rPr lang="en-US" dirty="0" err="1"/>
              <a:t>prover</a:t>
            </a:r>
            <a:r>
              <a:rPr lang="en-US" dirty="0"/>
              <a:t>”=undecidable, </a:t>
            </a:r>
            <a:br>
              <a:rPr lang="en-US" dirty="0"/>
            </a:br>
            <a:r>
              <a:rPr lang="en-US" dirty="0"/>
              <a:t>“SAT solver” = propositional logic </a:t>
            </a:r>
          </a:p>
          <a:p>
            <a:endParaRPr lang="en-US" dirty="0"/>
          </a:p>
          <a:p>
            <a:r>
              <a:rPr lang="en-US" dirty="0"/>
              <a:t>WP details not discussed here. </a:t>
            </a:r>
            <a:br>
              <a:rPr lang="en-US" dirty="0"/>
            </a:br>
            <a:r>
              <a:rPr lang="en-US" dirty="0"/>
              <a:t>(It’s a textbook verification technique)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8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73697" y="381000"/>
            <a:ext cx="2362200" cy="8382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Executable Code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58992" y="1676400"/>
            <a:ext cx="2391611" cy="838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Linear sweep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@ all offsets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954797" y="1219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14" idx="0"/>
          </p:cNvCxnSpPr>
          <p:nvPr/>
        </p:nvCxnSpPr>
        <p:spPr>
          <a:xfrm>
            <a:off x="1954798" y="2514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58992" y="2895600"/>
            <a:ext cx="2391611" cy="1219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Randomized testing of semantics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51639" y="4495800"/>
            <a:ext cx="2391611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Prove semantics</a:t>
            </a:r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 flipH="1">
            <a:off x="1947445" y="4114800"/>
            <a:ext cx="7353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51639" y="5735053"/>
            <a:ext cx="2391611" cy="9906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Gadget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Database</a:t>
            </a:r>
          </a:p>
        </p:txBody>
      </p:sp>
      <p:cxnSp>
        <p:nvCxnSpPr>
          <p:cNvPr id="25" name="Straight Arrow Connector 24"/>
          <p:cNvCxnSpPr>
            <a:stCxn id="15" idx="2"/>
            <a:endCxn id="24" idx="0"/>
          </p:cNvCxnSpPr>
          <p:nvPr/>
        </p:nvCxnSpPr>
        <p:spPr>
          <a:xfrm>
            <a:off x="1947445" y="5486400"/>
            <a:ext cx="0" cy="248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/>
          <p:cNvSpPr>
            <a:spLocks noGrp="1"/>
          </p:cNvSpPr>
          <p:nvPr>
            <p:ph idx="1"/>
          </p:nvPr>
        </p:nvSpPr>
        <p:spPr>
          <a:xfrm>
            <a:off x="3886200" y="1197811"/>
            <a:ext cx="4953000" cy="4754563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/>
              <a:t> Disassemble code</a:t>
            </a:r>
          </a:p>
          <a:p>
            <a:pPr>
              <a:buFont typeface="Wingdings" charset="2"/>
              <a:buChar char="ü"/>
            </a:pPr>
            <a:r>
              <a:rPr lang="en-US" dirty="0"/>
              <a:t> Identify </a:t>
            </a:r>
            <a:r>
              <a:rPr lang="en-US" i="1" u="sng" dirty="0"/>
              <a:t>useful</a:t>
            </a:r>
            <a:r>
              <a:rPr lang="en-US" dirty="0"/>
              <a:t> code  </a:t>
            </a:r>
            <a:br>
              <a:rPr lang="en-US" dirty="0"/>
            </a:br>
            <a:r>
              <a:rPr lang="en-US" dirty="0"/>
              <a:t> sequences as gadgets</a:t>
            </a:r>
          </a:p>
          <a:p>
            <a:r>
              <a:rPr lang="en-US" dirty="0"/>
              <a:t>Assemble gadgets into desired shellcode</a:t>
            </a:r>
          </a:p>
        </p:txBody>
      </p:sp>
    </p:spTree>
    <p:extLst>
      <p:ext uri="{BB962C8B-B14F-4D97-AF65-F5344CB8AC3E}">
        <p14:creationId xmlns:p14="http://schemas.microsoft.com/office/powerpoint/2010/main" val="41420480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Q-Op Gadget Examples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993491"/>
              </p:ext>
            </p:extLst>
          </p:nvPr>
        </p:nvGraphicFramePr>
        <p:xfrm>
          <a:off x="926332" y="1371600"/>
          <a:ext cx="7291336" cy="3672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2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eax</a:t>
                      </a:r>
                      <a:r>
                        <a:rPr lang="en-US" dirty="0"/>
                        <a:t> :=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 %</a:t>
                      </a:r>
                      <a:r>
                        <a:rPr lang="en-US" dirty="0" err="1"/>
                        <a:t>ebp</a:t>
                      </a:r>
                      <a:r>
                        <a:rPr lang="en-US" dirty="0"/>
                        <a:t>; ret; </a:t>
                      </a:r>
                      <a:r>
                        <a:rPr lang="en-US" dirty="0" err="1"/>
                        <a:t>xchg</a:t>
                      </a:r>
                      <a:r>
                        <a:rPr lang="en-US" dirty="0"/>
                        <a:t> %</a:t>
                      </a:r>
                      <a:r>
                        <a:rPr lang="en-US" dirty="0" err="1"/>
                        <a:t>eax</a:t>
                      </a:r>
                      <a:r>
                        <a:rPr lang="en-US" dirty="0"/>
                        <a:t>, %</a:t>
                      </a:r>
                      <a:r>
                        <a:rPr lang="en-US" dirty="0" err="1"/>
                        <a:t>ebp</a:t>
                      </a:r>
                      <a:r>
                        <a:rPr lang="en-US" dirty="0"/>
                        <a:t>; 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ebx</a:t>
                      </a:r>
                      <a:r>
                        <a:rPr lang="en-US" dirty="0"/>
                        <a:t> :=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/>
                        <a:t>value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 %</a:t>
                      </a:r>
                      <a:r>
                        <a:rPr lang="en-US" dirty="0" err="1"/>
                        <a:t>ebx</a:t>
                      </a:r>
                      <a:r>
                        <a:rPr lang="en-US" dirty="0"/>
                        <a:t>; pop %</a:t>
                      </a:r>
                      <a:r>
                        <a:rPr lang="en-US" dirty="0" err="1"/>
                        <a:t>ebp</a:t>
                      </a:r>
                      <a:r>
                        <a:rPr lang="en-US" dirty="0"/>
                        <a:t>; 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ebx</a:t>
                      </a:r>
                      <a:r>
                        <a:rPr lang="en-US" baseline="0" dirty="0"/>
                        <a:t> +0x5e5b3cc4] := [</a:t>
                      </a:r>
                      <a:r>
                        <a:rPr lang="en-US" baseline="0" dirty="0" err="1"/>
                        <a:t>ebx</a:t>
                      </a:r>
                      <a:r>
                        <a:rPr lang="en-US" baseline="0" dirty="0"/>
                        <a:t> + </a:t>
                      </a:r>
                      <a:r>
                        <a:rPr lang="en-US" i="1" baseline="0" dirty="0"/>
                        <a:t>offset</a:t>
                      </a:r>
                      <a:r>
                        <a:rPr lang="en-US" baseline="0" dirty="0"/>
                        <a:t>] | 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 %al, 0x5e5b3cc4(%</a:t>
                      </a:r>
                      <a:r>
                        <a:rPr lang="en-US" dirty="0" err="1"/>
                        <a:t>ebx</a:t>
                      </a:r>
                      <a:r>
                        <a:rPr lang="en-US" dirty="0"/>
                        <a:t>); pop %</a:t>
                      </a:r>
                      <a:r>
                        <a:rPr lang="en-US" dirty="0" err="1"/>
                        <a:t>edi</a:t>
                      </a:r>
                      <a:r>
                        <a:rPr lang="en-US" dirty="0"/>
                        <a:t>;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pop %</a:t>
                      </a:r>
                      <a:r>
                        <a:rPr lang="en-US" dirty="0" err="1"/>
                        <a:t>ebp</a:t>
                      </a:r>
                      <a:r>
                        <a:rPr lang="en-US" dirty="0"/>
                        <a:t>; 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eax</a:t>
                      </a:r>
                      <a:r>
                        <a:rPr lang="en-US" dirty="0"/>
                        <a:t> := </a:t>
                      </a:r>
                      <a:r>
                        <a:rPr lang="en-US" i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 %</a:t>
                      </a:r>
                      <a:r>
                        <a:rPr lang="en-US" dirty="0" err="1"/>
                        <a:t>ebp</a:t>
                      </a:r>
                      <a:r>
                        <a:rPr lang="en-US" dirty="0"/>
                        <a:t>; ret; </a:t>
                      </a:r>
                      <a:r>
                        <a:rPr lang="en-US" dirty="0" err="1"/>
                        <a:t>xchg</a:t>
                      </a:r>
                      <a:r>
                        <a:rPr lang="en-US" dirty="0"/>
                        <a:t> %</a:t>
                      </a:r>
                      <a:r>
                        <a:rPr lang="en-US" dirty="0" err="1"/>
                        <a:t>eax</a:t>
                      </a:r>
                      <a:r>
                        <a:rPr lang="en-US" dirty="0"/>
                        <a:t>, %</a:t>
                      </a:r>
                      <a:r>
                        <a:rPr lang="en-US" dirty="0" err="1"/>
                        <a:t>ebp</a:t>
                      </a:r>
                      <a:r>
                        <a:rPr lang="en-US" dirty="0"/>
                        <a:t>; 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ebp</a:t>
                      </a:r>
                      <a:r>
                        <a:rPr lang="en-US" dirty="0"/>
                        <a:t> := </a:t>
                      </a:r>
                      <a:r>
                        <a:rPr lang="en-US" i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 %</a:t>
                      </a:r>
                      <a:r>
                        <a:rPr lang="en-US" dirty="0" err="1"/>
                        <a:t>ebp</a:t>
                      </a:r>
                      <a:r>
                        <a:rPr lang="en-US" dirty="0"/>
                        <a:t>; 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ebp</a:t>
                      </a:r>
                      <a:r>
                        <a:rPr lang="en-US" dirty="0"/>
                        <a:t> + 0xf3774ff] := [</a:t>
                      </a:r>
                      <a:r>
                        <a:rPr lang="en-US" dirty="0" err="1"/>
                        <a:t>ebp</a:t>
                      </a:r>
                      <a:r>
                        <a:rPr lang="en-US" dirty="0"/>
                        <a:t> + offset] +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add</a:t>
                      </a:r>
                      <a:r>
                        <a:rPr lang="nb-NO" dirty="0"/>
                        <a:t> %al,0xf3774ff(%</a:t>
                      </a:r>
                      <a:r>
                        <a:rPr lang="nb-NO" dirty="0" err="1"/>
                        <a:t>ebp</a:t>
                      </a:r>
                      <a:r>
                        <a:rPr lang="nb-NO" dirty="0"/>
                        <a:t>);</a:t>
                      </a:r>
                    </a:p>
                    <a:p>
                      <a:r>
                        <a:rPr lang="nb-NO" dirty="0" err="1"/>
                        <a:t>movl</a:t>
                      </a:r>
                      <a:r>
                        <a:rPr lang="nb-NO" dirty="0"/>
                        <a:t> $0x85, %</a:t>
                      </a:r>
                      <a:r>
                        <a:rPr lang="nb-NO" dirty="0" err="1"/>
                        <a:t>dh</a:t>
                      </a:r>
                      <a:r>
                        <a:rPr lang="nb-NO" dirty="0"/>
                        <a:t>; </a:t>
                      </a:r>
                      <a:r>
                        <a:rPr lang="nb-NO" dirty="0" err="1"/>
                        <a:t>ret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62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3810000" y="5524500"/>
            <a:ext cx="4267200" cy="990600"/>
          </a:xfrm>
          <a:prstGeom prst="wedgeRoundRectCallout">
            <a:avLst>
              <a:gd name="adj1" fmla="val 888"/>
              <a:gd name="adj2" fmla="val -102142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Note: extra side-effects handled by 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383" y="5029200"/>
            <a:ext cx="182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apt-get Gadgets</a:t>
            </a:r>
          </a:p>
        </p:txBody>
      </p:sp>
    </p:spTree>
    <p:extLst>
      <p:ext uri="{BB962C8B-B14F-4D97-AF65-F5344CB8AC3E}">
        <p14:creationId xmlns:p14="http://schemas.microsoft.com/office/powerpoint/2010/main" val="10158942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63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325394" y="3124200"/>
            <a:ext cx="2362200" cy="8382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QooL</a:t>
            </a:r>
            <a:r>
              <a:rPr lang="en-US" sz="2800" dirty="0">
                <a:solidFill>
                  <a:schemeClr val="bg1"/>
                </a:solidFill>
              </a:rPr>
              <a:t> Program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06494" y="3962400"/>
            <a:ext cx="1" cy="447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1" idx="2"/>
            <a:endCxn id="37" idx="0"/>
          </p:cNvCxnSpPr>
          <p:nvPr/>
        </p:nvCxnSpPr>
        <p:spPr>
          <a:xfrm>
            <a:off x="4506495" y="5400926"/>
            <a:ext cx="0" cy="3341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324600" y="5735053"/>
            <a:ext cx="2391611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ROP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Shellcode</a:t>
            </a:r>
          </a:p>
        </p:txBody>
      </p:sp>
      <p:cxnSp>
        <p:nvCxnSpPr>
          <p:cNvPr id="25" name="Straight Arrow Connector 24"/>
          <p:cNvCxnSpPr>
            <a:stCxn id="37" idx="3"/>
            <a:endCxn id="24" idx="1"/>
          </p:cNvCxnSpPr>
          <p:nvPr/>
        </p:nvCxnSpPr>
        <p:spPr>
          <a:xfrm>
            <a:off x="5702300" y="6230353"/>
            <a:ext cx="622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26858" y="381000"/>
            <a:ext cx="2362200" cy="8382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Executable Code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12153" y="1676400"/>
            <a:ext cx="2391611" cy="838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Linear sweep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@ all offsets</a:t>
            </a:r>
          </a:p>
        </p:txBody>
      </p:sp>
      <p:cxnSp>
        <p:nvCxnSpPr>
          <p:cNvPr id="29" name="Straight Arrow Connector 28"/>
          <p:cNvCxnSpPr>
            <a:stCxn id="27" idx="2"/>
            <a:endCxn id="28" idx="0"/>
          </p:cNvCxnSpPr>
          <p:nvPr/>
        </p:nvCxnSpPr>
        <p:spPr>
          <a:xfrm>
            <a:off x="1507958" y="1219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  <a:endCxn id="31" idx="0"/>
          </p:cNvCxnSpPr>
          <p:nvPr/>
        </p:nvCxnSpPr>
        <p:spPr>
          <a:xfrm>
            <a:off x="1507959" y="2514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12153" y="2895600"/>
            <a:ext cx="2391611" cy="1219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Randomized testing of semantics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800" y="4495800"/>
            <a:ext cx="2391611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Prove semantics</a:t>
            </a:r>
          </a:p>
        </p:txBody>
      </p:sp>
      <p:cxnSp>
        <p:nvCxnSpPr>
          <p:cNvPr id="33" name="Straight Arrow Connector 32"/>
          <p:cNvCxnSpPr>
            <a:stCxn id="31" idx="2"/>
            <a:endCxn id="32" idx="0"/>
          </p:cNvCxnSpPr>
          <p:nvPr/>
        </p:nvCxnSpPr>
        <p:spPr>
          <a:xfrm flipH="1">
            <a:off x="1500606" y="4114800"/>
            <a:ext cx="7353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04800" y="5735053"/>
            <a:ext cx="2391611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Gadget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Database</a:t>
            </a:r>
          </a:p>
        </p:txBody>
      </p:sp>
      <p:cxnSp>
        <p:nvCxnSpPr>
          <p:cNvPr id="35" name="Straight Arrow Connector 34"/>
          <p:cNvCxnSpPr>
            <a:stCxn id="32" idx="2"/>
            <a:endCxn id="34" idx="0"/>
          </p:cNvCxnSpPr>
          <p:nvPr/>
        </p:nvCxnSpPr>
        <p:spPr>
          <a:xfrm>
            <a:off x="1500606" y="5486400"/>
            <a:ext cx="0" cy="248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200" y="64001"/>
            <a:ext cx="2819400" cy="5650999"/>
          </a:xfrm>
          <a:prstGeom prst="rect">
            <a:avLst/>
          </a:prstGeom>
          <a:solidFill>
            <a:srgbClr val="FFFFFF">
              <a:alpha val="61000"/>
            </a:srgbClr>
          </a:solidFill>
          <a:ln w="28575" cap="flat" cmpd="sng">
            <a:noFill/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10689" y="5735053"/>
            <a:ext cx="2391611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Gadget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Assignment</a:t>
            </a:r>
          </a:p>
        </p:txBody>
      </p:sp>
      <p:cxnSp>
        <p:nvCxnSpPr>
          <p:cNvPr id="39" name="Straight Arrow Connector 38"/>
          <p:cNvCxnSpPr>
            <a:stCxn id="34" idx="3"/>
            <a:endCxn id="37" idx="1"/>
          </p:cNvCxnSpPr>
          <p:nvPr/>
        </p:nvCxnSpPr>
        <p:spPr>
          <a:xfrm>
            <a:off x="2696411" y="6230353"/>
            <a:ext cx="6142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310689" y="4410326"/>
            <a:ext cx="2391611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Q-Op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Arrangement</a:t>
            </a:r>
          </a:p>
        </p:txBody>
      </p:sp>
    </p:spTree>
    <p:extLst>
      <p:ext uri="{BB962C8B-B14F-4D97-AF65-F5344CB8AC3E}">
        <p14:creationId xmlns:p14="http://schemas.microsoft.com/office/powerpoint/2010/main" val="22641581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QooL</a:t>
            </a:r>
            <a:r>
              <a:rPr lang="en-US" dirty="0"/>
              <a:t>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143000"/>
            <a:ext cx="7239000" cy="1600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Motivation: </a:t>
            </a:r>
            <a:br>
              <a:rPr lang="en-US" sz="2800" dirty="0"/>
            </a:br>
            <a:r>
              <a:rPr lang="en-US" sz="2800" dirty="0"/>
              <a:t>Write shellcode in high-level language, </a:t>
            </a:r>
            <a:br>
              <a:rPr lang="en-US" sz="2800" dirty="0"/>
            </a:br>
            <a:r>
              <a:rPr lang="en-US" sz="2800" dirty="0"/>
              <a:t>not assembly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27" y="2590800"/>
            <a:ext cx="6068946" cy="23251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1222" y="4915916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</a:rPr>
              <a:t>QooL</a:t>
            </a:r>
            <a:r>
              <a:rPr lang="en-US" sz="2400" b="1" dirty="0">
                <a:solidFill>
                  <a:srgbClr val="000000"/>
                </a:solidFill>
              </a:rPr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2681697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6490" y="4038600"/>
            <a:ext cx="3525021" cy="1447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 = [got offset </a:t>
            </a:r>
            <a:r>
              <a:rPr lang="en-US" sz="2400" dirty="0" err="1">
                <a:solidFill>
                  <a:schemeClr val="bg1"/>
                </a:solidFill>
              </a:rPr>
              <a:t>execve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f(“/bin/</a:t>
            </a:r>
            <a:r>
              <a:rPr lang="en-US" sz="2400" dirty="0" err="1">
                <a:solidFill>
                  <a:schemeClr val="bg1"/>
                </a:solidFill>
              </a:rPr>
              <a:t>sh</a:t>
            </a:r>
            <a:r>
              <a:rPr lang="en-US" sz="2400" dirty="0">
                <a:solidFill>
                  <a:schemeClr val="bg1"/>
                </a:solidFill>
              </a:rPr>
              <a:t>”)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18001" y="4038600"/>
            <a:ext cx="4429510" cy="1447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 = </a:t>
            </a:r>
            <a:r>
              <a:rPr lang="en-US" sz="2400" dirty="0" err="1">
                <a:solidFill>
                  <a:schemeClr val="bg1"/>
                </a:solidFill>
              </a:rPr>
              <a:t>LoadMem</a:t>
            </a:r>
            <a:r>
              <a:rPr lang="en-US" sz="2400" dirty="0">
                <a:solidFill>
                  <a:schemeClr val="bg1"/>
                </a:solidFill>
              </a:rPr>
              <a:t>[got </a:t>
            </a:r>
            <a:r>
              <a:rPr lang="en-US" sz="2400" dirty="0" err="1">
                <a:solidFill>
                  <a:schemeClr val="bg1"/>
                </a:solidFill>
              </a:rPr>
              <a:t>execve</a:t>
            </a:r>
            <a:r>
              <a:rPr lang="en-US" sz="2400" dirty="0">
                <a:solidFill>
                  <a:schemeClr val="bg1"/>
                </a:solidFill>
              </a:rPr>
              <a:t> offset]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arg</a:t>
            </a:r>
            <a:r>
              <a:rPr lang="en-US" sz="2400" dirty="0">
                <a:solidFill>
                  <a:schemeClr val="bg1"/>
                </a:solidFill>
              </a:rPr>
              <a:t> = “/bin/</a:t>
            </a:r>
            <a:r>
              <a:rPr lang="en-US" sz="2400" dirty="0" err="1">
                <a:solidFill>
                  <a:schemeClr val="bg1"/>
                </a:solidFill>
              </a:rPr>
              <a:t>sh</a:t>
            </a:r>
            <a:r>
              <a:rPr lang="en-US" sz="2400" dirty="0">
                <a:solidFill>
                  <a:schemeClr val="bg1"/>
                </a:solidFill>
              </a:rPr>
              <a:t>” (in hex)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StoreMem</a:t>
            </a:r>
            <a:r>
              <a:rPr lang="en-US" sz="2400" dirty="0">
                <a:solidFill>
                  <a:schemeClr val="bg1"/>
                </a:solidFill>
              </a:rPr>
              <a:t>(t, </a:t>
            </a:r>
            <a:r>
              <a:rPr lang="en-US" sz="2400" dirty="0" err="1">
                <a:solidFill>
                  <a:schemeClr val="bg1"/>
                </a:solidFill>
              </a:rPr>
              <a:t>adrr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</a:rPr>
              <a:t>f(</a:t>
            </a:r>
            <a:r>
              <a:rPr lang="en-US" sz="2400" dirty="0" err="1">
                <a:solidFill>
                  <a:schemeClr val="bg1"/>
                </a:solidFill>
              </a:rPr>
              <a:t>addr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17" y="1219200"/>
            <a:ext cx="6068946" cy="23251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46443" y="5486400"/>
            <a:ext cx="1625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Semantics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6104" y="5486400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QooL</a:t>
            </a:r>
            <a:r>
              <a:rPr lang="en-US" sz="2400" b="1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42642508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Q-Op Arrangement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452" y="1784768"/>
            <a:ext cx="2362200" cy="8382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QooL</a:t>
            </a:r>
            <a:r>
              <a:rPr lang="en-US" sz="2800" dirty="0">
                <a:solidFill>
                  <a:schemeClr val="bg1"/>
                </a:solidFill>
              </a:rPr>
              <a:t> Program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26552" y="2622968"/>
            <a:ext cx="1" cy="447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2"/>
            <a:endCxn id="8" idx="0"/>
          </p:cNvCxnSpPr>
          <p:nvPr/>
        </p:nvCxnSpPr>
        <p:spPr>
          <a:xfrm>
            <a:off x="1226553" y="4061494"/>
            <a:ext cx="0" cy="3341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0747" y="4395621"/>
            <a:ext cx="2391611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Gadget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747" y="3070894"/>
            <a:ext cx="2391611" cy="9906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Q-Op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Arrangement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048000" y="1524000"/>
            <a:ext cx="4724400" cy="1546894"/>
            <a:chOff x="3048000" y="1524000"/>
            <a:chExt cx="4724400" cy="1546894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3048000" y="1524000"/>
              <a:ext cx="4724400" cy="1546894"/>
            </a:xfrm>
            <a:prstGeom prst="wedgeRoundRectCallout">
              <a:avLst>
                <a:gd name="adj1" fmla="val -62712"/>
                <a:gd name="adj2" fmla="val -2408"/>
                <a:gd name="adj3" fmla="val 16667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0146" y="1611647"/>
              <a:ext cx="3580109" cy="13716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79785" y="5715000"/>
            <a:ext cx="6926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Analogy: </a:t>
            </a:r>
            <a:br>
              <a:rPr lang="en-US" sz="3200" dirty="0"/>
            </a:br>
            <a:r>
              <a:rPr lang="en-US" sz="3200" dirty="0"/>
              <a:t>Compiling C down to assembly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048000" y="3200400"/>
            <a:ext cx="4724400" cy="1524000"/>
            <a:chOff x="3048000" y="3200400"/>
            <a:chExt cx="4724400" cy="1524000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3048000" y="3200400"/>
              <a:ext cx="4724400" cy="1524000"/>
            </a:xfrm>
            <a:prstGeom prst="wedgeRoundRectCallout">
              <a:avLst>
                <a:gd name="adj1" fmla="val -63561"/>
                <a:gd name="adj2" fmla="val -20865"/>
                <a:gd name="adj3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21" name="Picture 20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300" y="3314064"/>
              <a:ext cx="2971800" cy="1296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74448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Every-Munch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1295400"/>
            <a:ext cx="5791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Every Munch</a:t>
            </a:r>
            <a:r>
              <a:rPr lang="en-US" dirty="0"/>
              <a:t>: Conceptually compile </a:t>
            </a:r>
            <a:r>
              <a:rPr lang="en-US" dirty="0" err="1"/>
              <a:t>QooL</a:t>
            </a:r>
            <a:r>
              <a:rPr lang="en-US" dirty="0"/>
              <a:t> program into a </a:t>
            </a:r>
            <a:r>
              <a:rPr lang="en-US" i="1" u="sng" dirty="0">
                <a:solidFill>
                  <a:schemeClr val="tx2"/>
                </a:solidFill>
              </a:rPr>
              <a:t>set</a:t>
            </a:r>
            <a:r>
              <a:rPr lang="en-US" dirty="0"/>
              <a:t> of Q-Op programs</a:t>
            </a:r>
          </a:p>
          <a:p>
            <a:pPr lvl="1"/>
            <a:r>
              <a:rPr lang="en-US" dirty="0"/>
              <a:t>Each member tries to use different Q-Ops for the same high-level instructions</a:t>
            </a:r>
          </a:p>
          <a:p>
            <a:pPr lvl="1"/>
            <a:endParaRPr lang="en-US" dirty="0"/>
          </a:p>
          <a:p>
            <a:r>
              <a:rPr lang="en-US" dirty="0"/>
              <a:t>Analogy: Compile C statement to a set of assembly instructions</a:t>
            </a:r>
          </a:p>
          <a:p>
            <a:pPr lvl="1"/>
            <a:r>
              <a:rPr lang="en-US" dirty="0"/>
              <a:t>C: a = a*2;</a:t>
            </a:r>
          </a:p>
          <a:p>
            <a:pPr lvl="1"/>
            <a:r>
              <a:rPr lang="en-US" dirty="0"/>
              <a:t>Assembly: a = a *2;</a:t>
            </a:r>
            <a:br>
              <a:rPr lang="en-US" dirty="0"/>
            </a:br>
            <a:r>
              <a:rPr lang="en-US" dirty="0"/>
              <a:t>                     a = a &lt;&lt; 1;</a:t>
            </a:r>
            <a:br>
              <a:rPr lang="en-US" dirty="0"/>
            </a:br>
            <a:r>
              <a:rPr lang="en-US" dirty="0"/>
              <a:t>                     a = a + a;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452" y="1784768"/>
            <a:ext cx="2362200" cy="8382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QooL</a:t>
            </a:r>
            <a:r>
              <a:rPr lang="en-US" sz="2800" dirty="0">
                <a:solidFill>
                  <a:schemeClr val="bg1"/>
                </a:solidFill>
              </a:rPr>
              <a:t> Program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26552" y="2622968"/>
            <a:ext cx="1" cy="447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2"/>
            <a:endCxn id="8" idx="0"/>
          </p:cNvCxnSpPr>
          <p:nvPr/>
        </p:nvCxnSpPr>
        <p:spPr>
          <a:xfrm>
            <a:off x="1226553" y="4061494"/>
            <a:ext cx="0" cy="3341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0747" y="4395621"/>
            <a:ext cx="2391611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Gadget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747" y="3070894"/>
            <a:ext cx="2391611" cy="9906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Q-Op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Arrangement</a:t>
            </a:r>
          </a:p>
        </p:txBody>
      </p:sp>
    </p:spTree>
    <p:extLst>
      <p:ext uri="{BB962C8B-B14F-4D97-AF65-F5344CB8AC3E}">
        <p14:creationId xmlns:p14="http://schemas.microsoft.com/office/powerpoint/2010/main" val="26871502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9600" y="201686"/>
            <a:ext cx="3200400" cy="6858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StoreMem</a:t>
            </a:r>
            <a:r>
              <a:rPr lang="en-US" sz="2800" dirty="0">
                <a:solidFill>
                  <a:schemeClr val="bg1"/>
                </a:solidFill>
              </a:rPr>
              <a:t>[a] = v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576983" y="355600"/>
            <a:ext cx="609600" cy="3048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61263" y="201686"/>
            <a:ext cx="2745874" cy="685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/>
              <a:t>[a] := v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561263" y="1089172"/>
            <a:ext cx="2745874" cy="137621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 := a;</a:t>
            </a:r>
          </a:p>
          <a:p>
            <a:r>
              <a:rPr lang="en-US" sz="2800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 := v;</a:t>
            </a:r>
          </a:p>
          <a:p>
            <a:r>
              <a:rPr lang="en-US" sz="2800" dirty="0"/>
              <a:t>[t</a:t>
            </a:r>
            <a:r>
              <a:rPr lang="en-US" sz="2800" baseline="-25000" dirty="0"/>
              <a:t>1</a:t>
            </a:r>
            <a:r>
              <a:rPr lang="en-US" sz="2800" dirty="0"/>
              <a:t>] = t</a:t>
            </a:r>
            <a:r>
              <a:rPr lang="en-US" sz="2800" baseline="-25000" dirty="0"/>
              <a:t>2</a:t>
            </a:r>
            <a:r>
              <a:rPr lang="en-US" sz="2800" dirty="0"/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0920" y="953961"/>
            <a:ext cx="918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QooL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561263" y="2667076"/>
            <a:ext cx="2745874" cy="243840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 := a;</a:t>
            </a:r>
          </a:p>
          <a:p>
            <a:r>
              <a:rPr lang="en-US" sz="2800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 := -1;</a:t>
            </a:r>
          </a:p>
          <a:p>
            <a:r>
              <a:rPr lang="en-US" sz="2800" dirty="0"/>
              <a:t>[t</a:t>
            </a:r>
            <a:r>
              <a:rPr lang="en-US" sz="2800" baseline="-25000" dirty="0"/>
              <a:t>1</a:t>
            </a:r>
            <a:r>
              <a:rPr lang="en-US" sz="2800" dirty="0"/>
              <a:t>] := [t</a:t>
            </a:r>
            <a:r>
              <a:rPr lang="en-US" sz="2800" baseline="-25000" dirty="0"/>
              <a:t>1</a:t>
            </a:r>
            <a:r>
              <a:rPr lang="en-US" sz="2800" dirty="0"/>
              <a:t>] | t</a:t>
            </a:r>
            <a:r>
              <a:rPr lang="en-US" sz="2800" baseline="-25000" dirty="0"/>
              <a:t>2</a:t>
            </a:r>
            <a:r>
              <a:rPr lang="en-US" sz="2800" dirty="0"/>
              <a:t>;</a:t>
            </a:r>
          </a:p>
          <a:p>
            <a:r>
              <a:rPr lang="en-US" sz="2800" dirty="0"/>
              <a:t>t3 := v + 1;</a:t>
            </a:r>
          </a:p>
          <a:p>
            <a:r>
              <a:rPr lang="en-US" sz="2800" dirty="0"/>
              <a:t>[t</a:t>
            </a:r>
            <a:r>
              <a:rPr lang="en-US" sz="2800" baseline="-25000" dirty="0"/>
              <a:t>1</a:t>
            </a:r>
            <a:r>
              <a:rPr lang="en-US" sz="2800" dirty="0"/>
              <a:t>] := [t</a:t>
            </a:r>
            <a:r>
              <a:rPr lang="en-US" sz="2800" baseline="-25000" dirty="0"/>
              <a:t>1</a:t>
            </a:r>
            <a:r>
              <a:rPr lang="en-US" sz="2800" dirty="0"/>
              <a:t>] + t</a:t>
            </a:r>
            <a:r>
              <a:rPr lang="en-US" sz="2800" baseline="-25000" dirty="0"/>
              <a:t>3</a:t>
            </a:r>
            <a:r>
              <a:rPr lang="en-US" sz="2800" dirty="0"/>
              <a:t>;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561263" y="5307163"/>
            <a:ext cx="2745874" cy="685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/>
              <a:t>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6158" y="6194649"/>
            <a:ext cx="2356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Q-Op Programs</a:t>
            </a:r>
          </a:p>
        </p:txBody>
      </p:sp>
      <p:sp>
        <p:nvSpPr>
          <p:cNvPr id="5" name="Left Brace 4"/>
          <p:cNvSpPr/>
          <p:nvPr/>
        </p:nvSpPr>
        <p:spPr>
          <a:xfrm>
            <a:off x="5181600" y="457200"/>
            <a:ext cx="304800" cy="5535763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752600"/>
            <a:ext cx="44958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Ultimately pick the smallest Q-Op program that has corresponding gadgets in the target program</a:t>
            </a:r>
          </a:p>
          <a:p>
            <a:endParaRPr lang="en-US" dirty="0"/>
          </a:p>
          <a:p>
            <a:r>
              <a:rPr lang="en-US" dirty="0"/>
              <a:t>Optimization: Q uses lazy evaluation so programs generated on demand</a:t>
            </a:r>
          </a:p>
        </p:txBody>
      </p:sp>
    </p:spTree>
    <p:extLst>
      <p:ext uri="{BB962C8B-B14F-4D97-AF65-F5344CB8AC3E}">
        <p14:creationId xmlns:p14="http://schemas.microsoft.com/office/powerpoint/2010/main" val="194445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69</a:t>
            </a:fld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5842000" y="2810126"/>
            <a:ext cx="3048000" cy="1272585"/>
          </a:xfrm>
          <a:prstGeom prst="wedgeRoundRectCallout">
            <a:avLst>
              <a:gd name="adj1" fmla="val -98988"/>
              <a:gd name="adj2" fmla="val 4270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Output: Set of Q-Op programs using temp </a:t>
            </a:r>
            <a:r>
              <a:rPr lang="en-US" sz="2400" dirty="0" err="1">
                <a:solidFill>
                  <a:srgbClr val="000000"/>
                </a:solidFill>
              </a:rPr>
              <a:t>regs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32589" y="1524000"/>
            <a:ext cx="7678822" cy="3601453"/>
            <a:chOff x="199189" y="1784768"/>
            <a:chExt cx="7678822" cy="3601453"/>
          </a:xfrm>
        </p:grpSpPr>
        <p:sp>
          <p:nvSpPr>
            <p:cNvPr id="5" name="Rounded Rectangle 4"/>
            <p:cNvSpPr/>
            <p:nvPr/>
          </p:nvSpPr>
          <p:spPr>
            <a:xfrm>
              <a:off x="2499894" y="1784768"/>
              <a:ext cx="2362200" cy="838200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QooL</a:t>
              </a:r>
              <a:r>
                <a:rPr lang="en-US" sz="2800" dirty="0">
                  <a:solidFill>
                    <a:schemeClr val="bg1"/>
                  </a:solidFill>
                </a:rPr>
                <a:t> Program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680994" y="2622968"/>
              <a:ext cx="1" cy="4479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9" idx="2"/>
              <a:endCxn id="8" idx="0"/>
            </p:cNvCxnSpPr>
            <p:nvPr/>
          </p:nvCxnSpPr>
          <p:spPr>
            <a:xfrm>
              <a:off x="3680995" y="4061494"/>
              <a:ext cx="0" cy="3341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2485189" y="4395621"/>
              <a:ext cx="2391611" cy="99060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Gadget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Assignment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85189" y="3070894"/>
              <a:ext cx="2391611" cy="9906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Q-Op</a:t>
              </a:r>
              <a:br>
                <a:rPr lang="en-US" sz="2800" dirty="0">
                  <a:solidFill>
                    <a:schemeClr val="tx1"/>
                  </a:solidFill>
                </a:rPr>
              </a:br>
              <a:r>
                <a:rPr lang="en-US" sz="2800" dirty="0">
                  <a:solidFill>
                    <a:schemeClr val="tx1"/>
                  </a:solidFill>
                </a:rPr>
                <a:t>Arrangement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9189" y="4395621"/>
              <a:ext cx="1752600" cy="9906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Gadget</a:t>
              </a:r>
              <a:br>
                <a:rPr lang="en-US" sz="2800" dirty="0">
                  <a:solidFill>
                    <a:srgbClr val="000000"/>
                  </a:solidFill>
                </a:rPr>
              </a:br>
              <a:r>
                <a:rPr lang="en-US" sz="2800" dirty="0">
                  <a:solidFill>
                    <a:srgbClr val="000000"/>
                  </a:solidFill>
                </a:rPr>
                <a:t>Database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8" idx="1"/>
            </p:cNvCxnSpPr>
            <p:nvPr/>
          </p:nvCxnSpPr>
          <p:spPr>
            <a:xfrm>
              <a:off x="1951789" y="4890921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5486400" y="4395621"/>
              <a:ext cx="2391611" cy="9906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ROP</a:t>
              </a:r>
              <a:br>
                <a:rPr lang="en-US" sz="2800" dirty="0">
                  <a:solidFill>
                    <a:schemeClr val="tx1"/>
                  </a:solidFill>
                </a:rPr>
              </a:br>
              <a:r>
                <a:rPr lang="en-US" sz="2800" dirty="0">
                  <a:solidFill>
                    <a:schemeClr val="tx1"/>
                  </a:solidFill>
                </a:rPr>
                <a:t>Shellcode</a:t>
              </a:r>
            </a:p>
          </p:txBody>
        </p:sp>
        <p:cxnSp>
          <p:nvCxnSpPr>
            <p:cNvPr id="24" name="Straight Arrow Connector 23"/>
            <p:cNvCxnSpPr>
              <a:stCxn id="8" idx="3"/>
              <a:endCxn id="23" idx="1"/>
            </p:cNvCxnSpPr>
            <p:nvPr/>
          </p:nvCxnSpPr>
          <p:spPr>
            <a:xfrm>
              <a:off x="4876800" y="4890921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447800" y="5410200"/>
            <a:ext cx="6248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Assignment chooses a single Q-Op program using real gadgets and register names</a:t>
            </a:r>
          </a:p>
          <a:p>
            <a:pPr algn="ctr"/>
            <a:r>
              <a:rPr lang="en-US" sz="2400" i="1" dirty="0"/>
              <a:t>Analogy: Register assignment in a compiler</a:t>
            </a:r>
          </a:p>
        </p:txBody>
      </p:sp>
    </p:spTree>
    <p:extLst>
      <p:ext uri="{BB962C8B-B14F-4D97-AF65-F5344CB8AC3E}">
        <p14:creationId xmlns:p14="http://schemas.microsoft.com/office/powerpoint/2010/main" val="412794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Return-to-</a:t>
            </a:r>
            <a:r>
              <a:rPr lang="en-US" dirty="0" err="1"/>
              <a:t>libc</a:t>
            </a:r>
            <a:r>
              <a:rPr lang="en-US" dirty="0"/>
              <a:t>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5562600" cy="3733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Overwrite return address with </a:t>
            </a:r>
            <a:r>
              <a:rPr lang="en-US" i="1" u="sng" dirty="0"/>
              <a:t>address</a:t>
            </a:r>
            <a:r>
              <a:rPr lang="en-US" dirty="0"/>
              <a:t> of </a:t>
            </a:r>
            <a:r>
              <a:rPr lang="en-US" dirty="0" err="1"/>
              <a:t>libc</a:t>
            </a:r>
            <a:r>
              <a:rPr lang="en-US" dirty="0"/>
              <a:t> function</a:t>
            </a:r>
          </a:p>
          <a:p>
            <a:r>
              <a:rPr lang="en-US" dirty="0"/>
              <a:t>setup fake return address and argument(s)</a:t>
            </a:r>
          </a:p>
          <a:p>
            <a:r>
              <a:rPr lang="en-US" dirty="0">
                <a:latin typeface="Consolas"/>
                <a:cs typeface="Consolas"/>
              </a:rPr>
              <a:t>ret</a:t>
            </a:r>
            <a:r>
              <a:rPr lang="en-US" dirty="0"/>
              <a:t> will “call” </a:t>
            </a:r>
            <a:r>
              <a:rPr lang="en-US" dirty="0" err="1"/>
              <a:t>libc</a:t>
            </a:r>
            <a:r>
              <a:rPr lang="en-US" dirty="0"/>
              <a:t> function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No injected code!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18699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“/bin/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"</a:t>
                      </a: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526781" y="1447800"/>
            <a:ext cx="1474219" cy="114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ptr</a:t>
            </a:r>
            <a:r>
              <a:rPr lang="en-US" sz="2000" dirty="0">
                <a:solidFill>
                  <a:schemeClr val="bg1"/>
                </a:solidFill>
              </a:rPr>
              <a:t> to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“/bin/</a:t>
            </a:r>
            <a:r>
              <a:rPr lang="en-US" sz="2000" dirty="0" err="1">
                <a:solidFill>
                  <a:schemeClr val="bg1"/>
                </a:solidFill>
              </a:rPr>
              <a:t>sh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21704" y="2590800"/>
            <a:ext cx="1474219" cy="39850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&amp;system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219200" y="1676400"/>
            <a:ext cx="4267200" cy="1160502"/>
          </a:xfrm>
          <a:prstGeom prst="wedgeRoundRectCallout">
            <a:avLst>
              <a:gd name="adj1" fmla="val 73406"/>
              <a:gd name="adj2" fmla="val 36455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ret transfers control to 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system</a:t>
            </a:r>
            <a:r>
              <a:rPr lang="en-US" sz="2400" dirty="0">
                <a:solidFill>
                  <a:schemeClr val="bg1"/>
                </a:solidFill>
              </a:rPr>
              <a:t>, which finds arguments on stack</a:t>
            </a:r>
          </a:p>
        </p:txBody>
      </p:sp>
      <p:sp>
        <p:nvSpPr>
          <p:cNvPr id="24" name="Freeform 23"/>
          <p:cNvSpPr/>
          <p:nvPr/>
        </p:nvSpPr>
        <p:spPr>
          <a:xfrm>
            <a:off x="5705977" y="2133600"/>
            <a:ext cx="830290" cy="3234267"/>
          </a:xfrm>
          <a:custGeom>
            <a:avLst/>
            <a:gdLst>
              <a:gd name="connsiteX0" fmla="*/ 830290 w 830290"/>
              <a:gd name="connsiteY0" fmla="*/ 0 h 3234267"/>
              <a:gd name="connsiteX1" fmla="*/ 556 w 830290"/>
              <a:gd name="connsiteY1" fmla="*/ 1913467 h 3234267"/>
              <a:gd name="connsiteX2" fmla="*/ 728690 w 830290"/>
              <a:gd name="connsiteY2" fmla="*/ 3234267 h 323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290" h="3234267">
                <a:moveTo>
                  <a:pt x="830290" y="0"/>
                </a:moveTo>
                <a:cubicBezTo>
                  <a:pt x="423889" y="687211"/>
                  <a:pt x="17489" y="1374423"/>
                  <a:pt x="556" y="1913467"/>
                </a:cubicBezTo>
                <a:cubicBezTo>
                  <a:pt x="-16377" y="2452512"/>
                  <a:pt x="356156" y="2843389"/>
                  <a:pt x="728690" y="323426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9"/>
    </mc:Choice>
    <mc:Fallback xmlns="">
      <p:transition spd="slow" advTm="60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6" grpId="0" animBg="1"/>
      <p:bldP spid="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428658" y="952500"/>
            <a:ext cx="1676400" cy="6858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Q-Op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28658" y="1714500"/>
            <a:ext cx="1676400" cy="685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Assembly Gadget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1564" y="416867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Legend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24100" y="2554933"/>
            <a:ext cx="4495800" cy="1943100"/>
            <a:chOff x="1371600" y="1943100"/>
            <a:chExt cx="4495800" cy="1943100"/>
          </a:xfrm>
        </p:grpSpPr>
        <p:sp>
          <p:nvSpPr>
            <p:cNvPr id="8" name="Rounded Rectangle 7"/>
            <p:cNvSpPr/>
            <p:nvPr/>
          </p:nvSpPr>
          <p:spPr>
            <a:xfrm>
              <a:off x="1371600" y="1943100"/>
              <a:ext cx="1828800" cy="685800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  <a:r>
                <a:rPr lang="en-US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</a:rPr>
                <a:t>:= v</a:t>
              </a:r>
              <a:r>
                <a:rPr lang="en-US" sz="24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038600" y="1943100"/>
              <a:ext cx="1828800" cy="685800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  <a:r>
                <a:rPr lang="en-US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sz="2400" dirty="0">
                  <a:solidFill>
                    <a:schemeClr val="bg1"/>
                  </a:solidFill>
                </a:rPr>
                <a:t>:= v</a:t>
              </a:r>
              <a:r>
                <a:rPr lang="en-US" sz="24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43200" y="3200400"/>
              <a:ext cx="1828800" cy="685800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[t</a:t>
              </a:r>
              <a:r>
                <a:rPr lang="en-US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</a:rPr>
                <a:t>] := t</a:t>
              </a:r>
              <a:r>
                <a:rPr lang="en-US" sz="24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12" name="Straight Arrow Connector 11"/>
            <p:cNvCxnSpPr>
              <a:stCxn id="8" idx="2"/>
              <a:endCxn id="10" idx="0"/>
            </p:cNvCxnSpPr>
            <p:nvPr/>
          </p:nvCxnSpPr>
          <p:spPr>
            <a:xfrm>
              <a:off x="2286000" y="2628900"/>
              <a:ext cx="137160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  <a:endCxn id="10" idx="0"/>
            </p:cNvCxnSpPr>
            <p:nvPr/>
          </p:nvCxnSpPr>
          <p:spPr>
            <a:xfrm flipH="1">
              <a:off x="3657600" y="2628900"/>
              <a:ext cx="129540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le 15"/>
          <p:cNvSpPr/>
          <p:nvPr/>
        </p:nvSpPr>
        <p:spPr>
          <a:xfrm>
            <a:off x="2324100" y="1754833"/>
            <a:ext cx="1828800" cy="685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>
                <a:latin typeface="Consolas"/>
                <a:cs typeface="Consolas"/>
              </a:rPr>
              <a:t>pop %</a:t>
            </a:r>
            <a:r>
              <a:rPr lang="en-US" sz="2400" dirty="0" err="1">
                <a:latin typeface="Consolas"/>
                <a:cs typeface="Consolas"/>
              </a:rPr>
              <a:t>eax</a:t>
            </a:r>
            <a:endParaRPr lang="en-US" sz="2400" dirty="0">
              <a:latin typeface="Consolas"/>
              <a:cs typeface="Consolas"/>
            </a:endParaRPr>
          </a:p>
          <a:p>
            <a:r>
              <a:rPr lang="en-US" sz="2400" dirty="0">
                <a:latin typeface="Consolas"/>
                <a:cs typeface="Consolas"/>
              </a:rPr>
              <a:t>ret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91100" y="1754833"/>
            <a:ext cx="1828800" cy="685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>
                <a:latin typeface="Consolas"/>
                <a:cs typeface="Consolas"/>
              </a:rPr>
              <a:t>pop %</a:t>
            </a:r>
            <a:r>
              <a:rPr lang="en-US" sz="2400" dirty="0" err="1">
                <a:latin typeface="Consolas"/>
                <a:cs typeface="Consolas"/>
              </a:rPr>
              <a:t>ebx</a:t>
            </a:r>
            <a:endParaRPr lang="en-US" sz="2400" dirty="0">
              <a:latin typeface="Consolas"/>
              <a:cs typeface="Consolas"/>
            </a:endParaRPr>
          </a:p>
          <a:p>
            <a:r>
              <a:rPr lang="en-US" sz="2400" dirty="0">
                <a:latin typeface="Consolas"/>
                <a:cs typeface="Consolas"/>
              </a:rPr>
              <a:t>ret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124200" y="4648200"/>
            <a:ext cx="2895600" cy="685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 err="1">
                <a:latin typeface="Consolas"/>
                <a:cs typeface="Consolas"/>
              </a:rPr>
              <a:t>mov</a:t>
            </a:r>
            <a:r>
              <a:rPr lang="en-US" sz="2400" dirty="0">
                <a:latin typeface="Consolas"/>
                <a:cs typeface="Consolas"/>
              </a:rPr>
              <a:t> [</a:t>
            </a:r>
            <a:r>
              <a:rPr lang="en-US" sz="2400" dirty="0" err="1">
                <a:latin typeface="Consolas"/>
                <a:cs typeface="Consolas"/>
              </a:rPr>
              <a:t>ecx</a:t>
            </a:r>
            <a:r>
              <a:rPr lang="en-US" sz="2400" dirty="0">
                <a:latin typeface="Consolas"/>
                <a:cs typeface="Consolas"/>
              </a:rPr>
              <a:t>], </a:t>
            </a:r>
            <a:r>
              <a:rPr lang="en-US" sz="2400" dirty="0" err="1">
                <a:latin typeface="Consolas"/>
                <a:cs typeface="Consolas"/>
              </a:rPr>
              <a:t>eax</a:t>
            </a:r>
            <a:endParaRPr lang="en-US" sz="2400" dirty="0">
              <a:latin typeface="Consolas"/>
              <a:cs typeface="Consolas"/>
            </a:endParaRPr>
          </a:p>
          <a:p>
            <a:r>
              <a:rPr lang="en-US" sz="2400" dirty="0">
                <a:latin typeface="Consolas"/>
                <a:cs typeface="Consolas"/>
              </a:rPr>
              <a:t>ret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066800" y="-76200"/>
            <a:ext cx="7010400" cy="6669733"/>
            <a:chOff x="1066800" y="-76200"/>
            <a:chExt cx="7010400" cy="6669733"/>
          </a:xfrm>
        </p:grpSpPr>
        <p:sp>
          <p:nvSpPr>
            <p:cNvPr id="20" name="TextBox 19"/>
            <p:cNvSpPr txBox="1"/>
            <p:nvPr/>
          </p:nvSpPr>
          <p:spPr>
            <a:xfrm>
              <a:off x="2966433" y="-76200"/>
              <a:ext cx="321113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1300" dirty="0">
                  <a:solidFill>
                    <a:schemeClr val="tx2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41300" dirty="0">
                <a:solidFill>
                  <a:schemeClr val="tx2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066800" y="5638800"/>
              <a:ext cx="7010400" cy="954733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b="1" i="1" u="sng" dirty="0">
                  <a:solidFill>
                    <a:schemeClr val="bg1"/>
                  </a:solidFill>
                </a:rPr>
                <a:t>Conflict</a:t>
              </a:r>
              <a:r>
                <a:rPr lang="en-US" sz="2800" dirty="0">
                  <a:solidFill>
                    <a:schemeClr val="bg1"/>
                  </a:solidFill>
                </a:rPr>
                <a:t>: %</a:t>
              </a:r>
              <a:r>
                <a:rPr lang="en-US" sz="2800" dirty="0" err="1">
                  <a:solidFill>
                    <a:schemeClr val="bg1"/>
                  </a:solidFill>
                </a:rPr>
                <a:t>ebx</a:t>
              </a:r>
              <a:r>
                <a:rPr lang="en-US" sz="2800" dirty="0">
                  <a:solidFill>
                    <a:schemeClr val="bg1"/>
                  </a:solidFill>
                </a:rPr>
                <a:t> and %</a:t>
              </a:r>
              <a:r>
                <a:rPr lang="en-US" sz="2800" dirty="0" err="1">
                  <a:solidFill>
                    <a:schemeClr val="bg1"/>
                  </a:solidFill>
                </a:rPr>
                <a:t>ecx</a:t>
              </a:r>
              <a:r>
                <a:rPr lang="en-US" sz="2800" dirty="0">
                  <a:solidFill>
                    <a:schemeClr val="bg1"/>
                  </a:solidFill>
                </a:rPr>
                <a:t> mismatch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63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428658" y="952500"/>
            <a:ext cx="1676400" cy="6858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Q-Op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28658" y="1714500"/>
            <a:ext cx="1676400" cy="685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Assembly Gadget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1564" y="416867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Legend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24100" y="2554933"/>
            <a:ext cx="4495800" cy="1943100"/>
            <a:chOff x="1371600" y="1943100"/>
            <a:chExt cx="4495800" cy="1943100"/>
          </a:xfrm>
        </p:grpSpPr>
        <p:sp>
          <p:nvSpPr>
            <p:cNvPr id="8" name="Rounded Rectangle 7"/>
            <p:cNvSpPr/>
            <p:nvPr/>
          </p:nvSpPr>
          <p:spPr>
            <a:xfrm>
              <a:off x="1371600" y="1943100"/>
              <a:ext cx="1828800" cy="685800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  <a:r>
                <a:rPr lang="en-US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</a:rPr>
                <a:t>:= v</a:t>
              </a:r>
              <a:r>
                <a:rPr lang="en-US" sz="24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038600" y="1943100"/>
              <a:ext cx="1828800" cy="685800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  <a:r>
                <a:rPr lang="en-US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sz="2400" dirty="0">
                  <a:solidFill>
                    <a:schemeClr val="bg1"/>
                  </a:solidFill>
                </a:rPr>
                <a:t>:= v</a:t>
              </a:r>
              <a:r>
                <a:rPr lang="en-US" sz="24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43200" y="3200400"/>
              <a:ext cx="1828800" cy="685800"/>
            </a:xfrm>
            <a:prstGeom prst="roundRect">
              <a:avLst/>
            </a:prstGeom>
            <a:ln w="28575" cap="flat" cmpd="sng"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[t</a:t>
              </a:r>
              <a:r>
                <a:rPr lang="en-US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</a:rPr>
                <a:t>] := t</a:t>
              </a:r>
              <a:r>
                <a:rPr lang="en-US" sz="24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12" name="Straight Arrow Connector 11"/>
            <p:cNvCxnSpPr>
              <a:stCxn id="8" idx="2"/>
              <a:endCxn id="10" idx="0"/>
            </p:cNvCxnSpPr>
            <p:nvPr/>
          </p:nvCxnSpPr>
          <p:spPr>
            <a:xfrm>
              <a:off x="2286000" y="2628900"/>
              <a:ext cx="137160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  <a:endCxn id="10" idx="0"/>
            </p:cNvCxnSpPr>
            <p:nvPr/>
          </p:nvCxnSpPr>
          <p:spPr>
            <a:xfrm flipH="1">
              <a:off x="3657600" y="2628900"/>
              <a:ext cx="129540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le 15"/>
          <p:cNvSpPr/>
          <p:nvPr/>
        </p:nvSpPr>
        <p:spPr>
          <a:xfrm>
            <a:off x="2324100" y="1754833"/>
            <a:ext cx="1828800" cy="685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>
                <a:latin typeface="Consolas"/>
                <a:cs typeface="Consolas"/>
              </a:rPr>
              <a:t>pop %</a:t>
            </a:r>
            <a:r>
              <a:rPr lang="en-US" sz="2400" dirty="0" err="1">
                <a:latin typeface="Consolas"/>
                <a:cs typeface="Consolas"/>
              </a:rPr>
              <a:t>eax</a:t>
            </a:r>
            <a:endParaRPr lang="en-US" sz="2400" dirty="0">
              <a:latin typeface="Consolas"/>
              <a:cs typeface="Consolas"/>
            </a:endParaRPr>
          </a:p>
          <a:p>
            <a:r>
              <a:rPr lang="en-US" sz="2400" dirty="0">
                <a:latin typeface="Consolas"/>
                <a:cs typeface="Consolas"/>
              </a:rPr>
              <a:t>ret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91100" y="1754833"/>
            <a:ext cx="1828800" cy="685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>
                <a:latin typeface="Consolas"/>
                <a:cs typeface="Consolas"/>
              </a:rPr>
              <a:t>pop %</a:t>
            </a:r>
            <a:r>
              <a:rPr lang="en-US" sz="2400" dirty="0" err="1">
                <a:latin typeface="Consolas"/>
                <a:cs typeface="Consolas"/>
              </a:rPr>
              <a:t>ebx</a:t>
            </a:r>
            <a:endParaRPr lang="en-US" sz="2400" dirty="0">
              <a:latin typeface="Consolas"/>
              <a:cs typeface="Consolas"/>
            </a:endParaRPr>
          </a:p>
          <a:p>
            <a:r>
              <a:rPr lang="en-US" sz="2400" dirty="0">
                <a:latin typeface="Consolas"/>
                <a:cs typeface="Consolas"/>
              </a:rPr>
              <a:t>ret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124200" y="4648200"/>
            <a:ext cx="2895600" cy="685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 err="1">
                <a:latin typeface="Consolas"/>
                <a:cs typeface="Consolas"/>
              </a:rPr>
              <a:t>mov</a:t>
            </a:r>
            <a:r>
              <a:rPr lang="en-US" sz="2400" dirty="0">
                <a:latin typeface="Consolas"/>
                <a:cs typeface="Consolas"/>
              </a:rPr>
              <a:t> [</a:t>
            </a:r>
            <a:r>
              <a:rPr lang="en-US" sz="2400" dirty="0" err="1">
                <a:latin typeface="Consolas"/>
                <a:cs typeface="Consolas"/>
              </a:rPr>
              <a:t>eax</a:t>
            </a:r>
            <a:r>
              <a:rPr lang="en-US" sz="2400" dirty="0">
                <a:latin typeface="Consolas"/>
                <a:cs typeface="Consolas"/>
              </a:rPr>
              <a:t>], </a:t>
            </a:r>
            <a:r>
              <a:rPr lang="en-US" sz="2400" dirty="0" err="1">
                <a:latin typeface="Consolas"/>
                <a:cs typeface="Consolas"/>
              </a:rPr>
              <a:t>ebx</a:t>
            </a:r>
            <a:endParaRPr lang="en-US" sz="2400" dirty="0">
              <a:latin typeface="Consolas"/>
              <a:cs typeface="Consolas"/>
            </a:endParaRPr>
          </a:p>
          <a:p>
            <a:r>
              <a:rPr lang="en-US" sz="2400" dirty="0">
                <a:latin typeface="Consolas"/>
                <a:cs typeface="Consolas"/>
              </a:rPr>
              <a:t>ret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66433" y="-76200"/>
            <a:ext cx="4182768" cy="64479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1300" dirty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41300" dirty="0">
              <a:solidFill>
                <a:schemeClr val="accent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482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72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325394" y="3124200"/>
            <a:ext cx="2362200" cy="8382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QooL</a:t>
            </a:r>
            <a:r>
              <a:rPr lang="en-US" sz="2800" dirty="0">
                <a:solidFill>
                  <a:schemeClr val="bg1"/>
                </a:solidFill>
              </a:rPr>
              <a:t> Program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06494" y="3962400"/>
            <a:ext cx="1" cy="447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1" idx="2"/>
            <a:endCxn id="37" idx="0"/>
          </p:cNvCxnSpPr>
          <p:nvPr/>
        </p:nvCxnSpPr>
        <p:spPr>
          <a:xfrm>
            <a:off x="4506495" y="5400926"/>
            <a:ext cx="0" cy="3341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324600" y="5735053"/>
            <a:ext cx="2391611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ROP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Shellcode</a:t>
            </a:r>
          </a:p>
        </p:txBody>
      </p:sp>
      <p:cxnSp>
        <p:nvCxnSpPr>
          <p:cNvPr id="25" name="Straight Arrow Connector 24"/>
          <p:cNvCxnSpPr>
            <a:stCxn id="37" idx="3"/>
            <a:endCxn id="24" idx="1"/>
          </p:cNvCxnSpPr>
          <p:nvPr/>
        </p:nvCxnSpPr>
        <p:spPr>
          <a:xfrm>
            <a:off x="5702300" y="6230353"/>
            <a:ext cx="622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26858" y="381000"/>
            <a:ext cx="2362200" cy="8382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Executable Code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12153" y="1676400"/>
            <a:ext cx="2391611" cy="838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Linear sweep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@ all offsets</a:t>
            </a:r>
          </a:p>
        </p:txBody>
      </p:sp>
      <p:cxnSp>
        <p:nvCxnSpPr>
          <p:cNvPr id="29" name="Straight Arrow Connector 28"/>
          <p:cNvCxnSpPr>
            <a:stCxn id="27" idx="2"/>
            <a:endCxn id="28" idx="0"/>
          </p:cNvCxnSpPr>
          <p:nvPr/>
        </p:nvCxnSpPr>
        <p:spPr>
          <a:xfrm>
            <a:off x="1507958" y="1219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  <a:endCxn id="31" idx="0"/>
          </p:cNvCxnSpPr>
          <p:nvPr/>
        </p:nvCxnSpPr>
        <p:spPr>
          <a:xfrm>
            <a:off x="1507959" y="2514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12153" y="2895600"/>
            <a:ext cx="2391611" cy="1219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Randomized testing of semantics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800" y="4495800"/>
            <a:ext cx="2391611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Prove semantics</a:t>
            </a:r>
          </a:p>
        </p:txBody>
      </p:sp>
      <p:cxnSp>
        <p:nvCxnSpPr>
          <p:cNvPr id="33" name="Straight Arrow Connector 32"/>
          <p:cNvCxnSpPr>
            <a:stCxn id="31" idx="2"/>
            <a:endCxn id="32" idx="0"/>
          </p:cNvCxnSpPr>
          <p:nvPr/>
        </p:nvCxnSpPr>
        <p:spPr>
          <a:xfrm flipH="1">
            <a:off x="1500606" y="4114800"/>
            <a:ext cx="7353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04800" y="5735053"/>
            <a:ext cx="2391611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Gadget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Database</a:t>
            </a:r>
          </a:p>
        </p:txBody>
      </p:sp>
      <p:cxnSp>
        <p:nvCxnSpPr>
          <p:cNvPr id="35" name="Straight Arrow Connector 34"/>
          <p:cNvCxnSpPr>
            <a:stCxn id="32" idx="2"/>
            <a:endCxn id="34" idx="0"/>
          </p:cNvCxnSpPr>
          <p:nvPr/>
        </p:nvCxnSpPr>
        <p:spPr>
          <a:xfrm>
            <a:off x="1500606" y="5486400"/>
            <a:ext cx="0" cy="248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310689" y="5735053"/>
            <a:ext cx="2391611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Gadget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Assignment</a:t>
            </a:r>
          </a:p>
        </p:txBody>
      </p:sp>
      <p:cxnSp>
        <p:nvCxnSpPr>
          <p:cNvPr id="39" name="Straight Arrow Connector 38"/>
          <p:cNvCxnSpPr>
            <a:stCxn id="34" idx="3"/>
            <a:endCxn id="37" idx="1"/>
          </p:cNvCxnSpPr>
          <p:nvPr/>
        </p:nvCxnSpPr>
        <p:spPr>
          <a:xfrm>
            <a:off x="2696411" y="6230353"/>
            <a:ext cx="6142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310689" y="4410326"/>
            <a:ext cx="2391611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Q-Op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Arrangement</a:t>
            </a:r>
          </a:p>
        </p:txBody>
      </p:sp>
    </p:spTree>
    <p:extLst>
      <p:ext uri="{BB962C8B-B14F-4D97-AF65-F5344CB8AC3E}">
        <p14:creationId xmlns:p14="http://schemas.microsoft.com/office/powerpoint/2010/main" val="4540340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Real Exploits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838200"/>
            <a:ext cx="8229600" cy="4572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Q </a:t>
            </a:r>
            <a:r>
              <a:rPr lang="en-US" dirty="0" err="1"/>
              <a:t>ROP’ed</a:t>
            </a:r>
            <a:r>
              <a:rPr lang="en-US" dirty="0"/>
              <a:t> (and hardened) 9 exploits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72DCFC7-CCD2-4D18-A5A6-8AD55EBAF26B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74892562"/>
              </p:ext>
            </p:extLst>
          </p:nvPr>
        </p:nvGraphicFramePr>
        <p:xfrm>
          <a:off x="606352" y="1524000"/>
          <a:ext cx="7931296" cy="4937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600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Free CD to MP3 Converter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Windows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Fatplayer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Windows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A-PDF Converter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378s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Windows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A-PDF Converter</a:t>
                      </a:r>
                      <a:r>
                        <a:rPr lang="en-US" sz="2400" baseline="0" dirty="0"/>
                        <a:t> (SEH exploit)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357s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Windows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MP3</a:t>
                      </a:r>
                      <a:r>
                        <a:rPr lang="en-US" sz="2400" baseline="0" dirty="0"/>
                        <a:t> CD Converter Pro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Windows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rsync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opendchub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225s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gv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Proftpd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296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0"/>
    </mc:Choice>
    <mc:Fallback xmlns="">
      <p:transition xmlns:p14="http://schemas.microsoft.com/office/powerpoint/2010/main" spd="slow" advTm="2293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ROP Probability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Given program size, what is the probability Q can create a payload?</a:t>
            </a:r>
          </a:p>
          <a:p>
            <a:pPr lvl="1"/>
            <a:r>
              <a:rPr lang="en-US" dirty="0"/>
              <a:t>Measure over all programs in /</a:t>
            </a:r>
            <a:r>
              <a:rPr lang="en-US" dirty="0" err="1"/>
              <a:t>usr</a:t>
            </a:r>
            <a:r>
              <a:rPr lang="en-US" dirty="0"/>
              <a:t>/bin</a:t>
            </a:r>
          </a:p>
          <a:p>
            <a:endParaRPr lang="en-US" sz="3600" dirty="0"/>
          </a:p>
          <a:p>
            <a:r>
              <a:rPr lang="en-US" sz="3600" dirty="0"/>
              <a:t>Depends on target computation</a:t>
            </a:r>
          </a:p>
          <a:p>
            <a:pPr lvl="1"/>
            <a:r>
              <a:rPr lang="en-US" sz="3200" dirty="0"/>
              <a:t>Call </a:t>
            </a:r>
            <a:r>
              <a:rPr lang="en-US" sz="3200" dirty="0" err="1"/>
              <a:t>libc</a:t>
            </a:r>
            <a:r>
              <a:rPr lang="en-US" sz="3200" dirty="0"/>
              <a:t> function in GOT</a:t>
            </a:r>
          </a:p>
          <a:p>
            <a:pPr lvl="1"/>
            <a:r>
              <a:rPr lang="en-US" sz="3200" dirty="0"/>
              <a:t>Call </a:t>
            </a:r>
            <a:r>
              <a:rPr lang="en-US" sz="3200" dirty="0" err="1"/>
              <a:t>libc</a:t>
            </a:r>
            <a:r>
              <a:rPr lang="en-US" sz="3200" dirty="0"/>
              <a:t> function not in GOT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72DCFC7-CCD2-4D18-A5A6-8AD55EBAF26B}" type="slidenum">
              <a:rPr lang="en-US" smtClean="0"/>
              <a:t>74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33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219"/>
    </mc:Choice>
    <mc:Fallback xmlns="">
      <p:transition xmlns:p14="http://schemas.microsoft.com/office/powerpoint/2010/main" spd="slow" advTm="167219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914400"/>
            <a:ext cx="8890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ROP Probability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2/1/2012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72DCFC7-CCD2-4D18-A5A6-8AD55EBAF26B}" type="slidenum">
              <a:rPr lang="en-US" smtClean="0"/>
              <a:t>75</a:t>
            </a:fld>
            <a:endParaRPr lang="en-US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237292" y="1189037"/>
            <a:ext cx="677108" cy="518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  <a:cs typeface="Calibri" pitchFamily="34" charset="0"/>
              </a:rPr>
              <a:t>Probability that attack works</a:t>
            </a:r>
          </a:p>
        </p:txBody>
      </p:sp>
      <p:sp>
        <p:nvSpPr>
          <p:cNvPr id="11" name="Rounded Rectangular Callout 10"/>
          <p:cNvSpPr/>
          <p:nvPr>
            <p:custDataLst>
              <p:tags r:id="rId7"/>
            </p:custDataLst>
          </p:nvPr>
        </p:nvSpPr>
        <p:spPr>
          <a:xfrm>
            <a:off x="1584036" y="3657600"/>
            <a:ext cx="5486400" cy="960437"/>
          </a:xfrm>
          <a:prstGeom prst="wedgeRoundRectCallout">
            <a:avLst>
              <a:gd name="adj1" fmla="val -22734"/>
              <a:gd name="adj2" fmla="val -12468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mbria"/>
                <a:cs typeface="Cambria"/>
              </a:rPr>
              <a:t>Call </a:t>
            </a:r>
            <a:r>
              <a:rPr lang="en-US" sz="2800" dirty="0" err="1">
                <a:latin typeface="Cambria"/>
                <a:cs typeface="Cambria"/>
              </a:rPr>
              <a:t>libc</a:t>
            </a:r>
            <a:r>
              <a:rPr lang="en-US" sz="2800" dirty="0">
                <a:latin typeface="Cambria"/>
                <a:cs typeface="Cambria"/>
              </a:rPr>
              <a:t> functions in </a:t>
            </a:r>
            <a:br>
              <a:rPr lang="en-US" sz="2800" dirty="0">
                <a:latin typeface="Cambria"/>
                <a:cs typeface="Cambria"/>
              </a:rPr>
            </a:br>
            <a:r>
              <a:rPr lang="en-US" sz="2800" dirty="0">
                <a:latin typeface="Cambria"/>
                <a:cs typeface="Cambria"/>
              </a:rPr>
              <a:t>80% of programs &gt;= </a:t>
            </a:r>
            <a:r>
              <a:rPr lang="en-US" sz="2800" b="1" dirty="0">
                <a:latin typeface="Cambria"/>
                <a:cs typeface="Cambria"/>
              </a:rPr>
              <a:t>true </a:t>
            </a:r>
            <a:r>
              <a:rPr lang="en-US" sz="2800" dirty="0">
                <a:latin typeface="Cambria"/>
                <a:cs typeface="Cambria"/>
              </a:rPr>
              <a:t>(20KB)</a:t>
            </a:r>
          </a:p>
        </p:txBody>
      </p:sp>
      <p:sp>
        <p:nvSpPr>
          <p:cNvPr id="12" name="TextBox 11"/>
          <p:cNvSpPr txBox="1"/>
          <p:nvPr>
            <p:custDataLst>
              <p:tags r:id="rId8"/>
            </p:custDataLst>
          </p:nvPr>
        </p:nvSpPr>
        <p:spPr>
          <a:xfrm>
            <a:off x="1524000" y="5608637"/>
            <a:ext cx="7162800" cy="609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200" dirty="0">
                <a:latin typeface="Calibri" pitchFamily="34" charset="0"/>
                <a:cs typeface="Calibri" pitchFamily="34" charset="0"/>
              </a:rPr>
              <a:t>Program Size (bytes)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4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35"/>
    </mc:Choice>
    <mc:Fallback xmlns="">
      <p:transition xmlns:p14="http://schemas.microsoft.com/office/powerpoint/2010/main" spd="slow" advTm="583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Q ROP Limitations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Q’s gadgets types are not Turing-complete</a:t>
            </a:r>
          </a:p>
          <a:p>
            <a:pPr lvl="1"/>
            <a:r>
              <a:rPr lang="en-US" dirty="0"/>
              <a:t>Calling system(“/bin/</a:t>
            </a:r>
            <a:r>
              <a:rPr lang="en-US" dirty="0" err="1"/>
              <a:t>sh</a:t>
            </a:r>
            <a:r>
              <a:rPr lang="en-US" dirty="0"/>
              <a:t>”)  or </a:t>
            </a:r>
            <a:r>
              <a:rPr lang="en-US" dirty="0" err="1"/>
              <a:t>mprotect</a:t>
            </a:r>
            <a:r>
              <a:rPr lang="en-US" dirty="0"/>
              <a:t>()  usually enough</a:t>
            </a:r>
          </a:p>
          <a:p>
            <a:pPr lvl="1"/>
            <a:r>
              <a:rPr lang="en-US" dirty="0" err="1"/>
              <a:t>Shacham</a:t>
            </a:r>
            <a:r>
              <a:rPr lang="en-US" dirty="0"/>
              <a:t> showed </a:t>
            </a:r>
            <a:r>
              <a:rPr lang="en-US" dirty="0" err="1"/>
              <a:t>libc</a:t>
            </a:r>
            <a:r>
              <a:rPr lang="en-US" dirty="0"/>
              <a:t> has a Turing-complete set of gadgets.</a:t>
            </a:r>
          </a:p>
          <a:p>
            <a:pPr lvl="1"/>
            <a:endParaRPr lang="en-US" dirty="0"/>
          </a:p>
          <a:p>
            <a:r>
              <a:rPr lang="en-US" dirty="0"/>
              <a:t>Q does not find conditional gadgets</a:t>
            </a:r>
          </a:p>
          <a:p>
            <a:pPr lvl="1"/>
            <a:r>
              <a:rPr lang="en-US" dirty="0"/>
              <a:t>Potential automation of interesting work on ROP without Returns </a:t>
            </a:r>
            <a:r>
              <a:rPr lang="en-US" b="1" dirty="0"/>
              <a:t>[CDSSW10]</a:t>
            </a:r>
          </a:p>
          <a:p>
            <a:pPr lvl="1"/>
            <a:endParaRPr lang="en-US" b="1" dirty="0"/>
          </a:p>
          <a:p>
            <a:r>
              <a:rPr lang="en-US" dirty="0"/>
              <a:t>Q does not minimize ROP payload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72DCFC7-CCD2-4D18-A5A6-8AD55EBAF26B}" type="slidenum">
              <a:rPr lang="en-US" smtClean="0"/>
              <a:t>76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48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262"/>
    </mc:Choice>
    <mc:Fallback xmlns="">
      <p:transition xmlns:p14="http://schemas.microsoft.com/office/powerpoint/2010/main" spd="slow" advTm="102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Research 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95500" y="1723607"/>
            <a:ext cx="4953000" cy="4754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Disassemble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</a:t>
            </a:r>
            <a:r>
              <a:rPr lang="en-US" i="1" u="sng" dirty="0"/>
              <a:t>useful</a:t>
            </a:r>
            <a:r>
              <a:rPr lang="en-US" dirty="0"/>
              <a:t> code sequences as gadgets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Assemble gadgets into desired shellcode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77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740358" y="4800600"/>
            <a:ext cx="2098842" cy="1670643"/>
          </a:xfrm>
          <a:prstGeom prst="wedgeRoundRectCallout">
            <a:avLst>
              <a:gd name="adj1" fmla="val -31648"/>
              <a:gd name="adj2" fmla="val -150762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Q: Automatic, not Turing complete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6705600" y="1676400"/>
            <a:ext cx="342900" cy="289560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65744" y="1296738"/>
            <a:ext cx="1801156" cy="790074"/>
          </a:xfrm>
          <a:prstGeom prst="wedgeRoundRectCallout">
            <a:avLst>
              <a:gd name="adj1" fmla="val 58515"/>
              <a:gd name="adj2" fmla="val 26748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Shachem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Automatic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0" name="Right Brace 9"/>
          <p:cNvSpPr/>
          <p:nvPr/>
        </p:nvSpPr>
        <p:spPr>
          <a:xfrm rot="10800000">
            <a:off x="1562099" y="2514600"/>
            <a:ext cx="342900" cy="205740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39133" y="4925853"/>
            <a:ext cx="1942067" cy="1545390"/>
          </a:xfrm>
          <a:prstGeom prst="wedgeRoundRectCallout">
            <a:avLst>
              <a:gd name="adj1" fmla="val 28231"/>
              <a:gd name="adj2" fmla="val -134025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Shacham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Manual, Turing-complete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210777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 here.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Titled cherries because they are for the </a:t>
            </a:r>
            <a:r>
              <a:rPr lang="en-US" dirty="0" err="1"/>
              <a:t>pickin</a:t>
            </a:r>
            <a:r>
              <a:rPr lang="en-US" dirty="0"/>
              <a:t>. (credit due to maverick </a:t>
            </a:r>
            <a:r>
              <a:rPr lang="en-US"/>
              <a:t>for wit)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254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Return-to-</a:t>
            </a:r>
            <a:r>
              <a:rPr lang="en-US" dirty="0" err="1"/>
              <a:t>libc</a:t>
            </a:r>
            <a:r>
              <a:rPr lang="en-US" dirty="0"/>
              <a:t>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8006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Principle: Overwrite to transfer control to </a:t>
            </a:r>
            <a:br>
              <a:rPr lang="en-US" dirty="0"/>
            </a:br>
            <a:r>
              <a:rPr lang="en-US" i="1" u="sng" dirty="0"/>
              <a:t>existing piece of logic,</a:t>
            </a:r>
            <a:r>
              <a:rPr lang="en-US" dirty="0"/>
              <a:t> called a </a:t>
            </a:r>
            <a:r>
              <a:rPr lang="en-US" b="1" i="1" u="sng" dirty="0"/>
              <a:t>gadget</a:t>
            </a:r>
            <a:r>
              <a:rPr lang="en-US" dirty="0"/>
              <a:t>.</a:t>
            </a:r>
            <a:r>
              <a:rPr lang="en-US" i="1" u="sng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No injected code!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63194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526781" y="1447800"/>
            <a:ext cx="1474219" cy="1143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“/bin/</a:t>
            </a:r>
            <a:r>
              <a:rPr lang="en-US" sz="2000" dirty="0" err="1">
                <a:solidFill>
                  <a:schemeClr val="bg1"/>
                </a:solidFill>
              </a:rPr>
              <a:t>sh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21704" y="2590800"/>
            <a:ext cx="1474219" cy="398502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&amp;system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71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9"/>
    </mc:Choice>
    <mc:Fallback xmlns="">
      <p:transition spd="slow" advTm="607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5562600" cy="251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ASLR, we cannot forge a correct value for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/>
              <a:t> since ASLR will randomize addresses.</a:t>
            </a:r>
          </a:p>
          <a:p>
            <a:pPr marL="0" indent="0">
              <a:buNone/>
            </a:pPr>
            <a:r>
              <a:rPr lang="en-US" b="1" dirty="0"/>
              <a:t>What can we do?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“/bin/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"</a:t>
                      </a: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526781" y="1447800"/>
            <a:ext cx="1474219" cy="114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ptr</a:t>
            </a:r>
            <a:r>
              <a:rPr lang="en-US" sz="2000" dirty="0">
                <a:solidFill>
                  <a:schemeClr val="bg1"/>
                </a:solidFill>
              </a:rPr>
              <a:t> to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“/bin/</a:t>
            </a:r>
            <a:r>
              <a:rPr lang="en-US" sz="2000" dirty="0" err="1">
                <a:solidFill>
                  <a:schemeClr val="bg1"/>
                </a:solidFill>
              </a:rPr>
              <a:t>sh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21704" y="2590800"/>
            <a:ext cx="1474219" cy="39850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&amp;system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622660" y="1400949"/>
            <a:ext cx="4267200" cy="1160502"/>
          </a:xfrm>
          <a:prstGeom prst="wedgeRoundRectCallout">
            <a:avLst>
              <a:gd name="adj1" fmla="val 73406"/>
              <a:gd name="adj2" fmla="val 249489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/>
              <a:t>Randomized!</a:t>
            </a:r>
            <a:endParaRPr lang="en-US" sz="2400" dirty="0"/>
          </a:p>
        </p:txBody>
      </p:sp>
      <p:sp>
        <p:nvSpPr>
          <p:cNvPr id="24" name="Freeform 23"/>
          <p:cNvSpPr/>
          <p:nvPr/>
        </p:nvSpPr>
        <p:spPr>
          <a:xfrm>
            <a:off x="5705977" y="2133600"/>
            <a:ext cx="830290" cy="3234267"/>
          </a:xfrm>
          <a:custGeom>
            <a:avLst/>
            <a:gdLst>
              <a:gd name="connsiteX0" fmla="*/ 830290 w 830290"/>
              <a:gd name="connsiteY0" fmla="*/ 0 h 3234267"/>
              <a:gd name="connsiteX1" fmla="*/ 556 w 830290"/>
              <a:gd name="connsiteY1" fmla="*/ 1913467 h 3234267"/>
              <a:gd name="connsiteX2" fmla="*/ 728690 w 830290"/>
              <a:gd name="connsiteY2" fmla="*/ 3234267 h 323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290" h="3234267">
                <a:moveTo>
                  <a:pt x="830290" y="0"/>
                </a:moveTo>
                <a:cubicBezTo>
                  <a:pt x="423889" y="687211"/>
                  <a:pt x="17489" y="1374423"/>
                  <a:pt x="556" y="1913467"/>
                </a:cubicBezTo>
                <a:cubicBezTo>
                  <a:pt x="-16377" y="2452512"/>
                  <a:pt x="356156" y="2843389"/>
                  <a:pt x="728690" y="323426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65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9"/>
    </mc:Choice>
    <mc:Fallback xmlns="">
      <p:transition spd="slow" advTm="6079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Stencils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5450" y="1828800"/>
            <a:ext cx="1374950" cy="1304898"/>
          </a:xfrm>
          <a:prstGeom prst="rect">
            <a:avLst/>
          </a:prstGeom>
          <a:solidFill>
            <a:srgbClr val="B649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ABC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828800"/>
            <a:ext cx="1374950" cy="1304898"/>
          </a:xfrm>
          <a:prstGeom prst="rect">
            <a:avLst/>
          </a:prstGeom>
          <a:solidFill>
            <a:srgbClr val="FFB0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ABC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5450" y="3286098"/>
            <a:ext cx="1374950" cy="1304898"/>
          </a:xfrm>
          <a:prstGeom prst="rect">
            <a:avLst/>
          </a:prstGeom>
          <a:solidFill>
            <a:srgbClr val="B649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ABC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3286098"/>
            <a:ext cx="1374950" cy="1304898"/>
          </a:xfrm>
          <a:prstGeom prst="rect">
            <a:avLst/>
          </a:prstGeom>
          <a:solidFill>
            <a:srgbClr val="FFB0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ABC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825450" y="4769529"/>
            <a:ext cx="1374950" cy="1304898"/>
          </a:xfrm>
          <a:prstGeom prst="roundRect">
            <a:avLst/>
          </a:prstGeom>
          <a:solidFill>
            <a:srgbClr val="B649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ABC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352800" y="4771823"/>
            <a:ext cx="1374950" cy="1304898"/>
          </a:xfrm>
          <a:prstGeom prst="roundRect">
            <a:avLst/>
          </a:prstGeom>
          <a:solidFill>
            <a:srgbClr val="FFB0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ABC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265" y="1828800"/>
            <a:ext cx="1374950" cy="1304898"/>
          </a:xfrm>
          <a:prstGeom prst="rect">
            <a:avLst/>
          </a:prstGeom>
          <a:solidFill>
            <a:srgbClr val="A32D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ABC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2265" y="3286098"/>
            <a:ext cx="1374950" cy="1304898"/>
          </a:xfrm>
          <a:prstGeom prst="rect">
            <a:avLst/>
          </a:prstGeom>
          <a:solidFill>
            <a:srgbClr val="A32D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ABC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32265" y="4771823"/>
            <a:ext cx="1374950" cy="1304898"/>
          </a:xfrm>
          <a:prstGeom prst="roundRect">
            <a:avLst/>
          </a:prstGeom>
          <a:solidFill>
            <a:srgbClr val="A32D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ABC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91586" y="1828800"/>
            <a:ext cx="1374950" cy="1304898"/>
          </a:xfrm>
          <a:prstGeom prst="rect">
            <a:avLst/>
          </a:prstGeom>
          <a:solidFill>
            <a:srgbClr val="B64926"/>
          </a:solidFill>
          <a:ln w="76200" cmpd="sng">
            <a:solidFill>
              <a:srgbClr val="B64926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ABC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6934200" y="3441522"/>
            <a:ext cx="1946198" cy="1817183"/>
          </a:xfrm>
          <a:prstGeom prst="rightArrow">
            <a:avLst/>
          </a:prstGeom>
          <a:solidFill>
            <a:srgbClr val="FFB03B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02256" y="1828800"/>
            <a:ext cx="1374950" cy="1304898"/>
          </a:xfrm>
          <a:prstGeom prst="rect">
            <a:avLst/>
          </a:prstGeom>
          <a:solidFill>
            <a:srgbClr val="59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ABC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02256" y="3286098"/>
            <a:ext cx="1374950" cy="1304898"/>
          </a:xfrm>
          <a:prstGeom prst="rect">
            <a:avLst/>
          </a:prstGeom>
          <a:solidFill>
            <a:srgbClr val="59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ABC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902256" y="4771823"/>
            <a:ext cx="1374950" cy="1304898"/>
          </a:xfrm>
          <a:prstGeom prst="roundRect">
            <a:avLst/>
          </a:prstGeom>
          <a:solidFill>
            <a:srgbClr val="59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29736889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Colors from Adobe </a:t>
            </a:r>
            <a:r>
              <a:rPr lang="en-US" dirty="0" err="1"/>
              <a:t>Kuler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40694" y="2120750"/>
            <a:ext cx="1374950" cy="1304898"/>
          </a:xfrm>
          <a:prstGeom prst="rect">
            <a:avLst/>
          </a:prstGeom>
          <a:solidFill>
            <a:srgbClr val="0056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ABC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7035" y="2120750"/>
            <a:ext cx="1374950" cy="1304898"/>
          </a:xfrm>
          <a:prstGeom prst="rect">
            <a:avLst/>
          </a:prstGeom>
          <a:solidFill>
            <a:srgbClr val="0039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ABC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958" y="5070561"/>
            <a:ext cx="1374950" cy="1304898"/>
          </a:xfrm>
          <a:prstGeom prst="rect">
            <a:avLst/>
          </a:prstGeom>
          <a:solidFill>
            <a:srgbClr val="302A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ABC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40308" y="5070561"/>
            <a:ext cx="1374950" cy="1304898"/>
          </a:xfrm>
          <a:prstGeom prst="rect">
            <a:avLst/>
          </a:prstGeom>
          <a:solidFill>
            <a:srgbClr val="3F52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ABC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67658" y="5070561"/>
            <a:ext cx="1374950" cy="1304898"/>
          </a:xfrm>
          <a:prstGeom prst="rect">
            <a:avLst/>
          </a:prstGeom>
          <a:solidFill>
            <a:srgbClr val="737D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ABC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40694" y="5070561"/>
            <a:ext cx="1374950" cy="1304898"/>
          </a:xfrm>
          <a:prstGeom prst="rect">
            <a:avLst/>
          </a:prstGeom>
          <a:solidFill>
            <a:srgbClr val="A99E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ABC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7035" y="5070561"/>
            <a:ext cx="1374950" cy="1304898"/>
          </a:xfrm>
          <a:prstGeom prst="rect">
            <a:avLst/>
          </a:prstGeom>
          <a:solidFill>
            <a:srgbClr val="D9CB8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ABC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2958" y="3590030"/>
            <a:ext cx="1374950" cy="1304898"/>
          </a:xfrm>
          <a:prstGeom prst="roundRect">
            <a:avLst/>
          </a:prstGeom>
          <a:solidFill>
            <a:srgbClr val="281A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ABC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240308" y="3587736"/>
            <a:ext cx="1374950" cy="1304898"/>
          </a:xfrm>
          <a:prstGeom prst="roundRect">
            <a:avLst/>
          </a:prstGeom>
          <a:solidFill>
            <a:srgbClr val="782D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ABC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67658" y="3590030"/>
            <a:ext cx="1374950" cy="1304898"/>
          </a:xfrm>
          <a:prstGeom prst="roundRect">
            <a:avLst/>
          </a:prstGeom>
          <a:solidFill>
            <a:srgbClr val="C091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ABC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40694" y="3590030"/>
            <a:ext cx="1374950" cy="1304898"/>
          </a:xfrm>
          <a:prstGeom prst="roundRect">
            <a:avLst/>
          </a:prstGeom>
          <a:solidFill>
            <a:srgbClr val="9A87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ABC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937035" y="3597424"/>
            <a:ext cx="1374950" cy="1304898"/>
          </a:xfrm>
          <a:prstGeom prst="roundRect">
            <a:avLst/>
          </a:prstGeom>
          <a:solidFill>
            <a:srgbClr val="CAB5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ABC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463" y="2304871"/>
            <a:ext cx="4455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 application for Adobe </a:t>
            </a:r>
            <a:r>
              <a:rPr lang="en-US"/>
              <a:t>Kuler:</a:t>
            </a:r>
            <a:endParaRPr lang="en-US" dirty="0"/>
          </a:p>
          <a:p>
            <a:r>
              <a:rPr lang="en-US" dirty="0">
                <a:hlinkClick r:id="rId2"/>
              </a:rPr>
              <a:t>http://www.lithoglyph.com/mondrianum/</a:t>
            </a:r>
            <a:endParaRPr lang="en-US" dirty="0"/>
          </a:p>
          <a:p>
            <a:r>
              <a:rPr lang="da-DK" dirty="0">
                <a:hlinkClick r:id="rId3"/>
              </a:rPr>
              <a:t>http://kuler.adobe.com/</a:t>
            </a:r>
            <a:endParaRPr lang="da-DK" dirty="0"/>
          </a:p>
          <a:p>
            <a:endParaRPr lang="en-US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fld id="{B747839D-A323-47F3-909F-548499399628}" type="slidenum">
              <a:rPr lang="en-US" smtClean="0"/>
              <a:t>81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90600" y="1138535"/>
            <a:ext cx="794159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Don’t use these unless absolutely necessary.   </a:t>
            </a:r>
          </a:p>
          <a:p>
            <a:r>
              <a:rPr lang="en-US" sz="2400" dirty="0"/>
              <a:t>We are not making skittles, so there is no rainbow of colors</a:t>
            </a:r>
            <a:br>
              <a:rPr lang="en-US" sz="2400" dirty="0"/>
            </a:br>
            <a:r>
              <a:rPr lang="en-US" sz="2400" dirty="0"/>
              <a:t>necessary.</a:t>
            </a:r>
          </a:p>
        </p:txBody>
      </p:sp>
    </p:spTree>
    <p:extLst>
      <p:ext uri="{BB962C8B-B14F-4D97-AF65-F5344CB8AC3E}">
        <p14:creationId xmlns:p14="http://schemas.microsoft.com/office/powerpoint/2010/main" val="34631407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90700" y="1981200"/>
            <a:ext cx="5562600" cy="12192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What if we don’t know the address of </a:t>
            </a:r>
            <a:r>
              <a:rPr lang="en-US" sz="2800" dirty="0">
                <a:solidFill>
                  <a:schemeClr val="bg1"/>
                </a:solidFill>
                <a:latin typeface="Consolas"/>
                <a:cs typeface="Consolas"/>
              </a:rPr>
              <a:t>“/bin/</a:t>
            </a:r>
            <a:r>
              <a:rPr lang="en-US" sz="2800" dirty="0" err="1">
                <a:solidFill>
                  <a:schemeClr val="bg1"/>
                </a:solidFill>
                <a:latin typeface="Consolas"/>
                <a:cs typeface="Consolas"/>
              </a:rPr>
              <a:t>sh</a:t>
            </a:r>
            <a:r>
              <a:rPr lang="en-US" sz="2800" dirty="0">
                <a:solidFill>
                  <a:schemeClr val="bg1"/>
                </a:solidFill>
                <a:latin typeface="Consolas"/>
                <a:cs typeface="Consolas"/>
              </a:rPr>
              <a:t>”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0700" y="3429000"/>
            <a:ext cx="5562600" cy="12192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Use existing application logic that does!</a:t>
            </a:r>
          </a:p>
        </p:txBody>
      </p:sp>
    </p:spTree>
    <p:extLst>
      <p:ext uri="{BB962C8B-B14F-4D97-AF65-F5344CB8AC3E}">
        <p14:creationId xmlns:p14="http://schemas.microsoft.com/office/powerpoint/2010/main" val="51163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Scorecard for ret2libc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injected code </a:t>
            </a:r>
            <a:r>
              <a:rPr lang="en-US" dirty="0">
                <a:sym typeface="Wingdings"/>
              </a:rPr>
              <a:t> DEP ineffective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Requires setting up the stack frame</a:t>
            </a:r>
          </a:p>
          <a:p>
            <a:endParaRPr lang="en-US" dirty="0"/>
          </a:p>
          <a:p>
            <a:r>
              <a:rPr lang="en-US" dirty="0"/>
              <a:t>... or does it.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800600" cy="4754563"/>
          </a:xfrm>
        </p:spPr>
        <p:txBody>
          <a:bodyPr/>
          <a:lstStyle/>
          <a:p>
            <a:r>
              <a:rPr lang="en-US" dirty="0"/>
              <a:t>Save address of </a:t>
            </a:r>
            <a:r>
              <a:rPr lang="en-US" dirty="0" err="1"/>
              <a:t>esp</a:t>
            </a:r>
            <a:endParaRPr lang="en-US" dirty="0"/>
          </a:p>
          <a:p>
            <a:r>
              <a:rPr lang="en-US" dirty="0"/>
              <a:t>Execute our own shellcode</a:t>
            </a:r>
          </a:p>
          <a:p>
            <a:r>
              <a:rPr lang="en-US" dirty="0" err="1"/>
              <a:t>Shacham</a:t>
            </a:r>
            <a:r>
              <a:rPr lang="en-US" dirty="0"/>
              <a:t>: gadgets are Turing-complete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19800" y="1600200"/>
            <a:ext cx="2704432" cy="26670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000" dirty="0" err="1"/>
              <a:t>xor</a:t>
            </a:r>
            <a:r>
              <a:rPr lang="en-US" sz="2000" dirty="0"/>
              <a:t> </a:t>
            </a:r>
            <a:r>
              <a:rPr lang="en-US" sz="2000" dirty="0" err="1"/>
              <a:t>ecx</a:t>
            </a:r>
            <a:r>
              <a:rPr lang="en-US" sz="2000" dirty="0"/>
              <a:t>, </a:t>
            </a:r>
            <a:r>
              <a:rPr lang="en-US" sz="2000" dirty="0" err="1"/>
              <a:t>ecx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mul</a:t>
            </a:r>
            <a:r>
              <a:rPr lang="en-US" sz="2000" dirty="0"/>
              <a:t> </a:t>
            </a:r>
            <a:r>
              <a:rPr lang="en-US" sz="2000" dirty="0" err="1"/>
              <a:t>ecx</a:t>
            </a:r>
            <a:endParaRPr lang="en-US" sz="2000" dirty="0"/>
          </a:p>
          <a:p>
            <a:r>
              <a:rPr lang="en-US" sz="2000" dirty="0"/>
              <a:t>push </a:t>
            </a:r>
            <a:r>
              <a:rPr lang="en-US" sz="2000" dirty="0" err="1"/>
              <a:t>ecx</a:t>
            </a:r>
            <a:endParaRPr lang="en-US" sz="2000" dirty="0"/>
          </a:p>
          <a:p>
            <a:r>
              <a:rPr lang="de-DE" sz="2000" dirty="0"/>
              <a:t>push 0x68732f2f</a:t>
            </a:r>
          </a:p>
          <a:p>
            <a:r>
              <a:rPr lang="en-US" sz="2000" dirty="0"/>
              <a:t>push 0x6e69622f</a:t>
            </a:r>
          </a:p>
          <a:p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err="1"/>
              <a:t>ebx</a:t>
            </a:r>
            <a:r>
              <a:rPr lang="en-US" sz="2000" dirty="0"/>
              <a:t>, </a:t>
            </a:r>
            <a:r>
              <a:rPr lang="en-US" sz="2000" dirty="0" err="1"/>
              <a:t>esp</a:t>
            </a:r>
            <a:endParaRPr lang="en-US" sz="2000" dirty="0"/>
          </a:p>
          <a:p>
            <a:r>
              <a:rPr lang="sk-SK" sz="2000" dirty="0"/>
              <a:t>mov al, 0xb</a:t>
            </a:r>
          </a:p>
          <a:p>
            <a:r>
              <a:rPr lang="da-DK" sz="2000" dirty="0" err="1"/>
              <a:t>int</a:t>
            </a:r>
            <a:r>
              <a:rPr lang="da-DK" sz="2000" dirty="0"/>
              <a:t> 0x80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4419600"/>
            <a:ext cx="2872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Our example shellcode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76400" y="5180096"/>
            <a:ext cx="5791200" cy="13716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/>
              <a:t>The trick is to find the desired instruction sequences, or semantically equivalent ones</a:t>
            </a:r>
          </a:p>
        </p:txBody>
      </p:sp>
    </p:spTree>
    <p:extLst>
      <p:ext uri="{BB962C8B-B14F-4D97-AF65-F5344CB8AC3E}">
        <p14:creationId xmlns:p14="http://schemas.microsoft.com/office/powerpoint/2010/main" val="19726209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Gadgets, Historically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3186112"/>
            <a:ext cx="4648200" cy="33067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Shacham</a:t>
            </a:r>
            <a:r>
              <a:rPr lang="en-US" dirty="0"/>
              <a:t> et al. manually identified which sequences ending in ret in </a:t>
            </a:r>
            <a:r>
              <a:rPr lang="en-US" dirty="0" err="1"/>
              <a:t>libc</a:t>
            </a:r>
            <a:r>
              <a:rPr lang="en-US" dirty="0"/>
              <a:t> were useful gadgets</a:t>
            </a:r>
          </a:p>
          <a:p>
            <a:r>
              <a:rPr lang="en-US" dirty="0"/>
              <a:t>Common shellcode was created with these gadgets.</a:t>
            </a:r>
          </a:p>
          <a:p>
            <a:r>
              <a:rPr lang="en-US" dirty="0"/>
              <a:t>Everyone used </a:t>
            </a:r>
            <a:r>
              <a:rPr lang="en-US" dirty="0" err="1"/>
              <a:t>libc</a:t>
            </a:r>
            <a:r>
              <a:rPr lang="en-US" dirty="0"/>
              <a:t>, so gadgets and shellcode universal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0543" y="2010214"/>
            <a:ext cx="1625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Semantics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59702"/>
              </p:ext>
            </p:extLst>
          </p:nvPr>
        </p:nvGraphicFramePr>
        <p:xfrm>
          <a:off x="5748639" y="1154955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04800" y="1430988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2987765"/>
            <a:ext cx="3276600" cy="22798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a</a:t>
            </a:r>
            <a:r>
              <a:rPr lang="en-US" sz="2400" baseline="-25000" dirty="0">
                <a:latin typeface="Consolas"/>
                <a:cs typeface="Consolas"/>
              </a:rPr>
              <a:t>1</a:t>
            </a:r>
            <a:r>
              <a:rPr lang="en-US" sz="2400" dirty="0">
                <a:latin typeface="Consolas"/>
                <a:cs typeface="Consolas"/>
              </a:rPr>
              <a:t>: pop </a:t>
            </a:r>
            <a:r>
              <a:rPr lang="en-US" sz="2400" dirty="0" err="1">
                <a:latin typeface="Consolas"/>
                <a:cs typeface="Consolas"/>
              </a:rPr>
              <a:t>eax</a:t>
            </a:r>
            <a:r>
              <a:rPr lang="en-US" sz="2400" dirty="0">
                <a:latin typeface="Consolas"/>
                <a:cs typeface="Consolas"/>
              </a:rPr>
              <a:t>; ret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a</a:t>
            </a:r>
            <a:r>
              <a:rPr lang="en-US" sz="2400" baseline="-25000" dirty="0">
                <a:latin typeface="Consolas"/>
                <a:cs typeface="Consolas"/>
              </a:rPr>
              <a:t>3</a:t>
            </a:r>
            <a:r>
              <a:rPr lang="en-US" sz="2400" dirty="0">
                <a:latin typeface="Consolas"/>
                <a:cs typeface="Consolas"/>
              </a:rPr>
              <a:t>: </a:t>
            </a:r>
            <a:r>
              <a:rPr lang="en-US" sz="2400" dirty="0" err="1">
                <a:latin typeface="Consolas"/>
                <a:cs typeface="Consolas"/>
              </a:rPr>
              <a:t>mov</a:t>
            </a:r>
            <a:r>
              <a:rPr lang="en-US" sz="2400" dirty="0">
                <a:latin typeface="Consolas"/>
                <a:cs typeface="Consolas"/>
              </a:rPr>
              <a:t> [</a:t>
            </a:r>
            <a:r>
              <a:rPr lang="en-US" sz="2400" dirty="0" err="1">
                <a:latin typeface="Consolas"/>
                <a:cs typeface="Consolas"/>
              </a:rPr>
              <a:t>ebx</a:t>
            </a:r>
            <a:r>
              <a:rPr lang="en-US" sz="2400" dirty="0">
                <a:latin typeface="Consolas"/>
                <a:cs typeface="Consolas"/>
              </a:rPr>
              <a:t>], </a:t>
            </a:r>
            <a:r>
              <a:rPr lang="en-US" sz="2400" dirty="0" err="1">
                <a:latin typeface="Consolas"/>
                <a:cs typeface="Consolas"/>
              </a:rPr>
              <a:t>eax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a</a:t>
            </a:r>
            <a:r>
              <a:rPr lang="en-US" sz="2400" baseline="-25000" dirty="0">
                <a:latin typeface="Consolas"/>
                <a:cs typeface="Consolas"/>
              </a:rPr>
              <a:t>2</a:t>
            </a:r>
            <a:r>
              <a:rPr lang="en-US" sz="2400" dirty="0">
                <a:latin typeface="Consolas"/>
                <a:cs typeface="Consolas"/>
              </a:rPr>
              <a:t>: pop </a:t>
            </a:r>
            <a:r>
              <a:rPr lang="en-US" sz="2400" dirty="0" err="1">
                <a:latin typeface="Consolas"/>
                <a:cs typeface="Consolas"/>
              </a:rPr>
              <a:t>ebx</a:t>
            </a:r>
            <a:r>
              <a:rPr lang="en-US" sz="2400" dirty="0">
                <a:latin typeface="Consolas"/>
                <a:cs typeface="Consolas"/>
              </a:rPr>
              <a:t>; ret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8489" y="5267646"/>
            <a:ext cx="13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Gadgets</a:t>
            </a:r>
          </a:p>
        </p:txBody>
      </p:sp>
    </p:spTree>
    <p:extLst>
      <p:ext uri="{BB962C8B-B14F-4D97-AF65-F5344CB8AC3E}">
        <p14:creationId xmlns:p14="http://schemas.microsoft.com/office/powerpoint/2010/main" val="352163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48050"/>
              </p:ext>
            </p:extLst>
          </p:nvPr>
        </p:nvGraphicFramePr>
        <p:xfrm>
          <a:off x="6521704" y="2209800"/>
          <a:ext cx="1461558" cy="428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34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“/bin/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”</a:t>
                      </a: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510418" y="1889478"/>
            <a:ext cx="1474219" cy="146332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gadgets to compute </a:t>
            </a:r>
            <a:r>
              <a:rPr lang="en-US" sz="2000" dirty="0" err="1">
                <a:solidFill>
                  <a:schemeClr val="bg1"/>
                </a:solidFill>
              </a:rPr>
              <a:t>ptr</a:t>
            </a:r>
            <a:r>
              <a:rPr lang="en-US" sz="2000" dirty="0">
                <a:solidFill>
                  <a:schemeClr val="bg1"/>
                </a:solidFill>
              </a:rPr>
              <a:t> to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“/bin/</a:t>
            </a:r>
            <a:r>
              <a:rPr lang="en-US" sz="2000" dirty="0" err="1">
                <a:solidFill>
                  <a:schemeClr val="bg1"/>
                </a:solidFill>
              </a:rPr>
              <a:t>sh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04112" y="1506498"/>
            <a:ext cx="1474219" cy="39850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&amp;system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5422" y="2337065"/>
            <a:ext cx="5029200" cy="353943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/>
              <a:t>Idea!</a:t>
            </a:r>
          </a:p>
          <a:p>
            <a:r>
              <a:rPr lang="en-US" sz="2400" dirty="0"/>
              <a:t>Get a copy of ESP to calculate address of </a:t>
            </a:r>
            <a:br>
              <a:rPr lang="en-US" sz="2400" dirty="0"/>
            </a:br>
            <a:r>
              <a:rPr lang="en-US" sz="2400" dirty="0"/>
              <a:t>“/bin/</a:t>
            </a:r>
            <a:r>
              <a:rPr lang="en-US" sz="2400" dirty="0" err="1"/>
              <a:t>sh</a:t>
            </a:r>
            <a:r>
              <a:rPr lang="en-US" sz="2400" dirty="0"/>
              <a:t>” on randomized stack.</a:t>
            </a:r>
          </a:p>
          <a:p>
            <a:endParaRPr lang="en-US" sz="2400" dirty="0"/>
          </a:p>
          <a:p>
            <a:r>
              <a:rPr lang="en-US" sz="2400" dirty="0"/>
              <a:t>This works because ASLR only protects against knowing </a:t>
            </a:r>
            <a:r>
              <a:rPr lang="en-US" sz="2400" i="1" dirty="0"/>
              <a:t>absolute</a:t>
            </a:r>
            <a:r>
              <a:rPr lang="en-US" sz="2400" dirty="0"/>
              <a:t> addresses, while we will find it’s </a:t>
            </a:r>
            <a:r>
              <a:rPr lang="en-US" sz="2400" i="1" dirty="0"/>
              <a:t>relative address</a:t>
            </a:r>
            <a:r>
              <a:rPr lang="en-US" sz="2400" dirty="0"/>
              <a:t>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10072" y="609600"/>
            <a:ext cx="1474219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Computed “/bin/</a:t>
            </a:r>
            <a:r>
              <a:rPr lang="en-US" sz="2000" dirty="0" err="1">
                <a:solidFill>
                  <a:schemeClr val="bg1"/>
                </a:solidFill>
              </a:rPr>
              <a:t>sh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344128" y="885712"/>
            <a:ext cx="2072128" cy="1687866"/>
            <a:chOff x="4344128" y="885712"/>
            <a:chExt cx="2072128" cy="1687866"/>
          </a:xfrm>
        </p:grpSpPr>
        <p:sp>
          <p:nvSpPr>
            <p:cNvPr id="24" name="Freeform 23"/>
            <p:cNvSpPr/>
            <p:nvPr/>
          </p:nvSpPr>
          <p:spPr>
            <a:xfrm>
              <a:off x="5346858" y="885712"/>
              <a:ext cx="1069398" cy="1687866"/>
            </a:xfrm>
            <a:custGeom>
              <a:avLst/>
              <a:gdLst>
                <a:gd name="connsiteX0" fmla="*/ 1069398 w 1069398"/>
                <a:gd name="connsiteY0" fmla="*/ 1687866 h 1687866"/>
                <a:gd name="connsiteX1" fmla="*/ 22 w 1069398"/>
                <a:gd name="connsiteY1" fmla="*/ 601615 h 1687866"/>
                <a:gd name="connsiteX2" fmla="*/ 1035980 w 1069398"/>
                <a:gd name="connsiteY2" fmla="*/ 0 h 16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398" h="1687866">
                  <a:moveTo>
                    <a:pt x="1069398" y="1687866"/>
                  </a:moveTo>
                  <a:cubicBezTo>
                    <a:pt x="537495" y="1285396"/>
                    <a:pt x="5592" y="882926"/>
                    <a:pt x="22" y="601615"/>
                  </a:cubicBezTo>
                  <a:cubicBezTo>
                    <a:pt x="-5548" y="320304"/>
                    <a:pt x="1035980" y="0"/>
                    <a:pt x="1035980" y="0"/>
                  </a:cubicBezTo>
                </a:path>
              </a:pathLst>
            </a:cu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4128" y="1200090"/>
              <a:ext cx="9797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Writes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56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VJcIzDm0PMw0aY2x30ls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C0UhRr3ArDKau0P2QyfFB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dUxGattiRmRXq7ftf1d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vIoMfYH37gt4StXu8vN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VePOPvM2t6u1CUrno9O0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9PzUqFFudJJy3ids4M2V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XHRhWB00FZItjsCetXx7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nXS9S3pYIjsAUXJdZulw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LbQxeWJfCoYZOTO2RUIj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X8kte5hHpsuzCnPUSSI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2ogFR7gORbR93dqAvrzqX"/>
  <p:tag name="TIMING" val="|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6BCzV5Q1OC784TytRd1SY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a0wEpa3nlRQbHrNNCwCX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HFig4dZ7WgRuIsyprqRK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eHQ24qpmmEqsldokW3fp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HZYena6LceVo4ydbVHxU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xW9Q7L8yRGuRHZ1b80Rv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K8a3PR5fJVWYdjhKC4Ty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B9ppOSs5xG9hVfYuIFJz2"/>
  <p:tag name="TIMING" val="|51.8|28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wqr5VX8dONwt78w2NLT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zBnp8AdTkUJ3zDVz0jRH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5gbeWoZPeoIWviE9OYoh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8MS2gBQXCEpWuSDu3vXPz"/>
  <p:tag name="TIMING" val="|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wif0Q2wfUwWj2sLplz8m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wif0Q2wfUwWj2sLplz8m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7DPhINVcCe8ymPK7GsTpp"/>
  <p:tag name="TIMING" val="|10.7|35.3|37.8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3yLQNzf2Ue1FxAqKCTnP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5Kb460FfVkwiBp9taSv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PwUSmSk7Ho7RlSU13o2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xdgQRzxcCCSzVEadDNU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aJ3hz8P7t4hrZGCw0Kzv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ZLXgRPKfqqKo3wMA0pnv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0nLvgH7m8WbqM2Rwnlp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8kANPGUMKJmF3Aejea32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7DPhINVcCe8ymPK7GsTpp"/>
  <p:tag name="TIMING" val="|10.7|35.3|37.8|0.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3yLQNzf2Ue1FxAqKCTnP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5Kb460FfVkwiBp9taSv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PwUSmSk7Ho7RlSU13o2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xdgQRzxcCCSzVEadDNUN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aJ3hz8P7t4hrZGCw0Kzv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ZLXgRPKfqqKo3wMA0pnv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0nLvgH7m8WbqM2Rwnlp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8kANPGUMKJmF3Aejea32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8MS2gBQXCEpWuSDu3vXPz"/>
  <p:tag name="TIMING" val="|0.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8MS2gBQXCEpWuSDu3vXPz"/>
  <p:tag name="TIMING" val="|0.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GEoAvjVPqRiXvySsAiw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IEdv18DG593JvVXcctEip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pQaofTfBfVDBRFp0EIrs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pQaofTfBfVDBRFp0EIrs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VJcIzDm0PMw0aY2x30ls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9SVQFHqeZglcTftfQagru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VSeURrESaLRTMQgSTVWMP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VJcIzDm0PMw0aY2x30ls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VJcIzDm0PMw0aY2x30ls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VJcIzDm0PMw0aY2x30ls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VJcIzDm0PMw0aY2x30ls"/>
</p:tagLst>
</file>

<file path=ppt/theme/theme1.xml><?xml version="1.0" encoding="utf-8"?>
<a:theme xmlns:a="http://schemas.openxmlformats.org/drawingml/2006/main" name="templat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 cap="flat" cmpd="sng">
          <a:miter lim="800000"/>
        </a:ln>
      </a:spPr>
      <a:bodyPr wrap="square" rtlCol="0" anchor="ctr" anchorCtr="1">
        <a:noAutofit/>
      </a:bodyPr>
      <a:lstStyle>
        <a:defPPr algn="ctr">
          <a:defRPr sz="2800" dirty="0" smtClean="0">
            <a:solidFill>
              <a:schemeClr val="bg1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5445</TotalTime>
  <Words>4949</Words>
  <Application>Microsoft Office PowerPoint</Application>
  <PresentationFormat>On-screen Show (4:3)</PresentationFormat>
  <Paragraphs>1122</Paragraphs>
  <Slides>85</Slides>
  <Notes>16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3" baseType="lpstr">
      <vt:lpstr>Arial</vt:lpstr>
      <vt:lpstr>Calibri</vt:lpstr>
      <vt:lpstr>Cambria</vt:lpstr>
      <vt:lpstr>Consolas</vt:lpstr>
      <vt:lpstr>Courier</vt:lpstr>
      <vt:lpstr>Wingdings</vt:lpstr>
      <vt:lpstr>Zapf Dingbats</vt:lpstr>
      <vt:lpstr>template</vt:lpstr>
      <vt:lpstr>PowerPoint Presentation</vt:lpstr>
      <vt:lpstr>Control Flow Hijack:  Always control + computation</vt:lpstr>
      <vt:lpstr>Control Flow Hijack:  Always control + computation</vt:lpstr>
      <vt:lpstr>ROP Overview</vt:lpstr>
      <vt:lpstr>ASLR on Linux</vt:lpstr>
      <vt:lpstr>ASLR on Windows</vt:lpstr>
      <vt:lpstr>Motivation: Return-to-libc Attack</vt:lpstr>
      <vt:lpstr>Question</vt:lpstr>
      <vt:lpstr>PowerPoint Presentation</vt:lpstr>
      <vt:lpstr>Return Oriented Programming Techniques</vt:lpstr>
      <vt:lpstr>Return Chaining</vt:lpstr>
      <vt:lpstr>Return Chaining</vt:lpstr>
      <vt:lpstr>There are many  semantically equivalent  ways to achieve the same net shellcode effect</vt:lpstr>
      <vt:lpstr>An example operation</vt:lpstr>
      <vt:lpstr>implementing with gadgets</vt:lpstr>
      <vt:lpstr>implementing with gadgets</vt:lpstr>
      <vt:lpstr>implementing with gadgets</vt:lpstr>
      <vt:lpstr>implementing with gadgets</vt:lpstr>
      <vt:lpstr>implementing with gadgets</vt:lpstr>
      <vt:lpstr>Equivalence</vt:lpstr>
      <vt:lpstr>Return-Oriented Programming (ROP)</vt:lpstr>
      <vt:lpstr>Return-Oriented Programming (ROP)</vt:lpstr>
      <vt:lpstr>Equivalence</vt:lpstr>
      <vt:lpstr>Gadgets</vt:lpstr>
      <vt:lpstr>PowerPoint Presentation</vt:lpstr>
      <vt:lpstr>Quiz</vt:lpstr>
      <vt:lpstr>Quiz</vt:lpstr>
      <vt:lpstr>RO(P?) Programming</vt:lpstr>
      <vt:lpstr>Disassembling Code</vt:lpstr>
      <vt:lpstr>Recall: Execution Model</vt:lpstr>
      <vt:lpstr>Disassembly</vt:lpstr>
      <vt:lpstr>Linear-Sweep Disassembly</vt:lpstr>
      <vt:lpstr>Linear-Sweep Disassembly</vt:lpstr>
      <vt:lpstr>Linear-Sweep Disassembly</vt:lpstr>
      <vt:lpstr>Disassemble from any address</vt:lpstr>
      <vt:lpstr>Recursive Descent</vt:lpstr>
      <vt:lpstr>ROP and Disassembly</vt:lpstr>
      <vt:lpstr>Example: ecb_crypt()</vt:lpstr>
      <vt:lpstr>ROP Programming</vt:lpstr>
      <vt:lpstr>Example in 04-exercises</vt:lpstr>
      <vt:lpstr>ROPing Windows</vt:lpstr>
      <vt:lpstr>VirtualProtect Diagram</vt:lpstr>
      <vt:lpstr>ROPing Windows: An Example Exploit (pre-Win 8)</vt:lpstr>
      <vt:lpstr>ROPing Windows: An Example Exploit (pre-Win 8)</vt:lpstr>
      <vt:lpstr>Stack Pivots Pointing esp to controlled data</vt:lpstr>
      <vt:lpstr>Other References</vt:lpstr>
      <vt:lpstr>ROP Programming</vt:lpstr>
      <vt:lpstr>ROP: Shacham et al.</vt:lpstr>
      <vt:lpstr>PowerPoint Presentation</vt:lpstr>
      <vt:lpstr>END</vt:lpstr>
      <vt:lpstr>Q: Automating ROP</vt:lpstr>
      <vt:lpstr>Overview*</vt:lpstr>
      <vt:lpstr>PowerPoint Presentation</vt:lpstr>
      <vt:lpstr>Q-Ops (aka Q Semantic Types) (think instruction set architecture)</vt:lpstr>
      <vt:lpstr>Q-Ops (aka Q Semantic Types) (think instruction set architecture)</vt:lpstr>
      <vt:lpstr>PowerPoint Presentation</vt:lpstr>
      <vt:lpstr>Randomized Testing Example</vt:lpstr>
      <vt:lpstr>PowerPoint Presentation</vt:lpstr>
      <vt:lpstr>Proving equivalence</vt:lpstr>
      <vt:lpstr>Proving Equivalence</vt:lpstr>
      <vt:lpstr>PowerPoint Presentation</vt:lpstr>
      <vt:lpstr>Q-Op Gadget Examples</vt:lpstr>
      <vt:lpstr>PowerPoint Presentation</vt:lpstr>
      <vt:lpstr>QooL Language</vt:lpstr>
      <vt:lpstr>Example</vt:lpstr>
      <vt:lpstr>Q-Op Arrangement</vt:lpstr>
      <vt:lpstr>Every-Munch Algorithm</vt:lpstr>
      <vt:lpstr>PowerPoint Presentation</vt:lpstr>
      <vt:lpstr>Gadget Assignment</vt:lpstr>
      <vt:lpstr>Example</vt:lpstr>
      <vt:lpstr>Example</vt:lpstr>
      <vt:lpstr>Recap</vt:lpstr>
      <vt:lpstr>Real Exploits</vt:lpstr>
      <vt:lpstr>ROP Probability</vt:lpstr>
      <vt:lpstr>ROP Probability</vt:lpstr>
      <vt:lpstr>Q ROP Limitations</vt:lpstr>
      <vt:lpstr>Research Summary</vt:lpstr>
      <vt:lpstr>Backup slides here. </vt:lpstr>
      <vt:lpstr>Motivation: Return-to-libc Attack</vt:lpstr>
      <vt:lpstr>Stencils</vt:lpstr>
      <vt:lpstr>Other Colors from Adobe Kuler</vt:lpstr>
      <vt:lpstr>PowerPoint Presentation</vt:lpstr>
      <vt:lpstr>Scorecard for ret2libc</vt:lpstr>
      <vt:lpstr>Gadget Examples</vt:lpstr>
      <vt:lpstr>Gadgets, Historically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Darpa Presentation</dc:title>
  <dc:creator>ed</dc:creator>
  <cp:lastModifiedBy>Seth Nielson</cp:lastModifiedBy>
  <cp:revision>1420</cp:revision>
  <cp:lastPrinted>2013-09-16T17:30:22Z</cp:lastPrinted>
  <dcterms:created xsi:type="dcterms:W3CDTF">2011-11-02T18:57:24Z</dcterms:created>
  <dcterms:modified xsi:type="dcterms:W3CDTF">2020-02-17T17:57:31Z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11L1CS3lWunNfTuci5gPLtht4ZjOn7gyfIKyZn-f7p20</vt:lpwstr>
  </property>
  <property fmtid="{D5CDD505-2E9C-101B-9397-08002B2CF9AE}" pid="4" name="Google.Documents.RevisionId">
    <vt:lpwstr>13701622749194124332</vt:lpwstr>
  </property>
  <property fmtid="{D5CDD505-2E9C-101B-9397-08002B2CF9AE}" pid="5" name="Google.Documents.PreviousRevisionId">
    <vt:lpwstr>17594234182614114890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