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6" r:id="rId2"/>
    <p:sldId id="295" r:id="rId3"/>
    <p:sldId id="296" r:id="rId4"/>
    <p:sldId id="276" r:id="rId5"/>
    <p:sldId id="277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ROOT</a:t>
          </a:r>
        </a:p>
      </dsp:txBody>
      <dsp:txXfrm>
        <a:off x="34002" y="34002"/>
        <a:ext cx="3570444" cy="1092903"/>
      </dsp:txXfrm>
    </dsp:sp>
    <dsp:sp modelId="{662162EE-609F-4CEB-A013-238BFD5004E6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Root Certificate is SELF SIGNED</a:t>
          </a:r>
        </a:p>
      </dsp:txBody>
      <dsp:txXfrm>
        <a:off x="446156" y="1405983"/>
        <a:ext cx="3686502" cy="1092903"/>
      </dsp:txXfrm>
    </dsp:sp>
    <dsp:sp modelId="{4FA04C67-C6E8-456E-95E2-FA8C3FEB4AAE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Browsers trust a set of root certificates AXIOMATICALLY</a:t>
          </a:r>
        </a:p>
      </dsp:txBody>
      <dsp:txXfrm>
        <a:off x="852159" y="2777964"/>
        <a:ext cx="3692653" cy="1092903"/>
      </dsp:txXfrm>
    </dsp:sp>
    <dsp:sp modelId="{9C0DC200-FD54-425F-AA15-62AAB0C0238B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Certificate chains must have a trust chain to one of these roots.</a:t>
          </a:r>
        </a:p>
      </dsp:txBody>
      <dsp:txXfrm>
        <a:off x="1264314" y="4149945"/>
        <a:ext cx="3686502" cy="1092903"/>
      </dsp:txXfrm>
    </dsp:sp>
    <dsp:sp modelId="{619DE760-0524-456C-B32A-B501BCD2BC33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959B5829-6B54-43E7-BFC0-9D96D175F1D8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549A946A-3727-4325-80D1-D901625F6237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8209280" cy="682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 that DH keys are EPHEMERAL</a:t>
          </a:r>
        </a:p>
      </dsp:txBody>
      <dsp:txXfrm>
        <a:off x="19988" y="19988"/>
        <a:ext cx="7415213" cy="642458"/>
      </dsp:txXfrm>
    </dsp:sp>
    <dsp:sp modelId="{2D208B57-FC21-4FED-9830-CB20142ABF7B}">
      <dsp:nvSpPr>
        <dsp:cNvPr id="0" name=""/>
        <dsp:cNvSpPr/>
      </dsp:nvSpPr>
      <dsp:spPr>
        <a:xfrm>
          <a:off x="687527" y="806513"/>
          <a:ext cx="8209280" cy="682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cert includes a long-term public key</a:t>
          </a:r>
        </a:p>
      </dsp:txBody>
      <dsp:txXfrm>
        <a:off x="707515" y="826501"/>
        <a:ext cx="7038194" cy="642458"/>
      </dsp:txXfrm>
    </dsp:sp>
    <dsp:sp modelId="{EC12140F-87F6-44C6-AC8E-EEACC56E77D9}">
      <dsp:nvSpPr>
        <dsp:cNvPr id="0" name=""/>
        <dsp:cNvSpPr/>
      </dsp:nvSpPr>
      <dsp:spPr>
        <a:xfrm>
          <a:off x="1364792" y="1613027"/>
          <a:ext cx="8209280" cy="682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Server’s DH key is signed by this key pair</a:t>
          </a:r>
        </a:p>
      </dsp:txBody>
      <dsp:txXfrm>
        <a:off x="1384780" y="1633015"/>
        <a:ext cx="7048455" cy="642458"/>
      </dsp:txXfrm>
    </dsp:sp>
    <dsp:sp modelId="{A7B2C05E-B7D1-4767-A7DC-72021D4989E5}">
      <dsp:nvSpPr>
        <dsp:cNvPr id="0" name=""/>
        <dsp:cNvSpPr/>
      </dsp:nvSpPr>
      <dsp:spPr>
        <a:xfrm>
          <a:off x="2052319" y="2419540"/>
          <a:ext cx="8209280" cy="68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the client trusts the cert, THEN it can validate the DH key</a:t>
          </a:r>
        </a:p>
      </dsp:txBody>
      <dsp:txXfrm>
        <a:off x="2072307" y="2439528"/>
        <a:ext cx="7038194" cy="642458"/>
      </dsp:txXfrm>
    </dsp:sp>
    <dsp:sp modelId="{E2D91B01-D9BF-4CB7-A9D0-45321D7E8992}">
      <dsp:nvSpPr>
        <dsp:cNvPr id="0" name=""/>
        <dsp:cNvSpPr/>
      </dsp:nvSpPr>
      <dsp:spPr>
        <a:xfrm>
          <a:off x="7765697" y="522682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5503" y="522682"/>
        <a:ext cx="243970" cy="333795"/>
      </dsp:txXfrm>
    </dsp:sp>
    <dsp:sp modelId="{6A234D76-60F7-4A1F-95F0-D7A9D90EEDC5}">
      <dsp:nvSpPr>
        <dsp:cNvPr id="0" name=""/>
        <dsp:cNvSpPr/>
      </dsp:nvSpPr>
      <dsp:spPr>
        <a:xfrm>
          <a:off x="8453224" y="1329196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3030" y="1329196"/>
        <a:ext cx="243970" cy="333795"/>
      </dsp:txXfrm>
    </dsp:sp>
    <dsp:sp modelId="{B3F70509-E3F4-4BAE-A210-E351B724E4C1}">
      <dsp:nvSpPr>
        <dsp:cNvPr id="0" name=""/>
        <dsp:cNvSpPr/>
      </dsp:nvSpPr>
      <dsp:spPr>
        <a:xfrm>
          <a:off x="9130490" y="2135709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30296" y="2135709"/>
        <a:ext cx="243970" cy="33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Both Client and Server derive keys</a:t>
          </a:r>
        </a:p>
      </dsp:txBody>
      <dsp:txXfrm>
        <a:off x="374352" y="840656"/>
        <a:ext cx="2778721" cy="1725303"/>
      </dsp:txXfrm>
    </dsp:sp>
    <dsp:sp modelId="{2E41620F-72F7-4630-94B2-3AFE3E715261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3848100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Encryption keys AND MAC keys</a:t>
          </a:r>
        </a:p>
      </dsp:txBody>
      <dsp:txXfrm>
        <a:off x="3901777" y="840656"/>
        <a:ext cx="2778721" cy="1725303"/>
      </dsp:txXfrm>
    </dsp:sp>
    <dsp:sp modelId="{CD30DE77-DE07-46B9-A2C5-D245374CA9ED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737552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MAC’s ensure continuous authentication</a:t>
          </a:r>
        </a:p>
      </dsp:txBody>
      <dsp:txXfrm>
        <a:off x="7429202" y="840656"/>
        <a:ext cx="2778721" cy="1725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sender is “proved” by the MAC</a:t>
          </a:r>
        </a:p>
      </dsp:txBody>
      <dsp:txXfrm>
        <a:off x="34002" y="34002"/>
        <a:ext cx="3570444" cy="1092903"/>
      </dsp:txXfrm>
    </dsp:sp>
    <dsp:sp modelId="{ABDB4997-DC74-4C6C-88F2-541108AB4C32}">
      <dsp:nvSpPr>
        <dsp:cNvPr id="0" name=""/>
        <dsp:cNvSpPr/>
      </dsp:nvSpPr>
      <dsp:spPr>
        <a:xfrm>
          <a:off x="412154" y="1371981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MAC is “proved” via MAC key derived from DH</a:t>
          </a:r>
        </a:p>
      </dsp:txBody>
      <dsp:txXfrm>
        <a:off x="446156" y="1405983"/>
        <a:ext cx="3686502" cy="1092903"/>
      </dsp:txXfrm>
    </dsp:sp>
    <dsp:sp modelId="{E526E1CD-B5B7-43F4-B0BC-5D3DFB59E630}">
      <dsp:nvSpPr>
        <dsp:cNvPr id="0" name=""/>
        <dsp:cNvSpPr/>
      </dsp:nvSpPr>
      <dsp:spPr>
        <a:xfrm>
          <a:off x="818157" y="2743962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Server’s DH key “proved” authentic by cert signature</a:t>
          </a:r>
        </a:p>
      </dsp:txBody>
      <dsp:txXfrm>
        <a:off x="852159" y="2777964"/>
        <a:ext cx="3692653" cy="1092903"/>
      </dsp:txXfrm>
    </dsp:sp>
    <dsp:sp modelId="{70246B5B-9435-427A-9BE2-94E4BF775188}">
      <dsp:nvSpPr>
        <dsp:cNvPr id="0" name=""/>
        <dsp:cNvSpPr/>
      </dsp:nvSpPr>
      <dsp:spPr>
        <a:xfrm>
          <a:off x="1230312" y="4115943"/>
          <a:ext cx="4921250" cy="1160907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Certificate “proved” authentic by chain to trusted root</a:t>
          </a:r>
        </a:p>
      </dsp:txBody>
      <dsp:txXfrm>
        <a:off x="1264314" y="4149945"/>
        <a:ext cx="3686502" cy="1092903"/>
      </dsp:txXfrm>
    </dsp:sp>
    <dsp:sp modelId="{304543EA-C16D-437D-B0D6-574674C5BA92}">
      <dsp:nvSpPr>
        <dsp:cNvPr id="0" name=""/>
        <dsp:cNvSpPr/>
      </dsp:nvSpPr>
      <dsp:spPr>
        <a:xfrm>
          <a:off x="4166660" y="889149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36443" y="889149"/>
        <a:ext cx="415023" cy="567828"/>
      </dsp:txXfrm>
    </dsp:sp>
    <dsp:sp modelId="{44AF1C22-7C30-4D06-A0CB-493E793B2EE1}">
      <dsp:nvSpPr>
        <dsp:cNvPr id="0" name=""/>
        <dsp:cNvSpPr/>
      </dsp:nvSpPr>
      <dsp:spPr>
        <a:xfrm>
          <a:off x="4578815" y="2261130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48598" y="2261130"/>
        <a:ext cx="415023" cy="567828"/>
      </dsp:txXfrm>
    </dsp:sp>
    <dsp:sp modelId="{4A66A843-DB18-4054-841D-9098508B070B}">
      <dsp:nvSpPr>
        <dsp:cNvPr id="0" name=""/>
        <dsp:cNvSpPr/>
      </dsp:nvSpPr>
      <dsp:spPr>
        <a:xfrm>
          <a:off x="4984818" y="3633111"/>
          <a:ext cx="754589" cy="7545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54601" y="3633111"/>
        <a:ext cx="415023" cy="567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3206" y="114177"/>
          <a:ext cx="3126581" cy="1200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a browser trusts MY certificate to be Amazon’s certificate</a:t>
          </a:r>
        </a:p>
      </dsp:txBody>
      <dsp:txXfrm>
        <a:off x="3206" y="114177"/>
        <a:ext cx="3126581" cy="1200885"/>
      </dsp:txXfrm>
    </dsp:sp>
    <dsp:sp modelId="{6F5E442D-91D4-4C4B-93FF-94D3416F18AD}">
      <dsp:nvSpPr>
        <dsp:cNvPr id="0" name=""/>
        <dsp:cNvSpPr/>
      </dsp:nvSpPr>
      <dsp:spPr>
        <a:xfrm>
          <a:off x="3206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trust my DH public key</a:t>
          </a:r>
        </a:p>
      </dsp:txBody>
      <dsp:txXfrm>
        <a:off x="3206" y="1315063"/>
        <a:ext cx="3126581" cy="1672734"/>
      </dsp:txXfrm>
    </dsp:sp>
    <dsp:sp modelId="{79570DF8-7DC9-4E89-96E9-9DB34D66A5FF}">
      <dsp:nvSpPr>
        <dsp:cNvPr id="0" name=""/>
        <dsp:cNvSpPr/>
      </dsp:nvSpPr>
      <dsp:spPr>
        <a:xfrm>
          <a:off x="3567509" y="114177"/>
          <a:ext cx="3126581" cy="1200885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trusts my DH public key </a:t>
          </a:r>
        </a:p>
      </dsp:txBody>
      <dsp:txXfrm>
        <a:off x="3567509" y="114177"/>
        <a:ext cx="3126581" cy="1200885"/>
      </dsp:txXfrm>
    </dsp:sp>
    <dsp:sp modelId="{D0B04FE1-01C4-4496-8B9F-29815C8FEBF1}">
      <dsp:nvSpPr>
        <dsp:cNvPr id="0" name=""/>
        <dsp:cNvSpPr/>
      </dsp:nvSpPr>
      <dsp:spPr>
        <a:xfrm>
          <a:off x="3567509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derive the same MAC key I do</a:t>
          </a:r>
        </a:p>
      </dsp:txBody>
      <dsp:txXfrm>
        <a:off x="3567509" y="1315063"/>
        <a:ext cx="3126581" cy="1672734"/>
      </dsp:txXfrm>
    </dsp:sp>
    <dsp:sp modelId="{1C0B8E86-745E-425E-92FA-AE4E43E84C08}">
      <dsp:nvSpPr>
        <dsp:cNvPr id="0" name=""/>
        <dsp:cNvSpPr/>
      </dsp:nvSpPr>
      <dsp:spPr>
        <a:xfrm>
          <a:off x="7131812" y="114177"/>
          <a:ext cx="3126581" cy="1200885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the browser derives the same MAC key I do</a:t>
          </a:r>
        </a:p>
      </dsp:txBody>
      <dsp:txXfrm>
        <a:off x="7131812" y="114177"/>
        <a:ext cx="3126581" cy="1200885"/>
      </dsp:txXfrm>
    </dsp:sp>
    <dsp:sp modelId="{05452A65-8194-4010-8E5E-3CECB5CF53D9}">
      <dsp:nvSpPr>
        <dsp:cNvPr id="0" name=""/>
        <dsp:cNvSpPr/>
      </dsp:nvSpPr>
      <dsp:spPr>
        <a:xfrm>
          <a:off x="7131812" y="1315063"/>
          <a:ext cx="3126581" cy="1672734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THEN the browser will believe my messages are from Amazon</a:t>
          </a:r>
        </a:p>
      </dsp:txBody>
      <dsp:txXfrm>
        <a:off x="7131812" y="1315063"/>
        <a:ext cx="3126581" cy="167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166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3455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5069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When a TLS message is Received:</a:t>
            </a: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4811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26563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Typically, a browser/client MUST have a new root CA installed</a:t>
            </a:r>
          </a:p>
          <a:p>
            <a:r>
              <a:rPr lang="en-US" dirty="0">
                <a:solidFill>
                  <a:srgbClr val="404040"/>
                </a:solidFill>
              </a:rPr>
              <a:t>This root CA is a self-signed certificate from the Visibility appliance</a:t>
            </a:r>
          </a:p>
          <a:p>
            <a:r>
              <a:rPr lang="en-US" dirty="0">
                <a:solidFill>
                  <a:srgbClr val="404040"/>
                </a:solidFill>
              </a:rPr>
              <a:t>The appliance can now generate ANY cert and the browser believes it!</a:t>
            </a:r>
          </a:p>
          <a:p>
            <a:r>
              <a:rPr lang="en-US" dirty="0">
                <a:solidFill>
                  <a:srgbClr val="404040"/>
                </a:solidFill>
              </a:rPr>
              <a:t>We will discuss the huge security concerns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998539" y="3270018"/>
            <a:ext cx="3208613" cy="97893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263367" cy="7172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998539" y="3270018"/>
            <a:ext cx="3208613" cy="97893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263367" cy="7172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717285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0F133-A887-459E-B2CE-C45548E9F47A}"/>
              </a:ext>
            </a:extLst>
          </p:cNvPr>
          <p:cNvSpPr txBox="1"/>
          <p:nvPr/>
        </p:nvSpPr>
        <p:spPr>
          <a:xfrm>
            <a:off x="7800798" y="5445011"/>
            <a:ext cx="3307172" cy="64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do NOT write the TLS connection to the web server.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2C2E2-6C9C-4C52-A998-431C129281B4}"/>
              </a:ext>
            </a:extLst>
          </p:cNvPr>
          <p:cNvSpPr txBox="1"/>
          <p:nvPr/>
        </p:nvSpPr>
        <p:spPr>
          <a:xfrm>
            <a:off x="2642012" y="5445011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will have to read the client messages, but the only TLS packets you have to create are for the MITM</a:t>
            </a:r>
          </a:p>
        </p:txBody>
      </p:sp>
    </p:spTree>
    <p:extLst>
      <p:ext uri="{BB962C8B-B14F-4D97-AF65-F5344CB8AC3E}">
        <p14:creationId xmlns:p14="http://schemas.microsoft.com/office/powerpoint/2010/main" val="5355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DB4D356-F17C-43C0-BFAB-9F35125A2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105FB-E4DD-4679-BA71-170A5FAA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TLS Visibility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8D250-96CB-4D5B-87DD-9CCB2F2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/>
              <a:t>TLS is designed to provide END-TO-END “security”</a:t>
            </a:r>
          </a:p>
          <a:p>
            <a:r>
              <a:rPr lang="en-US"/>
              <a:t>MITM should NOT be able to read/modify/forge data</a:t>
            </a:r>
          </a:p>
          <a:p>
            <a:r>
              <a:rPr lang="en-US"/>
              <a:t>TLS Visibility “breaks” this for “authorized” purposes</a:t>
            </a:r>
          </a:p>
        </p:txBody>
      </p:sp>
    </p:spTree>
    <p:extLst>
      <p:ext uri="{BB962C8B-B14F-4D97-AF65-F5344CB8AC3E}">
        <p14:creationId xmlns:p14="http://schemas.microsoft.com/office/powerpoint/2010/main" val="239960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2B382-DAFC-4F72-A36E-158F0DA233C0}"/>
              </a:ext>
            </a:extLst>
          </p:cNvPr>
          <p:cNvSpPr/>
          <p:nvPr/>
        </p:nvSpPr>
        <p:spPr>
          <a:xfrm>
            <a:off x="2231135" y="3010583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EBA79-00E3-4E65-A28F-5BE50F001135}"/>
              </a:ext>
            </a:extLst>
          </p:cNvPr>
          <p:cNvSpPr/>
          <p:nvPr/>
        </p:nvSpPr>
        <p:spPr>
          <a:xfrm>
            <a:off x="8455114" y="3010583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9360F80-CCF8-4638-9565-0F219B701AAF}"/>
              </a:ext>
            </a:extLst>
          </p:cNvPr>
          <p:cNvSpPr/>
          <p:nvPr/>
        </p:nvSpPr>
        <p:spPr>
          <a:xfrm>
            <a:off x="4913303" y="4246211"/>
            <a:ext cx="2365394" cy="169738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CC59DA8-4D75-4DFD-9B02-4929DF36CD57}"/>
              </a:ext>
            </a:extLst>
          </p:cNvPr>
          <p:cNvSpPr/>
          <p:nvPr/>
        </p:nvSpPr>
        <p:spPr>
          <a:xfrm>
            <a:off x="5044714" y="1313194"/>
            <a:ext cx="2102572" cy="16973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MITM</a:t>
            </a:r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430AFE69-08FC-4256-910E-40D161D644D4}"/>
              </a:ext>
            </a:extLst>
          </p:cNvPr>
          <p:cNvSpPr/>
          <p:nvPr/>
        </p:nvSpPr>
        <p:spPr>
          <a:xfrm rot="16200000">
            <a:off x="7744110" y="1281255"/>
            <a:ext cx="1100438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E3F18808-5BFE-4A93-9887-4FF1C865D09D}"/>
              </a:ext>
            </a:extLst>
          </p:cNvPr>
          <p:cNvSpPr/>
          <p:nvPr/>
        </p:nvSpPr>
        <p:spPr>
          <a:xfrm rot="16200000" flipV="1">
            <a:off x="3342296" y="1210521"/>
            <a:ext cx="1002792" cy="2402042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B341EDF-14E3-49CA-BF27-F8B2B9DCDF3D}"/>
              </a:ext>
            </a:extLst>
          </p:cNvPr>
          <p:cNvSpPr/>
          <p:nvPr/>
        </p:nvSpPr>
        <p:spPr>
          <a:xfrm>
            <a:off x="6455554" y="518341"/>
            <a:ext cx="3799962" cy="976457"/>
          </a:xfrm>
          <a:prstGeom prst="wedgeRectCallout">
            <a:avLst>
              <a:gd name="adj1" fmla="val -35819"/>
              <a:gd name="adj2" fmla="val 100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7461F837-F8D5-4FEB-8A5C-F484826BDC80}"/>
              </a:ext>
            </a:extLst>
          </p:cNvPr>
          <p:cNvSpPr/>
          <p:nvPr/>
        </p:nvSpPr>
        <p:spPr>
          <a:xfrm rot="16200000" flipH="1">
            <a:off x="7823378" y="3839456"/>
            <a:ext cx="1115294" cy="229408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2AB10C2B-0195-427C-952B-BBC32E423EB6}"/>
              </a:ext>
            </a:extLst>
          </p:cNvPr>
          <p:cNvSpPr/>
          <p:nvPr/>
        </p:nvSpPr>
        <p:spPr>
          <a:xfrm rot="16200000" flipH="1" flipV="1">
            <a:off x="3266623" y="3826160"/>
            <a:ext cx="1115295" cy="2320679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4F8EA2D-4C6F-439F-B153-FEA1654B4A79}"/>
              </a:ext>
            </a:extLst>
          </p:cNvPr>
          <p:cNvSpPr/>
          <p:nvPr/>
        </p:nvSpPr>
        <p:spPr>
          <a:xfrm>
            <a:off x="6307717" y="5631168"/>
            <a:ext cx="3133655" cy="431899"/>
          </a:xfrm>
          <a:prstGeom prst="wedgeRectCallout">
            <a:avLst>
              <a:gd name="adj1" fmla="val -29026"/>
              <a:gd name="adj2" fmla="val -1210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HTTP/1.1 200 OK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8FC10C5-E1E1-4CBB-B034-33F8076108EE}"/>
              </a:ext>
            </a:extLst>
          </p:cNvPr>
          <p:cNvSpPr/>
          <p:nvPr/>
        </p:nvSpPr>
        <p:spPr>
          <a:xfrm>
            <a:off x="2825332" y="5610496"/>
            <a:ext cx="2911115" cy="452571"/>
          </a:xfrm>
          <a:prstGeom prst="wedgeRectCallout">
            <a:avLst>
              <a:gd name="adj1" fmla="val 19509"/>
              <a:gd name="adj2" fmla="val -1154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DECRYPT</a:t>
            </a:r>
            <a:r>
              <a:rPr lang="en-US" dirty="0"/>
              <a:t>: GET / HTTP/1.1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A12C19A-3108-4ADD-94BB-B81F38193556}"/>
              </a:ext>
            </a:extLst>
          </p:cNvPr>
          <p:cNvSpPr/>
          <p:nvPr/>
        </p:nvSpPr>
        <p:spPr>
          <a:xfrm>
            <a:off x="1950172" y="514688"/>
            <a:ext cx="3799962" cy="976457"/>
          </a:xfrm>
          <a:prstGeom prst="wedgeRectCallout">
            <a:avLst>
              <a:gd name="adj1" fmla="val 32625"/>
              <a:gd name="adj2" fmla="val 972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b"\x12\x0e\x7f6(g\</a:t>
            </a:r>
            <a:r>
              <a:rPr lang="en-US" dirty="0" err="1"/>
              <a:t>xda</a:t>
            </a:r>
            <a:r>
              <a:rPr lang="en-US" dirty="0"/>
              <a:t>\x86_\xe7\xf4\</a:t>
            </a:r>
            <a:r>
              <a:rPr lang="en-US" dirty="0" err="1"/>
              <a:t>xcb</a:t>
            </a:r>
            <a:r>
              <a:rPr lang="en-US" dirty="0"/>
              <a:t>\xe8\x92\</a:t>
            </a:r>
            <a:r>
              <a:rPr lang="en-US" dirty="0" err="1"/>
              <a:t>xddJ</a:t>
            </a:r>
            <a:r>
              <a:rPr lang="en-US" dirty="0"/>
              <a:t>\x17\xb0\x04'\xa0\xb0\xb8\x9b\</a:t>
            </a:r>
            <a:r>
              <a:rPr lang="en-US" dirty="0" err="1"/>
              <a:t>xed</a:t>
            </a:r>
            <a:r>
              <a:rPr lang="en-US" dirty="0"/>
              <a:t>\x84\x91O&amp;W3'"</a:t>
            </a:r>
          </a:p>
        </p:txBody>
      </p:sp>
    </p:spTree>
    <p:extLst>
      <p:ext uri="{BB962C8B-B14F-4D97-AF65-F5344CB8AC3E}">
        <p14:creationId xmlns:p14="http://schemas.microsoft.com/office/powerpoint/2010/main" val="14678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6981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8" y="1954803"/>
            <a:ext cx="4606324" cy="48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8455115" y="3429000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3914946" y="261726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3914945" y="3428999"/>
            <a:ext cx="4429637" cy="71728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u="sng" dirty="0"/>
              <a:t>CERT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3914944" y="4146284"/>
            <a:ext cx="4429637" cy="811735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3914944" y="5015966"/>
            <a:ext cx="4429637" cy="717285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3022594" y="6198209"/>
            <a:ext cx="614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4227047" y="4025044"/>
            <a:ext cx="1368862" cy="216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2231136" y="3429000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5842303" y="2524182"/>
            <a:ext cx="5995617" cy="405730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CERTIFICATE</a:t>
            </a:r>
          </a:p>
          <a:p>
            <a:pPr algn="ctr"/>
            <a:r>
              <a:rPr lang="en-US" b="1" dirty="0"/>
              <a:t>-----------------------------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Not Valid Before:			2001</a:t>
            </a:r>
          </a:p>
          <a:p>
            <a:pPr algn="ctr"/>
            <a:r>
              <a:rPr lang="en-US" b="1" dirty="0"/>
              <a:t>Not Valid After:			2030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2231136" y="5059315"/>
            <a:ext cx="3687824" cy="1522173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“amazon.com” is the URL</a:t>
            </a:r>
          </a:p>
          <a:p>
            <a:pPr algn="ctr"/>
            <a:r>
              <a:rPr lang="en-US" dirty="0"/>
              <a:t>Verify the validity period</a:t>
            </a:r>
          </a:p>
          <a:p>
            <a:pPr algn="ctr"/>
            <a:r>
              <a:rPr lang="en-US" dirty="0"/>
              <a:t>(Other Verification)</a:t>
            </a:r>
          </a:p>
          <a:p>
            <a:pPr algn="ctr"/>
            <a:r>
              <a:rPr lang="en-US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7736809" y="4418687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amazon.com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amazon CA</a:t>
            </a:r>
          </a:p>
          <a:p>
            <a:pPr algn="ctr"/>
            <a:r>
              <a:rPr lang="en-US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2231136" y="2655594"/>
            <a:ext cx="4635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certificate for the Host may be signed by an INTERMEDIATE Certificate Authority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7736809" y="2056032"/>
            <a:ext cx="4101110" cy="21628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Subject CN:		 amazon CA</a:t>
            </a:r>
          </a:p>
          <a:p>
            <a:pPr algn="ctr"/>
            <a:r>
              <a:rPr lang="en-US" b="1" dirty="0"/>
              <a:t>…</a:t>
            </a:r>
          </a:p>
          <a:p>
            <a:pPr algn="ctr"/>
            <a:r>
              <a:rPr lang="en-US" b="1" dirty="0"/>
              <a:t>Issued By:		    </a:t>
            </a:r>
            <a:r>
              <a:rPr lang="en-US" b="1" dirty="0" err="1"/>
              <a:t>GlobalSign</a:t>
            </a:r>
            <a:endParaRPr lang="en-US" b="1" dirty="0"/>
          </a:p>
          <a:p>
            <a:pPr algn="ctr"/>
            <a:r>
              <a:rPr lang="en-US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844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TLS Visibility</vt:lpstr>
      <vt:lpstr>TLS Visibility</vt:lpstr>
      <vt:lpstr>PowerPoint Presentation</vt:lpstr>
      <vt:lpstr>TLS 1.2 Handshake</vt:lpstr>
      <vt:lpstr>TLS 1.2 Handshake Review</vt:lpstr>
      <vt:lpstr>End-to-End Handshake Visualization #2 </vt:lpstr>
      <vt:lpstr>Authentication </vt:lpstr>
      <vt:lpstr>Certificate Verification</vt:lpstr>
      <vt:lpstr>Certificate Chains</vt:lpstr>
      <vt:lpstr>Root CA Certificates</vt:lpstr>
      <vt:lpstr>Trusting Diffie Hellman</vt:lpstr>
      <vt:lpstr>TLS Bulk Transport</vt:lpstr>
      <vt:lpstr>When a TLS message is Received:</vt:lpstr>
      <vt:lpstr>It All Depends on the Cert</vt:lpstr>
      <vt:lpstr>TLS Visibility</vt:lpstr>
      <vt:lpstr>TLS Visibility Handshake Visualization</vt:lpstr>
      <vt:lpstr>Your Lab: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Visibility</dc:title>
  <dc:creator>Seth Nielson</dc:creator>
  <cp:lastModifiedBy>Seth Nielson</cp:lastModifiedBy>
  <cp:revision>4</cp:revision>
  <dcterms:created xsi:type="dcterms:W3CDTF">2020-04-20T15:40:32Z</dcterms:created>
  <dcterms:modified xsi:type="dcterms:W3CDTF">2020-04-20T16:02:49Z</dcterms:modified>
</cp:coreProperties>
</file>