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317" r:id="rId4"/>
    <p:sldId id="259" r:id="rId5"/>
    <p:sldId id="260" r:id="rId6"/>
    <p:sldId id="261" r:id="rId7"/>
    <p:sldId id="314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.cam.ac.uk/~rja14/book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0348-5F56-46F6-88A6-629678FC6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01. Let’s talk about Trust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8BB41-514D-415A-B20C-6553EDB8B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CS 361s</a:t>
            </a:r>
          </a:p>
          <a:p>
            <a:r>
              <a:rPr lang="en-US" dirty="0"/>
              <a:t>Spring 2020</a:t>
            </a:r>
          </a:p>
          <a:p>
            <a:r>
              <a:rPr lang="en-US" b="1" dirty="0"/>
              <a:t>Dr. Seth James Nielson</a:t>
            </a:r>
          </a:p>
        </p:txBody>
      </p:sp>
    </p:spTree>
    <p:extLst>
      <p:ext uri="{BB962C8B-B14F-4D97-AF65-F5344CB8AC3E}">
        <p14:creationId xmlns:p14="http://schemas.microsoft.com/office/powerpoint/2010/main" val="240103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E735-1E1E-4991-89AF-5F6107D1C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Thompson’s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EAAB6-F5FE-4141-99EF-B79ACD394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“Reflections on Trusting Trust”</a:t>
            </a:r>
          </a:p>
          <a:p>
            <a:r>
              <a:rPr lang="en-US" dirty="0"/>
              <a:t>1984. </a:t>
            </a:r>
          </a:p>
          <a:p>
            <a:pPr lvl="1"/>
            <a:r>
              <a:rPr lang="en-US" dirty="0"/>
              <a:t>This predates Fred Cohen’s seminal work on Viruses</a:t>
            </a:r>
          </a:p>
          <a:p>
            <a:pPr lvl="1"/>
            <a:r>
              <a:rPr lang="en-US" dirty="0"/>
              <a:t>This also predates the Morris worm</a:t>
            </a:r>
          </a:p>
          <a:p>
            <a:r>
              <a:rPr lang="en-US" dirty="0"/>
              <a:t>What is the foundational concept?</a:t>
            </a:r>
          </a:p>
        </p:txBody>
      </p:sp>
    </p:spTree>
    <p:extLst>
      <p:ext uri="{BB962C8B-B14F-4D97-AF65-F5344CB8AC3E}">
        <p14:creationId xmlns:p14="http://schemas.microsoft.com/office/powerpoint/2010/main" val="133972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91FF-B41F-48F1-80B9-EA93D308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and Trustworthiness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B50D3-55C6-4861-AD1D-E84BB8DEA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typically use Ross Anderson’s “Security Engineering” for definitions</a:t>
            </a:r>
          </a:p>
          <a:p>
            <a:pPr lvl="1"/>
            <a:r>
              <a:rPr lang="en-US" dirty="0"/>
              <a:t>Second Edition (freely available on his website)</a:t>
            </a:r>
          </a:p>
          <a:p>
            <a:pPr lvl="1"/>
            <a:r>
              <a:rPr lang="en-US" dirty="0">
                <a:hlinkClick r:id="rId2"/>
              </a:rPr>
              <a:t>https://www.cl.cam.ac.uk/~rja14/book.html</a:t>
            </a:r>
            <a:endParaRPr lang="en-US" dirty="0"/>
          </a:p>
          <a:p>
            <a:r>
              <a:rPr lang="en-US" dirty="0"/>
              <a:t>Trusted System – system whose failure can break the security policy</a:t>
            </a:r>
          </a:p>
          <a:p>
            <a:r>
              <a:rPr lang="en-US" dirty="0"/>
              <a:t>Trustworthy System – a system that won’t break</a:t>
            </a:r>
          </a:p>
        </p:txBody>
      </p:sp>
    </p:spTree>
    <p:extLst>
      <p:ext uri="{BB962C8B-B14F-4D97-AF65-F5344CB8AC3E}">
        <p14:creationId xmlns:p14="http://schemas.microsoft.com/office/powerpoint/2010/main" val="2912075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2937-5009-4EE6-B1A7-33DE25D1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is Based on Trust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16C56-7405-4681-88AB-06FA7B559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mean Anderson’s concept of trust</a:t>
            </a:r>
          </a:p>
          <a:p>
            <a:r>
              <a:rPr lang="en-US" b="1" i="1" dirty="0"/>
              <a:t>We can only enforce security IF the trusted systems don’t break</a:t>
            </a:r>
          </a:p>
          <a:p>
            <a:r>
              <a:rPr lang="en-US" dirty="0"/>
              <a:t>How many systems do we need to trust? MANY it turns out.</a:t>
            </a:r>
          </a:p>
        </p:txBody>
      </p:sp>
    </p:spTree>
    <p:extLst>
      <p:ext uri="{BB962C8B-B14F-4D97-AF65-F5344CB8AC3E}">
        <p14:creationId xmlns:p14="http://schemas.microsoft.com/office/powerpoint/2010/main" val="1813796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71EB-8D85-4328-A5E3-FC61E208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Thompson Taught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355E6-F741-4EAE-8E1E-458155148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program isn’t trustworthy if the compiler isn’t trustworthy</a:t>
            </a:r>
          </a:p>
          <a:p>
            <a:r>
              <a:rPr lang="en-US" dirty="0"/>
              <a:t>The compiler isn’t trustworthy if it’s compiler isn’t trustworthy</a:t>
            </a:r>
          </a:p>
          <a:p>
            <a:r>
              <a:rPr lang="en-US" dirty="0"/>
              <a:t>The compiler’s compiler isn’t trustworthy if it’s compiler isn’t trustworthy</a:t>
            </a:r>
          </a:p>
          <a:p>
            <a:r>
              <a:rPr lang="en-US" dirty="0"/>
              <a:t>… on forever back to the first compiler built by assembly</a:t>
            </a:r>
          </a:p>
        </p:txBody>
      </p:sp>
    </p:spTree>
    <p:extLst>
      <p:ext uri="{BB962C8B-B14F-4D97-AF65-F5344CB8AC3E}">
        <p14:creationId xmlns:p14="http://schemas.microsoft.com/office/powerpoint/2010/main" val="135298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C760-BBA5-4F66-AC27-5410F6A30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Normal Compilation Process</a:t>
            </a: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66D56157-6CF2-4872-B564-052FD94F4E81}"/>
              </a:ext>
            </a:extLst>
          </p:cNvPr>
          <p:cNvSpPr/>
          <p:nvPr/>
        </p:nvSpPr>
        <p:spPr>
          <a:xfrm>
            <a:off x="1942610" y="3190588"/>
            <a:ext cx="2393922" cy="185627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Code</a:t>
            </a:r>
          </a:p>
        </p:txBody>
      </p:sp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19900A8D-1114-4CDD-90C8-B7A4EF706C60}"/>
              </a:ext>
            </a:extLst>
          </p:cNvPr>
          <p:cNvSpPr/>
          <p:nvPr/>
        </p:nvSpPr>
        <p:spPr>
          <a:xfrm>
            <a:off x="5046859" y="3167865"/>
            <a:ext cx="2311509" cy="1568961"/>
          </a:xfrm>
          <a:prstGeom prst="flowChartPredefined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D4BA824-F85F-402D-8747-62C74C5B6789}"/>
              </a:ext>
            </a:extLst>
          </p:cNvPr>
          <p:cNvSpPr/>
          <p:nvPr/>
        </p:nvSpPr>
        <p:spPr>
          <a:xfrm>
            <a:off x="8209977" y="3200400"/>
            <a:ext cx="1550163" cy="150418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Compiled Binary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112C209-996F-47D0-9C73-57867032EBDD}"/>
              </a:ext>
            </a:extLst>
          </p:cNvPr>
          <p:cNvSpPr/>
          <p:nvPr/>
        </p:nvSpPr>
        <p:spPr>
          <a:xfrm>
            <a:off x="4202492" y="3767486"/>
            <a:ext cx="978408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E13132D-ED41-450F-AEE7-5E0D20DC6819}"/>
              </a:ext>
            </a:extLst>
          </p:cNvPr>
          <p:cNvSpPr/>
          <p:nvPr/>
        </p:nvSpPr>
        <p:spPr>
          <a:xfrm>
            <a:off x="7320478" y="3767486"/>
            <a:ext cx="978408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27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C760-BBA5-4F66-AC27-5410F6A30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Evil Compilation</a:t>
            </a: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66D56157-6CF2-4872-B564-052FD94F4E81}"/>
              </a:ext>
            </a:extLst>
          </p:cNvPr>
          <p:cNvSpPr/>
          <p:nvPr/>
        </p:nvSpPr>
        <p:spPr>
          <a:xfrm>
            <a:off x="1942610" y="3190588"/>
            <a:ext cx="2393922" cy="185627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Code</a:t>
            </a:r>
          </a:p>
        </p:txBody>
      </p:sp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19900A8D-1114-4CDD-90C8-B7A4EF706C60}"/>
              </a:ext>
            </a:extLst>
          </p:cNvPr>
          <p:cNvSpPr/>
          <p:nvPr/>
        </p:nvSpPr>
        <p:spPr>
          <a:xfrm>
            <a:off x="5046859" y="3167865"/>
            <a:ext cx="2311509" cy="1568961"/>
          </a:xfrm>
          <a:prstGeom prst="flowChartPredefined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Evil</a:t>
            </a:r>
          </a:p>
          <a:p>
            <a:pPr algn="ctr"/>
            <a:r>
              <a:rPr lang="en-US" dirty="0"/>
              <a:t>Compiler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D4BA824-F85F-402D-8747-62C74C5B6789}"/>
              </a:ext>
            </a:extLst>
          </p:cNvPr>
          <p:cNvSpPr/>
          <p:nvPr/>
        </p:nvSpPr>
        <p:spPr>
          <a:xfrm>
            <a:off x="8209977" y="3200400"/>
            <a:ext cx="1550163" cy="150418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Compiled Binary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112C209-996F-47D0-9C73-57867032EBDD}"/>
              </a:ext>
            </a:extLst>
          </p:cNvPr>
          <p:cNvSpPr/>
          <p:nvPr/>
        </p:nvSpPr>
        <p:spPr>
          <a:xfrm>
            <a:off x="4202492" y="3767486"/>
            <a:ext cx="978408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E13132D-ED41-450F-AEE7-5E0D20DC6819}"/>
              </a:ext>
            </a:extLst>
          </p:cNvPr>
          <p:cNvSpPr/>
          <p:nvPr/>
        </p:nvSpPr>
        <p:spPr>
          <a:xfrm>
            <a:off x="7320478" y="3767486"/>
            <a:ext cx="978408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7EEF4FA9-ADA2-450A-96BB-AA8DF7E198CD}"/>
              </a:ext>
            </a:extLst>
          </p:cNvPr>
          <p:cNvSpPr/>
          <p:nvPr/>
        </p:nvSpPr>
        <p:spPr>
          <a:xfrm>
            <a:off x="5545264" y="4776072"/>
            <a:ext cx="2264418" cy="1820950"/>
          </a:xfrm>
          <a:prstGeom prst="flowChartConnector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0F8512C5-0657-43C4-9637-A2D6CBCCCFBE}"/>
              </a:ext>
            </a:extLst>
          </p:cNvPr>
          <p:cNvSpPr/>
          <p:nvPr/>
        </p:nvSpPr>
        <p:spPr>
          <a:xfrm>
            <a:off x="5741490" y="5186505"/>
            <a:ext cx="1812448" cy="963129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Evil Code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276C2D-F7EF-40C1-9AE8-F8D53B2283E8}"/>
              </a:ext>
            </a:extLst>
          </p:cNvPr>
          <p:cNvSpPr/>
          <p:nvPr/>
        </p:nvSpPr>
        <p:spPr>
          <a:xfrm rot="3034296">
            <a:off x="5215539" y="4539874"/>
            <a:ext cx="978408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9FFD669-6AEE-4095-8492-EC75BCCD29DA}"/>
              </a:ext>
            </a:extLst>
          </p:cNvPr>
          <p:cNvSpPr/>
          <p:nvPr/>
        </p:nvSpPr>
        <p:spPr>
          <a:xfrm rot="19063596">
            <a:off x="6208178" y="4472736"/>
            <a:ext cx="978408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83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Predefined Process 8">
            <a:extLst>
              <a:ext uri="{FF2B5EF4-FFF2-40B4-BE49-F238E27FC236}">
                <a16:creationId xmlns:a16="http://schemas.microsoft.com/office/drawing/2014/main" id="{A699799C-6C85-4575-AD6A-FC565D7173C2}"/>
              </a:ext>
            </a:extLst>
          </p:cNvPr>
          <p:cNvSpPr/>
          <p:nvPr/>
        </p:nvSpPr>
        <p:spPr>
          <a:xfrm>
            <a:off x="8177927" y="3190588"/>
            <a:ext cx="2311509" cy="1568961"/>
          </a:xfrm>
          <a:prstGeom prst="flowChartPredefined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</a:t>
            </a:r>
          </a:p>
          <a:p>
            <a:pPr algn="ctr"/>
            <a:r>
              <a:rPr lang="en-US" dirty="0"/>
              <a:t>Compiler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EF6A5-6430-492E-81BC-614F19CD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 the Compiler Source?</a:t>
            </a: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23B6CCD8-C00A-446D-8EE8-A9F26C8F4255}"/>
              </a:ext>
            </a:extLst>
          </p:cNvPr>
          <p:cNvSpPr/>
          <p:nvPr/>
        </p:nvSpPr>
        <p:spPr>
          <a:xfrm>
            <a:off x="1942610" y="3190588"/>
            <a:ext cx="2393922" cy="185627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Compiler</a:t>
            </a:r>
          </a:p>
          <a:p>
            <a:pPr algn="ctr"/>
            <a:r>
              <a:rPr lang="en-US" dirty="0"/>
              <a:t>Source Code</a:t>
            </a:r>
          </a:p>
        </p:txBody>
      </p:sp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E54ECC96-70FF-4CFB-B249-C900AF26BB08}"/>
              </a:ext>
            </a:extLst>
          </p:cNvPr>
          <p:cNvSpPr/>
          <p:nvPr/>
        </p:nvSpPr>
        <p:spPr>
          <a:xfrm>
            <a:off x="5046859" y="3167865"/>
            <a:ext cx="2311509" cy="1568961"/>
          </a:xfrm>
          <a:prstGeom prst="flowChartPredefined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Bootstrap</a:t>
            </a:r>
          </a:p>
          <a:p>
            <a:pPr algn="ctr"/>
            <a:r>
              <a:rPr lang="en-US" dirty="0"/>
              <a:t>Compiler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BA250B6-C2E6-4F4A-A94E-C6137391CCDD}"/>
              </a:ext>
            </a:extLst>
          </p:cNvPr>
          <p:cNvSpPr/>
          <p:nvPr/>
        </p:nvSpPr>
        <p:spPr>
          <a:xfrm>
            <a:off x="4202492" y="3767486"/>
            <a:ext cx="978408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11C66E4-45A9-4C6E-810D-7A8B8D2F45E5}"/>
              </a:ext>
            </a:extLst>
          </p:cNvPr>
          <p:cNvSpPr/>
          <p:nvPr/>
        </p:nvSpPr>
        <p:spPr>
          <a:xfrm>
            <a:off x="7320478" y="3767486"/>
            <a:ext cx="978408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5B58F0-A235-43C2-AB84-C87FC1051D7F}"/>
              </a:ext>
            </a:extLst>
          </p:cNvPr>
          <p:cNvSpPr/>
          <p:nvPr/>
        </p:nvSpPr>
        <p:spPr>
          <a:xfrm>
            <a:off x="1036058" y="3861672"/>
            <a:ext cx="2146682" cy="193476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94462A-0526-448C-BBC5-CBA261382FAA}"/>
              </a:ext>
            </a:extLst>
          </p:cNvPr>
          <p:cNvSpPr/>
          <p:nvPr/>
        </p:nvSpPr>
        <p:spPr>
          <a:xfrm rot="19485067">
            <a:off x="2893647" y="5495651"/>
            <a:ext cx="310641" cy="9712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59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Predefined Process 8">
            <a:extLst>
              <a:ext uri="{FF2B5EF4-FFF2-40B4-BE49-F238E27FC236}">
                <a16:creationId xmlns:a16="http://schemas.microsoft.com/office/drawing/2014/main" id="{A699799C-6C85-4575-AD6A-FC565D7173C2}"/>
              </a:ext>
            </a:extLst>
          </p:cNvPr>
          <p:cNvSpPr/>
          <p:nvPr/>
        </p:nvSpPr>
        <p:spPr>
          <a:xfrm>
            <a:off x="8177927" y="3190588"/>
            <a:ext cx="2311509" cy="1568961"/>
          </a:xfrm>
          <a:prstGeom prst="flowChartPredefined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Evil</a:t>
            </a:r>
          </a:p>
          <a:p>
            <a:pPr algn="ctr"/>
            <a:r>
              <a:rPr lang="en-US" dirty="0"/>
              <a:t>Compiler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EF6A5-6430-492E-81BC-614F19CD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Good Enough!</a:t>
            </a: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23B6CCD8-C00A-446D-8EE8-A9F26C8F4255}"/>
              </a:ext>
            </a:extLst>
          </p:cNvPr>
          <p:cNvSpPr/>
          <p:nvPr/>
        </p:nvSpPr>
        <p:spPr>
          <a:xfrm>
            <a:off x="1942610" y="3190588"/>
            <a:ext cx="2393922" cy="185627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Compiler</a:t>
            </a:r>
          </a:p>
          <a:p>
            <a:pPr algn="ctr"/>
            <a:r>
              <a:rPr lang="en-US" dirty="0"/>
              <a:t>Source Code</a:t>
            </a:r>
          </a:p>
        </p:txBody>
      </p:sp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E54ECC96-70FF-4CFB-B249-C900AF26BB08}"/>
              </a:ext>
            </a:extLst>
          </p:cNvPr>
          <p:cNvSpPr/>
          <p:nvPr/>
        </p:nvSpPr>
        <p:spPr>
          <a:xfrm>
            <a:off x="5046859" y="3167865"/>
            <a:ext cx="2311509" cy="1568961"/>
          </a:xfrm>
          <a:prstGeom prst="flowChartPredefined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Evil</a:t>
            </a:r>
          </a:p>
          <a:p>
            <a:pPr algn="ctr"/>
            <a:r>
              <a:rPr lang="en-US" dirty="0"/>
              <a:t>Bootstrap</a:t>
            </a:r>
          </a:p>
          <a:p>
            <a:pPr algn="ctr"/>
            <a:r>
              <a:rPr lang="en-US" dirty="0"/>
              <a:t>Compiler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BA250B6-C2E6-4F4A-A94E-C6137391CCDD}"/>
              </a:ext>
            </a:extLst>
          </p:cNvPr>
          <p:cNvSpPr/>
          <p:nvPr/>
        </p:nvSpPr>
        <p:spPr>
          <a:xfrm>
            <a:off x="4202492" y="3767486"/>
            <a:ext cx="978408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11C66E4-45A9-4C6E-810D-7A8B8D2F45E5}"/>
              </a:ext>
            </a:extLst>
          </p:cNvPr>
          <p:cNvSpPr/>
          <p:nvPr/>
        </p:nvSpPr>
        <p:spPr>
          <a:xfrm>
            <a:off x="7320478" y="3767486"/>
            <a:ext cx="978408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5B58F0-A235-43C2-AB84-C87FC1051D7F}"/>
              </a:ext>
            </a:extLst>
          </p:cNvPr>
          <p:cNvSpPr/>
          <p:nvPr/>
        </p:nvSpPr>
        <p:spPr>
          <a:xfrm>
            <a:off x="1036058" y="3861672"/>
            <a:ext cx="2146682" cy="193476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94462A-0526-448C-BBC5-CBA261382FAA}"/>
              </a:ext>
            </a:extLst>
          </p:cNvPr>
          <p:cNvSpPr/>
          <p:nvPr/>
        </p:nvSpPr>
        <p:spPr>
          <a:xfrm rot="19485067">
            <a:off x="2893647" y="5495651"/>
            <a:ext cx="310641" cy="9712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934B4C9B-2F5D-4695-8AEB-C6D9F04BADDF}"/>
              </a:ext>
            </a:extLst>
          </p:cNvPr>
          <p:cNvSpPr/>
          <p:nvPr/>
        </p:nvSpPr>
        <p:spPr>
          <a:xfrm>
            <a:off x="5545264" y="4776072"/>
            <a:ext cx="2264418" cy="1820950"/>
          </a:xfrm>
          <a:prstGeom prst="flowChartConnector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12CCDB5F-9897-4781-AA54-385602F67EC7}"/>
              </a:ext>
            </a:extLst>
          </p:cNvPr>
          <p:cNvSpPr/>
          <p:nvPr/>
        </p:nvSpPr>
        <p:spPr>
          <a:xfrm>
            <a:off x="5741490" y="5186505"/>
            <a:ext cx="1812448" cy="963129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Evil Code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097CEC6-0612-45D5-AB97-E59336FB0999}"/>
              </a:ext>
            </a:extLst>
          </p:cNvPr>
          <p:cNvSpPr/>
          <p:nvPr/>
        </p:nvSpPr>
        <p:spPr>
          <a:xfrm rot="3034296">
            <a:off x="5215539" y="4539874"/>
            <a:ext cx="978408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6E9D225-41A8-4EDF-A1DC-4C919238ED9B}"/>
              </a:ext>
            </a:extLst>
          </p:cNvPr>
          <p:cNvSpPr/>
          <p:nvPr/>
        </p:nvSpPr>
        <p:spPr>
          <a:xfrm rot="18820054">
            <a:off x="6224511" y="4494510"/>
            <a:ext cx="978408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4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5C996-B799-42B3-B107-85EEDDE7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Security Really?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553A5-229E-4B03-B4A0-2B1EEDE3F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it mean to say a system is “secure”?</a:t>
            </a:r>
          </a:p>
          <a:p>
            <a:r>
              <a:rPr lang="en-US" dirty="0"/>
              <a:t>Anderson:</a:t>
            </a:r>
          </a:p>
          <a:p>
            <a:pPr lvl="1"/>
            <a:r>
              <a:rPr lang="en-US" dirty="0"/>
              <a:t>Security Policy – What is protected</a:t>
            </a:r>
          </a:p>
          <a:p>
            <a:pPr lvl="1"/>
            <a:r>
              <a:rPr lang="en-US" dirty="0"/>
              <a:t>Mechanism – How it is protected</a:t>
            </a:r>
          </a:p>
          <a:p>
            <a:pPr lvl="1"/>
            <a:r>
              <a:rPr lang="en-US" dirty="0"/>
              <a:t>Assurance – How confident are we that the mechanism enforces policy</a:t>
            </a:r>
          </a:p>
          <a:p>
            <a:r>
              <a:rPr lang="en-US" dirty="0"/>
              <a:t>A “secure” system is more-or-less one with a lot of assurance</a:t>
            </a:r>
          </a:p>
        </p:txBody>
      </p:sp>
    </p:spTree>
    <p:extLst>
      <p:ext uri="{BB962C8B-B14F-4D97-AF65-F5344CB8AC3E}">
        <p14:creationId xmlns:p14="http://schemas.microsoft.com/office/powerpoint/2010/main" val="2469547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91199-B335-4B5B-A39B-60210D12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get Assurance?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0F7F-D0AA-432A-ADAA-A66940694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  <a:p>
            <a:r>
              <a:rPr lang="en-US" dirty="0"/>
              <a:t>Formal Proofs</a:t>
            </a:r>
          </a:p>
          <a:p>
            <a:r>
              <a:rPr lang="en-US" dirty="0"/>
              <a:t>Cryptographic Proofs</a:t>
            </a:r>
          </a:p>
          <a:p>
            <a:r>
              <a:rPr lang="en-US" dirty="0"/>
              <a:t>Metrics, History, Experience</a:t>
            </a:r>
          </a:p>
        </p:txBody>
      </p:sp>
    </p:spTree>
    <p:extLst>
      <p:ext uri="{BB962C8B-B14F-4D97-AF65-F5344CB8AC3E}">
        <p14:creationId xmlns:p14="http://schemas.microsoft.com/office/powerpoint/2010/main" val="171455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0A12D-816C-4FE5-9CA7-22D4380B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Instructor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BC1D25-1B23-4FB2-97B4-8C07ADD29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500" y="2402587"/>
            <a:ext cx="3162300" cy="3162300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01F8AE-32BC-4CFC-BB01-42ED7498C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00" y="2476500"/>
            <a:ext cx="2828925" cy="1905000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D1ECF0-F545-4744-AFB6-F7A421333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09" y="4704588"/>
            <a:ext cx="2391019" cy="1905000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9CD231-BAFD-48CB-A020-5D5BE3D67A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331" y="5564887"/>
            <a:ext cx="5334000" cy="989075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597B93-2041-41E3-8A32-F3CEF7FD32D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890" y="3067858"/>
            <a:ext cx="2419350" cy="1582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4993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CD9A-2B04-4ACD-98EC-C555C22C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0D1F6-D029-4427-91E2-9B11FA977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of our assurance </a:t>
            </a:r>
            <a:r>
              <a:rPr lang="en-US" b="1" i="1" dirty="0"/>
              <a:t>assumes</a:t>
            </a:r>
            <a:r>
              <a:rPr lang="en-US" dirty="0"/>
              <a:t> axiomatic trustworthiness elsewhere</a:t>
            </a:r>
          </a:p>
          <a:p>
            <a:pPr lvl="1"/>
            <a:r>
              <a:rPr lang="en-US" dirty="0"/>
              <a:t>Compilers</a:t>
            </a:r>
          </a:p>
          <a:p>
            <a:pPr lvl="1"/>
            <a:r>
              <a:rPr lang="en-US" b="1" i="1" dirty="0"/>
              <a:t>The compilers that built the compilers!</a:t>
            </a:r>
          </a:p>
          <a:p>
            <a:pPr lvl="1"/>
            <a:r>
              <a:rPr lang="en-US" dirty="0"/>
              <a:t>Third party libraries</a:t>
            </a:r>
          </a:p>
          <a:p>
            <a:pPr lvl="1"/>
            <a:r>
              <a:rPr lang="en-US" dirty="0"/>
              <a:t>Operating systems </a:t>
            </a:r>
            <a:r>
              <a:rPr lang="en-US" b="1" i="1" dirty="0"/>
              <a:t>including device drivers</a:t>
            </a:r>
            <a:endParaRPr lang="en-US" dirty="0"/>
          </a:p>
          <a:p>
            <a:pPr lvl="1"/>
            <a:r>
              <a:rPr lang="en-US" dirty="0"/>
              <a:t>Hardware</a:t>
            </a:r>
          </a:p>
          <a:p>
            <a:pPr lvl="1"/>
            <a:r>
              <a:rPr lang="en-US" dirty="0"/>
              <a:t>Root certificates</a:t>
            </a:r>
          </a:p>
          <a:p>
            <a:pPr lvl="1"/>
            <a:r>
              <a:rPr lang="en-US" dirty="0"/>
              <a:t>Trusted Third Parties</a:t>
            </a:r>
          </a:p>
        </p:txBody>
      </p:sp>
    </p:spTree>
    <p:extLst>
      <p:ext uri="{BB962C8B-B14F-4D97-AF65-F5344CB8AC3E}">
        <p14:creationId xmlns:p14="http://schemas.microsoft.com/office/powerpoint/2010/main" val="2875888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20607-92A7-484B-B345-47D4E1C65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7624-1DDC-44DC-9837-B0AEA1A86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show a lot of things we trust are not trustworthy</a:t>
            </a:r>
          </a:p>
          <a:p>
            <a:pPr lvl="1"/>
            <a:r>
              <a:rPr lang="en-US" dirty="0"/>
              <a:t>Lab 1 – corrupt compilers</a:t>
            </a:r>
          </a:p>
          <a:p>
            <a:pPr lvl="1"/>
            <a:r>
              <a:rPr lang="en-US" dirty="0"/>
              <a:t>Lab 2 and 3 – break programs using buffer overflows and ROP</a:t>
            </a:r>
          </a:p>
          <a:p>
            <a:pPr lvl="1"/>
            <a:r>
              <a:rPr lang="en-US" dirty="0"/>
              <a:t>Lab 4 – break web APIs</a:t>
            </a:r>
          </a:p>
          <a:p>
            <a:pPr lvl="1"/>
            <a:r>
              <a:rPr lang="en-US" dirty="0"/>
              <a:t>Lab 5 – break encryption/authentication using a corrupted </a:t>
            </a:r>
            <a:r>
              <a:rPr lang="en-US"/>
              <a:t>root certificate</a:t>
            </a:r>
            <a:endParaRPr lang="en-US" dirty="0"/>
          </a:p>
          <a:p>
            <a:pPr lvl="1"/>
            <a:r>
              <a:rPr lang="en-US" dirty="0"/>
              <a:t>Lab 6 – break sandboxes/virtual machines/emulators</a:t>
            </a:r>
          </a:p>
        </p:txBody>
      </p:sp>
    </p:spTree>
    <p:extLst>
      <p:ext uri="{BB962C8B-B14F-4D97-AF65-F5344CB8AC3E}">
        <p14:creationId xmlns:p14="http://schemas.microsoft.com/office/powerpoint/2010/main" val="58117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C1AE-D5F6-42A0-9C17-D141AD5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65375-325D-4DDD-A2A5-40107146F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did you take this course?</a:t>
            </a:r>
          </a:p>
          <a:p>
            <a:r>
              <a:rPr lang="en-US" dirty="0"/>
              <a:t>What is your programming background like?</a:t>
            </a:r>
          </a:p>
          <a:p>
            <a:r>
              <a:rPr lang="en-US" dirty="0"/>
              <a:t>What has been your favorite course so far? Why?</a:t>
            </a:r>
          </a:p>
          <a:p>
            <a:r>
              <a:rPr lang="en-US" dirty="0"/>
              <a:t>What is your learning style?</a:t>
            </a:r>
          </a:p>
          <a:p>
            <a:r>
              <a:rPr lang="en-US" dirty="0"/>
              <a:t>What is your favorite teaching style?</a:t>
            </a:r>
          </a:p>
        </p:txBody>
      </p:sp>
    </p:spTree>
    <p:extLst>
      <p:ext uri="{BB962C8B-B14F-4D97-AF65-F5344CB8AC3E}">
        <p14:creationId xmlns:p14="http://schemas.microsoft.com/office/powerpoint/2010/main" val="207147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47FC4-FAEE-40B8-ADAB-91EACD37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Philosophical Overview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DE3BF99-1DD9-4F8B-AEDB-F3C073A0D98B}"/>
              </a:ext>
            </a:extLst>
          </p:cNvPr>
          <p:cNvSpPr/>
          <p:nvPr/>
        </p:nvSpPr>
        <p:spPr>
          <a:xfrm>
            <a:off x="5649591" y="5844497"/>
            <a:ext cx="1060704" cy="91440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A54F04-EA5B-4815-80CC-F990ECED7449}"/>
              </a:ext>
            </a:extLst>
          </p:cNvPr>
          <p:cNvSpPr/>
          <p:nvPr/>
        </p:nvSpPr>
        <p:spPr>
          <a:xfrm>
            <a:off x="3589143" y="4853897"/>
            <a:ext cx="25908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TEACHER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A8A4E4-5EC1-489A-B81E-E26ECDA1BC39}"/>
              </a:ext>
            </a:extLst>
          </p:cNvPr>
          <p:cNvSpPr/>
          <p:nvPr/>
        </p:nvSpPr>
        <p:spPr>
          <a:xfrm>
            <a:off x="6179943" y="4853897"/>
            <a:ext cx="25908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STUDENT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00242F-E958-4FEC-A0A4-3B5D3CBEE2C0}"/>
              </a:ext>
            </a:extLst>
          </p:cNvPr>
          <p:cNvSpPr/>
          <p:nvPr/>
        </p:nvSpPr>
        <p:spPr>
          <a:xfrm>
            <a:off x="3589143" y="3960979"/>
            <a:ext cx="25908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EDUCATED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00A7D6-2633-47FA-8C40-D106F7074B30}"/>
              </a:ext>
            </a:extLst>
          </p:cNvPr>
          <p:cNvSpPr/>
          <p:nvPr/>
        </p:nvSpPr>
        <p:spPr>
          <a:xfrm>
            <a:off x="6179943" y="3960979"/>
            <a:ext cx="25908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SKILLED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F178B4-8D69-496E-9B16-A1A8C59A71F6}"/>
              </a:ext>
            </a:extLst>
          </p:cNvPr>
          <p:cNvSpPr/>
          <p:nvPr/>
        </p:nvSpPr>
        <p:spPr>
          <a:xfrm>
            <a:off x="3589143" y="3056335"/>
            <a:ext cx="25908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DBFE4-F28C-4ACD-888E-ADA9DD8A4655}"/>
              </a:ext>
            </a:extLst>
          </p:cNvPr>
          <p:cNvSpPr/>
          <p:nvPr/>
        </p:nvSpPr>
        <p:spPr>
          <a:xfrm>
            <a:off x="6182575" y="3050655"/>
            <a:ext cx="25908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PRACTICE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F6232-1CDC-4EE9-95D1-AB3B0FC23B86}"/>
              </a:ext>
            </a:extLst>
          </p:cNvPr>
          <p:cNvSpPr/>
          <p:nvPr/>
        </p:nvSpPr>
        <p:spPr>
          <a:xfrm>
            <a:off x="3589143" y="2152692"/>
            <a:ext cx="25908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TECHNICAL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0EF560-7E1F-4572-B3A4-B34B8DBA7D38}"/>
              </a:ext>
            </a:extLst>
          </p:cNvPr>
          <p:cNvSpPr/>
          <p:nvPr/>
        </p:nvSpPr>
        <p:spPr>
          <a:xfrm>
            <a:off x="6179943" y="2153412"/>
            <a:ext cx="25908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NON TECHNICAL</a:t>
            </a:r>
          </a:p>
        </p:txBody>
      </p:sp>
    </p:spTree>
    <p:extLst>
      <p:ext uri="{BB962C8B-B14F-4D97-AF65-F5344CB8AC3E}">
        <p14:creationId xmlns:p14="http://schemas.microsoft.com/office/powerpoint/2010/main" val="167384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D33B-434C-43B8-9C6A-2D9F018A2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Orders of Ignorance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03B60-5FB9-4433-81E8-E9893B269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0th Order: Known Knowns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Order: Known Unknowns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Order: Unknown Unknowns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Order: Unknown methods for discovering unknown unknowns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Order: Unknown methods for exploring the orders of ignorance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(Adapted from Phillip </a:t>
            </a:r>
            <a:r>
              <a:rPr lang="en-US" dirty="0" err="1"/>
              <a:t>Armour</a:t>
            </a:r>
            <a:r>
              <a:rPr lang="en-US" dirty="0"/>
              <a:t>, “The Five Orders of Ignorance”)</a:t>
            </a:r>
          </a:p>
        </p:txBody>
      </p:sp>
    </p:spTree>
    <p:extLst>
      <p:ext uri="{BB962C8B-B14F-4D97-AF65-F5344CB8AC3E}">
        <p14:creationId xmlns:p14="http://schemas.microsoft.com/office/powerpoint/2010/main" val="2156976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D33B-434C-43B8-9C6A-2D9F018A2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Orders of Ignorance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03B60-5FB9-4433-81E8-E9893B269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0th Order: Known Knowns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Order: Known Unknowns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Order: Unknown Unknowns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Order: Unknown methods for discovering unknown unknowns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Order: Unknown methods for exploring the orders of ignorance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(Adapted from Phillip </a:t>
            </a:r>
            <a:r>
              <a:rPr lang="en-US" dirty="0" err="1"/>
              <a:t>Armour</a:t>
            </a:r>
            <a:r>
              <a:rPr lang="en-US" dirty="0"/>
              <a:t>, “The Five Orders of Ignorance”)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54B1FB-9EC6-451C-9411-E962238FF2D4}"/>
              </a:ext>
            </a:extLst>
          </p:cNvPr>
          <p:cNvSpPr/>
          <p:nvPr/>
        </p:nvSpPr>
        <p:spPr>
          <a:xfrm>
            <a:off x="2231136" y="2590800"/>
            <a:ext cx="7467600" cy="838200"/>
          </a:xfrm>
          <a:prstGeom prst="roundRect">
            <a:avLst/>
          </a:prstGeom>
          <a:solidFill>
            <a:srgbClr val="00B0F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832EBB-966B-4619-B8AB-E94CC9FE31FE}"/>
              </a:ext>
            </a:extLst>
          </p:cNvPr>
          <p:cNvSpPr/>
          <p:nvPr/>
        </p:nvSpPr>
        <p:spPr>
          <a:xfrm>
            <a:off x="2231135" y="3429000"/>
            <a:ext cx="7467599" cy="1447800"/>
          </a:xfrm>
          <a:prstGeom prst="roundRect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54E13-D065-40FA-8545-84481689EF7F}"/>
              </a:ext>
            </a:extLst>
          </p:cNvPr>
          <p:cNvSpPr txBox="1"/>
          <p:nvPr/>
        </p:nvSpPr>
        <p:spPr>
          <a:xfrm>
            <a:off x="9960864" y="282523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9A2AAE-6B7A-47B2-9DB9-BC6B5312C10B}"/>
              </a:ext>
            </a:extLst>
          </p:cNvPr>
          <p:cNvSpPr txBox="1"/>
          <p:nvPr/>
        </p:nvSpPr>
        <p:spPr>
          <a:xfrm>
            <a:off x="9960863" y="3819703"/>
            <a:ext cx="150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421645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BD6C8-98BA-4B0A-B5EE-89686064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Workload is Challenging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D4A55-878B-40A1-8D03-357CC61C4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</a:t>
            </a:r>
            <a:r>
              <a:rPr lang="en-US" sz="2800" b="1" dirty="0"/>
              <a:t>“B</a:t>
            </a:r>
            <a:r>
              <a:rPr lang="en-US" sz="2800" dirty="0"/>
              <a:t>” (or maybe even a “</a:t>
            </a:r>
            <a:r>
              <a:rPr lang="en-US" sz="2800" b="1" dirty="0"/>
              <a:t>C</a:t>
            </a:r>
            <a:r>
              <a:rPr lang="en-US" sz="2800" dirty="0"/>
              <a:t>”) is not the greatest loss in your academic career.  The greatest loss is an “</a:t>
            </a:r>
            <a:r>
              <a:rPr lang="en-US" sz="2800" b="1" dirty="0"/>
              <a:t>A</a:t>
            </a:r>
            <a:r>
              <a:rPr lang="en-US" sz="2800" dirty="0"/>
              <a:t>“ on your transcript, but a “</a:t>
            </a:r>
            <a:r>
              <a:rPr lang="en-US" sz="2800" b="1" dirty="0"/>
              <a:t>B</a:t>
            </a:r>
            <a:r>
              <a:rPr lang="en-US" sz="2800" dirty="0"/>
              <a:t>“ (or maybe even a “</a:t>
            </a:r>
            <a:r>
              <a:rPr lang="en-US" sz="2800" b="1" dirty="0"/>
              <a:t>C</a:t>
            </a:r>
            <a:r>
              <a:rPr lang="en-US" sz="2800" dirty="0"/>
              <a:t>”) in your heart and mind.</a:t>
            </a:r>
          </a:p>
          <a:p>
            <a:pPr marL="0" indent="0">
              <a:buNone/>
            </a:pPr>
            <a:r>
              <a:rPr lang="en-US" sz="2800" dirty="0"/>
              <a:t>Dr Nielson #Quote</a:t>
            </a:r>
          </a:p>
        </p:txBody>
      </p:sp>
    </p:spTree>
    <p:extLst>
      <p:ext uri="{BB962C8B-B14F-4D97-AF65-F5344CB8AC3E}">
        <p14:creationId xmlns:p14="http://schemas.microsoft.com/office/powerpoint/2010/main" val="1519395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4C9C-DCA1-4ECE-9FAE-87250458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Introductory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4790F-6D30-46DC-8B5E-68616A02A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my first time teaching this course</a:t>
            </a:r>
          </a:p>
          <a:p>
            <a:r>
              <a:rPr lang="en-US" dirty="0"/>
              <a:t>I’m still developing the materials</a:t>
            </a:r>
          </a:p>
          <a:p>
            <a:pPr lvl="1"/>
            <a:r>
              <a:rPr lang="en-US" dirty="0" err="1"/>
              <a:t>Labwork</a:t>
            </a:r>
            <a:r>
              <a:rPr lang="en-US" dirty="0"/>
              <a:t>. Based on previous classes or other curriculum</a:t>
            </a:r>
          </a:p>
          <a:p>
            <a:pPr lvl="1"/>
            <a:r>
              <a:rPr lang="en-US" dirty="0"/>
              <a:t>Writing flag. Each lab will follow with a technical writing assignment</a:t>
            </a:r>
          </a:p>
          <a:p>
            <a:r>
              <a:rPr lang="en-US" dirty="0"/>
              <a:t>Everything is subject to change. Please be patient.</a:t>
            </a:r>
          </a:p>
          <a:p>
            <a:r>
              <a:rPr lang="en-US" dirty="0"/>
              <a:t>Please feel free to make suggestions or raise concerns</a:t>
            </a:r>
          </a:p>
        </p:txBody>
      </p:sp>
    </p:spTree>
    <p:extLst>
      <p:ext uri="{BB962C8B-B14F-4D97-AF65-F5344CB8AC3E}">
        <p14:creationId xmlns:p14="http://schemas.microsoft.com/office/powerpoint/2010/main" val="4245628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BA6F-14EA-4BEF-BD91-D395B626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DBB28-93C7-4068-A750-2A9BF7694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hate slides and I hate “lectures”</a:t>
            </a:r>
          </a:p>
          <a:p>
            <a:r>
              <a:rPr lang="en-US" dirty="0"/>
              <a:t>I only use them because I haven’t found something better</a:t>
            </a:r>
          </a:p>
          <a:p>
            <a:r>
              <a:rPr lang="en-US" dirty="0"/>
              <a:t>What I would like to try is:</a:t>
            </a:r>
          </a:p>
          <a:p>
            <a:pPr lvl="1"/>
            <a:r>
              <a:rPr lang="en-US" dirty="0"/>
              <a:t>You read the assignment ahead of time</a:t>
            </a:r>
          </a:p>
          <a:p>
            <a:pPr lvl="1"/>
            <a:r>
              <a:rPr lang="en-US" dirty="0"/>
              <a:t>I will prepare slides that can give you some test-prep materials</a:t>
            </a:r>
          </a:p>
          <a:p>
            <a:pPr lvl="1"/>
            <a:r>
              <a:rPr lang="en-US" dirty="0"/>
              <a:t>But in-class we will discuss and learn about the topic</a:t>
            </a:r>
          </a:p>
        </p:txBody>
      </p:sp>
    </p:spTree>
    <p:extLst>
      <p:ext uri="{BB962C8B-B14F-4D97-AF65-F5344CB8AC3E}">
        <p14:creationId xmlns:p14="http://schemas.microsoft.com/office/powerpoint/2010/main" val="307206307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2830</TotalTime>
  <Words>732</Words>
  <Application>Microsoft Office PowerPoint</Application>
  <PresentationFormat>Widescreen</PresentationFormat>
  <Paragraphs>130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Gill Sans MT</vt:lpstr>
      <vt:lpstr>Parcel</vt:lpstr>
      <vt:lpstr>01. Let’s talk about Trust</vt:lpstr>
      <vt:lpstr>About the Instructor</vt:lpstr>
      <vt:lpstr>What about You?</vt:lpstr>
      <vt:lpstr>Philosophical Overview</vt:lpstr>
      <vt:lpstr>The 5 Orders of Ignorance</vt:lpstr>
      <vt:lpstr>The 5 Orders of Ignorance</vt:lpstr>
      <vt:lpstr>The Workload is Challenging</vt:lpstr>
      <vt:lpstr>A Few Introductory Notes</vt:lpstr>
      <vt:lpstr>Class Discussions</vt:lpstr>
      <vt:lpstr>Thompson’s Paper</vt:lpstr>
      <vt:lpstr>Trust and Trustworthiness</vt:lpstr>
      <vt:lpstr>Security is Based on Trust</vt:lpstr>
      <vt:lpstr>What Thompson Taught</vt:lpstr>
      <vt:lpstr>The Normal Compilation Process</vt:lpstr>
      <vt:lpstr>Evil Compilation</vt:lpstr>
      <vt:lpstr>inspect the Compiler Source?</vt:lpstr>
      <vt:lpstr>Not Good Enough!</vt:lpstr>
      <vt:lpstr>What is Security Really?</vt:lpstr>
      <vt:lpstr>How do we get Assurance?</vt:lpstr>
      <vt:lpstr>Trust Chains</vt:lpstr>
      <vt:lpstr>In This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Network Security</dc:title>
  <dc:creator>Seth Nielson</dc:creator>
  <cp:lastModifiedBy>Seth Nielson</cp:lastModifiedBy>
  <cp:revision>24</cp:revision>
  <dcterms:created xsi:type="dcterms:W3CDTF">2019-01-26T18:10:59Z</dcterms:created>
  <dcterms:modified xsi:type="dcterms:W3CDTF">2020-01-27T17:35:05Z</dcterms:modified>
</cp:coreProperties>
</file>