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64" r:id="rId8"/>
    <p:sldId id="261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Network Security</a:t>
            </a:r>
          </a:p>
          <a:p>
            <a:r>
              <a:rPr lang="en-US" b="1" dirty="0"/>
              <a:t>Spring 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Usable Security Design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</a:t>
            </a:r>
            <a:r>
              <a:rPr lang="en-US" i="1" dirty="0"/>
              <a:t>Pretexting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Pretexting: phoning someone for info while pretending to be someone else</a:t>
            </a:r>
          </a:p>
          <a:p>
            <a:r>
              <a:rPr lang="en-US" dirty="0"/>
              <a:t>The goal is to get information that gets you in the system, often a password</a:t>
            </a:r>
          </a:p>
          <a:p>
            <a:r>
              <a:rPr lang="en-US" dirty="0"/>
              <a:t>Attacks of this sort are often conducted in stages</a:t>
            </a:r>
          </a:p>
          <a:p>
            <a:pPr lvl="1"/>
            <a:r>
              <a:rPr lang="en-US" dirty="0"/>
              <a:t>Attacker starts by getting non-sensitive information</a:t>
            </a:r>
          </a:p>
          <a:p>
            <a:pPr lvl="1"/>
            <a:r>
              <a:rPr lang="en-US" dirty="0"/>
              <a:t>Attacker uses non-sensitive information to convince others of his deception</a:t>
            </a:r>
          </a:p>
          <a:p>
            <a:r>
              <a:rPr lang="en-US" dirty="0"/>
              <a:t>Your book points out one health institution had 30 such calls a week!</a:t>
            </a:r>
          </a:p>
        </p:txBody>
      </p:sp>
    </p:spTree>
    <p:extLst>
      <p:ext uri="{BB962C8B-B14F-4D97-AF65-F5344CB8AC3E}">
        <p14:creationId xmlns:p14="http://schemas.microsoft.com/office/powerpoint/2010/main" val="165221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Operational Security</a:t>
            </a:r>
          </a:p>
          <a:p>
            <a:pPr lvl="1"/>
            <a:r>
              <a:rPr lang="en-US" dirty="0"/>
              <a:t>Limit who has access (AH HA! PRINCIPLE OF LEAST PRIVILEGE!!!)</a:t>
            </a:r>
          </a:p>
          <a:p>
            <a:pPr lvl="1"/>
            <a:r>
              <a:rPr lang="en-US" dirty="0"/>
              <a:t>Train absolutely everyone that must have access</a:t>
            </a:r>
          </a:p>
          <a:p>
            <a:pPr lvl="1"/>
            <a:r>
              <a:rPr lang="en-US" dirty="0"/>
              <a:t>Periodically test the staff  (e.g., by sending them a phishing email)</a:t>
            </a:r>
          </a:p>
        </p:txBody>
      </p:sp>
    </p:spTree>
    <p:extLst>
      <p:ext uri="{BB962C8B-B14F-4D97-AF65-F5344CB8AC3E}">
        <p14:creationId xmlns:p14="http://schemas.microsoft.com/office/powerpoint/2010/main" val="75031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Phishing: Sending an email that appears to be authentic to get private info</a:t>
            </a:r>
          </a:p>
          <a:p>
            <a:r>
              <a:rPr lang="en-US" dirty="0"/>
              <a:t>Easy to create an email that looks authentic.</a:t>
            </a:r>
          </a:p>
          <a:p>
            <a:pPr lvl="1"/>
            <a:r>
              <a:rPr lang="en-US" dirty="0"/>
              <a:t>Especially modern emails with HTML and media</a:t>
            </a:r>
          </a:p>
          <a:p>
            <a:pPr lvl="1"/>
            <a:r>
              <a:rPr lang="en-US" dirty="0"/>
              <a:t>The resources are often online, so the phishing email simply points to them</a:t>
            </a:r>
          </a:p>
          <a:p>
            <a:pPr lvl="1"/>
            <a:r>
              <a:rPr lang="en-US" dirty="0"/>
              <a:t>Email is easily </a:t>
            </a:r>
            <a:r>
              <a:rPr lang="en-US" dirty="0" err="1"/>
              <a:t>forgible</a:t>
            </a:r>
            <a:endParaRPr lang="en-US" dirty="0"/>
          </a:p>
          <a:p>
            <a:r>
              <a:rPr lang="en-US" dirty="0"/>
              <a:t>Example attacks:</a:t>
            </a:r>
          </a:p>
          <a:p>
            <a:pPr lvl="1"/>
            <a:r>
              <a:rPr lang="en-US" dirty="0"/>
              <a:t>Tell user they need to change password (and enter old password first)</a:t>
            </a:r>
          </a:p>
          <a:p>
            <a:pPr lvl="1"/>
            <a:r>
              <a:rPr lang="en-US" dirty="0"/>
              <a:t>Tell user they need to update profile including SSN</a:t>
            </a:r>
          </a:p>
        </p:txBody>
      </p:sp>
    </p:spTree>
    <p:extLst>
      <p:ext uri="{BB962C8B-B14F-4D97-AF65-F5344CB8AC3E}">
        <p14:creationId xmlns:p14="http://schemas.microsoft.com/office/powerpoint/2010/main" val="2258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targeted email to a specific potential victim</a:t>
            </a:r>
          </a:p>
          <a:p>
            <a:r>
              <a:rPr lang="en-US" dirty="0"/>
              <a:t>Aren’t these names clever?</a:t>
            </a:r>
          </a:p>
        </p:txBody>
      </p:sp>
    </p:spTree>
    <p:extLst>
      <p:ext uri="{BB962C8B-B14F-4D97-AF65-F5344CB8AC3E}">
        <p14:creationId xmlns:p14="http://schemas.microsoft.com/office/powerpoint/2010/main" val="25384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Big problem: the target is your customers</a:t>
            </a:r>
          </a:p>
          <a:p>
            <a:pPr lvl="1"/>
            <a:r>
              <a:rPr lang="en-US" dirty="0"/>
              <a:t>Can’t really limit them, unless you want to go out of business</a:t>
            </a:r>
          </a:p>
          <a:p>
            <a:pPr lvl="1"/>
            <a:r>
              <a:rPr lang="en-US" dirty="0"/>
              <a:t>Can’t really train them</a:t>
            </a:r>
          </a:p>
          <a:p>
            <a:r>
              <a:rPr lang="en-US" dirty="0"/>
              <a:t>Psychology</a:t>
            </a:r>
          </a:p>
          <a:p>
            <a:pPr lvl="1"/>
            <a:r>
              <a:rPr lang="en-US" dirty="0"/>
              <a:t>Make it hard for them to do the wrong thing</a:t>
            </a:r>
          </a:p>
          <a:p>
            <a:pPr lvl="1"/>
            <a:r>
              <a:rPr lang="en-US" dirty="0"/>
              <a:t>Make it easy to do the right thing</a:t>
            </a:r>
          </a:p>
          <a:p>
            <a:pPr lvl="1"/>
            <a:r>
              <a:rPr lang="en-US" dirty="0"/>
              <a:t>(Obviously easier said than done…)</a:t>
            </a:r>
          </a:p>
        </p:txBody>
      </p:sp>
    </p:spTree>
    <p:extLst>
      <p:ext uri="{BB962C8B-B14F-4D97-AF65-F5344CB8AC3E}">
        <p14:creationId xmlns:p14="http://schemas.microsoft.com/office/powerpoint/2010/main" val="71319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Errors spring from many sources</a:t>
            </a:r>
          </a:p>
          <a:p>
            <a:pPr lvl="1"/>
            <a:r>
              <a:rPr lang="en-US" dirty="0"/>
              <a:t>Human automation (drive to the wrong place because its common)</a:t>
            </a:r>
          </a:p>
          <a:p>
            <a:pPr lvl="1"/>
            <a:r>
              <a:rPr lang="en-US" dirty="0"/>
              <a:t>Following the wrong rule (information overload)</a:t>
            </a:r>
          </a:p>
          <a:p>
            <a:pPr lvl="1"/>
            <a:r>
              <a:rPr lang="en-US" dirty="0"/>
              <a:t>Not understanding the problem/context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1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Human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Humans are not rational</a:t>
            </a:r>
          </a:p>
          <a:p>
            <a:r>
              <a:rPr lang="en-US" dirty="0"/>
              <a:t>Humans are designed with a bias toward action</a:t>
            </a:r>
          </a:p>
          <a:p>
            <a:pPr lvl="1"/>
            <a:r>
              <a:rPr lang="en-US" dirty="0"/>
              <a:t>If we thought about everything we’d never do anything</a:t>
            </a:r>
          </a:p>
          <a:p>
            <a:pPr lvl="1"/>
            <a:r>
              <a:rPr lang="en-US" dirty="0"/>
              <a:t>We’re programmed to act without thinking</a:t>
            </a:r>
          </a:p>
          <a:p>
            <a:r>
              <a:rPr lang="en-US" dirty="0"/>
              <a:t>Examples of bias:</a:t>
            </a:r>
          </a:p>
          <a:p>
            <a:pPr lvl="1"/>
            <a:r>
              <a:rPr lang="en-US" dirty="0"/>
              <a:t>We’re more afraid of dying in a plane crash than a car crash</a:t>
            </a:r>
          </a:p>
        </p:txBody>
      </p:sp>
    </p:spTree>
    <p:extLst>
      <p:ext uri="{BB962C8B-B14F-4D97-AF65-F5344CB8AC3E}">
        <p14:creationId xmlns:p14="http://schemas.microsoft.com/office/powerpoint/2010/main" val="65243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Emotion Takes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human logic/thinking reaches the end, emotions take over</a:t>
            </a:r>
          </a:p>
          <a:p>
            <a:r>
              <a:rPr lang="en-US" dirty="0"/>
              <a:t>If we don’t know explicitly what to do, we respond emotionally</a:t>
            </a:r>
          </a:p>
          <a:p>
            <a:r>
              <a:rPr lang="en-US" dirty="0"/>
              <a:t>So, sometimes education has limited value</a:t>
            </a:r>
          </a:p>
          <a:p>
            <a:pPr lvl="1"/>
            <a:r>
              <a:rPr lang="en-US" dirty="0"/>
              <a:t>The bad guys will always learn how to exploit the part the users don’t know</a:t>
            </a:r>
          </a:p>
          <a:p>
            <a:r>
              <a:rPr lang="en-US" dirty="0"/>
              <a:t>One solution is safe defaults (AH HA! FAIL SAFE/FAIL SECURE!)</a:t>
            </a:r>
          </a:p>
          <a:p>
            <a:pPr lvl="1"/>
            <a:r>
              <a:rPr lang="en-US" dirty="0"/>
              <a:t>“Our bank will never, ever send email”</a:t>
            </a:r>
          </a:p>
        </p:txBody>
      </p:sp>
    </p:spTree>
    <p:extLst>
      <p:ext uri="{BB962C8B-B14F-4D97-AF65-F5344CB8AC3E}">
        <p14:creationId xmlns:p14="http://schemas.microsoft.com/office/powerpoint/2010/main" val="387613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carefully the book’s examples of how people behave </a:t>
            </a:r>
          </a:p>
          <a:p>
            <a:pPr lvl="1"/>
            <a:r>
              <a:rPr lang="en-US" dirty="0"/>
              <a:t>Under someone else’s authority</a:t>
            </a:r>
          </a:p>
          <a:p>
            <a:pPr lvl="1"/>
            <a:r>
              <a:rPr lang="en-US" dirty="0"/>
              <a:t>When they have authority</a:t>
            </a:r>
          </a:p>
          <a:p>
            <a:r>
              <a:rPr lang="en-US" dirty="0"/>
              <a:t>Also, people do not like to admit they make mistakes</a:t>
            </a:r>
          </a:p>
          <a:p>
            <a:pPr lvl="1"/>
            <a:r>
              <a:rPr lang="en-US" dirty="0"/>
              <a:t>“Hustlers” take advantage of this</a:t>
            </a:r>
          </a:p>
          <a:p>
            <a:r>
              <a:rPr lang="en-US" dirty="0"/>
              <a:t>AGAIN, you cannot design assuming the user is dispassionate and rational</a:t>
            </a:r>
          </a:p>
        </p:txBody>
      </p:sp>
    </p:spTree>
    <p:extLst>
      <p:ext uri="{BB962C8B-B14F-4D97-AF65-F5344CB8AC3E}">
        <p14:creationId xmlns:p14="http://schemas.microsoft.com/office/powerpoint/2010/main" val="106580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Three ways of authenticating: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have</a:t>
            </a:r>
            <a:r>
              <a:rPr lang="en-US" dirty="0"/>
              <a:t> (token, fob)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are</a:t>
            </a:r>
            <a:r>
              <a:rPr lang="en-US" dirty="0"/>
              <a:t> (biometrics)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know</a:t>
            </a:r>
            <a:r>
              <a:rPr lang="en-US" dirty="0"/>
              <a:t> (password)</a:t>
            </a:r>
          </a:p>
          <a:p>
            <a:r>
              <a:rPr lang="en-US" dirty="0"/>
              <a:t>Passwords are the most common because it is the cheapest solution</a:t>
            </a:r>
          </a:p>
        </p:txBody>
      </p:sp>
    </p:spTree>
    <p:extLst>
      <p:ext uri="{BB962C8B-B14F-4D97-AF65-F5344CB8AC3E}">
        <p14:creationId xmlns:p14="http://schemas.microsoft.com/office/powerpoint/2010/main" val="178287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Powerful Security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Dental Hygienist asked me what was the best home security for her computer.</a:t>
            </a:r>
          </a:p>
          <a:p>
            <a:r>
              <a:rPr lang="en-US" dirty="0"/>
              <a:t>Her question was obviously broad</a:t>
            </a:r>
          </a:p>
          <a:p>
            <a:pPr lvl="1"/>
            <a:r>
              <a:rPr lang="en-US" dirty="0"/>
              <a:t>Security against worms/vulnerabilities?</a:t>
            </a:r>
          </a:p>
          <a:p>
            <a:pPr lvl="1"/>
            <a:r>
              <a:rPr lang="en-US" dirty="0"/>
              <a:t>Security against viruses?</a:t>
            </a:r>
          </a:p>
          <a:p>
            <a:pPr lvl="1"/>
            <a:r>
              <a:rPr lang="en-US" dirty="0"/>
              <a:t>Data security?</a:t>
            </a:r>
          </a:p>
          <a:p>
            <a:r>
              <a:rPr lang="en-US" dirty="0"/>
              <a:t>Anyone wish to guess my answer?</a:t>
            </a:r>
          </a:p>
        </p:txBody>
      </p:sp>
    </p:spTree>
    <p:extLst>
      <p:ext uri="{BB962C8B-B14F-4D97-AF65-F5344CB8AC3E}">
        <p14:creationId xmlns:p14="http://schemas.microsoft.com/office/powerpoint/2010/main" val="76196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Psychology: </a:t>
            </a:r>
            <a:r>
              <a:rPr lang="en-US" i="1" dirty="0"/>
              <a:t>Strength?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It’s a good idea to require long complicated passwords, right?</a:t>
            </a:r>
          </a:p>
          <a:p>
            <a:pPr lvl="1"/>
            <a:r>
              <a:rPr lang="en-US" dirty="0"/>
              <a:t>Unless the user writes it down (easily compromised)</a:t>
            </a:r>
          </a:p>
          <a:p>
            <a:pPr lvl="1"/>
            <a:r>
              <a:rPr lang="en-US" dirty="0"/>
              <a:t>Or has to keep resetting it (easily compromised)</a:t>
            </a:r>
          </a:p>
          <a:p>
            <a:r>
              <a:rPr lang="en-US" dirty="0"/>
              <a:t>It’s a good idea to require the user to change passwords regularly, right?</a:t>
            </a:r>
          </a:p>
          <a:p>
            <a:pPr lvl="1"/>
            <a:r>
              <a:rPr lang="en-US" dirty="0"/>
              <a:t>See the problems above</a:t>
            </a:r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If you make security hard, the user will opt out</a:t>
            </a:r>
          </a:p>
        </p:txBody>
      </p:sp>
    </p:spTree>
    <p:extLst>
      <p:ext uri="{BB962C8B-B14F-4D97-AF65-F5344CB8AC3E}">
        <p14:creationId xmlns:p14="http://schemas.microsoft.com/office/powerpoint/2010/main" val="44325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Security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Protecting the entry form-factor</a:t>
            </a:r>
          </a:p>
          <a:p>
            <a:pPr lvl="1"/>
            <a:r>
              <a:rPr lang="en-US" dirty="0"/>
              <a:t>Bad example: PINs at ATMs</a:t>
            </a:r>
          </a:p>
          <a:p>
            <a:r>
              <a:rPr lang="en-US" dirty="0"/>
              <a:t>Protecting the password transmission</a:t>
            </a:r>
          </a:p>
          <a:p>
            <a:pPr lvl="1"/>
            <a:r>
              <a:rPr lang="en-US" dirty="0"/>
              <a:t>Passwords sent in the clear are bad. Encrypt or hash!</a:t>
            </a:r>
          </a:p>
          <a:p>
            <a:pPr lvl="1"/>
            <a:r>
              <a:rPr lang="en-US" dirty="0"/>
              <a:t>Challenge/Response is a good solution. Simple example:</a:t>
            </a:r>
          </a:p>
          <a:p>
            <a:pPr lvl="2"/>
            <a:r>
              <a:rPr lang="en-US" dirty="0"/>
              <a:t>Both sides know password</a:t>
            </a:r>
          </a:p>
          <a:p>
            <a:pPr lvl="2"/>
            <a:r>
              <a:rPr lang="en-US" dirty="0"/>
              <a:t>Server sends Nonce</a:t>
            </a:r>
          </a:p>
          <a:p>
            <a:pPr lvl="2"/>
            <a:r>
              <a:rPr lang="en-US" dirty="0"/>
              <a:t>Client sends back secure hash of </a:t>
            </a:r>
            <a:r>
              <a:rPr lang="en-US" dirty="0" err="1"/>
              <a:t>password+Nonce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9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Guessing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Common solution is to freeze account or entry after multiple bad attempts</a:t>
            </a:r>
          </a:p>
          <a:p>
            <a:pPr lvl="1"/>
            <a:r>
              <a:rPr lang="en-US" dirty="0"/>
              <a:t>This can open up denial of service attacks</a:t>
            </a:r>
          </a:p>
          <a:p>
            <a:pPr lvl="1"/>
            <a:r>
              <a:rPr lang="en-US" dirty="0"/>
              <a:t>Can’t use this, for example, in the military</a:t>
            </a:r>
          </a:p>
          <a:p>
            <a:r>
              <a:rPr lang="en-US" dirty="0"/>
              <a:t>Better solution is to require good passwords that cannot be guessed</a:t>
            </a:r>
          </a:p>
          <a:p>
            <a:pPr lvl="1"/>
            <a:r>
              <a:rPr lang="en-US" dirty="0"/>
              <a:t>However, watch out for “side channel” attacks on password guessing</a:t>
            </a:r>
          </a:p>
          <a:p>
            <a:pPr lvl="1"/>
            <a:r>
              <a:rPr lang="en-US" dirty="0"/>
              <a:t>Passwords checked one character at a time are vulnerable to timing attacks</a:t>
            </a:r>
          </a:p>
          <a:p>
            <a:pPr lvl="1"/>
            <a:r>
              <a:rPr lang="en-US" dirty="0"/>
              <a:t>Some smart cards passwords compromised by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97506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DON’T STORE THE PASSWORD IN CLEAR TEXT!!!</a:t>
            </a:r>
          </a:p>
          <a:p>
            <a:r>
              <a:rPr lang="en-US" dirty="0"/>
              <a:t>No really, I’m serious, don’t.</a:t>
            </a:r>
          </a:p>
          <a:p>
            <a:r>
              <a:rPr lang="en-US" dirty="0"/>
              <a:t>I’m wagering that one of you will make this mistake this semester in PLAYGROUND</a:t>
            </a:r>
          </a:p>
          <a:p>
            <a:r>
              <a:rPr lang="en-US" dirty="0"/>
              <a:t>Better solution: Store the hash of the password (with a salt)</a:t>
            </a:r>
          </a:p>
          <a:p>
            <a:pPr lvl="1"/>
            <a:r>
              <a:rPr lang="en-US" dirty="0"/>
              <a:t>You can use this in place of a challenge response</a:t>
            </a:r>
          </a:p>
          <a:p>
            <a:pPr lvl="1"/>
            <a:r>
              <a:rPr lang="en-US" dirty="0"/>
              <a:t>This way, the server NEVER knows the password</a:t>
            </a:r>
          </a:p>
        </p:txBody>
      </p:sp>
    </p:spTree>
    <p:extLst>
      <p:ext uri="{BB962C8B-B14F-4D97-AF65-F5344CB8AC3E}">
        <p14:creationId xmlns:p14="http://schemas.microsoft.com/office/powerpoint/2010/main" val="91667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choosing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My favorite method is to choose 4 random words</a:t>
            </a:r>
          </a:p>
          <a:p>
            <a:r>
              <a:rPr lang="en-US" dirty="0"/>
              <a:t>XKCD #936: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5160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should understand this</a:t>
            </a:r>
          </a:p>
          <a:p>
            <a:r>
              <a:rPr lang="en-US" dirty="0"/>
              <a:t>However, password entropy is beyond the scope of this class</a:t>
            </a:r>
          </a:p>
          <a:p>
            <a:r>
              <a:rPr lang="en-US" dirty="0"/>
              <a:t>You might want to look it up on your own</a:t>
            </a:r>
          </a:p>
          <a:p>
            <a:r>
              <a:rPr lang="en-US" dirty="0"/>
              <a:t> No really, you should</a:t>
            </a:r>
          </a:p>
        </p:txBody>
      </p:sp>
    </p:spTree>
    <p:extLst>
      <p:ext uri="{BB962C8B-B14F-4D97-AF65-F5344CB8AC3E}">
        <p14:creationId xmlns:p14="http://schemas.microsoft.com/office/powerpoint/2010/main" val="340622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case study!</a:t>
            </a:r>
          </a:p>
          <a:p>
            <a:pPr lvl="1"/>
            <a:r>
              <a:rPr lang="en-US" dirty="0"/>
              <a:t>Combine psychology, usability, and system design nicely</a:t>
            </a:r>
          </a:p>
          <a:p>
            <a:pPr lvl="1"/>
            <a:r>
              <a:rPr lang="en-US" dirty="0"/>
              <a:t>Designed around what humans do well that computers do not</a:t>
            </a:r>
          </a:p>
          <a:p>
            <a:pPr lvl="1"/>
            <a:r>
              <a:rPr lang="en-US" dirty="0"/>
              <a:t>“Completely Automated Public Turing Test to Tell Computers and Humans Apart”</a:t>
            </a:r>
          </a:p>
          <a:p>
            <a:pPr lvl="1"/>
            <a:r>
              <a:rPr lang="en-US" dirty="0"/>
              <a:t>Thanks Alan Turing!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warrior’s Most Powerful Tool?</a:t>
            </a:r>
          </a:p>
        </p:txBody>
      </p:sp>
    </p:spTree>
    <p:extLst>
      <p:ext uri="{BB962C8B-B14F-4D97-AF65-F5344CB8AC3E}">
        <p14:creationId xmlns:p14="http://schemas.microsoft.com/office/powerpoint/2010/main" val="23146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NO! NO! NO! NO! NO!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scene convinced me the Jedi were idiots!</a:t>
            </a:r>
          </a:p>
          <a:p>
            <a:r>
              <a:rPr lang="en-US" dirty="0"/>
              <a:t>It isn’t the </a:t>
            </a:r>
            <a:r>
              <a:rPr lang="en-US" dirty="0" err="1"/>
              <a:t>Lightsaber</a:t>
            </a:r>
            <a:r>
              <a:rPr lang="en-US" dirty="0"/>
              <a:t> that made the Jedi so dangerous</a:t>
            </a:r>
          </a:p>
          <a:p>
            <a:r>
              <a:rPr lang="en-US" dirty="0"/>
              <a:t>Battles aren’t won </a:t>
            </a:r>
            <a:r>
              <a:rPr lang="en-US" b="1" i="1" dirty="0"/>
              <a:t>during</a:t>
            </a:r>
            <a:r>
              <a:rPr lang="en-US" dirty="0"/>
              <a:t> the fighting; they are won in the </a:t>
            </a:r>
            <a:r>
              <a:rPr lang="en-US" b="1" i="1" dirty="0"/>
              <a:t>thinking</a:t>
            </a:r>
            <a:r>
              <a:rPr lang="en-US" dirty="0"/>
              <a:t> before hand</a:t>
            </a:r>
          </a:p>
          <a:p>
            <a:r>
              <a:rPr lang="en-US" dirty="0"/>
              <a:t>Weapons aren’t you most powerful weapon</a:t>
            </a:r>
          </a:p>
          <a:p>
            <a:r>
              <a:rPr lang="en-US" dirty="0"/>
              <a:t>YOUR MIND IS YOU GREATEST WEAPON (and tool)</a:t>
            </a:r>
          </a:p>
          <a:p>
            <a:r>
              <a:rPr lang="en-US" dirty="0"/>
              <a:t>My answer to my Dental Hygienist?</a:t>
            </a:r>
          </a:p>
        </p:txBody>
      </p:sp>
    </p:spTree>
    <p:extLst>
      <p:ext uri="{BB962C8B-B14F-4D97-AF65-F5344CB8AC3E}">
        <p14:creationId xmlns:p14="http://schemas.microsoft.com/office/powerpoint/2010/main" val="161360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9792" y="1828800"/>
            <a:ext cx="51244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i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0811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Mind is your Most Powerful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“There is no knowledge that is not power” (Ralph Waldo Emerson)</a:t>
            </a:r>
          </a:p>
          <a:p>
            <a:r>
              <a:rPr lang="en-US" dirty="0"/>
              <a:t>Tools serve to amplify, not replace, mental powers</a:t>
            </a:r>
          </a:p>
          <a:p>
            <a:r>
              <a:rPr lang="en-US" dirty="0"/>
              <a:t>Some of the most effective attacks simply take advantage of the mentally weak</a:t>
            </a:r>
          </a:p>
          <a:p>
            <a:pPr lvl="1"/>
            <a:r>
              <a:rPr lang="en-US" dirty="0"/>
              <a:t>The Nigerian Email Scam – Yes, people do fall for these</a:t>
            </a:r>
          </a:p>
          <a:p>
            <a:r>
              <a:rPr lang="en-US" dirty="0"/>
              <a:t>Other attacks take advantage of systems that are too complicated to fully understand</a:t>
            </a:r>
          </a:p>
          <a:p>
            <a:pPr lvl="1"/>
            <a:r>
              <a:rPr lang="en-US" dirty="0"/>
              <a:t>Python language sandboxing</a:t>
            </a:r>
          </a:p>
        </p:txBody>
      </p:sp>
    </p:spTree>
    <p:extLst>
      <p:ext uri="{BB962C8B-B14F-4D97-AF65-F5344CB8AC3E}">
        <p14:creationId xmlns:p14="http://schemas.microsoft.com/office/powerpoint/2010/main" val="40829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Non-Thinking: A Danger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“The real question is not whether machines think but whether men do” (B.F. Skinner)</a:t>
            </a:r>
          </a:p>
          <a:p>
            <a:r>
              <a:rPr lang="en-US" dirty="0"/>
              <a:t>Thousands of years went in to developing our ability to detect physical fraud</a:t>
            </a:r>
          </a:p>
          <a:p>
            <a:r>
              <a:rPr lang="en-US" dirty="0"/>
              <a:t>Humanity has not had time to evolve with the technology changes</a:t>
            </a:r>
          </a:p>
          <a:p>
            <a:r>
              <a:rPr lang="en-US" dirty="0"/>
              <a:t>The most common attacks are not really about the technology, but the people</a:t>
            </a:r>
          </a:p>
          <a:p>
            <a:pPr lvl="1"/>
            <a:r>
              <a:rPr lang="en-US" dirty="0"/>
              <a:t>“Only amateurs attack machines; professionals target people” (Bruce </a:t>
            </a:r>
            <a:r>
              <a:rPr lang="en-US" dirty="0" err="1"/>
              <a:t>Schneier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25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Unfortunately, humanity isn’t going to evolve much during your life time</a:t>
            </a:r>
          </a:p>
          <a:p>
            <a:r>
              <a:rPr lang="en-US" dirty="0"/>
              <a:t>And, equally unfortunately, they aren’t going to get much smarter (as a group)</a:t>
            </a:r>
          </a:p>
          <a:p>
            <a:r>
              <a:rPr lang="en-US" dirty="0"/>
              <a:t>This is where you come in</a:t>
            </a:r>
          </a:p>
          <a:p>
            <a:pPr lvl="1"/>
            <a:r>
              <a:rPr lang="en-US" dirty="0"/>
              <a:t>The most valuable security professional protects </a:t>
            </a:r>
            <a:r>
              <a:rPr lang="en-US" b="1" i="1" dirty="0"/>
              <a:t>people</a:t>
            </a:r>
            <a:r>
              <a:rPr lang="en-US" dirty="0"/>
              <a:t> not systems</a:t>
            </a:r>
          </a:p>
          <a:p>
            <a:pPr lvl="1"/>
            <a:r>
              <a:rPr lang="en-US" dirty="0"/>
              <a:t>You want to learn to create tools that helps idiots be safer</a:t>
            </a:r>
          </a:p>
          <a:p>
            <a:pPr lvl="1"/>
            <a:r>
              <a:rPr lang="en-US" dirty="0"/>
              <a:t>You need to be the strong mind that protects the weak</a:t>
            </a:r>
          </a:p>
        </p:txBody>
      </p:sp>
    </p:spTree>
    <p:extLst>
      <p:ext uri="{BB962C8B-B14F-4D97-AF65-F5344CB8AC3E}">
        <p14:creationId xmlns:p14="http://schemas.microsoft.com/office/powerpoint/2010/main" val="13683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clip from Sid Meier’s Alpha Centauri</a:t>
            </a:r>
          </a:p>
        </p:txBody>
      </p:sp>
    </p:spTree>
    <p:extLst>
      <p:ext uri="{BB962C8B-B14F-4D97-AF65-F5344CB8AC3E}">
        <p14:creationId xmlns:p14="http://schemas.microsoft.com/office/powerpoint/2010/main" val="148109832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4429</TotalTime>
  <Words>1216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Arial Narrow</vt:lpstr>
      <vt:lpstr>Horizon</vt:lpstr>
      <vt:lpstr>Usable Security Design</vt:lpstr>
      <vt:lpstr>The Most Powerful Security Tool</vt:lpstr>
      <vt:lpstr>What is a warrior’s Most Powerful Tool?</vt:lpstr>
      <vt:lpstr>NO! NO! NO! NO! NO!</vt:lpstr>
      <vt:lpstr>PowerPoint Presentation</vt:lpstr>
      <vt:lpstr>Your Mind is your Most Powerful Tool</vt:lpstr>
      <vt:lpstr>Non-Thinking: A Danger of Technology</vt:lpstr>
      <vt:lpstr>Market Realities</vt:lpstr>
      <vt:lpstr>A clip from Sid Meier’s Alpha Centauri</vt:lpstr>
      <vt:lpstr>Social Engineering: Pretexting</vt:lpstr>
      <vt:lpstr>Possible Solutions</vt:lpstr>
      <vt:lpstr>Social Engineering: Phishing</vt:lpstr>
      <vt:lpstr>Spear Phishing</vt:lpstr>
      <vt:lpstr>Possible Solutions</vt:lpstr>
      <vt:lpstr>Limiting Human Error</vt:lpstr>
      <vt:lpstr>Understanding Human Bias</vt:lpstr>
      <vt:lpstr>When Emotion Takes Over</vt:lpstr>
      <vt:lpstr>Abuses of Authority</vt:lpstr>
      <vt:lpstr>Passwords</vt:lpstr>
      <vt:lpstr>Password Psychology: Strength?</vt:lpstr>
      <vt:lpstr>Password Security Usability</vt:lpstr>
      <vt:lpstr>Password Guessing Issues</vt:lpstr>
      <vt:lpstr>Password Storage</vt:lpstr>
      <vt:lpstr>A Word about choosing Passwords</vt:lpstr>
      <vt:lpstr>Password Entropy</vt:lpstr>
      <vt:lpstr>CAPTCHAs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30</cp:revision>
  <dcterms:created xsi:type="dcterms:W3CDTF">2014-01-16T20:48:15Z</dcterms:created>
  <dcterms:modified xsi:type="dcterms:W3CDTF">2020-05-06T18:56:14Z</dcterms:modified>
</cp:coreProperties>
</file>