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4" r:id="rId1"/>
  </p:sldMasterIdLst>
  <p:sldIdLst>
    <p:sldId id="256" r:id="rId2"/>
    <p:sldId id="259" r:id="rId3"/>
    <p:sldId id="260" r:id="rId4"/>
    <p:sldId id="257" r:id="rId5"/>
    <p:sldId id="261" r:id="rId6"/>
    <p:sldId id="264" r:id="rId7"/>
    <p:sldId id="265" r:id="rId8"/>
    <p:sldId id="262" r:id="rId9"/>
    <p:sldId id="263" r:id="rId10"/>
    <p:sldId id="266" r:id="rId11"/>
    <p:sldId id="269" r:id="rId12"/>
    <p:sldId id="268" r:id="rId13"/>
    <p:sldId id="271" r:id="rId14"/>
    <p:sldId id="272" r:id="rId15"/>
    <p:sldId id="283" r:id="rId16"/>
    <p:sldId id="284" r:id="rId17"/>
    <p:sldId id="285" r:id="rId18"/>
    <p:sldId id="286" r:id="rId19"/>
    <p:sldId id="267" r:id="rId20"/>
    <p:sldId id="273" r:id="rId21"/>
    <p:sldId id="270" r:id="rId22"/>
    <p:sldId id="274" r:id="rId23"/>
    <p:sldId id="275" r:id="rId24"/>
    <p:sldId id="276" r:id="rId25"/>
    <p:sldId id="277" r:id="rId26"/>
    <p:sldId id="278" r:id="rId27"/>
    <p:sldId id="279" r:id="rId28"/>
    <p:sldId id="282" r:id="rId29"/>
    <p:sldId id="287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70" autoAdjust="0"/>
    <p:restoredTop sz="94351" autoAdjust="0"/>
  </p:normalViewPr>
  <p:slideViewPr>
    <p:cSldViewPr>
      <p:cViewPr varScale="1">
        <p:scale>
          <a:sx n="53" d="100"/>
          <a:sy n="53" d="100"/>
        </p:scale>
        <p:origin x="58" y="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895285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351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22890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340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604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711047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346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933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485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94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6CB03EA0-2F37-4F62-93D1-61BCD1BEDED7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666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598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CB03EA0-2F37-4F62-93D1-61BCD1BEDED7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4915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5" r:id="rId1"/>
    <p:sldLayoutId id="2147483846" r:id="rId2"/>
    <p:sldLayoutId id="2147483847" r:id="rId3"/>
    <p:sldLayoutId id="2147483848" r:id="rId4"/>
    <p:sldLayoutId id="2147483849" r:id="rId5"/>
    <p:sldLayoutId id="2147483850" r:id="rId6"/>
    <p:sldLayoutId id="2147483851" r:id="rId7"/>
    <p:sldLayoutId id="2147483852" r:id="rId8"/>
    <p:sldLayoutId id="2147483853" r:id="rId9"/>
    <p:sldLayoutId id="2147483854" r:id="rId10"/>
    <p:sldLayoutId id="2147483855" r:id="rId11"/>
    <p:sldLayoutId id="2147483856" r:id="rId1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Security Engineering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/>
              <a:t>Law 379M</a:t>
            </a:r>
            <a:endParaRPr lang="en-US" b="1" dirty="0"/>
          </a:p>
          <a:p>
            <a:r>
              <a:rPr lang="en-US" b="1" dirty="0"/>
              <a:t>Fall 2020</a:t>
            </a:r>
          </a:p>
          <a:p>
            <a:r>
              <a:rPr lang="en-US" dirty="0"/>
              <a:t>Lecture Notes</a:t>
            </a:r>
          </a:p>
        </p:txBody>
      </p:sp>
    </p:spTree>
    <p:extLst>
      <p:ext uri="{BB962C8B-B14F-4D97-AF65-F5344CB8AC3E}">
        <p14:creationId xmlns:p14="http://schemas.microsoft.com/office/powerpoint/2010/main" val="1661041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EE027-C52B-492F-A4F5-4F1CF1941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IAAA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1AE53E-9946-4F5F-86B1-0C734A8962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Identity – Unique label for a unique principal</a:t>
            </a:r>
          </a:p>
          <a:p>
            <a:r>
              <a:rPr lang="en-US" dirty="0"/>
              <a:t>Authentication – Validation of the principal’s identity</a:t>
            </a:r>
          </a:p>
          <a:p>
            <a:r>
              <a:rPr lang="en-US" dirty="0"/>
              <a:t>Authorization – Permissions granted the </a:t>
            </a:r>
            <a:r>
              <a:rPr lang="en-US" dirty="0" err="1"/>
              <a:t>prinicpal</a:t>
            </a:r>
            <a:endParaRPr lang="en-US" dirty="0"/>
          </a:p>
          <a:p>
            <a:r>
              <a:rPr lang="en-US" dirty="0"/>
              <a:t>Accountability – Metering and auditing of principal</a:t>
            </a:r>
          </a:p>
          <a:p>
            <a:endParaRPr lang="en-US" dirty="0"/>
          </a:p>
          <a:p>
            <a:r>
              <a:rPr lang="en-US" dirty="0"/>
              <a:t>(Message Authenticity – Integrity + Freshness)</a:t>
            </a:r>
          </a:p>
        </p:txBody>
      </p:sp>
    </p:spTree>
    <p:extLst>
      <p:ext uri="{BB962C8B-B14F-4D97-AF65-F5344CB8AC3E}">
        <p14:creationId xmlns:p14="http://schemas.microsoft.com/office/powerpoint/2010/main" val="24955959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Grasp the Context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SECURITY IS ABOUT CONTEXT (Repeat after me)</a:t>
            </a:r>
          </a:p>
          <a:p>
            <a:r>
              <a:rPr lang="en-US" dirty="0"/>
              <a:t>What does it mean when you say “system </a:t>
            </a:r>
            <a:r>
              <a:rPr lang="en-US" i="1" dirty="0"/>
              <a:t>X</a:t>
            </a:r>
            <a:r>
              <a:rPr lang="en-US" dirty="0"/>
              <a:t> is secure”?</a:t>
            </a:r>
          </a:p>
          <a:p>
            <a:pPr lvl="1"/>
            <a:r>
              <a:rPr lang="en-US" dirty="0"/>
              <a:t>Secure against </a:t>
            </a:r>
            <a:r>
              <a:rPr lang="en-US" i="1" dirty="0"/>
              <a:t>whom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Secure under </a:t>
            </a:r>
            <a:r>
              <a:rPr lang="en-US" i="1" dirty="0"/>
              <a:t>what conditions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Are we even protecting what matters?!</a:t>
            </a:r>
          </a:p>
          <a:p>
            <a:r>
              <a:rPr lang="en-US" dirty="0"/>
              <a:t>Take voting security</a:t>
            </a:r>
          </a:p>
          <a:p>
            <a:pPr lvl="1"/>
            <a:r>
              <a:rPr lang="en-US" dirty="0"/>
              <a:t>Who are the potential attackers?</a:t>
            </a:r>
          </a:p>
          <a:p>
            <a:pPr lvl="1"/>
            <a:r>
              <a:rPr lang="en-US" dirty="0"/>
              <a:t>How does the context change if a nation decides to be the attacker?</a:t>
            </a:r>
          </a:p>
        </p:txBody>
      </p:sp>
    </p:spTree>
    <p:extLst>
      <p:ext uri="{BB962C8B-B14F-4D97-AF65-F5344CB8AC3E}">
        <p14:creationId xmlns:p14="http://schemas.microsoft.com/office/powerpoint/2010/main" val="10663382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FF8E5-B0C5-4466-BA13-1BCE29E2C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with Policy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E68893-44F2-4A3F-8B29-FAB0975A6B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“…a succinct statement of a system’s protection strategy” (Anderson ch1 p. 15)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Each credit must be matched by an equal and opposite debit</a:t>
            </a:r>
          </a:p>
          <a:p>
            <a:pPr lvl="1"/>
            <a:r>
              <a:rPr lang="en-US" dirty="0"/>
              <a:t>All transactions over $1,000 must be authorized by two managers</a:t>
            </a:r>
          </a:p>
          <a:p>
            <a:r>
              <a:rPr lang="en-US" dirty="0"/>
              <a:t>Practice:</a:t>
            </a:r>
          </a:p>
          <a:p>
            <a:pPr lvl="1"/>
            <a:r>
              <a:rPr lang="en-US" dirty="0"/>
              <a:t>What are the security policies for TLS?</a:t>
            </a:r>
          </a:p>
        </p:txBody>
      </p:sp>
    </p:spTree>
    <p:extLst>
      <p:ext uri="{BB962C8B-B14F-4D97-AF65-F5344CB8AC3E}">
        <p14:creationId xmlns:p14="http://schemas.microsoft.com/office/powerpoint/2010/main" val="4130492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93DC7-CEAD-4EDC-8938-6B43FF1FB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Then</a:t>
            </a:r>
            <a:r>
              <a:rPr lang="en-US" dirty="0"/>
              <a:t> figure out mechanism</a:t>
            </a:r>
            <a:endParaRPr lang="en-US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65A3D-9FCD-49DA-BD43-6AC8FE297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where most security people like to start</a:t>
            </a:r>
          </a:p>
          <a:p>
            <a:r>
              <a:rPr lang="en-US" dirty="0"/>
              <a:t>But really we only need mechanism to enforce policy</a:t>
            </a:r>
          </a:p>
          <a:p>
            <a:r>
              <a:rPr lang="en-US" dirty="0"/>
              <a:t>Some mechanisms aren’t even technical (e.g., legal)</a:t>
            </a:r>
          </a:p>
          <a:p>
            <a:r>
              <a:rPr lang="en-US" dirty="0"/>
              <a:t>MUST understand </a:t>
            </a:r>
            <a:r>
              <a:rPr lang="en-US" i="1" dirty="0"/>
              <a:t>threat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9844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95099-DCFD-4718-BC60-FB29D62A0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Assurance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8E319E-5811-40D4-95B4-3D9010B8A74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Just how strong/resilient/comprehensive is the mechanism?</a:t>
            </a:r>
          </a:p>
          <a:p>
            <a:r>
              <a:rPr lang="en-US" dirty="0"/>
              <a:t>Requires a solid understanding of the threat model</a:t>
            </a:r>
          </a:p>
          <a:p>
            <a:r>
              <a:rPr lang="en-US" dirty="0"/>
              <a:t>Applications at every stage!</a:t>
            </a:r>
          </a:p>
          <a:p>
            <a:pPr lvl="1"/>
            <a:r>
              <a:rPr lang="en-US" dirty="0"/>
              <a:t>Design – solid security engineering principles</a:t>
            </a:r>
          </a:p>
          <a:p>
            <a:pPr lvl="1"/>
            <a:r>
              <a:rPr lang="en-US" dirty="0"/>
              <a:t>Implementation – coding practices, development processes</a:t>
            </a:r>
          </a:p>
          <a:p>
            <a:pPr lvl="1"/>
            <a:r>
              <a:rPr lang="en-US" dirty="0"/>
              <a:t>Testing – adversarial, comprehensive assessment</a:t>
            </a:r>
          </a:p>
        </p:txBody>
      </p:sp>
    </p:spTree>
    <p:extLst>
      <p:ext uri="{BB962C8B-B14F-4D97-AF65-F5344CB8AC3E}">
        <p14:creationId xmlns:p14="http://schemas.microsoft.com/office/powerpoint/2010/main" val="31718123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Quality: </a:t>
            </a:r>
            <a:r>
              <a:rPr lang="en-US" dirty="0" err="1"/>
              <a:t>Therac</a:t>
            </a:r>
            <a:r>
              <a:rPr lang="en-US" dirty="0"/>
              <a:t> 25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http://sunnyday.mit.edu/papers/therac.pdf</a:t>
            </a:r>
          </a:p>
          <a:p>
            <a:r>
              <a:rPr lang="en-US" dirty="0"/>
              <a:t>Computer controlled radiation medical therapy machine</a:t>
            </a:r>
          </a:p>
          <a:p>
            <a:r>
              <a:rPr lang="en-US" dirty="0"/>
              <a:t>Between 6/’85 and 1/’87, it overdosed 6 people (3 died)</a:t>
            </a:r>
          </a:p>
          <a:p>
            <a:r>
              <a:rPr lang="en-US" dirty="0"/>
              <a:t>The problems were primarily software failures</a:t>
            </a:r>
          </a:p>
        </p:txBody>
      </p:sp>
    </p:spTree>
    <p:extLst>
      <p:ext uri="{BB962C8B-B14F-4D97-AF65-F5344CB8AC3E}">
        <p14:creationId xmlns:p14="http://schemas.microsoft.com/office/powerpoint/2010/main" val="33075481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Race Condition Bug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Real time operating system gathers details from the UI</a:t>
            </a:r>
          </a:p>
          <a:p>
            <a:r>
              <a:rPr lang="en-US" dirty="0"/>
              <a:t>Setting the bending magnets takes 8 seconds</a:t>
            </a:r>
          </a:p>
          <a:p>
            <a:r>
              <a:rPr lang="en-US" dirty="0"/>
              <a:t>Checks for data edits (in real time) as it is setting the magnets</a:t>
            </a:r>
          </a:p>
          <a:p>
            <a:r>
              <a:rPr lang="en-US" dirty="0"/>
              <a:t>However, cleared variable mean subsequent edits are not recorded (but show up in UI)</a:t>
            </a:r>
          </a:p>
        </p:txBody>
      </p:sp>
    </p:spTree>
    <p:extLst>
      <p:ext uri="{BB962C8B-B14F-4D97-AF65-F5344CB8AC3E}">
        <p14:creationId xmlns:p14="http://schemas.microsoft.com/office/powerpoint/2010/main" val="30620968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Overflow bug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Error-checking and integrity checking code protects software</a:t>
            </a:r>
          </a:p>
          <a:p>
            <a:r>
              <a:rPr lang="en-US" dirty="0"/>
              <a:t>One variable would perform a check if the value was non-zero</a:t>
            </a:r>
          </a:p>
          <a:p>
            <a:pPr lvl="1"/>
            <a:r>
              <a:rPr lang="en-US" dirty="0"/>
              <a:t>But the variable was just 8 bit</a:t>
            </a:r>
          </a:p>
          <a:p>
            <a:pPr lvl="1"/>
            <a:r>
              <a:rPr lang="en-US" dirty="0"/>
              <a:t>Every 256</a:t>
            </a:r>
            <a:r>
              <a:rPr lang="en-US" baseline="30000" dirty="0"/>
              <a:t>th</a:t>
            </a:r>
            <a:r>
              <a:rPr lang="en-US" dirty="0"/>
              <a:t> check would overflow back to zero</a:t>
            </a:r>
          </a:p>
          <a:p>
            <a:r>
              <a:rPr lang="en-US" dirty="0"/>
              <a:t>When the tech hit “set” when this overflow happened would allow full, maximum exposure</a:t>
            </a:r>
          </a:p>
        </p:txBody>
      </p:sp>
    </p:spTree>
    <p:extLst>
      <p:ext uri="{BB962C8B-B14F-4D97-AF65-F5344CB8AC3E}">
        <p14:creationId xmlns:p14="http://schemas.microsoft.com/office/powerpoint/2010/main" val="21980542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Failures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Everything fails.</a:t>
            </a:r>
          </a:p>
          <a:p>
            <a:r>
              <a:rPr lang="en-US" dirty="0"/>
              <a:t>Everything.</a:t>
            </a:r>
          </a:p>
          <a:p>
            <a:r>
              <a:rPr lang="en-US" dirty="0"/>
              <a:t>Don’t be like AECL (“It can’t fail that way…”)</a:t>
            </a:r>
          </a:p>
          <a:p>
            <a:pPr lvl="1"/>
            <a:r>
              <a:rPr lang="en-US" dirty="0"/>
              <a:t>I recently had engineers of a client say the exact same things</a:t>
            </a:r>
          </a:p>
          <a:p>
            <a:pPr lvl="1"/>
            <a:r>
              <a:rPr lang="en-US" dirty="0"/>
              <a:t>They couldn’t understand why I thought their software would fail</a:t>
            </a:r>
          </a:p>
          <a:p>
            <a:r>
              <a:rPr lang="en-US" dirty="0"/>
              <a:t>How will </a:t>
            </a:r>
            <a:r>
              <a:rPr lang="en-US" i="1" dirty="0"/>
              <a:t>your</a:t>
            </a:r>
            <a:r>
              <a:rPr lang="en-US" dirty="0"/>
              <a:t> software fail?</a:t>
            </a:r>
          </a:p>
          <a:p>
            <a:pPr lvl="1"/>
            <a:r>
              <a:rPr lang="en-US" dirty="0"/>
              <a:t>You have to ensure that you fail safely</a:t>
            </a:r>
          </a:p>
          <a:p>
            <a:pPr lvl="1"/>
            <a:r>
              <a:rPr lang="en-US" dirty="0"/>
              <a:t>Some failures can never be tolerated; those features may need to be removed</a:t>
            </a:r>
          </a:p>
          <a:p>
            <a:pPr lvl="1"/>
            <a:r>
              <a:rPr lang="en-US" dirty="0"/>
              <a:t>Related: Make sure you use</a:t>
            </a:r>
            <a:r>
              <a:rPr lang="en-US" i="1" dirty="0"/>
              <a:t> fail safe defaults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3453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C556C-C474-40E0-A71D-BD0F75BA6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Incentives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C7E43-E5CB-41BB-B0E0-968D917873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Anderson’s example of airport security</a:t>
            </a:r>
          </a:p>
          <a:p>
            <a:r>
              <a:rPr lang="en-US" dirty="0"/>
              <a:t>What motivates the behavior?</a:t>
            </a:r>
          </a:p>
          <a:p>
            <a:r>
              <a:rPr lang="en-US" dirty="0"/>
              <a:t>What is “Security Theater?”</a:t>
            </a:r>
          </a:p>
          <a:p>
            <a:r>
              <a:rPr lang="en-US" dirty="0"/>
              <a:t>Everyone should learn a little game theory</a:t>
            </a:r>
          </a:p>
          <a:p>
            <a:pPr lvl="1"/>
            <a:r>
              <a:rPr lang="en-US" dirty="0"/>
              <a:t>Read up on Prisoner’s dilemma</a:t>
            </a:r>
          </a:p>
          <a:p>
            <a:pPr lvl="1"/>
            <a:r>
              <a:rPr lang="en-US" dirty="0"/>
              <a:t>Understand “mechanism design”</a:t>
            </a:r>
          </a:p>
          <a:p>
            <a:pPr lvl="1"/>
            <a:r>
              <a:rPr lang="en-US" dirty="0"/>
              <a:t>Anderson’s “Moral Hazard” (Chapter 25)</a:t>
            </a:r>
          </a:p>
        </p:txBody>
      </p:sp>
    </p:spTree>
    <p:extLst>
      <p:ext uri="{BB962C8B-B14F-4D97-AF65-F5344CB8AC3E}">
        <p14:creationId xmlns:p14="http://schemas.microsoft.com/office/powerpoint/2010/main" val="1128717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“[It] is about building systems to remain dependable in the face of …”</a:t>
            </a:r>
          </a:p>
          <a:p>
            <a:pPr lvl="1"/>
            <a:r>
              <a:rPr lang="en-US" dirty="0"/>
              <a:t>Malice</a:t>
            </a:r>
          </a:p>
          <a:p>
            <a:pPr lvl="1"/>
            <a:r>
              <a:rPr lang="en-US" dirty="0"/>
              <a:t>Error</a:t>
            </a:r>
          </a:p>
          <a:p>
            <a:pPr lvl="1"/>
            <a:r>
              <a:rPr lang="en-US" dirty="0"/>
              <a:t>Mischance.</a:t>
            </a:r>
          </a:p>
          <a:p>
            <a:r>
              <a:rPr lang="en-US" dirty="0"/>
              <a:t>“As a discipline, it focuses on the…” </a:t>
            </a:r>
          </a:p>
          <a:p>
            <a:pPr lvl="1"/>
            <a:r>
              <a:rPr lang="en-US" dirty="0"/>
              <a:t>Tools </a:t>
            </a:r>
          </a:p>
          <a:p>
            <a:pPr lvl="1"/>
            <a:r>
              <a:rPr lang="en-US" dirty="0"/>
              <a:t>Processes</a:t>
            </a:r>
          </a:p>
          <a:p>
            <a:pPr lvl="1"/>
            <a:r>
              <a:rPr lang="en-US" dirty="0"/>
              <a:t>Methods</a:t>
            </a:r>
          </a:p>
        </p:txBody>
      </p:sp>
    </p:spTree>
    <p:extLst>
      <p:ext uri="{BB962C8B-B14F-4D97-AF65-F5344CB8AC3E}">
        <p14:creationId xmlns:p14="http://schemas.microsoft.com/office/powerpoint/2010/main" val="18014358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D05EA-B2CF-4987-846D-940C5F656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Principles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E571E5-5A83-43E8-90A2-11FA30896B4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Least privilege</a:t>
            </a:r>
          </a:p>
          <a:p>
            <a:r>
              <a:rPr lang="en-US" dirty="0"/>
              <a:t>Minimize attack surface</a:t>
            </a:r>
          </a:p>
          <a:p>
            <a:r>
              <a:rPr lang="en-US" dirty="0"/>
              <a:t>Defense in depth</a:t>
            </a:r>
          </a:p>
          <a:p>
            <a:r>
              <a:rPr lang="en-US" dirty="0"/>
              <a:t>Separation of duties and responsibilities</a:t>
            </a:r>
          </a:p>
          <a:p>
            <a:r>
              <a:rPr lang="en-US" dirty="0"/>
              <a:t>Crowdsourcing</a:t>
            </a:r>
          </a:p>
          <a:p>
            <a:r>
              <a:rPr lang="en-US" dirty="0"/>
              <a:t>Open systems</a:t>
            </a:r>
          </a:p>
          <a:p>
            <a:r>
              <a:rPr lang="en-US" dirty="0"/>
              <a:t>Fail Safe/Fail Secure</a:t>
            </a:r>
          </a:p>
        </p:txBody>
      </p:sp>
    </p:spTree>
    <p:extLst>
      <p:ext uri="{BB962C8B-B14F-4D97-AF65-F5344CB8AC3E}">
        <p14:creationId xmlns:p14="http://schemas.microsoft.com/office/powerpoint/2010/main" val="13330956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Illustrations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See http://xkcd.com/538/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088696"/>
            <a:ext cx="7391400" cy="45206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707151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42422-9DCF-4EBF-86A3-E5864B961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Psychology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D6A306-9EA1-491F-94FE-24BA7DAE402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Much of computer security rests on </a:t>
            </a:r>
            <a:r>
              <a:rPr lang="en-US" b="1" i="1" dirty="0"/>
              <a:t>psychology</a:t>
            </a:r>
            <a:endParaRPr lang="en-US" dirty="0"/>
          </a:p>
          <a:p>
            <a:r>
              <a:rPr lang="en-US" dirty="0"/>
              <a:t>Phishing, email scams, </a:t>
            </a:r>
            <a:r>
              <a:rPr lang="en-US" dirty="0" err="1"/>
              <a:t>etc</a:t>
            </a:r>
            <a:r>
              <a:rPr lang="en-US" dirty="0"/>
              <a:t> all depend on user psych</a:t>
            </a:r>
          </a:p>
          <a:p>
            <a:r>
              <a:rPr lang="en-US" dirty="0"/>
              <a:t>Security mechanisms avoided because they clash with psych</a:t>
            </a:r>
          </a:p>
        </p:txBody>
      </p:sp>
    </p:spTree>
    <p:extLst>
      <p:ext uri="{BB962C8B-B14F-4D97-AF65-F5344CB8AC3E}">
        <p14:creationId xmlns:p14="http://schemas.microsoft.com/office/powerpoint/2010/main" val="25883422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Social Engineering: </a:t>
            </a:r>
            <a:r>
              <a:rPr lang="en-US" i="1" dirty="0"/>
              <a:t>Pretexting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Pretexting: phone for info pretending to be someone else</a:t>
            </a:r>
          </a:p>
          <a:p>
            <a:r>
              <a:rPr lang="en-US" dirty="0"/>
              <a:t>The goal is to private information, credentials,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Attacks of this sort are often conducted in stages</a:t>
            </a:r>
          </a:p>
          <a:p>
            <a:pPr lvl="1"/>
            <a:r>
              <a:rPr lang="en-US" dirty="0"/>
              <a:t>Attacker starts by getting non-sensitive information</a:t>
            </a:r>
          </a:p>
          <a:p>
            <a:pPr lvl="1"/>
            <a:r>
              <a:rPr lang="en-US" dirty="0"/>
              <a:t>Attacker uses non-sensitive information to convince others of his deception</a:t>
            </a:r>
          </a:p>
          <a:p>
            <a:r>
              <a:rPr lang="en-US" dirty="0"/>
              <a:t>One health institution had 30 such calls a week!</a:t>
            </a:r>
          </a:p>
        </p:txBody>
      </p:sp>
    </p:spTree>
    <p:extLst>
      <p:ext uri="{BB962C8B-B14F-4D97-AF65-F5344CB8AC3E}">
        <p14:creationId xmlns:p14="http://schemas.microsoft.com/office/powerpoint/2010/main" val="16522196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Social Engineering: Phishing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Phishing: Sending an email that appears to be authentic to get private info</a:t>
            </a:r>
          </a:p>
          <a:p>
            <a:r>
              <a:rPr lang="en-US" dirty="0"/>
              <a:t>Easy to create an email that looks authentic.</a:t>
            </a:r>
          </a:p>
          <a:p>
            <a:pPr lvl="1"/>
            <a:r>
              <a:rPr lang="en-US" dirty="0"/>
              <a:t>Especially modern emails with HTML and media</a:t>
            </a:r>
          </a:p>
          <a:p>
            <a:pPr lvl="1"/>
            <a:r>
              <a:rPr lang="en-US" dirty="0"/>
              <a:t>The resources are often online, so the phishing email simply points to them</a:t>
            </a:r>
          </a:p>
          <a:p>
            <a:pPr lvl="1"/>
            <a:r>
              <a:rPr lang="en-US" dirty="0"/>
              <a:t>Email is easily </a:t>
            </a:r>
            <a:r>
              <a:rPr lang="en-US" dirty="0" err="1"/>
              <a:t>forgible</a:t>
            </a:r>
            <a:endParaRPr lang="en-US" dirty="0"/>
          </a:p>
          <a:p>
            <a:r>
              <a:rPr lang="en-US" dirty="0"/>
              <a:t>Example attacks:</a:t>
            </a:r>
          </a:p>
          <a:p>
            <a:pPr lvl="1"/>
            <a:r>
              <a:rPr lang="en-US" dirty="0"/>
              <a:t>Tell user they need to change password (and enter old password first)</a:t>
            </a:r>
          </a:p>
          <a:p>
            <a:pPr lvl="1"/>
            <a:r>
              <a:rPr lang="en-US" dirty="0"/>
              <a:t>Tell user they need to update profile including SSN</a:t>
            </a:r>
          </a:p>
        </p:txBody>
      </p:sp>
    </p:spTree>
    <p:extLst>
      <p:ext uri="{BB962C8B-B14F-4D97-AF65-F5344CB8AC3E}">
        <p14:creationId xmlns:p14="http://schemas.microsoft.com/office/powerpoint/2010/main" val="2258697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Human Bias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Humans are not rational</a:t>
            </a:r>
          </a:p>
          <a:p>
            <a:r>
              <a:rPr lang="en-US" dirty="0"/>
              <a:t>Humans are designed with a bias toward action</a:t>
            </a:r>
          </a:p>
          <a:p>
            <a:pPr lvl="1"/>
            <a:r>
              <a:rPr lang="en-US" dirty="0"/>
              <a:t>If we thought about everything we’d never do anything</a:t>
            </a:r>
          </a:p>
          <a:p>
            <a:pPr lvl="1"/>
            <a:r>
              <a:rPr lang="en-US" dirty="0"/>
              <a:t>We’re programmed to act without thinking</a:t>
            </a:r>
          </a:p>
          <a:p>
            <a:r>
              <a:rPr lang="en-US" dirty="0"/>
              <a:t>Examples of bias:</a:t>
            </a:r>
          </a:p>
          <a:p>
            <a:pPr lvl="1"/>
            <a:r>
              <a:rPr lang="en-US" dirty="0"/>
              <a:t>We’re more afraid of dying in a plane crash than a car crash</a:t>
            </a:r>
          </a:p>
        </p:txBody>
      </p:sp>
    </p:spTree>
    <p:extLst>
      <p:ext uri="{BB962C8B-B14F-4D97-AF65-F5344CB8AC3E}">
        <p14:creationId xmlns:p14="http://schemas.microsoft.com/office/powerpoint/2010/main" val="6524390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Emotion Takes Over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When human logic/thinking ends, emotions take over</a:t>
            </a:r>
          </a:p>
          <a:p>
            <a:r>
              <a:rPr lang="en-US" dirty="0"/>
              <a:t>If we don’t know explicitly what to do, we respond emotionally</a:t>
            </a:r>
          </a:p>
          <a:p>
            <a:r>
              <a:rPr lang="en-US" dirty="0"/>
              <a:t>So, sometimes education has limited value</a:t>
            </a:r>
          </a:p>
          <a:p>
            <a:pPr lvl="1"/>
            <a:r>
              <a:rPr lang="en-US" dirty="0"/>
              <a:t>Bad guys will always learn how to exploit what the users </a:t>
            </a:r>
            <a:r>
              <a:rPr lang="en-US" dirty="0" err="1"/>
              <a:t>dont</a:t>
            </a:r>
            <a:r>
              <a:rPr lang="en-US" dirty="0"/>
              <a:t> know</a:t>
            </a:r>
          </a:p>
          <a:p>
            <a:r>
              <a:rPr lang="en-US" dirty="0"/>
              <a:t>One solution is safe defaults (FAIL SAFE/FAIL SECURE!)</a:t>
            </a:r>
          </a:p>
          <a:p>
            <a:pPr lvl="1"/>
            <a:r>
              <a:rPr lang="en-US" dirty="0"/>
              <a:t>“Our bank will never, ever send email”</a:t>
            </a:r>
          </a:p>
        </p:txBody>
      </p:sp>
    </p:spTree>
    <p:extLst>
      <p:ext uri="{BB962C8B-B14F-4D97-AF65-F5344CB8AC3E}">
        <p14:creationId xmlns:p14="http://schemas.microsoft.com/office/powerpoint/2010/main" val="38761392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Abuses of Authority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Read carefully the book’s examples of how people behave </a:t>
            </a:r>
          </a:p>
          <a:p>
            <a:pPr lvl="1"/>
            <a:r>
              <a:rPr lang="en-US" dirty="0"/>
              <a:t>Under someone else’s authority</a:t>
            </a:r>
          </a:p>
          <a:p>
            <a:pPr lvl="1"/>
            <a:r>
              <a:rPr lang="en-US" dirty="0"/>
              <a:t>When they have authority</a:t>
            </a:r>
          </a:p>
          <a:p>
            <a:r>
              <a:rPr lang="en-US" dirty="0"/>
              <a:t>Also, people do not like to admit they make mistakes</a:t>
            </a:r>
          </a:p>
          <a:p>
            <a:pPr lvl="1"/>
            <a:r>
              <a:rPr lang="en-US" dirty="0"/>
              <a:t>“Hustlers” take advantage of this</a:t>
            </a:r>
          </a:p>
          <a:p>
            <a:r>
              <a:rPr lang="en-US" dirty="0"/>
              <a:t>AGAIN, you cannot design assuming the user is dispassionate and rational</a:t>
            </a:r>
          </a:p>
        </p:txBody>
      </p:sp>
    </p:spTree>
    <p:extLst>
      <p:ext uri="{BB962C8B-B14F-4D97-AF65-F5344CB8AC3E}">
        <p14:creationId xmlns:p14="http://schemas.microsoft.com/office/powerpoint/2010/main" val="10658022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CAPTCHAs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Good case study!</a:t>
            </a:r>
          </a:p>
          <a:p>
            <a:pPr lvl="1"/>
            <a:r>
              <a:rPr lang="en-US" dirty="0"/>
              <a:t>Combine psychology, usability, and system design nicely</a:t>
            </a:r>
          </a:p>
          <a:p>
            <a:pPr lvl="1"/>
            <a:r>
              <a:rPr lang="en-US" dirty="0"/>
              <a:t>Designed around what humans do well that computers do not</a:t>
            </a:r>
          </a:p>
          <a:p>
            <a:pPr lvl="1"/>
            <a:r>
              <a:rPr lang="en-US" dirty="0"/>
              <a:t>“Completely Automated Public Turing Test to Tell Computers and Humans Apart”</a:t>
            </a:r>
          </a:p>
          <a:p>
            <a:pPr lvl="1"/>
            <a:r>
              <a:rPr lang="en-US" dirty="0"/>
              <a:t>Thanks Alan Turing!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3505200"/>
            <a:ext cx="2762250" cy="165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56278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 Everyone wants a secure network. But how?</a:t>
            </a:r>
          </a:p>
          <a:p>
            <a:r>
              <a:rPr lang="en-US" dirty="0"/>
              <a:t>“</a:t>
            </a:r>
            <a:r>
              <a:rPr lang="en-US" b="1" i="1" dirty="0"/>
              <a:t>Whoever thinks his problem can be solved using cryptography, doesn’t understand his problem and doesn’t understand cryptography.</a:t>
            </a:r>
            <a:r>
              <a:rPr lang="en-US" dirty="0"/>
              <a:t>”</a:t>
            </a:r>
            <a:endParaRPr lang="en-US" b="1" i="1" dirty="0"/>
          </a:p>
          <a:p>
            <a:pPr lvl="1"/>
            <a:r>
              <a:rPr lang="en-US" dirty="0"/>
              <a:t>— Attributed by Roger Needham and Butler Lampson to Each Other</a:t>
            </a:r>
          </a:p>
          <a:p>
            <a:r>
              <a:rPr lang="en-US" dirty="0"/>
              <a:t>This is what we’re going to study </a:t>
            </a:r>
            <a:r>
              <a:rPr lang="en-US"/>
              <a:t>this semester!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628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Goal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Confidentiality, Integrity, Availability (CIA Triad)</a:t>
            </a:r>
          </a:p>
          <a:p>
            <a:r>
              <a:rPr lang="en-US" dirty="0"/>
              <a:t>For new systems:</a:t>
            </a:r>
          </a:p>
          <a:p>
            <a:pPr lvl="1"/>
            <a:r>
              <a:rPr lang="en-US" dirty="0"/>
              <a:t>Design security</a:t>
            </a:r>
          </a:p>
          <a:p>
            <a:pPr lvl="1"/>
            <a:r>
              <a:rPr lang="en-US" dirty="0"/>
              <a:t>Implement security</a:t>
            </a:r>
          </a:p>
          <a:p>
            <a:pPr lvl="1"/>
            <a:r>
              <a:rPr lang="en-US" dirty="0"/>
              <a:t>Test security</a:t>
            </a:r>
          </a:p>
          <a:p>
            <a:r>
              <a:rPr lang="en-US" dirty="0"/>
              <a:t>For existing systems:</a:t>
            </a:r>
          </a:p>
          <a:p>
            <a:pPr lvl="1"/>
            <a:r>
              <a:rPr lang="en-US" dirty="0"/>
              <a:t>Adapt them for increased security</a:t>
            </a:r>
          </a:p>
          <a:p>
            <a:pPr lvl="1"/>
            <a:r>
              <a:rPr lang="en-US" dirty="0"/>
              <a:t>Adapt them as their </a:t>
            </a:r>
            <a:r>
              <a:rPr lang="en-US" i="1" dirty="0"/>
              <a:t>environment</a:t>
            </a:r>
            <a:r>
              <a:rPr lang="en-US" dirty="0"/>
              <a:t> evolves</a:t>
            </a:r>
          </a:p>
        </p:txBody>
      </p:sp>
    </p:spTree>
    <p:extLst>
      <p:ext uri="{BB962C8B-B14F-4D97-AF65-F5344CB8AC3E}">
        <p14:creationId xmlns:p14="http://schemas.microsoft.com/office/powerpoint/2010/main" val="1673894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29B45-C14B-40EF-8923-89D18A8B6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Observation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053C1D-5CD2-41E4-8FDE-913054BA6E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2438400"/>
            <a:ext cx="8991600" cy="64188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75C90F1-0A80-4B24-98AF-4F473CC3D08B}"/>
              </a:ext>
            </a:extLst>
          </p:cNvPr>
          <p:cNvSpPr txBox="1"/>
          <p:nvPr/>
        </p:nvSpPr>
        <p:spPr>
          <a:xfrm>
            <a:off x="5181600" y="3198167"/>
            <a:ext cx="31885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Anderson, Ch 1, p. 4</a:t>
            </a:r>
          </a:p>
        </p:txBody>
      </p:sp>
    </p:spTree>
    <p:extLst>
      <p:ext uri="{BB962C8B-B14F-4D97-AF65-F5344CB8AC3E}">
        <p14:creationId xmlns:p14="http://schemas.microsoft.com/office/powerpoint/2010/main" val="3534836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BA7AF-1F3E-466C-B86C-0438D5569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8339BD-4C3C-4C90-B845-D81B7F468C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Policy</a:t>
            </a:r>
          </a:p>
          <a:p>
            <a:r>
              <a:rPr lang="en-US" dirty="0"/>
              <a:t>Mechanism</a:t>
            </a:r>
          </a:p>
          <a:p>
            <a:r>
              <a:rPr lang="en-US" dirty="0"/>
              <a:t>Assurance</a:t>
            </a:r>
          </a:p>
          <a:p>
            <a:r>
              <a:rPr lang="en-US" dirty="0"/>
              <a:t>Incentives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7BA353-50DA-46E6-A3EB-933891B51D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2061817"/>
            <a:ext cx="5275729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755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7DFD8-9C87-4CFF-8624-FFDF352D8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6E35F9-2A7A-4D82-B9B4-461C4C6C7D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System – Tech + Auxiliary Tech + Staff + Users + etc.</a:t>
            </a:r>
          </a:p>
          <a:p>
            <a:r>
              <a:rPr lang="en-US" dirty="0"/>
              <a:t>Subject – Physical “person”</a:t>
            </a:r>
          </a:p>
          <a:p>
            <a:r>
              <a:rPr lang="en-US" dirty="0"/>
              <a:t>Principal – Entity in the system</a:t>
            </a:r>
          </a:p>
          <a:p>
            <a:r>
              <a:rPr lang="en-US" dirty="0"/>
              <a:t>Identity – Unique label attached to a unique principal</a:t>
            </a:r>
          </a:p>
          <a:p>
            <a:r>
              <a:rPr lang="en-US" dirty="0"/>
              <a:t>Trusted – Failure results in compromise</a:t>
            </a:r>
          </a:p>
          <a:p>
            <a:r>
              <a:rPr lang="en-US" dirty="0"/>
              <a:t>Trustworthy – Failure is unlikely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077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C117F-63A8-4634-BD58-197C236E1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CIA (Not the Spies)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A5878-2E47-4DA3-86F6-CDA9527A9F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Confidentiality – Cannot be read</a:t>
            </a:r>
          </a:p>
          <a:p>
            <a:r>
              <a:rPr lang="en-US" dirty="0"/>
              <a:t>Integrity – Cannot be altered</a:t>
            </a:r>
          </a:p>
          <a:p>
            <a:r>
              <a:rPr lang="en-US" dirty="0"/>
              <a:t>Availability – Cannot be interrupted</a:t>
            </a:r>
          </a:p>
        </p:txBody>
      </p:sp>
    </p:spTree>
    <p:extLst>
      <p:ext uri="{BB962C8B-B14F-4D97-AF65-F5344CB8AC3E}">
        <p14:creationId xmlns:p14="http://schemas.microsoft.com/office/powerpoint/2010/main" val="903457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103FE-178C-4A55-8935-C424B39AD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 This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442A17-C1BA-4A73-8103-46CEE4D5E3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514600"/>
            <a:ext cx="8534400" cy="124724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0AD4156-27E8-443E-9507-C9443AE6E0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369" y="3761847"/>
            <a:ext cx="1216631" cy="37078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ED8F75B-0112-4CB3-B0A6-FBE77AC61C6C}"/>
              </a:ext>
            </a:extLst>
          </p:cNvPr>
          <p:cNvSpPr txBox="1"/>
          <p:nvPr/>
        </p:nvSpPr>
        <p:spPr>
          <a:xfrm>
            <a:off x="4568007" y="4109692"/>
            <a:ext cx="3698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Anderson, Ch 25, p. 816</a:t>
            </a:r>
          </a:p>
        </p:txBody>
      </p:sp>
    </p:spTree>
    <p:extLst>
      <p:ext uri="{BB962C8B-B14F-4D97-AF65-F5344CB8AC3E}">
        <p14:creationId xmlns:p14="http://schemas.microsoft.com/office/powerpoint/2010/main" val="2090050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90D55-C1FC-4BD8-834D-74C30F67D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Anderson’s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BEE837-F17F-483D-9717-D1AB80CCAA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Bank</a:t>
            </a:r>
          </a:p>
          <a:p>
            <a:r>
              <a:rPr lang="en-US" dirty="0"/>
              <a:t>Military</a:t>
            </a:r>
          </a:p>
          <a:p>
            <a:r>
              <a:rPr lang="en-US" dirty="0"/>
              <a:t>Hospital</a:t>
            </a:r>
          </a:p>
          <a:p>
            <a:r>
              <a:rPr lang="en-US" dirty="0"/>
              <a:t>Home</a:t>
            </a:r>
          </a:p>
        </p:txBody>
      </p:sp>
    </p:spTree>
    <p:extLst>
      <p:ext uri="{BB962C8B-B14F-4D97-AF65-F5344CB8AC3E}">
        <p14:creationId xmlns:p14="http://schemas.microsoft.com/office/powerpoint/2010/main" val="361260365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3182</TotalTime>
  <Words>1143</Words>
  <Application>Microsoft Office PowerPoint</Application>
  <PresentationFormat>On-screen Show (4:3)</PresentationFormat>
  <Paragraphs>178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2" baseType="lpstr">
      <vt:lpstr>Calibri</vt:lpstr>
      <vt:lpstr>Calibri Light</vt:lpstr>
      <vt:lpstr>Retrospect</vt:lpstr>
      <vt:lpstr>Security Engineering</vt:lpstr>
      <vt:lpstr>What is it?</vt:lpstr>
      <vt:lpstr>The Goal</vt:lpstr>
      <vt:lpstr>Key Observation</vt:lpstr>
      <vt:lpstr>A Framework</vt:lpstr>
      <vt:lpstr>Some Definitions</vt:lpstr>
      <vt:lpstr>CIA (Not the Spies)</vt:lpstr>
      <vt:lpstr>Understand This</vt:lpstr>
      <vt:lpstr>Anderson’s Examples</vt:lpstr>
      <vt:lpstr>IAAA</vt:lpstr>
      <vt:lpstr>Grasp the Context</vt:lpstr>
      <vt:lpstr>Start with Policy</vt:lpstr>
      <vt:lpstr>Then figure out mechanism</vt:lpstr>
      <vt:lpstr>Assurance</vt:lpstr>
      <vt:lpstr>Software Quality: Therac 25</vt:lpstr>
      <vt:lpstr>Race Condition Bug</vt:lpstr>
      <vt:lpstr>Overflow bug</vt:lpstr>
      <vt:lpstr>Understanding Failures</vt:lpstr>
      <vt:lpstr>Incentives</vt:lpstr>
      <vt:lpstr>Security Principles</vt:lpstr>
      <vt:lpstr>Illustrations</vt:lpstr>
      <vt:lpstr>Psychology</vt:lpstr>
      <vt:lpstr>Social Engineering: Pretexting</vt:lpstr>
      <vt:lpstr>Social Engineering: Phishing</vt:lpstr>
      <vt:lpstr>Understanding Human Bias</vt:lpstr>
      <vt:lpstr>When Emotion Takes Over</vt:lpstr>
      <vt:lpstr>Abuses of Authority</vt:lpstr>
      <vt:lpstr>CAPTCHAs</vt:lpstr>
      <vt:lpstr>Network Security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Usable Security Design</dc:title>
  <dc:creator>Seth Nielson</dc:creator>
  <cp:lastModifiedBy>Seth Nielson</cp:lastModifiedBy>
  <cp:revision>74</cp:revision>
  <dcterms:created xsi:type="dcterms:W3CDTF">2014-01-16T20:48:15Z</dcterms:created>
  <dcterms:modified xsi:type="dcterms:W3CDTF">2020-08-31T16:58:13Z</dcterms:modified>
</cp:coreProperties>
</file>