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0"/>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6" r:id="rId16"/>
    <p:sldId id="1297" r:id="rId17"/>
    <p:sldId id="1288" r:id="rId18"/>
    <p:sldId id="1249" r:id="rId19"/>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22895" y="983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Members:1</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a:t>
            </a:r>
            <a:r>
              <a:rPr lang="en-US" sz="1100" dirty="0">
                <a:solidFill>
                  <a:schemeClr val="tx1"/>
                </a:solidFill>
              </a:rPr>
              <a:t>BDULLAH S</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412321104301</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SRI RAMANUJAR ENGINEERING COLLEGE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Profile-Page</a:t>
            </a:r>
          </a:p>
        </p:txBody>
      </p:sp>
      <p:pic>
        <p:nvPicPr>
          <p:cNvPr id="5" name="Picture 4">
            <a:extLst>
              <a:ext uri="{FF2B5EF4-FFF2-40B4-BE49-F238E27FC236}">
                <a16:creationId xmlns:a16="http://schemas.microsoft.com/office/drawing/2014/main" id="{37753992-15C8-F084-7A94-44B7643BD648}"/>
              </a:ext>
            </a:extLst>
          </p:cNvPr>
          <p:cNvPicPr>
            <a:picLocks noChangeAspect="1"/>
          </p:cNvPicPr>
          <p:nvPr/>
        </p:nvPicPr>
        <p:blipFill>
          <a:blip r:embed="rId2"/>
          <a:stretch>
            <a:fillRect/>
          </a:stretch>
        </p:blipFill>
        <p:spPr>
          <a:xfrm>
            <a:off x="1138693" y="1121875"/>
            <a:ext cx="6866164" cy="3420493"/>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Login-Admin-Page</a:t>
            </a:r>
          </a:p>
        </p:txBody>
      </p:sp>
      <p:pic>
        <p:nvPicPr>
          <p:cNvPr id="4" name="Picture 3">
            <a:extLst>
              <a:ext uri="{FF2B5EF4-FFF2-40B4-BE49-F238E27FC236}">
                <a16:creationId xmlns:a16="http://schemas.microsoft.com/office/drawing/2014/main" id="{ED8DC26E-7A82-17E6-8EA2-E5F92FC3A4E2}"/>
              </a:ext>
            </a:extLst>
          </p:cNvPr>
          <p:cNvPicPr>
            <a:picLocks noChangeAspect="1"/>
          </p:cNvPicPr>
          <p:nvPr/>
        </p:nvPicPr>
        <p:blipFill>
          <a:blip r:embed="rId2"/>
          <a:stretch>
            <a:fillRect/>
          </a:stretch>
        </p:blipFill>
        <p:spPr>
          <a:xfrm>
            <a:off x="1338944" y="1149121"/>
            <a:ext cx="6988629" cy="371270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Database</a:t>
            </a:r>
          </a:p>
        </p:txBody>
      </p:sp>
      <p:pic>
        <p:nvPicPr>
          <p:cNvPr id="4" name="Picture 3">
            <a:extLst>
              <a:ext uri="{FF2B5EF4-FFF2-40B4-BE49-F238E27FC236}">
                <a16:creationId xmlns:a16="http://schemas.microsoft.com/office/drawing/2014/main" id="{6AF94148-45B8-9906-6E6E-68DD3F7B4899}"/>
              </a:ext>
            </a:extLst>
          </p:cNvPr>
          <p:cNvPicPr>
            <a:picLocks noChangeAspect="1"/>
          </p:cNvPicPr>
          <p:nvPr/>
        </p:nvPicPr>
        <p:blipFill>
          <a:blip r:embed="rId2"/>
          <a:stretch>
            <a:fillRect/>
          </a:stretch>
        </p:blipFill>
        <p:spPr>
          <a:xfrm>
            <a:off x="1012372" y="1101157"/>
            <a:ext cx="6955971" cy="3695360"/>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684018" cy="4048277"/>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sz="1600" b="1" dirty="0">
                <a:solidFill>
                  <a:srgbClr val="374151"/>
                </a:solidFill>
                <a:latin typeface="+mj-lt"/>
                <a:cs typeface="Times New Roman" panose="02020603050405020304" pitchFamily="18" charset="0"/>
              </a:rPr>
            </a:br>
            <a:r>
              <a:rPr lang="en-US" sz="1200" dirty="0">
                <a:solidFill>
                  <a:srgbClr val="374151"/>
                </a:solidFill>
                <a:latin typeface="+mj-lt"/>
                <a:cs typeface="Times New Roman" panose="02020603050405020304" pitchFamily="18" charset="0"/>
              </a:rPr>
              <a:t>1.  </a:t>
            </a:r>
            <a:r>
              <a:rPr lang="en-US" sz="1200" dirty="0">
                <a:solidFill>
                  <a:srgbClr val="374151"/>
                </a:solidFill>
                <a:latin typeface="+mn-lt"/>
                <a:cs typeface="Times New Roman" panose="02020603050405020304" pitchFamily="18" charset="0"/>
              </a:rPr>
              <a:t>Enhanced Recommendation Engine:</a:t>
            </a:r>
            <a:br>
              <a:rPr lang="en-US" sz="1200" dirty="0">
                <a:solidFill>
                  <a:srgbClr val="374151"/>
                </a:solidFill>
                <a:latin typeface="+mn-lt"/>
                <a:cs typeface="Times New Roman" panose="02020603050405020304" pitchFamily="18" charset="0"/>
              </a:rPr>
            </a:br>
            <a:r>
              <a:rPr lang="en-US" sz="1200" dirty="0">
                <a:solidFill>
                  <a:srgbClr val="374151"/>
                </a:solidFill>
                <a:latin typeface="+mn-lt"/>
                <a:cs typeface="Times New Roman" panose="02020603050405020304" pitchFamily="18" charset="0"/>
              </a:rPr>
              <a:t>	Implement machine learning algorithms to improve the accuracy and relevance of music recommendations.  Incorporate collaborative filtering, content-based filtering, and hybrid recommendation </a:t>
            </a:r>
            <a:r>
              <a:rPr lang="en-US" sz="1200" dirty="0" err="1">
                <a:solidFill>
                  <a:srgbClr val="374151"/>
                </a:solidFill>
                <a:latin typeface="+mn-lt"/>
                <a:cs typeface="Times New Roman" panose="02020603050405020304" pitchFamily="18" charset="0"/>
              </a:rPr>
              <a:t>approaches.Allow</a:t>
            </a:r>
            <a:r>
              <a:rPr lang="en-US" sz="1200" dirty="0">
                <a:solidFill>
                  <a:srgbClr val="374151"/>
                </a:solidFill>
                <a:latin typeface="+mn-lt"/>
                <a:cs typeface="Times New Roman" panose="02020603050405020304" pitchFamily="18" charset="0"/>
              </a:rPr>
              <a:t> users to provide feedback on recommended songs to further refine the recommendation algorithm.</a:t>
            </a:r>
            <a:br>
              <a:rPr lang="en-US" sz="1200" dirty="0">
                <a:solidFill>
                  <a:srgbClr val="374151"/>
                </a:solidFill>
                <a:latin typeface="+mn-lt"/>
                <a:cs typeface="Times New Roman" panose="02020603050405020304" pitchFamily="18" charset="0"/>
              </a:rPr>
            </a:br>
            <a:br>
              <a:rPr lang="en-US" sz="1200" dirty="0">
                <a:solidFill>
                  <a:srgbClr val="374151"/>
                </a:solidFill>
                <a:latin typeface="+mn-lt"/>
                <a:cs typeface="Times New Roman" panose="02020603050405020304" pitchFamily="18" charset="0"/>
              </a:rPr>
            </a:br>
            <a:r>
              <a:rPr lang="en-US" sz="1200" dirty="0">
                <a:solidFill>
                  <a:srgbClr val="374151"/>
                </a:solidFill>
                <a:latin typeface="+mn-lt"/>
                <a:cs typeface="Times New Roman" panose="02020603050405020304" pitchFamily="18" charset="0"/>
              </a:rPr>
              <a:t>2.  Social Collaboration Features:</a:t>
            </a:r>
            <a:br>
              <a:rPr lang="en-US" sz="1200" dirty="0">
                <a:solidFill>
                  <a:srgbClr val="374151"/>
                </a:solidFill>
                <a:latin typeface="+mn-lt"/>
                <a:cs typeface="Times New Roman" panose="02020603050405020304" pitchFamily="18" charset="0"/>
              </a:rPr>
            </a:br>
            <a:r>
              <a:rPr lang="en-US" sz="1200" dirty="0">
                <a:solidFill>
                  <a:srgbClr val="374151"/>
                </a:solidFill>
                <a:latin typeface="+mn-lt"/>
                <a:cs typeface="Times New Roman" panose="02020603050405020304" pitchFamily="18" charset="0"/>
              </a:rPr>
              <a:t>	Expand social features to enable collaborative playlist creation among multiple </a:t>
            </a:r>
            <a:r>
              <a:rPr lang="en-US" sz="1200" dirty="0" err="1">
                <a:solidFill>
                  <a:srgbClr val="374151"/>
                </a:solidFill>
                <a:latin typeface="+mn-lt"/>
                <a:cs typeface="Times New Roman" panose="02020603050405020304" pitchFamily="18" charset="0"/>
              </a:rPr>
              <a:t>users.Introduce</a:t>
            </a:r>
            <a:r>
              <a:rPr lang="en-US" sz="1200" dirty="0">
                <a:solidFill>
                  <a:srgbClr val="374151"/>
                </a:solidFill>
                <a:latin typeface="+mn-lt"/>
                <a:cs typeface="Times New Roman" panose="02020603050405020304" pitchFamily="18" charset="0"/>
              </a:rPr>
              <a:t> group listening sessions where users can listen to the same playlist simultaneously and chat in real-time.</a:t>
            </a:r>
            <a:br>
              <a:rPr lang="en-US" sz="1200" dirty="0">
                <a:solidFill>
                  <a:srgbClr val="374151"/>
                </a:solidFill>
                <a:latin typeface="+mn-lt"/>
                <a:cs typeface="Times New Roman" panose="02020603050405020304" pitchFamily="18" charset="0"/>
              </a:rPr>
            </a:br>
            <a:br>
              <a:rPr lang="en-US" sz="1200" dirty="0">
                <a:solidFill>
                  <a:srgbClr val="374151"/>
                </a:solidFill>
                <a:latin typeface="+mn-lt"/>
                <a:cs typeface="Times New Roman" panose="02020603050405020304" pitchFamily="18" charset="0"/>
              </a:rPr>
            </a:br>
            <a:r>
              <a:rPr lang="en-US" sz="1200" dirty="0">
                <a:solidFill>
                  <a:srgbClr val="374151"/>
                </a:solidFill>
                <a:latin typeface="+mn-lt"/>
                <a:cs typeface="Times New Roman" panose="02020603050405020304" pitchFamily="18" charset="0"/>
              </a:rPr>
              <a:t>3.  Integration with Emerging Technologies:</a:t>
            </a:r>
            <a:br>
              <a:rPr lang="en-US" sz="1200" dirty="0">
                <a:solidFill>
                  <a:srgbClr val="374151"/>
                </a:solidFill>
                <a:latin typeface="+mn-lt"/>
                <a:cs typeface="Times New Roman" panose="02020603050405020304" pitchFamily="18" charset="0"/>
              </a:rPr>
            </a:br>
            <a:r>
              <a:rPr lang="en-US" sz="1200" dirty="0">
                <a:solidFill>
                  <a:srgbClr val="374151"/>
                </a:solidFill>
                <a:latin typeface="+mn-lt"/>
                <a:cs typeface="Times New Roman" panose="02020603050405020304" pitchFamily="18" charset="0"/>
              </a:rPr>
              <a:t>	Explore integration with voice assistants (e.g., Amazon Alexa, Google Assistant) to enable voice-controlled music  playback and </a:t>
            </a:r>
            <a:r>
              <a:rPr lang="en-US" sz="1200" dirty="0" err="1">
                <a:solidFill>
                  <a:srgbClr val="374151"/>
                </a:solidFill>
                <a:latin typeface="+mn-lt"/>
                <a:cs typeface="Times New Roman" panose="02020603050405020304" pitchFamily="18" charset="0"/>
              </a:rPr>
              <a:t>interaction.Implement</a:t>
            </a:r>
            <a:r>
              <a:rPr lang="en-US" sz="1200" dirty="0">
                <a:solidFill>
                  <a:srgbClr val="374151"/>
                </a:solidFill>
                <a:latin typeface="+mn-lt"/>
                <a:cs typeface="Times New Roman" panose="02020603050405020304" pitchFamily="18" charset="0"/>
              </a:rPr>
              <a:t> support for virtual reality (VR) and augmented reality (AR) technologies to create immersive </a:t>
            </a:r>
            <a:r>
              <a:rPr lang="en-US" sz="1200" dirty="0" err="1">
                <a:solidFill>
                  <a:srgbClr val="374151"/>
                </a:solidFill>
                <a:latin typeface="+mn-lt"/>
                <a:cs typeface="Times New Roman" panose="02020603050405020304" pitchFamily="18" charset="0"/>
              </a:rPr>
              <a:t>musicexperiences</a:t>
            </a:r>
            <a:r>
              <a:rPr lang="en-US" sz="1200" dirty="0">
                <a:solidFill>
                  <a:srgbClr val="374151"/>
                </a:solidFill>
                <a:latin typeface="+mn-lt"/>
                <a:cs typeface="Times New Roman" panose="02020603050405020304" pitchFamily="18" charset="0"/>
              </a:rPr>
              <a:t> and virtual concert venues.</a:t>
            </a:r>
            <a:br>
              <a:rPr lang="en-US" sz="1200" dirty="0">
                <a:solidFill>
                  <a:srgbClr val="374151"/>
                </a:solidFill>
                <a:latin typeface="+mn-lt"/>
                <a:cs typeface="Times New Roman" panose="02020603050405020304" pitchFamily="18" charset="0"/>
              </a:rPr>
            </a:br>
            <a:br>
              <a:rPr lang="en-US" sz="1200" dirty="0">
                <a:solidFill>
                  <a:srgbClr val="374151"/>
                </a:solidFill>
                <a:latin typeface="+mn-lt"/>
                <a:cs typeface="Times New Roman" panose="02020603050405020304" pitchFamily="18" charset="0"/>
              </a:rPr>
            </a:br>
            <a:r>
              <a:rPr lang="en-US" sz="1200" dirty="0">
                <a:solidFill>
                  <a:srgbClr val="374151"/>
                </a:solidFill>
                <a:latin typeface="+mn-lt"/>
                <a:cs typeface="Times New Roman" panose="02020603050405020304" pitchFamily="18" charset="0"/>
              </a:rPr>
              <a:t>4. Live Streaming and Concert Integration:</a:t>
            </a:r>
            <a:br>
              <a:rPr lang="en-US" sz="1200" dirty="0">
                <a:solidFill>
                  <a:srgbClr val="374151"/>
                </a:solidFill>
                <a:latin typeface="+mn-lt"/>
                <a:cs typeface="Times New Roman" panose="02020603050405020304" pitchFamily="18" charset="0"/>
              </a:rPr>
            </a:br>
            <a:r>
              <a:rPr lang="en-US" sz="1200" dirty="0">
                <a:solidFill>
                  <a:srgbClr val="374151"/>
                </a:solidFill>
                <a:latin typeface="+mn-lt"/>
                <a:cs typeface="Times New Roman" panose="02020603050405020304" pitchFamily="18" charset="0"/>
              </a:rPr>
              <a:t>	Partner with artists and event organizers to provide live streaming of concerts, music festivals, and exclusive  performances within the </a:t>
            </a:r>
            <a:r>
              <a:rPr lang="en-US" sz="1200" dirty="0" err="1">
                <a:solidFill>
                  <a:srgbClr val="374151"/>
                </a:solidFill>
                <a:latin typeface="+mn-lt"/>
                <a:cs typeface="Times New Roman" panose="02020603050405020304" pitchFamily="18" charset="0"/>
              </a:rPr>
              <a:t>app.Offer</a:t>
            </a:r>
            <a:r>
              <a:rPr lang="en-US" sz="1200" dirty="0">
                <a:solidFill>
                  <a:srgbClr val="374151"/>
                </a:solidFill>
                <a:latin typeface="+mn-lt"/>
                <a:cs typeface="Times New Roman" panose="02020603050405020304" pitchFamily="18" charset="0"/>
              </a:rPr>
              <a:t> virtual tickets to live events and virtual meet-and-greets with artists for premium subscribers.</a:t>
            </a:r>
            <a:br>
              <a:rPr lang="en-US" i="0" dirty="0">
                <a:solidFill>
                  <a:srgbClr val="374151"/>
                </a:solidFill>
                <a:effectLst/>
                <a:latin typeface="Söhne"/>
              </a:rPr>
            </a:br>
            <a:endParaRPr lang="en-US" dirty="0"/>
          </a:p>
        </p:txBody>
      </p:sp>
    </p:spTree>
    <p:extLst>
      <p:ext uri="{BB962C8B-B14F-4D97-AF65-F5344CB8AC3E}">
        <p14:creationId xmlns:p14="http://schemas.microsoft.com/office/powerpoint/2010/main" val="1323128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FEE5F488-B35A-46A2-CE70-F5CF5D2C44CC}"/>
              </a:ext>
            </a:extLst>
          </p:cNvPr>
          <p:cNvSpPr txBox="1"/>
          <p:nvPr/>
        </p:nvSpPr>
        <p:spPr>
          <a:xfrm>
            <a:off x="563337" y="1363434"/>
            <a:ext cx="8205106" cy="1815882"/>
          </a:xfrm>
          <a:prstGeom prst="rect">
            <a:avLst/>
          </a:prstGeom>
          <a:noFill/>
        </p:spPr>
        <p:txBody>
          <a:bodyPr wrap="square" rtlCol="0">
            <a:spAutoFit/>
          </a:bodyPr>
          <a:lstStyle/>
          <a:p>
            <a:r>
              <a:rPr lang="en-US" dirty="0">
                <a:solidFill>
                  <a:srgbClr val="0D0D0D"/>
                </a:solidFill>
                <a:highlight>
                  <a:srgbClr val="FFFFFF"/>
                </a:highlight>
                <a:latin typeface="Söhne"/>
              </a:rPr>
              <a:t>	</a:t>
            </a:r>
            <a:r>
              <a:rPr lang="en-US" b="0" i="0" dirty="0">
                <a:solidFill>
                  <a:srgbClr val="0D0D0D"/>
                </a:solidFill>
                <a:effectLst/>
                <a:highlight>
                  <a:srgbClr val="FFFFFF"/>
                </a:highlight>
                <a:latin typeface="Söhne"/>
              </a:rPr>
              <a:t>The music web application developed using Django showcases a promising foundation for a dynamic and engaging platform. By leveraging HTML, CSS, and Bootstrap, the project delivers a visually appealing interface with intuitive navigation and responsive design. The integration of Django's backend functionalities offers opportunities for robust database management and user authentication. Moving forward, the project has ample potential for expansion, including the implementation of additional features such as personalized playlists, user interaction mechanisms, and enhanced content discovery algorithms. With continued refinement and innovation, the project aims to provide music enthusiasts with a compelling and immersive experience tailored to their preferences and interests.</a:t>
            </a:r>
            <a:endParaRPr lang="en-US" dirty="0"/>
          </a:p>
        </p:txBody>
      </p:sp>
    </p:spTree>
    <p:extLst>
      <p:ext uri="{BB962C8B-B14F-4D97-AF65-F5344CB8AC3E}">
        <p14:creationId xmlns:p14="http://schemas.microsoft.com/office/powerpoint/2010/main" val="2018878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br>
              <a:rPr lang="en-IN" sz="1600" b="1" dirty="0">
                <a:solidFill>
                  <a:srgbClr val="213163"/>
                </a:solidFill>
              </a:rPr>
            </a:br>
            <a:r>
              <a:rPr lang="en-IN" sz="1600" b="1" dirty="0">
                <a:solidFill>
                  <a:srgbClr val="213163"/>
                </a:solidFill>
              </a:rPr>
              <a:t>	</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2" name="TextBox 1">
            <a:extLst>
              <a:ext uri="{FF2B5EF4-FFF2-40B4-BE49-F238E27FC236}">
                <a16:creationId xmlns:a16="http://schemas.microsoft.com/office/drawing/2014/main" id="{8FCAF65E-4F59-4F43-3F4D-6776F00E4AE7}"/>
              </a:ext>
            </a:extLst>
          </p:cNvPr>
          <p:cNvSpPr txBox="1"/>
          <p:nvPr/>
        </p:nvSpPr>
        <p:spPr>
          <a:xfrm>
            <a:off x="359229" y="1112809"/>
            <a:ext cx="8384721" cy="2800767"/>
          </a:xfrm>
          <a:prstGeom prst="rect">
            <a:avLst/>
          </a:prstGeom>
          <a:noFill/>
        </p:spPr>
        <p:txBody>
          <a:bodyPr wrap="square" rtlCol="0">
            <a:spAutoFit/>
          </a:bodyPr>
          <a:lstStyle/>
          <a:p>
            <a:r>
              <a:rPr lang="en-US" sz="1600" dirty="0"/>
              <a:t>	</a:t>
            </a:r>
            <a:r>
              <a:rPr lang="en-US" sz="1600" dirty="0">
                <a:latin typeface="Aptos Display" panose="020B0004020202020204" pitchFamily="34" charset="0"/>
              </a:rPr>
              <a:t>The Django project discussed here presents a dynamic music web application, emphasizing user authentication and database management. With seamless signup and login functionalities, users access a curated index of songs, enabling exploration of diverse musical content. Leveraging Django's robust framework, the application delivers a fluid and responsive user experience, blending aesthetic appeal with functional efficiency. Through intuitive search features and responsive design elements, users navigate the music library effortlessly. The project demonstrates the fusion of frontend and backend components, achieving a harmonious balance between visual appeal and robust functionality. Employing CSS for styling and JavaScript for interactivity, the application prioritizes user engagement and accessibility across devices. In essence, this Django project showcases innovation in web development, underscoring Django's versatility in creating immersive and user-centric applications for music enthusiasts.</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FB3E2588-631D-63ED-A282-9DB80426E007}"/>
              </a:ext>
            </a:extLst>
          </p:cNvPr>
          <p:cNvSpPr txBox="1"/>
          <p:nvPr/>
        </p:nvSpPr>
        <p:spPr>
          <a:xfrm>
            <a:off x="416379" y="1232812"/>
            <a:ext cx="8327571" cy="2677656"/>
          </a:xfrm>
          <a:prstGeom prst="rect">
            <a:avLst/>
          </a:prstGeom>
          <a:noFill/>
        </p:spPr>
        <p:txBody>
          <a:bodyPr wrap="square" rtlCol="0">
            <a:spAutoFit/>
          </a:bodyPr>
          <a:lstStyle/>
          <a:p>
            <a:endParaRPr lang="en-US" dirty="0"/>
          </a:p>
          <a:p>
            <a:r>
              <a:rPr lang="en-US" dirty="0"/>
              <a:t>	In the digital age, there is a burgeoning demand for immersive and user-centric music web applications that seamlessly integrate authentication systems and database management functionalities. Existing platforms often lack the robustness and fluidity required to deliver a cohesive user experience, leading to user dissatisfaction and reduced engagement.</a:t>
            </a:r>
          </a:p>
          <a:p>
            <a:r>
              <a:rPr lang="en-US" dirty="0"/>
              <a:t>	The absence of intuitive search features and responsive design elements further exacerbates usability issues, hindering users' ability to explore and enjoy diverse musical content effectively. There is a pressing need for a solution that addresses these shortcomings by leveraging advanced web development frameworks and technologies to create a dynamic music platform that prioritizes user authentication, database management, intuitive navigation, and responsive design.</a:t>
            </a:r>
          </a:p>
          <a:p>
            <a:r>
              <a:rPr lang="en-US" dirty="0"/>
              <a:t>	 This solution aims to set a new standard for excellence in music web applications, catering to the evolving needs and expectations of modern music enthusiasts.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28B2B84D-865E-FBC1-693F-8BE514F04723}"/>
              </a:ext>
            </a:extLst>
          </p:cNvPr>
          <p:cNvSpPr txBox="1"/>
          <p:nvPr/>
        </p:nvSpPr>
        <p:spPr>
          <a:xfrm>
            <a:off x="530682" y="1330776"/>
            <a:ext cx="8237761" cy="2246769"/>
          </a:xfrm>
          <a:prstGeom prst="rect">
            <a:avLst/>
          </a:prstGeom>
          <a:noFill/>
        </p:spPr>
        <p:txBody>
          <a:bodyPr wrap="square" rtlCol="0">
            <a:spAutoFit/>
          </a:bodyPr>
          <a:lstStyle/>
          <a:p>
            <a:r>
              <a:rPr lang="en-US" dirty="0"/>
              <a:t>	My Django project presents a music-related web application with a visually appealing interface crafted using HTML, database, python, CSS, and Bootstrap. Navigation links facilitate easy access to different sections like Home, Playlist, Artists, and </a:t>
            </a:r>
            <a:r>
              <a:rPr lang="en-US" dirty="0" err="1"/>
              <a:t>Favourites</a:t>
            </a:r>
            <a:r>
              <a:rPr lang="en-US" dirty="0"/>
              <a:t>. Bootstrap's responsive grid system and components ensure seamless viewing across various devices. Cards elegantly display music content such as songs and artists, each accompanied by a play button for instant playback. The navbar incorporates a search form for user convenience. Despite embedding CSS styles within the HTML, the project demonstrates potential for expansion and refinement, including the incorporation of Django's ORM for database interactions, authentication mechanisms for user management, and further enhancements to functionality and design. With continued development, the project promises to offer an immersive and enjoyable music exploration experience for users.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652" y="1413836"/>
            <a:ext cx="8866934" cy="2315827"/>
          </a:xfrm>
          <a:prstGeom prst="rect">
            <a:avLst/>
          </a:prstGeom>
          <a:noFill/>
        </p:spPr>
        <p:txBody>
          <a:bodyPr wrap="square">
            <a:spAutoFit/>
          </a:bodyPr>
          <a:lstStyle/>
          <a:p>
            <a:pPr marL="342900" indent="-342900" algn="l">
              <a:lnSpc>
                <a:spcPct val="150000"/>
              </a:lnSpc>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I’ve stored  the user credentials which got from signup in Django sqlite3 database.</a:t>
            </a:r>
          </a:p>
          <a:p>
            <a:pPr marL="342900" indent="-342900">
              <a:lnSpc>
                <a:spcPct val="150000"/>
              </a:lnSpc>
              <a:buFont typeface="Arial"/>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The authentication  process were done </a:t>
            </a:r>
            <a:r>
              <a:rPr lang="en-US" dirty="0">
                <a:solidFill>
                  <a:srgbClr val="374151"/>
                </a:solidFill>
                <a:latin typeface="Times New Roman" panose="02020603050405020304" pitchFamily="18" charset="0"/>
                <a:cs typeface="Times New Roman" panose="02020603050405020304" pitchFamily="18" charset="0"/>
              </a:rPr>
              <a:t>with the use of predefined Django-functions </a:t>
            </a:r>
            <a:r>
              <a:rPr lang="en-US" b="0" dirty="0">
                <a:solidFill>
                  <a:srgbClr val="C586C0"/>
                </a:solidFill>
                <a:effectLst/>
                <a:highlight>
                  <a:srgbClr val="1F1F1F"/>
                </a:highlight>
                <a:latin typeface="Consolas" panose="020B0609020204030204" pitchFamily="49" charset="0"/>
              </a:rPr>
              <a:t>from</a:t>
            </a:r>
            <a:r>
              <a:rPr lang="en-US" b="0" dirty="0">
                <a:solidFill>
                  <a:srgbClr val="CCCCCC"/>
                </a:solidFill>
                <a:effectLst/>
                <a:highlight>
                  <a:srgbClr val="1F1F1F"/>
                </a:highlight>
                <a:latin typeface="Consolas" panose="020B0609020204030204" pitchFamily="49" charset="0"/>
              </a:rPr>
              <a:t> </a:t>
            </a:r>
            <a:r>
              <a:rPr lang="en-US" b="0" dirty="0" err="1">
                <a:solidFill>
                  <a:srgbClr val="4EC9B0"/>
                </a:solidFill>
                <a:effectLst/>
                <a:highlight>
                  <a:srgbClr val="1F1F1F"/>
                </a:highlight>
                <a:latin typeface="Consolas" panose="020B0609020204030204" pitchFamily="49" charset="0"/>
              </a:rPr>
              <a:t>django</a:t>
            </a:r>
            <a:r>
              <a:rPr lang="en-US" b="0" dirty="0" err="1">
                <a:solidFill>
                  <a:srgbClr val="CCCCCC"/>
                </a:solidFill>
                <a:effectLst/>
                <a:highlight>
                  <a:srgbClr val="1F1F1F"/>
                </a:highlight>
                <a:latin typeface="Consolas" panose="020B0609020204030204" pitchFamily="49" charset="0"/>
              </a:rPr>
              <a:t>.</a:t>
            </a:r>
            <a:r>
              <a:rPr lang="en-US" b="0" dirty="0" err="1">
                <a:solidFill>
                  <a:srgbClr val="4EC9B0"/>
                </a:solidFill>
                <a:effectLst/>
                <a:highlight>
                  <a:srgbClr val="1F1F1F"/>
                </a:highlight>
                <a:latin typeface="Consolas" panose="020B0609020204030204" pitchFamily="49" charset="0"/>
              </a:rPr>
              <a:t>contrib</a:t>
            </a:r>
            <a:r>
              <a:rPr lang="en-US" b="0" dirty="0" err="1">
                <a:solidFill>
                  <a:srgbClr val="CCCCCC"/>
                </a:solidFill>
                <a:effectLst/>
                <a:highlight>
                  <a:srgbClr val="1F1F1F"/>
                </a:highlight>
                <a:latin typeface="Consolas" panose="020B0609020204030204" pitchFamily="49" charset="0"/>
              </a:rPr>
              <a:t>.</a:t>
            </a:r>
            <a:r>
              <a:rPr lang="en-US" b="0" dirty="0" err="1">
                <a:solidFill>
                  <a:srgbClr val="4EC9B0"/>
                </a:solidFill>
                <a:effectLst/>
                <a:highlight>
                  <a:srgbClr val="1F1F1F"/>
                </a:highlight>
                <a:latin typeface="Consolas" panose="020B0609020204030204" pitchFamily="49" charset="0"/>
              </a:rPr>
              <a:t>auth</a:t>
            </a:r>
            <a:r>
              <a:rPr lang="en-US" b="0" dirty="0" err="1">
                <a:solidFill>
                  <a:srgbClr val="CCCCCC"/>
                </a:solidFill>
                <a:effectLst/>
                <a:highlight>
                  <a:srgbClr val="1F1F1F"/>
                </a:highlight>
                <a:latin typeface="Consolas" panose="020B0609020204030204" pitchFamily="49" charset="0"/>
              </a:rPr>
              <a:t>.</a:t>
            </a:r>
            <a:r>
              <a:rPr lang="en-US" b="0" dirty="0" err="1">
                <a:solidFill>
                  <a:srgbClr val="4EC9B0"/>
                </a:solidFill>
                <a:effectLst/>
                <a:highlight>
                  <a:srgbClr val="1F1F1F"/>
                </a:highlight>
                <a:latin typeface="Consolas" panose="020B0609020204030204" pitchFamily="49" charset="0"/>
              </a:rPr>
              <a:t>forms</a:t>
            </a:r>
            <a:r>
              <a:rPr lang="en-US" b="0" dirty="0">
                <a:solidFill>
                  <a:srgbClr val="CCCCCC"/>
                </a:solidFill>
                <a:effectLst/>
                <a:highlight>
                  <a:srgbClr val="1F1F1F"/>
                </a:highlight>
                <a:latin typeface="Consolas" panose="020B0609020204030204" pitchFamily="49" charset="0"/>
              </a:rPr>
              <a:t> </a:t>
            </a:r>
            <a:r>
              <a:rPr lang="en-US" b="0" dirty="0">
                <a:solidFill>
                  <a:srgbClr val="C586C0"/>
                </a:solidFill>
                <a:effectLst/>
                <a:highlight>
                  <a:srgbClr val="1F1F1F"/>
                </a:highlight>
                <a:latin typeface="Consolas" panose="020B0609020204030204" pitchFamily="49" charset="0"/>
              </a:rPr>
              <a:t>import</a:t>
            </a:r>
            <a:r>
              <a:rPr lang="en-US" b="0" dirty="0">
                <a:solidFill>
                  <a:srgbClr val="CCCCCC"/>
                </a:solidFill>
                <a:effectLst/>
                <a:highlight>
                  <a:srgbClr val="1F1F1F"/>
                </a:highlight>
                <a:latin typeface="Consolas" panose="020B0609020204030204" pitchFamily="49" charset="0"/>
              </a:rPr>
              <a:t> </a:t>
            </a:r>
            <a:r>
              <a:rPr lang="en-US" b="0" dirty="0" err="1">
                <a:solidFill>
                  <a:srgbClr val="4EC9B0"/>
                </a:solidFill>
                <a:effectLst/>
                <a:highlight>
                  <a:srgbClr val="1F1F1F"/>
                </a:highlight>
                <a:latin typeface="Consolas" panose="020B0609020204030204" pitchFamily="49" charset="0"/>
              </a:rPr>
              <a:t>AuthenticationForm</a:t>
            </a:r>
            <a:endParaRPr lang="en-US" b="0" dirty="0">
              <a:solidFill>
                <a:srgbClr val="CCCCCC"/>
              </a:solidFill>
              <a:effectLst/>
              <a:highlight>
                <a:srgbClr val="1F1F1F"/>
              </a:highlight>
              <a:latin typeface="Consolas" panose="020B0609020204030204" pitchFamily="49" charset="0"/>
            </a:endParaRPr>
          </a:p>
          <a:p>
            <a:pPr marL="342900" indent="-342900" algn="l">
              <a:lnSpc>
                <a:spcPct val="150000"/>
              </a:lnSpc>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And linked the websites using python(Django) .</a:t>
            </a:r>
          </a:p>
          <a:p>
            <a:pPr marL="342900" indent="-342900" algn="l">
              <a:lnSpc>
                <a:spcPct val="150000"/>
              </a:lnSpc>
              <a:buAutoNum type="arabicPeriod"/>
            </a:pPr>
            <a:r>
              <a:rPr lang="en-US" dirty="0">
                <a:solidFill>
                  <a:srgbClr val="374151"/>
                </a:solidFill>
                <a:latin typeface="Times New Roman" panose="02020603050405020304" pitchFamily="18" charset="0"/>
                <a:cs typeface="Times New Roman" panose="02020603050405020304" pitchFamily="18" charset="0"/>
              </a:rPr>
              <a:t>Some of the normal pages were redirected by using anchor</a:t>
            </a:r>
            <a:r>
              <a:rPr lang="en-US" b="0" i="0" dirty="0">
                <a:solidFill>
                  <a:srgbClr val="374151"/>
                </a:solidFill>
                <a:effectLst/>
                <a:latin typeface="Times New Roman" panose="02020603050405020304" pitchFamily="18" charset="0"/>
                <a:cs typeface="Times New Roman" panose="02020603050405020304" pitchFamily="18" charset="0"/>
              </a:rPr>
              <a:t> tags(&lt;a&gt;&lt;/a&gt;)   </a:t>
            </a:r>
          </a:p>
          <a:p>
            <a:pPr marL="342900" indent="-342900">
              <a:lnSpc>
                <a:spcPct val="150000"/>
              </a:lnSpc>
              <a:buFont typeface="Arial"/>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Images, audio And </a:t>
            </a:r>
            <a:r>
              <a:rPr lang="en-US" b="0" i="0" dirty="0" err="1">
                <a:solidFill>
                  <a:srgbClr val="374151"/>
                </a:solidFill>
                <a:effectLst/>
                <a:latin typeface="Times New Roman" panose="02020603050405020304" pitchFamily="18" charset="0"/>
                <a:cs typeface="Times New Roman" panose="02020603050405020304" pitchFamily="18" charset="0"/>
              </a:rPr>
              <a:t>css</a:t>
            </a:r>
            <a:r>
              <a:rPr lang="en-US" b="0" i="0" dirty="0">
                <a:solidFill>
                  <a:srgbClr val="374151"/>
                </a:solidFill>
                <a:effectLst/>
                <a:latin typeface="Times New Roman" panose="02020603050405020304" pitchFamily="18" charset="0"/>
                <a:cs typeface="Times New Roman" panose="02020603050405020304" pitchFamily="18" charset="0"/>
              </a:rPr>
              <a:t> were included externally in </a:t>
            </a:r>
            <a:r>
              <a:rPr lang="en-US" b="0" i="0" dirty="0" err="1">
                <a:solidFill>
                  <a:srgbClr val="374151"/>
                </a:solidFill>
                <a:effectLst/>
                <a:latin typeface="Times New Roman" panose="02020603050405020304" pitchFamily="18" charset="0"/>
                <a:cs typeface="Times New Roman" panose="02020603050405020304" pitchFamily="18" charset="0"/>
              </a:rPr>
              <a:t>django</a:t>
            </a:r>
            <a:r>
              <a:rPr lang="en-US" b="0" i="0" dirty="0">
                <a:solidFill>
                  <a:srgbClr val="374151"/>
                </a:solidFill>
                <a:effectLst/>
                <a:latin typeface="Times New Roman" panose="02020603050405020304" pitchFamily="18" charset="0"/>
                <a:cs typeface="Times New Roman" panose="02020603050405020304" pitchFamily="18" charset="0"/>
              </a:rPr>
              <a:t> </a:t>
            </a:r>
            <a:r>
              <a:rPr lang="en-US" dirty="0">
                <a:solidFill>
                  <a:srgbClr val="374151"/>
                </a:solidFill>
                <a:latin typeface="Times New Roman" panose="02020603050405020304" pitchFamily="18" charset="0"/>
                <a:cs typeface="Times New Roman" panose="02020603050405020304" pitchFamily="18" charset="0"/>
              </a:rPr>
              <a:t>by using inbuilt code </a:t>
            </a:r>
            <a:r>
              <a:rPr lang="en-US" b="0" dirty="0">
                <a:solidFill>
                  <a:srgbClr val="4FC1FF"/>
                </a:solidFill>
                <a:effectLst/>
                <a:highlight>
                  <a:srgbClr val="1F1F1F"/>
                </a:highlight>
                <a:latin typeface="Consolas" panose="020B0609020204030204" pitchFamily="49" charset="0"/>
              </a:rPr>
              <a:t>STATIC_URL</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a:solidFill>
                  <a:srgbClr val="CE9178"/>
                </a:solidFill>
                <a:effectLst/>
                <a:highlight>
                  <a:srgbClr val="1F1F1F"/>
                </a:highlight>
                <a:latin typeface="Consolas" panose="020B0609020204030204" pitchFamily="49" charset="0"/>
              </a:rPr>
              <a:t>"static/"</a:t>
            </a:r>
            <a:endParaRPr lang="en-US" b="0" dirty="0">
              <a:solidFill>
                <a:srgbClr val="CCCCCC"/>
              </a:solidFill>
              <a:effectLst/>
              <a:highlight>
                <a:srgbClr val="1F1F1F"/>
              </a:highlight>
              <a:latin typeface="Consolas" panose="020B0609020204030204" pitchFamily="49" charset="0"/>
            </a:endParaRPr>
          </a:p>
          <a:p>
            <a:pPr marL="342900" indent="-342900" algn="l">
              <a:lnSpc>
                <a:spcPct val="150000"/>
              </a:lnSpc>
              <a:buAutoNum type="arabicPeriod"/>
            </a:pPr>
            <a:r>
              <a:rPr lang="en-US" dirty="0">
                <a:solidFill>
                  <a:srgbClr val="374151"/>
                </a:solidFill>
                <a:latin typeface="Times New Roman" panose="02020603050405020304" pitchFamily="18" charset="0"/>
                <a:cs typeface="Times New Roman" panose="02020603050405020304" pitchFamily="18" charset="0"/>
              </a:rPr>
              <a:t>I’m improved my code by using </a:t>
            </a:r>
            <a:r>
              <a:rPr lang="en-US" dirty="0" err="1">
                <a:solidFill>
                  <a:srgbClr val="374151"/>
                </a:solidFill>
                <a:latin typeface="Times New Roman" panose="02020603050405020304" pitchFamily="18" charset="0"/>
                <a:cs typeface="Times New Roman" panose="02020603050405020304" pitchFamily="18" charset="0"/>
              </a:rPr>
              <a:t>youtube</a:t>
            </a:r>
            <a:r>
              <a:rPr lang="en-US" dirty="0">
                <a:solidFill>
                  <a:srgbClr val="374151"/>
                </a:solidFill>
                <a:latin typeface="Times New Roman" panose="02020603050405020304" pitchFamily="18" charset="0"/>
                <a:cs typeface="Times New Roman" panose="02020603050405020304" pitchFamily="18" charset="0"/>
              </a:rPr>
              <a:t> videos and some ai tools. </a:t>
            </a: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a:extLst>
              <a:ext uri="{FF2B5EF4-FFF2-40B4-BE49-F238E27FC236}">
                <a16:creationId xmlns:a16="http://schemas.microsoft.com/office/drawing/2014/main" id="{404BB145-C376-3E2E-0514-F6436829CF69}"/>
              </a:ext>
            </a:extLst>
          </p:cNvPr>
          <p:cNvSpPr txBox="1"/>
          <p:nvPr/>
        </p:nvSpPr>
        <p:spPr>
          <a:xfrm>
            <a:off x="998422" y="3747407"/>
            <a:ext cx="2369559" cy="307777"/>
          </a:xfrm>
          <a:prstGeom prst="rect">
            <a:avLst/>
          </a:prstGeom>
          <a:noFill/>
        </p:spPr>
        <p:txBody>
          <a:bodyPr wrap="none" rtlCol="0">
            <a:spAutoFit/>
          </a:bodyPr>
          <a:lstStyle/>
          <a:p>
            <a:r>
              <a:rPr lang="en-US" b="1" dirty="0"/>
              <a:t>Login page of my website</a:t>
            </a:r>
          </a:p>
        </p:txBody>
      </p:sp>
      <p:sp>
        <p:nvSpPr>
          <p:cNvPr id="9" name="TextBox 8">
            <a:extLst>
              <a:ext uri="{FF2B5EF4-FFF2-40B4-BE49-F238E27FC236}">
                <a16:creationId xmlns:a16="http://schemas.microsoft.com/office/drawing/2014/main" id="{F8B5AA9A-63BD-9380-ADDD-7C304C10C3E9}"/>
              </a:ext>
            </a:extLst>
          </p:cNvPr>
          <p:cNvSpPr txBox="1"/>
          <p:nvPr/>
        </p:nvSpPr>
        <p:spPr>
          <a:xfrm>
            <a:off x="5479832" y="3761123"/>
            <a:ext cx="2510624" cy="307777"/>
          </a:xfrm>
          <a:prstGeom prst="rect">
            <a:avLst/>
          </a:prstGeom>
          <a:noFill/>
        </p:spPr>
        <p:txBody>
          <a:bodyPr wrap="none" rtlCol="0">
            <a:spAutoFit/>
          </a:bodyPr>
          <a:lstStyle/>
          <a:p>
            <a:r>
              <a:rPr lang="en-US" b="1" dirty="0" err="1"/>
              <a:t>SignUp</a:t>
            </a:r>
            <a:r>
              <a:rPr lang="en-US" b="1" dirty="0"/>
              <a:t> page of my website</a:t>
            </a:r>
          </a:p>
        </p:txBody>
      </p:sp>
      <p:pic>
        <p:nvPicPr>
          <p:cNvPr id="6" name="Picture 5">
            <a:extLst>
              <a:ext uri="{FF2B5EF4-FFF2-40B4-BE49-F238E27FC236}">
                <a16:creationId xmlns:a16="http://schemas.microsoft.com/office/drawing/2014/main" id="{B5F438B6-AF3E-7B7E-E326-9132ACF0F975}"/>
              </a:ext>
            </a:extLst>
          </p:cNvPr>
          <p:cNvPicPr>
            <a:picLocks noChangeAspect="1"/>
          </p:cNvPicPr>
          <p:nvPr/>
        </p:nvPicPr>
        <p:blipFill>
          <a:blip r:embed="rId3"/>
          <a:stretch>
            <a:fillRect/>
          </a:stretch>
        </p:blipFill>
        <p:spPr>
          <a:xfrm>
            <a:off x="375558" y="1396092"/>
            <a:ext cx="4064881" cy="1924467"/>
          </a:xfrm>
          <a:prstGeom prst="rect">
            <a:avLst/>
          </a:prstGeom>
        </p:spPr>
      </p:pic>
      <p:pic>
        <p:nvPicPr>
          <p:cNvPr id="11" name="Picture 10">
            <a:extLst>
              <a:ext uri="{FF2B5EF4-FFF2-40B4-BE49-F238E27FC236}">
                <a16:creationId xmlns:a16="http://schemas.microsoft.com/office/drawing/2014/main" id="{DBABF4B9-560A-58EF-CED5-BC869A5C0A75}"/>
              </a:ext>
            </a:extLst>
          </p:cNvPr>
          <p:cNvPicPr>
            <a:picLocks noChangeAspect="1"/>
          </p:cNvPicPr>
          <p:nvPr/>
        </p:nvPicPr>
        <p:blipFill>
          <a:blip r:embed="rId4"/>
          <a:stretch>
            <a:fillRect/>
          </a:stretch>
        </p:blipFill>
        <p:spPr>
          <a:xfrm>
            <a:off x="4678134" y="1381294"/>
            <a:ext cx="4090307" cy="1924473"/>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700" y="5478235"/>
            <a:ext cx="594536" cy="45719"/>
          </a:xfrm>
        </p:spPr>
        <p:txBody>
          <a:bodyPr/>
          <a:lstStyle/>
          <a:p>
            <a:pPr marL="152396" indent="0">
              <a:buNone/>
            </a:pPr>
            <a:endParaRPr lang="en-US" dirty="0"/>
          </a:p>
        </p:txBody>
      </p:sp>
      <p:sp>
        <p:nvSpPr>
          <p:cNvPr id="6" name="TextBox 5">
            <a:extLst>
              <a:ext uri="{FF2B5EF4-FFF2-40B4-BE49-F238E27FC236}">
                <a16:creationId xmlns:a16="http://schemas.microsoft.com/office/drawing/2014/main" id="{04D9928D-D8BD-3686-C3AF-7FE2A7230323}"/>
              </a:ext>
            </a:extLst>
          </p:cNvPr>
          <p:cNvSpPr txBox="1"/>
          <p:nvPr/>
        </p:nvSpPr>
        <p:spPr>
          <a:xfrm>
            <a:off x="6041571" y="613142"/>
            <a:ext cx="2133918" cy="307777"/>
          </a:xfrm>
          <a:prstGeom prst="rect">
            <a:avLst/>
          </a:prstGeom>
          <a:noFill/>
        </p:spPr>
        <p:txBody>
          <a:bodyPr wrap="none" rtlCol="0">
            <a:spAutoFit/>
          </a:bodyPr>
          <a:lstStyle/>
          <a:p>
            <a:r>
              <a:rPr lang="en-US" dirty="0"/>
              <a:t>Reference: youtube.html</a:t>
            </a:r>
          </a:p>
        </p:txBody>
      </p:sp>
      <p:pic>
        <p:nvPicPr>
          <p:cNvPr id="7" name="Picture 6">
            <a:extLst>
              <a:ext uri="{FF2B5EF4-FFF2-40B4-BE49-F238E27FC236}">
                <a16:creationId xmlns:a16="http://schemas.microsoft.com/office/drawing/2014/main" id="{46F8FD07-A7B4-2C31-37DB-9104952CDEFA}"/>
              </a:ext>
            </a:extLst>
          </p:cNvPr>
          <p:cNvPicPr>
            <a:picLocks noChangeAspect="1"/>
          </p:cNvPicPr>
          <p:nvPr/>
        </p:nvPicPr>
        <p:blipFill>
          <a:blip r:embed="rId2"/>
          <a:stretch>
            <a:fillRect/>
          </a:stretch>
        </p:blipFill>
        <p:spPr>
          <a:xfrm>
            <a:off x="1077685" y="1129140"/>
            <a:ext cx="6988629" cy="3534395"/>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204</TotalTime>
  <Words>975</Words>
  <Application>Microsoft Office PowerPoint</Application>
  <PresentationFormat>On-screen Show (16:9)</PresentationFormat>
  <Paragraphs>52</Paragraphs>
  <Slides>15</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15</vt:i4>
      </vt:variant>
      <vt:variant>
        <vt:lpstr>Custom Shows</vt:lpstr>
      </vt:variant>
      <vt:variant>
        <vt:i4>1</vt:i4>
      </vt:variant>
    </vt:vector>
  </HeadingPairs>
  <TitlesOfParts>
    <vt:vector size="24" baseType="lpstr">
      <vt:lpstr>Aptos Display</vt:lpstr>
      <vt:lpstr>Arial</vt:lpstr>
      <vt:lpstr>Arial MT</vt:lpstr>
      <vt:lpstr>Calibri</vt:lpstr>
      <vt:lpstr>Consolas</vt:lpstr>
      <vt:lpstr>Söhne</vt:lpstr>
      <vt:lpstr>Times New Roman</vt:lpstr>
      <vt:lpstr>Simple Light</vt:lpstr>
      <vt:lpstr>PowerPoint Presentation</vt:lpstr>
      <vt:lpstr>PowerPoint Presentation</vt:lpstr>
      <vt:lpstr>Abstract  </vt:lpstr>
      <vt:lpstr>Problem Statement</vt:lpstr>
      <vt:lpstr>Project Overview</vt:lpstr>
      <vt:lpstr>Proposed Solution</vt:lpstr>
      <vt:lpstr>Technology Used</vt:lpstr>
      <vt:lpstr>Modelling &amp; Results</vt:lpstr>
      <vt:lpstr>Homepage</vt:lpstr>
      <vt:lpstr>Profile-Page</vt:lpstr>
      <vt:lpstr>Login-Admin-Page</vt:lpstr>
      <vt:lpstr>Database</vt:lpstr>
      <vt:lpstr>Future Enhancements:  1.  Enhanced Recommendation Engine:  Implement machine learning algorithms to improve the accuracy and relevance of music recommendations.  Incorporate collaborative filtering, content-based filtering, and hybrid recommendation approaches.Allow users to provide feedback on recommended songs to further refine the recommendation algorithm.  2.  Social Collaboration Features:  Expand social features to enable collaborative playlist creation among multiple users.Introduce group listening sessions where users can listen to the same playlist simultaneously and chat in real-time.  3.  Integration with Emerging Technologies:  Explore integration with voice assistants (e.g., Amazon Alexa, Google Assistant) to enable voice-controlled music  playback and interaction.Implement support for virtual reality (VR) and augmented reality (AR) technologies to create immersive musicexperiences and virtual concert venues.  4. Live Streaming and Concert Integration:  Partner with artists and event organizers to provide live streaming of concerts, music festivals, and exclusive  performances within the app.Offer virtual tickets to live events and virtual meet-and-greets with artists for premium subscribers.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karthi raju</cp:lastModifiedBy>
  <cp:revision>8</cp:revision>
  <dcterms:modified xsi:type="dcterms:W3CDTF">2024-04-08T15:33:06Z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