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6" r:id="rId10"/>
    <p:sldId id="261" r:id="rId11"/>
    <p:sldId id="263" r:id="rId12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2" d="100"/>
          <a:sy n="72" d="100"/>
        </p:scale>
        <p:origin x="52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7478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5788" y="446246"/>
            <a:ext cx="7477601" cy="30779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Моделирование работы автобусного парка</a:t>
            </a:r>
            <a:endParaRPr lang="en-US" sz="6036" dirty="0"/>
          </a:p>
        </p:txBody>
      </p:sp>
      <p:sp>
        <p:nvSpPr>
          <p:cNvPr id="6" name="Text 2"/>
          <p:cNvSpPr/>
          <p:nvPr/>
        </p:nvSpPr>
        <p:spPr>
          <a:xfrm>
            <a:off x="6315787" y="3938148"/>
            <a:ext cx="7477601" cy="21216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>
              <a:lnSpc>
                <a:spcPts val="2799"/>
              </a:lnSpc>
            </a:pPr>
            <a:r>
              <a:rPr lang="en-US" sz="2000" dirty="0" err="1" smtClean="0">
                <a:solidFill>
                  <a:srgbClr val="00002E"/>
                </a:solidFill>
                <a:latin typeface="Montserrat"/>
                <a:ea typeface="PT Sans" pitchFamily="34" charset="-122"/>
                <a:cs typeface="PT Sans" pitchFamily="34" charset="-120"/>
              </a:rPr>
              <a:t>Программа</a:t>
            </a:r>
            <a:r>
              <a:rPr lang="en-US" sz="2000" dirty="0" smtClean="0">
                <a:solidFill>
                  <a:srgbClr val="00002E"/>
                </a:solidFill>
                <a:latin typeface="Montserrat"/>
                <a:ea typeface="PT Sans" pitchFamily="34" charset="-122"/>
                <a:cs typeface="PT Sans" pitchFamily="34" charset="-120"/>
              </a:rPr>
              <a:t> </a:t>
            </a:r>
            <a:r>
              <a:rPr lang="en-US" sz="2000" dirty="0" err="1" smtClean="0">
                <a:solidFill>
                  <a:srgbClr val="00002E"/>
                </a:solidFill>
                <a:latin typeface="Montserrat"/>
                <a:ea typeface="PT Sans" pitchFamily="34" charset="-122"/>
                <a:cs typeface="PT Sans" pitchFamily="34" charset="-120"/>
              </a:rPr>
              <a:t>моде</a:t>
            </a:r>
            <a:r>
              <a:rPr lang="ru-RU" sz="2000" dirty="0" smtClean="0">
                <a:solidFill>
                  <a:srgbClr val="00002E"/>
                </a:solidFill>
                <a:latin typeface="Montserrat"/>
                <a:ea typeface="PT Sans" pitchFamily="34" charset="-122"/>
                <a:cs typeface="PT Sans" pitchFamily="34" charset="-120"/>
              </a:rPr>
              <a:t>л</a:t>
            </a:r>
            <a:r>
              <a:rPr lang="en-US" sz="2000" dirty="0" err="1" smtClean="0">
                <a:solidFill>
                  <a:srgbClr val="00002E"/>
                </a:solidFill>
                <a:latin typeface="Montserrat"/>
                <a:ea typeface="PT Sans" pitchFamily="34" charset="-122"/>
                <a:cs typeface="PT Sans" pitchFamily="34" charset="-120"/>
              </a:rPr>
              <a:t>ирует</a:t>
            </a:r>
            <a:r>
              <a:rPr lang="en-US" sz="2000" dirty="0" smtClean="0">
                <a:solidFill>
                  <a:srgbClr val="00002E"/>
                </a:solidFill>
                <a:latin typeface="Montserrat"/>
                <a:ea typeface="PT Sans" pitchFamily="34" charset="-122"/>
                <a:cs typeface="PT Sans" pitchFamily="34" charset="-120"/>
              </a:rPr>
              <a:t> </a:t>
            </a:r>
            <a:r>
              <a:rPr lang="en-US" sz="2000" dirty="0" err="1">
                <a:solidFill>
                  <a:srgbClr val="00002E"/>
                </a:solidFill>
                <a:latin typeface="Montserrat"/>
                <a:ea typeface="PT Sans" pitchFamily="34" charset="-122"/>
                <a:cs typeface="PT Sans" pitchFamily="34" charset="-120"/>
              </a:rPr>
              <a:t>работу</a:t>
            </a:r>
            <a:r>
              <a:rPr lang="en-US" sz="2000" dirty="0">
                <a:solidFill>
                  <a:srgbClr val="00002E"/>
                </a:solidFill>
                <a:latin typeface="Montserrat"/>
                <a:ea typeface="PT Sans" pitchFamily="34" charset="-122"/>
                <a:cs typeface="PT Sans" pitchFamily="34" charset="-120"/>
              </a:rPr>
              <a:t> </a:t>
            </a:r>
            <a:r>
              <a:rPr lang="en-US" sz="2000" dirty="0" err="1">
                <a:solidFill>
                  <a:srgbClr val="00002E"/>
                </a:solidFill>
                <a:latin typeface="Montserrat"/>
                <a:ea typeface="PT Sans" pitchFamily="34" charset="-122"/>
                <a:cs typeface="PT Sans" pitchFamily="34" charset="-120"/>
              </a:rPr>
              <a:t>автобусного</a:t>
            </a:r>
            <a:r>
              <a:rPr lang="en-US" sz="2000" dirty="0">
                <a:solidFill>
                  <a:srgbClr val="00002E"/>
                </a:solidFill>
                <a:latin typeface="Montserrat"/>
                <a:ea typeface="PT Sans" pitchFamily="34" charset="-122"/>
                <a:cs typeface="PT Sans" pitchFamily="34" charset="-120"/>
              </a:rPr>
              <a:t> </a:t>
            </a:r>
            <a:r>
              <a:rPr lang="en-US" sz="2000" dirty="0" err="1">
                <a:solidFill>
                  <a:srgbClr val="00002E"/>
                </a:solidFill>
                <a:latin typeface="Montserrat"/>
                <a:ea typeface="PT Sans" pitchFamily="34" charset="-122"/>
                <a:cs typeface="PT Sans" pitchFamily="34" charset="-120"/>
              </a:rPr>
              <a:t>парка</a:t>
            </a:r>
            <a:r>
              <a:rPr lang="en-US" sz="2000" dirty="0">
                <a:solidFill>
                  <a:srgbClr val="00002E"/>
                </a:solidFill>
                <a:latin typeface="Montserrat"/>
                <a:ea typeface="PT Sans" pitchFamily="34" charset="-122"/>
                <a:cs typeface="PT Sans" pitchFamily="34" charset="-120"/>
              </a:rPr>
              <a:t>, </a:t>
            </a:r>
            <a:r>
              <a:rPr lang="en-US" sz="2000" dirty="0" err="1">
                <a:solidFill>
                  <a:srgbClr val="00002E"/>
                </a:solidFill>
                <a:latin typeface="Montserrat"/>
                <a:ea typeface="PT Sans" pitchFamily="34" charset="-122"/>
                <a:cs typeface="PT Sans" pitchFamily="34" charset="-120"/>
              </a:rPr>
              <a:t>включая</a:t>
            </a:r>
            <a:r>
              <a:rPr lang="en-US" sz="2000" dirty="0">
                <a:solidFill>
                  <a:srgbClr val="00002E"/>
                </a:solidFill>
                <a:latin typeface="Montserrat"/>
                <a:ea typeface="PT Sans" pitchFamily="34" charset="-122"/>
                <a:cs typeface="PT Sans" pitchFamily="34" charset="-120"/>
              </a:rPr>
              <a:t> </a:t>
            </a:r>
            <a:r>
              <a:rPr lang="ru-RU" sz="2000" dirty="0">
                <a:solidFill>
                  <a:srgbClr val="00002E"/>
                </a:solidFill>
                <a:latin typeface="Montserrat"/>
                <a:ea typeface="PT Sans" pitchFamily="34" charset="-122"/>
                <a:cs typeface="PT Sans" pitchFamily="34" charset="-120"/>
              </a:rPr>
              <a:t>имитацию выезда из парка и въезда в парк автобуса, учет и вывод информации о них</a:t>
            </a:r>
            <a:r>
              <a:rPr lang="en-US" sz="2000" dirty="0">
                <a:solidFill>
                  <a:srgbClr val="00002E"/>
                </a:solidFill>
                <a:latin typeface="Montserrat"/>
                <a:ea typeface="PT Sans" pitchFamily="34" charset="-122"/>
                <a:cs typeface="PT Sans" pitchFamily="34" charset="-120"/>
              </a:rPr>
              <a:t>. </a:t>
            </a:r>
            <a:endParaRPr lang="ru-RU" sz="2000" dirty="0">
              <a:solidFill>
                <a:srgbClr val="00002E"/>
              </a:solidFill>
              <a:latin typeface="Montserrat"/>
              <a:ea typeface="PT Sans" pitchFamily="34" charset="-122"/>
              <a:cs typeface="PT Sans" pitchFamily="34" charset="-120"/>
            </a:endParaRPr>
          </a:p>
          <a:p>
            <a:pPr algn="just">
              <a:lnSpc>
                <a:spcPts val="2799"/>
              </a:lnSpc>
            </a:pPr>
            <a:r>
              <a:rPr lang="en-US" sz="2000" dirty="0" err="1">
                <a:solidFill>
                  <a:srgbClr val="00002E"/>
                </a:solidFill>
                <a:latin typeface="Montserrat"/>
                <a:ea typeface="PT Sans" pitchFamily="34" charset="-122"/>
                <a:cs typeface="PT Sans" pitchFamily="34" charset="-120"/>
              </a:rPr>
              <a:t>Это</a:t>
            </a:r>
            <a:r>
              <a:rPr lang="en-US" sz="2000" dirty="0">
                <a:solidFill>
                  <a:srgbClr val="00002E"/>
                </a:solidFill>
                <a:latin typeface="Montserrat"/>
                <a:ea typeface="PT Sans" pitchFamily="34" charset="-122"/>
                <a:cs typeface="PT Sans" pitchFamily="34" charset="-120"/>
              </a:rPr>
              <a:t> </a:t>
            </a:r>
            <a:r>
              <a:rPr lang="en-US" sz="2000" dirty="0" err="1">
                <a:solidFill>
                  <a:srgbClr val="00002E"/>
                </a:solidFill>
                <a:latin typeface="Montserrat"/>
                <a:ea typeface="PT Sans" pitchFamily="34" charset="-122"/>
                <a:cs typeface="PT Sans" pitchFamily="34" charset="-120"/>
              </a:rPr>
              <a:t>позволяет</a:t>
            </a:r>
            <a:r>
              <a:rPr lang="en-US" sz="2000" dirty="0">
                <a:solidFill>
                  <a:srgbClr val="00002E"/>
                </a:solidFill>
                <a:latin typeface="Montserrat"/>
                <a:ea typeface="PT Sans" pitchFamily="34" charset="-122"/>
                <a:cs typeface="PT Sans" pitchFamily="34" charset="-120"/>
              </a:rPr>
              <a:t> </a:t>
            </a:r>
            <a:r>
              <a:rPr lang="ru-RU" sz="2000" dirty="0">
                <a:solidFill>
                  <a:srgbClr val="00002E"/>
                </a:solidFill>
                <a:latin typeface="Montserrat"/>
                <a:ea typeface="PT Sans" pitchFamily="34" charset="-122"/>
                <a:cs typeface="PT Sans" pitchFamily="34" charset="-120"/>
              </a:rPr>
              <a:t>автоматизировать</a:t>
            </a:r>
            <a:r>
              <a:rPr lang="en-US" sz="2000" dirty="0">
                <a:solidFill>
                  <a:srgbClr val="00002E"/>
                </a:solidFill>
                <a:latin typeface="Montserrat"/>
                <a:ea typeface="PT Sans" pitchFamily="34" charset="-122"/>
                <a:cs typeface="PT Sans" pitchFamily="34" charset="-120"/>
              </a:rPr>
              <a:t> </a:t>
            </a:r>
            <a:r>
              <a:rPr lang="ru-RU" sz="2000" dirty="0">
                <a:solidFill>
                  <a:srgbClr val="00002E"/>
                </a:solidFill>
                <a:latin typeface="Montserrat"/>
                <a:ea typeface="PT Sans" pitchFamily="34" charset="-122"/>
                <a:cs typeface="PT Sans" pitchFamily="34" charset="-120"/>
              </a:rPr>
              <a:t>работу парка</a:t>
            </a:r>
            <a:r>
              <a:rPr lang="en-US" sz="2000" dirty="0">
                <a:solidFill>
                  <a:srgbClr val="00002E"/>
                </a:solidFill>
                <a:latin typeface="Montserrat"/>
                <a:ea typeface="PT Sans" pitchFamily="34" charset="-122"/>
                <a:cs typeface="PT Sans" pitchFamily="34" charset="-120"/>
              </a:rPr>
              <a:t>, </a:t>
            </a:r>
            <a:r>
              <a:rPr lang="ru-RU" sz="2000" dirty="0">
                <a:solidFill>
                  <a:srgbClr val="00002E"/>
                </a:solidFill>
                <a:latin typeface="Montserrat"/>
                <a:ea typeface="PT Sans" pitchFamily="34" charset="-122"/>
                <a:cs typeface="PT Sans" pitchFamily="34" charset="-120"/>
              </a:rPr>
              <a:t>обеспечить быстрый и удобный доступ к необходимой информации.</a:t>
            </a:r>
            <a:endParaRPr lang="en-US" sz="2000" dirty="0">
              <a:latin typeface="Montserrat"/>
            </a:endParaRPr>
          </a:p>
        </p:txBody>
      </p:sp>
      <p:sp>
        <p:nvSpPr>
          <p:cNvPr id="7" name="Shape 3"/>
          <p:cNvSpPr/>
          <p:nvPr/>
        </p:nvSpPr>
        <p:spPr>
          <a:xfrm>
            <a:off x="6319599" y="6678097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9" name="Text 4"/>
          <p:cNvSpPr/>
          <p:nvPr/>
        </p:nvSpPr>
        <p:spPr>
          <a:xfrm>
            <a:off x="6319599" y="7155712"/>
            <a:ext cx="3772044" cy="494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3062"/>
              </a:lnSpc>
            </a:pPr>
            <a:r>
              <a:rPr lang="ru-RU" sz="2187" b="1" dirty="0">
                <a:solidFill>
                  <a:srgbClr val="00002E"/>
                </a:solidFill>
                <a:ea typeface="PT Sans" pitchFamily="34" charset="-122"/>
              </a:rPr>
              <a:t>Дондаев Абу ПИЖ-б-о-23-1(1)</a:t>
            </a:r>
            <a:endParaRPr lang="en-US" sz="2187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4" name="Text 1"/>
          <p:cNvSpPr/>
          <p:nvPr/>
        </p:nvSpPr>
        <p:spPr>
          <a:xfrm>
            <a:off x="532715" y="352768"/>
            <a:ext cx="66714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ru-RU" sz="4374" b="1" dirty="0" smtClean="0">
                <a:solidFill>
                  <a:srgbClr val="396AF1"/>
                </a:solidFill>
                <a:latin typeface="Comic Sans MS" panose="030F0702030302020204" pitchFamily="66" charset="0"/>
                <a:ea typeface="Barlow" pitchFamily="34" charset="-122"/>
                <a:cs typeface="Barlow" pitchFamily="34" charset="-120"/>
              </a:rPr>
              <a:t>Интерфейс программы</a:t>
            </a:r>
            <a:endParaRPr lang="en-US" sz="4374" dirty="0">
              <a:latin typeface="Comic Sans MS" panose="030F0702030302020204" pitchFamily="66" charset="0"/>
            </a:endParaRPr>
          </a:p>
        </p:txBody>
      </p:sp>
      <p:sp>
        <p:nvSpPr>
          <p:cNvPr id="11" name="Shape 8"/>
          <p:cNvSpPr/>
          <p:nvPr/>
        </p:nvSpPr>
        <p:spPr>
          <a:xfrm>
            <a:off x="1760220" y="4795242"/>
            <a:ext cx="5443895" cy="1635562"/>
          </a:xfrm>
          <a:prstGeom prst="roundRect">
            <a:avLst>
              <a:gd name="adj" fmla="val 8151"/>
            </a:avLst>
          </a:prstGeom>
          <a:solidFill>
            <a:srgbClr val="EEEFF5"/>
          </a:solidFill>
          <a:ln/>
        </p:spPr>
      </p:sp>
      <p:sp>
        <p:nvSpPr>
          <p:cNvPr id="15" name="Text 12"/>
          <p:cNvSpPr/>
          <p:nvPr/>
        </p:nvSpPr>
        <p:spPr>
          <a:xfrm>
            <a:off x="9940159" y="259782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ru-RU" sz="2187" b="1" dirty="0" smtClean="0">
                <a:solidFill>
                  <a:srgbClr val="00B0F0"/>
                </a:solidFill>
                <a:latin typeface="Comic Sans MS" panose="030F0702030302020204" pitchFamily="66" charset="0"/>
                <a:ea typeface="Barlow" pitchFamily="34" charset="-122"/>
                <a:cs typeface="Barlow" pitchFamily="34" charset="-120"/>
              </a:rPr>
              <a:t>Начальное меню</a:t>
            </a:r>
            <a:endParaRPr lang="en-US" sz="2187" dirty="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714" y="1481208"/>
            <a:ext cx="6176429" cy="2580429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715" y="4495704"/>
            <a:ext cx="6630325" cy="2904556"/>
          </a:xfrm>
          <a:prstGeom prst="rect">
            <a:avLst/>
          </a:prstGeom>
        </p:spPr>
      </p:pic>
      <p:sp>
        <p:nvSpPr>
          <p:cNvPr id="20" name="Text 12"/>
          <p:cNvSpPr/>
          <p:nvPr/>
        </p:nvSpPr>
        <p:spPr>
          <a:xfrm>
            <a:off x="9554376" y="5774389"/>
            <a:ext cx="354905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ru-RU" sz="2187" b="1" dirty="0" smtClean="0">
                <a:solidFill>
                  <a:srgbClr val="00B0F0"/>
                </a:solidFill>
                <a:latin typeface="Comic Sans MS" panose="030F0702030302020204" pitchFamily="66" charset="0"/>
                <a:ea typeface="Barlow" pitchFamily="34" charset="-122"/>
                <a:cs typeface="Barlow" pitchFamily="34" charset="-120"/>
              </a:rPr>
              <a:t>Пример вывода данных</a:t>
            </a:r>
            <a:endParaRPr lang="en-US" sz="2187" dirty="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4" name="Text 1"/>
          <p:cNvSpPr/>
          <p:nvPr/>
        </p:nvSpPr>
        <p:spPr>
          <a:xfrm>
            <a:off x="1653894" y="945259"/>
            <a:ext cx="360922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Comic Sans MS" panose="030F0702030302020204" pitchFamily="66" charset="0"/>
                <a:ea typeface="Barlow" pitchFamily="34" charset="-122"/>
                <a:cs typeface="Barlow" pitchFamily="34" charset="-120"/>
              </a:rPr>
              <a:t>Заключение</a:t>
            </a:r>
            <a:endParaRPr lang="en-US" sz="4374" dirty="0">
              <a:latin typeface="Comic Sans MS" panose="030F0702030302020204" pitchFamily="66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360966" y="2155709"/>
            <a:ext cx="13269434" cy="9888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1653891" y="2239681"/>
            <a:ext cx="7936673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2799"/>
              </a:lnSpc>
            </a:pPr>
            <a:r>
              <a:rPr lang="ru-RU" sz="24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Итог курсовой работы: реализованный в соответствии с техническим заданием продукт.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360967" y="4061155"/>
            <a:ext cx="13269433" cy="9888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1653891" y="4160963"/>
            <a:ext cx="7719237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2799"/>
              </a:lnSpc>
            </a:pPr>
            <a:r>
              <a:rPr lang="ru-RU" sz="24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Цели и задачи, объявленные в начале курсовой работы выполнены в полной мере.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1360967" y="5966601"/>
            <a:ext cx="13269433" cy="9888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1653891" y="6055776"/>
            <a:ext cx="8861706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2799"/>
              </a:lnSpc>
            </a:pPr>
            <a:r>
              <a:rPr lang="ru-RU" sz="24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Закреплены знания, полученные при прохождении курса «Информационные технологии и программирование»</a:t>
            </a:r>
            <a:endParaRPr lang="en-US" sz="2400" dirty="0">
              <a:solidFill>
                <a:prstClr val="black"/>
              </a:solidFill>
            </a:endParaRPr>
          </a:p>
        </p:txBody>
      </p:sp>
      <p:pic>
        <p:nvPicPr>
          <p:cNvPr id="1030" name="Picture 6" descr="Знак зеленая галочка на прозрачном фоне (21 фото)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70" t="10919" r="21661" b="3071"/>
          <a:stretch/>
        </p:blipFill>
        <p:spPr bwMode="auto">
          <a:xfrm>
            <a:off x="454805" y="2347208"/>
            <a:ext cx="701749" cy="595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Знак зеленая галочка на прозрачном фоне (21 фото)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70" t="10919" r="21661" b="3071"/>
          <a:stretch/>
        </p:blipFill>
        <p:spPr bwMode="auto">
          <a:xfrm>
            <a:off x="454806" y="4257857"/>
            <a:ext cx="701749" cy="595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Знак зеленая галочка на прозрачном фоне (21 фото)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70" t="10919" r="21661" b="3071"/>
          <a:stretch/>
        </p:blipFill>
        <p:spPr bwMode="auto">
          <a:xfrm>
            <a:off x="454806" y="6168506"/>
            <a:ext cx="701749" cy="595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7620" y="-49916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90799" y="340578"/>
            <a:ext cx="778573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Comic Sans MS" panose="030F0702030302020204" pitchFamily="66" charset="0"/>
                <a:ea typeface="Barlow" pitchFamily="34" charset="-122"/>
                <a:cs typeface="Barlow" pitchFamily="34" charset="-120"/>
              </a:rPr>
              <a:t>Цели и задачи программы</a:t>
            </a:r>
            <a:endParaRPr lang="en-US" sz="4374" b="1" dirty="0">
              <a:latin typeface="Comic Sans MS" panose="030F0702030302020204" pitchFamily="66" charset="0"/>
            </a:endParaRPr>
          </a:p>
        </p:txBody>
      </p:sp>
      <p:sp>
        <p:nvSpPr>
          <p:cNvPr id="6" name="Shape 2"/>
          <p:cNvSpPr/>
          <p:nvPr/>
        </p:nvSpPr>
        <p:spPr>
          <a:xfrm>
            <a:off x="4490799" y="2543294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</p:sp>
      <p:sp>
        <p:nvSpPr>
          <p:cNvPr id="7" name="Text 3"/>
          <p:cNvSpPr/>
          <p:nvPr/>
        </p:nvSpPr>
        <p:spPr>
          <a:xfrm>
            <a:off x="4636860" y="3105745"/>
            <a:ext cx="11799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00B0F0"/>
                </a:solidFill>
                <a:latin typeface="Comic Sans MS" panose="030F0702030302020204" pitchFamily="66" charset="0"/>
                <a:ea typeface="Barlow" pitchFamily="34" charset="-122"/>
                <a:cs typeface="Barlow" pitchFamily="34" charset="-120"/>
              </a:rPr>
              <a:t>1</a:t>
            </a:r>
            <a:endParaRPr lang="en-US" sz="2624" dirty="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Text 4"/>
          <p:cNvSpPr/>
          <p:nvPr/>
        </p:nvSpPr>
        <p:spPr>
          <a:xfrm>
            <a:off x="5202365" y="3106999"/>
            <a:ext cx="382000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34"/>
              </a:lnSpc>
            </a:pPr>
            <a:r>
              <a:rPr lang="ru-RU" sz="2187" b="1" dirty="0">
                <a:solidFill>
                  <a:srgbClr val="00B0F0"/>
                </a:solidFill>
                <a:latin typeface="Comic Sans MS" panose="030F0702030302020204" pitchFamily="66" charset="0"/>
                <a:ea typeface="Barlow" pitchFamily="34" charset="-122"/>
                <a:cs typeface="Barlow" pitchFamily="34" charset="-120"/>
              </a:rPr>
              <a:t>Автоматизировать учет автобусов</a:t>
            </a:r>
          </a:p>
        </p:txBody>
      </p:sp>
      <p:sp>
        <p:nvSpPr>
          <p:cNvPr id="9" name="Text 5"/>
          <p:cNvSpPr/>
          <p:nvPr/>
        </p:nvSpPr>
        <p:spPr>
          <a:xfrm>
            <a:off x="5202365" y="4064884"/>
            <a:ext cx="38200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ru-RU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Программа позволяет вести учет автобусов, находящихся в парке или на маршруте</a:t>
            </a:r>
          </a:p>
        </p:txBody>
      </p:sp>
      <p:sp>
        <p:nvSpPr>
          <p:cNvPr id="10" name="Shape 6"/>
          <p:cNvSpPr/>
          <p:nvPr/>
        </p:nvSpPr>
        <p:spPr>
          <a:xfrm>
            <a:off x="9255085" y="2543294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</p:sp>
      <p:sp>
        <p:nvSpPr>
          <p:cNvPr id="11" name="Text 7"/>
          <p:cNvSpPr/>
          <p:nvPr/>
        </p:nvSpPr>
        <p:spPr>
          <a:xfrm>
            <a:off x="9670089" y="3044491"/>
            <a:ext cx="20535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00B0F0"/>
                </a:solidFill>
                <a:latin typeface="Comic Sans MS" panose="030F0702030302020204" pitchFamily="66" charset="0"/>
                <a:ea typeface="Barlow" pitchFamily="34" charset="-122"/>
                <a:cs typeface="Barlow" pitchFamily="34" charset="-120"/>
              </a:rPr>
              <a:t>2</a:t>
            </a:r>
            <a:endParaRPr lang="en-US" sz="2624" dirty="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sp>
        <p:nvSpPr>
          <p:cNvPr id="12" name="Text 8"/>
          <p:cNvSpPr/>
          <p:nvPr/>
        </p:nvSpPr>
        <p:spPr>
          <a:xfrm>
            <a:off x="10205161" y="3106999"/>
            <a:ext cx="374177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ru-RU" sz="2187" b="1" dirty="0" err="1" smtClean="0">
                <a:solidFill>
                  <a:srgbClr val="00B0F0"/>
                </a:solidFill>
                <a:latin typeface="Comic Sans MS" panose="030F0702030302020204" pitchFamily="66" charset="0"/>
                <a:ea typeface="Barlow" pitchFamily="34" charset="-122"/>
                <a:cs typeface="Barlow" pitchFamily="34" charset="-120"/>
              </a:rPr>
              <a:t>Обеспечени</a:t>
            </a:r>
            <a:r>
              <a:rPr lang="ru-RU" sz="2187" b="1" dirty="0" err="1" smtClean="0">
                <a:solidFill>
                  <a:srgbClr val="00B0F0"/>
                </a:solidFill>
                <a:latin typeface="Comic Sans MS" panose="030F0702030302020204" pitchFamily="66" charset="0"/>
                <a:ea typeface="Barlow" pitchFamily="34" charset="-122"/>
                <a:cs typeface="Barlow" pitchFamily="34" charset="-120"/>
              </a:rPr>
              <a:t>ть</a:t>
            </a:r>
            <a:r>
              <a:rPr lang="ru-RU" sz="2187" b="1" dirty="0" smtClean="0">
                <a:solidFill>
                  <a:srgbClr val="00B0F0"/>
                </a:solidFill>
                <a:latin typeface="Comic Sans MS" panose="030F0702030302020204" pitchFamily="66" charset="0"/>
                <a:ea typeface="Barlow" pitchFamily="34" charset="-122"/>
                <a:cs typeface="Barlow" pitchFamily="34" charset="-120"/>
              </a:rPr>
              <a:t> </a:t>
            </a:r>
            <a:r>
              <a:rPr lang="ru-RU" sz="2187" b="1" dirty="0">
                <a:solidFill>
                  <a:srgbClr val="00B0F0"/>
                </a:solidFill>
                <a:latin typeface="Comic Sans MS" panose="030F0702030302020204" pitchFamily="66" charset="0"/>
                <a:ea typeface="Barlow" pitchFamily="34" charset="-122"/>
                <a:cs typeface="Barlow" pitchFamily="34" charset="-120"/>
              </a:rPr>
              <a:t>доступности</a:t>
            </a:r>
          </a:p>
        </p:txBody>
      </p:sp>
      <p:sp>
        <p:nvSpPr>
          <p:cNvPr id="13" name="Text 9"/>
          <p:cNvSpPr/>
          <p:nvPr/>
        </p:nvSpPr>
        <p:spPr>
          <a:xfrm>
            <a:off x="10205161" y="4064884"/>
            <a:ext cx="38200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n-US" dirty="0" err="1">
                <a:solidFill>
                  <a:srgbClr val="00002E"/>
                </a:solidFill>
                <a:latin typeface="Montserrat"/>
                <a:ea typeface="Montserrat"/>
                <a:cs typeface="PT Sans" pitchFamily="34" charset="-120"/>
              </a:rPr>
              <a:t>Система</a:t>
            </a:r>
            <a:r>
              <a:rPr lang="ru-RU" dirty="0">
                <a:solidFill>
                  <a:srgbClr val="00002E"/>
                </a:solidFill>
                <a:latin typeface="PT Sans" pitchFamily="34" charset="0"/>
                <a:ea typeface="Montserrat"/>
                <a:cs typeface="PT Sans" pitchFamily="34" charset="-120"/>
              </a:rPr>
              <a:t> предоставляет удобный и быстрый доступ к информации об автобусах </a:t>
            </a:r>
            <a:r>
              <a:rPr lang="ru-RU" dirty="0" smtClean="0">
                <a:solidFill>
                  <a:srgbClr val="00002E"/>
                </a:solidFill>
                <a:latin typeface="PT Sans" pitchFamily="34" charset="0"/>
                <a:ea typeface="Montserrat"/>
                <a:cs typeface="PT Sans" pitchFamily="34" charset="-120"/>
              </a:rPr>
              <a:t>пользователям </a:t>
            </a:r>
            <a:r>
              <a:rPr lang="ru-RU" dirty="0">
                <a:solidFill>
                  <a:srgbClr val="00002E"/>
                </a:solidFill>
                <a:latin typeface="PT Sans" pitchFamily="34" charset="0"/>
                <a:ea typeface="Montserrat"/>
                <a:cs typeface="PT Sans" pitchFamily="34" charset="-120"/>
              </a:rPr>
              <a:t>программы, будь то пассажиры или водители</a:t>
            </a:r>
            <a:endParaRPr lang="en-US" dirty="0">
              <a:latin typeface="Montserrat"/>
              <a:ea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594393"/>
            <a:ext cx="87045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Comic Sans MS" panose="030F0702030302020204" pitchFamily="66" charset="0"/>
                <a:ea typeface="Barlow" pitchFamily="34" charset="-122"/>
                <a:cs typeface="Barlow" pitchFamily="34" charset="-120"/>
              </a:rPr>
              <a:t>Использованные библиотеки</a:t>
            </a:r>
            <a:endParaRPr lang="en-US" sz="4374" dirty="0">
              <a:latin typeface="Comic Sans MS" panose="030F0702030302020204" pitchFamily="66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1760220" y="2617008"/>
            <a:ext cx="2131296" cy="44522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 err="1" smtClean="0">
                <a:solidFill>
                  <a:srgbClr val="00B0F0"/>
                </a:solidFill>
                <a:latin typeface="Comic Sans MS" panose="030F0702030302020204" pitchFamily="66" charset="0"/>
                <a:ea typeface="Barlow" pitchFamily="34" charset="-122"/>
                <a:cs typeface="Barlow" pitchFamily="34" charset="-120"/>
              </a:rPr>
              <a:t>iostream</a:t>
            </a:r>
            <a:endParaRPr lang="en-US" sz="2187" dirty="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1760220" y="3210708"/>
            <a:ext cx="3341608" cy="18292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Библиотека для </a:t>
            </a:r>
            <a:r>
              <a:rPr lang="en-US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работы</a:t>
            </a:r>
            <a:r>
              <a:rPr lang="en-US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ru-RU" dirty="0" smtClean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с потоками ввода-вывода. Позволяет выводить текст в консоль программы и вводить через него данные</a:t>
            </a:r>
            <a:endParaRPr lang="en-US" dirty="0"/>
          </a:p>
        </p:txBody>
      </p:sp>
      <p:sp>
        <p:nvSpPr>
          <p:cNvPr id="7" name="Text 4"/>
          <p:cNvSpPr/>
          <p:nvPr/>
        </p:nvSpPr>
        <p:spPr>
          <a:xfrm>
            <a:off x="1845280" y="520740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 smtClean="0">
                <a:solidFill>
                  <a:srgbClr val="00B0F0"/>
                </a:solidFill>
                <a:latin typeface="Comic Sans MS" panose="030F0702030302020204" pitchFamily="66" charset="0"/>
                <a:ea typeface="Barlow" pitchFamily="34" charset="-122"/>
              </a:rPr>
              <a:t>string</a:t>
            </a:r>
            <a:endParaRPr lang="en-US" sz="2187" dirty="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1845280" y="5722058"/>
            <a:ext cx="33416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Библиотека </a:t>
            </a:r>
            <a:r>
              <a:rPr lang="en-US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для</a:t>
            </a:r>
            <a:r>
              <a:rPr lang="en-US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ru-RU" dirty="0" smtClean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работы со строками</a:t>
            </a:r>
            <a:endParaRPr lang="en-US" dirty="0"/>
          </a:p>
        </p:txBody>
      </p:sp>
      <p:sp>
        <p:nvSpPr>
          <p:cNvPr id="9" name="Text 6"/>
          <p:cNvSpPr/>
          <p:nvPr/>
        </p:nvSpPr>
        <p:spPr>
          <a:xfrm>
            <a:off x="7968734" y="520740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 err="1" smtClean="0">
                <a:solidFill>
                  <a:srgbClr val="00B0F0"/>
                </a:solidFill>
                <a:latin typeface="Comic Sans MS" panose="030F0702030302020204" pitchFamily="66" charset="0"/>
                <a:ea typeface="Barlow" pitchFamily="34" charset="-122"/>
                <a:cs typeface="Barlow" pitchFamily="34" charset="-120"/>
              </a:rPr>
              <a:t>fstream</a:t>
            </a:r>
            <a:endParaRPr lang="en-US" sz="2187" dirty="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7968734" y="5722057"/>
            <a:ext cx="33416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n-US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Библиотека</a:t>
            </a:r>
            <a:r>
              <a:rPr lang="en-US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для</a:t>
            </a:r>
            <a:r>
              <a:rPr lang="en-US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работы</a:t>
            </a:r>
            <a:r>
              <a:rPr lang="en-US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ru-RU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с </a:t>
            </a:r>
            <a:r>
              <a:rPr lang="ru-RU" dirty="0" smtClean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файловыми потоками </a:t>
            </a:r>
            <a:r>
              <a:rPr lang="ru-RU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ввода-вывода</a:t>
            </a:r>
            <a:endParaRPr lang="en-US" dirty="0"/>
          </a:p>
        </p:txBody>
      </p:sp>
      <p:sp>
        <p:nvSpPr>
          <p:cNvPr id="12" name="Text 2"/>
          <p:cNvSpPr/>
          <p:nvPr/>
        </p:nvSpPr>
        <p:spPr>
          <a:xfrm>
            <a:off x="7968734" y="2617008"/>
            <a:ext cx="2131296" cy="44522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 smtClean="0">
                <a:solidFill>
                  <a:srgbClr val="00B0F0"/>
                </a:solidFill>
                <a:latin typeface="Comic Sans MS" panose="030F0702030302020204" pitchFamily="66" charset="0"/>
                <a:ea typeface="Barlow" pitchFamily="34" charset="-122"/>
                <a:cs typeface="Barlow" pitchFamily="34" charset="-120"/>
              </a:rPr>
              <a:t>list</a:t>
            </a:r>
            <a:endParaRPr lang="en-US" sz="2187" dirty="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sp>
        <p:nvSpPr>
          <p:cNvPr id="13" name="Text 3"/>
          <p:cNvSpPr/>
          <p:nvPr/>
        </p:nvSpPr>
        <p:spPr>
          <a:xfrm>
            <a:off x="7968734" y="3204954"/>
            <a:ext cx="3341608" cy="13707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Библиотека </a:t>
            </a:r>
            <a:r>
              <a:rPr lang="en-US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для</a:t>
            </a:r>
            <a:r>
              <a:rPr lang="en-US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dirty="0" err="1" smtClean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работы</a:t>
            </a:r>
            <a:r>
              <a:rPr lang="ru-RU" dirty="0" smtClean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с</a:t>
            </a:r>
            <a:r>
              <a:rPr lang="en-US" dirty="0" smtClean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ru-RU" dirty="0" smtClean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контейнерным классом двусвязных списков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4" name="Text 1"/>
          <p:cNvSpPr/>
          <p:nvPr/>
        </p:nvSpPr>
        <p:spPr>
          <a:xfrm>
            <a:off x="970350" y="444222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 err="1">
                <a:solidFill>
                  <a:srgbClr val="396AF1"/>
                </a:solidFill>
                <a:latin typeface="Comic Sans MS" panose="030F0702030302020204" pitchFamily="66" charset="0"/>
                <a:ea typeface="Barlow" pitchFamily="34" charset="-122"/>
                <a:cs typeface="Barlow" pitchFamily="34" charset="-120"/>
              </a:rPr>
              <a:t>Класс</a:t>
            </a:r>
            <a:r>
              <a:rPr lang="en-US" sz="4374" b="1" dirty="0">
                <a:solidFill>
                  <a:srgbClr val="396AF1"/>
                </a:solidFill>
                <a:latin typeface="Comic Sans MS" panose="030F0702030302020204" pitchFamily="66" charset="0"/>
                <a:ea typeface="Barlow" pitchFamily="34" charset="-122"/>
                <a:cs typeface="Barlow" pitchFamily="34" charset="-120"/>
              </a:rPr>
              <a:t> </a:t>
            </a:r>
            <a:r>
              <a:rPr lang="ru-RU" sz="4374" b="1" dirty="0" smtClean="0">
                <a:solidFill>
                  <a:srgbClr val="396AF1"/>
                </a:solidFill>
                <a:latin typeface="Comic Sans MS" panose="030F0702030302020204" pitchFamily="66" charset="0"/>
                <a:ea typeface="Barlow" pitchFamily="34" charset="-122"/>
                <a:cs typeface="Barlow" pitchFamily="34" charset="-120"/>
              </a:rPr>
              <a:t>«</a:t>
            </a:r>
            <a:r>
              <a:rPr lang="en-US" sz="4374" b="1" dirty="0" smtClean="0">
                <a:solidFill>
                  <a:srgbClr val="396AF1"/>
                </a:solidFill>
                <a:latin typeface="Comic Sans MS" panose="030F0702030302020204" pitchFamily="66" charset="0"/>
                <a:ea typeface="Barlow" pitchFamily="34" charset="-122"/>
                <a:cs typeface="Barlow" pitchFamily="34" charset="-120"/>
              </a:rPr>
              <a:t>Bus</a:t>
            </a:r>
            <a:r>
              <a:rPr lang="ru-RU" sz="4374" b="1" dirty="0" smtClean="0">
                <a:solidFill>
                  <a:srgbClr val="396AF1"/>
                </a:solidFill>
                <a:latin typeface="Comic Sans MS" panose="030F0702030302020204" pitchFamily="66" charset="0"/>
                <a:ea typeface="Barlow" pitchFamily="34" charset="-122"/>
                <a:cs typeface="Barlow" pitchFamily="34" charset="-120"/>
              </a:rPr>
              <a:t>»</a:t>
            </a:r>
            <a:endParaRPr lang="en-US" sz="4374" dirty="0">
              <a:latin typeface="Comic Sans MS" panose="030F0702030302020204" pitchFamily="66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1058472" y="1956488"/>
            <a:ext cx="234394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 err="1" smtClean="0">
                <a:solidFill>
                  <a:srgbClr val="00B0F0"/>
                </a:solidFill>
                <a:latin typeface="Comic Sans MS" panose="030F0702030302020204" pitchFamily="66" charset="0"/>
                <a:ea typeface="Barlow" pitchFamily="34" charset="-122"/>
                <a:cs typeface="Barlow" pitchFamily="34" charset="-120"/>
              </a:rPr>
              <a:t>Номер</a:t>
            </a:r>
            <a:r>
              <a:rPr lang="ru-RU" sz="2187" b="1" dirty="0" smtClean="0">
                <a:solidFill>
                  <a:srgbClr val="00B0F0"/>
                </a:solidFill>
                <a:latin typeface="Comic Sans MS" panose="030F0702030302020204" pitchFamily="66" charset="0"/>
                <a:ea typeface="Barlow" pitchFamily="34" charset="-122"/>
                <a:cs typeface="Barlow" pitchFamily="34" charset="-120"/>
              </a:rPr>
              <a:t> автобуса</a:t>
            </a:r>
            <a:endParaRPr lang="en-US" sz="2187" dirty="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Text 3"/>
          <p:cNvSpPr/>
          <p:nvPr/>
        </p:nvSpPr>
        <p:spPr>
          <a:xfrm>
            <a:off x="10864480" y="2480808"/>
            <a:ext cx="2883418" cy="5175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ru-RU" dirty="0" smtClean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Хранит номер маршрута</a:t>
            </a:r>
            <a:endParaRPr lang="en-US" dirty="0"/>
          </a:p>
        </p:txBody>
      </p:sp>
      <p:sp>
        <p:nvSpPr>
          <p:cNvPr id="9" name="Text 4"/>
          <p:cNvSpPr/>
          <p:nvPr/>
        </p:nvSpPr>
        <p:spPr>
          <a:xfrm>
            <a:off x="5133412" y="1958235"/>
            <a:ext cx="4492488" cy="4804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ru-RU" sz="2187" b="1" dirty="0" smtClean="0">
                <a:solidFill>
                  <a:srgbClr val="00B0F0"/>
                </a:solidFill>
                <a:latin typeface="Comic Sans MS" panose="030F0702030302020204" pitchFamily="66" charset="0"/>
                <a:ea typeface="Barlow" pitchFamily="34" charset="-122"/>
              </a:rPr>
              <a:t>Фамилия и инициалы водителя</a:t>
            </a:r>
            <a:endParaRPr lang="en-US" sz="2187" dirty="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Text 5"/>
          <p:cNvSpPr/>
          <p:nvPr/>
        </p:nvSpPr>
        <p:spPr>
          <a:xfrm>
            <a:off x="5133412" y="2480807"/>
            <a:ext cx="449968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ru-RU" dirty="0" smtClean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Хранит фамилию и инициалы водителя автобуса</a:t>
            </a:r>
            <a:endParaRPr lang="en-US" dirty="0"/>
          </a:p>
        </p:txBody>
      </p:sp>
      <p:sp>
        <p:nvSpPr>
          <p:cNvPr id="12" name="Text 6"/>
          <p:cNvSpPr/>
          <p:nvPr/>
        </p:nvSpPr>
        <p:spPr>
          <a:xfrm>
            <a:off x="10864361" y="1956488"/>
            <a:ext cx="252757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ru-RU" sz="2187" b="1" dirty="0" smtClean="0">
                <a:solidFill>
                  <a:srgbClr val="00B0F0"/>
                </a:solidFill>
                <a:latin typeface="Comic Sans MS" panose="030F0702030302020204" pitchFamily="66" charset="0"/>
                <a:ea typeface="Barlow" pitchFamily="34" charset="-122"/>
                <a:cs typeface="Barlow" pitchFamily="34" charset="-120"/>
              </a:rPr>
              <a:t>Номер маршрута</a:t>
            </a:r>
            <a:endParaRPr lang="en-US" sz="2187" dirty="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sp>
        <p:nvSpPr>
          <p:cNvPr id="13" name="Text 7"/>
          <p:cNvSpPr/>
          <p:nvPr/>
        </p:nvSpPr>
        <p:spPr>
          <a:xfrm>
            <a:off x="1058472" y="2480807"/>
            <a:ext cx="252757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ru-RU" dirty="0" smtClean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Хранит номер автобуса</a:t>
            </a:r>
            <a:endParaRPr lang="en-US" dirty="0"/>
          </a:p>
        </p:txBody>
      </p:sp>
      <p:sp>
        <p:nvSpPr>
          <p:cNvPr id="18" name="Text 2"/>
          <p:cNvSpPr/>
          <p:nvPr/>
        </p:nvSpPr>
        <p:spPr>
          <a:xfrm>
            <a:off x="6307642" y="1271170"/>
            <a:ext cx="215122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ru-RU" sz="3200" b="1" dirty="0" smtClean="0">
                <a:solidFill>
                  <a:srgbClr val="396AF1"/>
                </a:solidFill>
                <a:latin typeface="Comic Sans MS" panose="030F0702030302020204" pitchFamily="66" charset="0"/>
                <a:ea typeface="Barlow" pitchFamily="34" charset="-122"/>
                <a:cs typeface="Barlow" pitchFamily="34" charset="-120"/>
              </a:rPr>
              <a:t>Атрибуты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3411" y="3500351"/>
            <a:ext cx="2500765" cy="598811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64480" y="3500351"/>
            <a:ext cx="2739634" cy="306105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8472" y="3500351"/>
            <a:ext cx="2157311" cy="306105"/>
          </a:xfrm>
          <a:prstGeom prst="rect">
            <a:avLst/>
          </a:prstGeom>
        </p:spPr>
      </p:pic>
      <p:sp>
        <p:nvSpPr>
          <p:cNvPr id="22" name="Text 2"/>
          <p:cNvSpPr/>
          <p:nvPr/>
        </p:nvSpPr>
        <p:spPr>
          <a:xfrm>
            <a:off x="6383793" y="4284013"/>
            <a:ext cx="215122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ru-RU" sz="3200" b="1" dirty="0" smtClean="0">
                <a:solidFill>
                  <a:srgbClr val="396AF1"/>
                </a:solidFill>
                <a:latin typeface="Comic Sans MS" panose="030F0702030302020204" pitchFamily="66" charset="0"/>
                <a:ea typeface="Barlow" pitchFamily="34" charset="-122"/>
                <a:cs typeface="Barlow" pitchFamily="34" charset="-120"/>
              </a:rPr>
              <a:t>Методы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13" y="5222529"/>
            <a:ext cx="1927372" cy="873557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58381" y="5239537"/>
            <a:ext cx="2660449" cy="859530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07326" y="5222529"/>
            <a:ext cx="2617736" cy="757766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98631" y="5253024"/>
            <a:ext cx="2604823" cy="769357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611456" y="5238997"/>
            <a:ext cx="2797894" cy="840623"/>
          </a:xfrm>
          <a:prstGeom prst="rect">
            <a:avLst/>
          </a:prstGeom>
        </p:spPr>
      </p:pic>
      <p:sp>
        <p:nvSpPr>
          <p:cNvPr id="28" name="Text 2"/>
          <p:cNvSpPr/>
          <p:nvPr/>
        </p:nvSpPr>
        <p:spPr>
          <a:xfrm>
            <a:off x="838647" y="4739442"/>
            <a:ext cx="33510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ru-RU" sz="2400" b="1" dirty="0">
                <a:solidFill>
                  <a:srgbClr val="00B0F0"/>
                </a:solidFill>
                <a:latin typeface="Comic Sans MS" panose="030F0702030302020204" pitchFamily="66" charset="0"/>
                <a:ea typeface="Barlow" pitchFamily="34" charset="-122"/>
              </a:rPr>
              <a:t>1</a:t>
            </a:r>
            <a:endParaRPr lang="en-US" sz="2400" dirty="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sp>
        <p:nvSpPr>
          <p:cNvPr id="29" name="Text 2"/>
          <p:cNvSpPr/>
          <p:nvPr/>
        </p:nvSpPr>
        <p:spPr>
          <a:xfrm>
            <a:off x="3506441" y="4739442"/>
            <a:ext cx="33510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ru-RU" sz="2400" b="1" dirty="0" smtClean="0">
                <a:solidFill>
                  <a:srgbClr val="00B0F0"/>
                </a:solidFill>
                <a:latin typeface="Comic Sans MS" panose="030F0702030302020204" pitchFamily="66" charset="0"/>
                <a:ea typeface="Barlow" pitchFamily="34" charset="-122"/>
              </a:rPr>
              <a:t>2</a:t>
            </a:r>
            <a:endParaRPr lang="en-US" sz="2400" dirty="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sp>
        <p:nvSpPr>
          <p:cNvPr id="30" name="Text 2"/>
          <p:cNvSpPr/>
          <p:nvPr/>
        </p:nvSpPr>
        <p:spPr>
          <a:xfrm>
            <a:off x="6548642" y="4743156"/>
            <a:ext cx="33510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ru-RU" sz="2400" b="1" dirty="0" smtClean="0">
                <a:solidFill>
                  <a:srgbClr val="00B0F0"/>
                </a:solidFill>
                <a:latin typeface="Comic Sans MS" panose="030F0702030302020204" pitchFamily="66" charset="0"/>
                <a:ea typeface="Barlow" pitchFamily="34" charset="-122"/>
              </a:rPr>
              <a:t>3</a:t>
            </a:r>
            <a:endParaRPr lang="en-US" sz="2400" dirty="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sp>
        <p:nvSpPr>
          <p:cNvPr id="31" name="Text 2"/>
          <p:cNvSpPr/>
          <p:nvPr/>
        </p:nvSpPr>
        <p:spPr>
          <a:xfrm>
            <a:off x="9733490" y="4739442"/>
            <a:ext cx="33510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ru-RU" sz="2400" b="1" dirty="0" smtClean="0">
                <a:solidFill>
                  <a:srgbClr val="00B0F0"/>
                </a:solidFill>
                <a:latin typeface="Comic Sans MS" panose="030F0702030302020204" pitchFamily="66" charset="0"/>
                <a:ea typeface="Barlow" pitchFamily="34" charset="-122"/>
              </a:rPr>
              <a:t>4</a:t>
            </a:r>
            <a:endParaRPr lang="en-US" sz="2400" dirty="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sp>
        <p:nvSpPr>
          <p:cNvPr id="32" name="Text 2"/>
          <p:cNvSpPr/>
          <p:nvPr/>
        </p:nvSpPr>
        <p:spPr>
          <a:xfrm>
            <a:off x="12839003" y="4739442"/>
            <a:ext cx="33510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ru-RU" sz="2400" b="1" dirty="0" smtClean="0">
                <a:solidFill>
                  <a:srgbClr val="00B0F0"/>
                </a:solidFill>
                <a:latin typeface="Comic Sans MS" panose="030F0702030302020204" pitchFamily="66" charset="0"/>
                <a:ea typeface="Barlow" pitchFamily="34" charset="-122"/>
              </a:rPr>
              <a:t>5</a:t>
            </a:r>
            <a:endParaRPr lang="en-US" sz="2400" dirty="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sp>
        <p:nvSpPr>
          <p:cNvPr id="33" name="Text 7"/>
          <p:cNvSpPr/>
          <p:nvPr/>
        </p:nvSpPr>
        <p:spPr>
          <a:xfrm>
            <a:off x="47262" y="6173861"/>
            <a:ext cx="2004821" cy="14315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ru-RU" dirty="0" smtClean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Выводит информацию об автобусе в консоль</a:t>
            </a:r>
            <a:endParaRPr lang="en-US" dirty="0"/>
          </a:p>
        </p:txBody>
      </p:sp>
      <p:sp>
        <p:nvSpPr>
          <p:cNvPr id="34" name="Text 7"/>
          <p:cNvSpPr/>
          <p:nvPr/>
        </p:nvSpPr>
        <p:spPr>
          <a:xfrm>
            <a:off x="2283254" y="6173862"/>
            <a:ext cx="1922622" cy="8648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ru-RU" dirty="0" smtClean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Возвращает номер автобуса</a:t>
            </a:r>
            <a:endParaRPr lang="en-US" dirty="0"/>
          </a:p>
        </p:txBody>
      </p:sp>
      <p:sp>
        <p:nvSpPr>
          <p:cNvPr id="35" name="Text 7"/>
          <p:cNvSpPr/>
          <p:nvPr/>
        </p:nvSpPr>
        <p:spPr>
          <a:xfrm>
            <a:off x="5440942" y="6168340"/>
            <a:ext cx="1922622" cy="11574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ru-RU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Возвращает </a:t>
            </a:r>
            <a:r>
              <a:rPr lang="ru-RU" dirty="0" smtClean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фамилию водителя</a:t>
            </a:r>
            <a:endParaRPr lang="en-US" dirty="0"/>
          </a:p>
        </p:txBody>
      </p:sp>
      <p:sp>
        <p:nvSpPr>
          <p:cNvPr id="36" name="Text 7"/>
          <p:cNvSpPr/>
          <p:nvPr/>
        </p:nvSpPr>
        <p:spPr>
          <a:xfrm>
            <a:off x="8592512" y="6168340"/>
            <a:ext cx="1922622" cy="11574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ru-RU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Возвращает </a:t>
            </a:r>
            <a:r>
              <a:rPr lang="ru-RU" dirty="0" smtClean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инициалы </a:t>
            </a:r>
            <a:r>
              <a:rPr lang="ru-RU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водителя</a:t>
            </a:r>
            <a:endParaRPr lang="en-US" dirty="0"/>
          </a:p>
        </p:txBody>
      </p:sp>
      <p:sp>
        <p:nvSpPr>
          <p:cNvPr id="37" name="Text 7"/>
          <p:cNvSpPr/>
          <p:nvPr/>
        </p:nvSpPr>
        <p:spPr>
          <a:xfrm>
            <a:off x="11611456" y="6168341"/>
            <a:ext cx="1922622" cy="8704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ru-RU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Возвращает номер </a:t>
            </a:r>
            <a:r>
              <a:rPr lang="ru-RU" dirty="0" smtClean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маршрута</a:t>
            </a:r>
            <a:endParaRPr lang="en-US" dirty="0"/>
          </a:p>
        </p:txBody>
      </p:sp>
      <p:cxnSp>
        <p:nvCxnSpPr>
          <p:cNvPr id="39" name="Прямая соединительная линия 38"/>
          <p:cNvCxnSpPr/>
          <p:nvPr/>
        </p:nvCxnSpPr>
        <p:spPr>
          <a:xfrm>
            <a:off x="2187561" y="4739442"/>
            <a:ext cx="0" cy="2974207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>
            <a:off x="5144843" y="4743156"/>
            <a:ext cx="0" cy="2974207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/>
          <p:nvPr/>
        </p:nvCxnSpPr>
        <p:spPr>
          <a:xfrm>
            <a:off x="8347356" y="4743156"/>
            <a:ext cx="0" cy="2974207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>
            <a:off x="11494593" y="4743156"/>
            <a:ext cx="0" cy="2974207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2" grpId="0" animBg="1"/>
      <p:bldP spid="13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-43696" y="71037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42887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41377" y="2484106"/>
            <a:ext cx="3167174" cy="6072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781"/>
              </a:lnSpc>
              <a:buNone/>
            </a:pPr>
            <a:r>
              <a:rPr lang="en-US" sz="4370" b="1" dirty="0" err="1">
                <a:solidFill>
                  <a:srgbClr val="396AF1"/>
                </a:solidFill>
                <a:latin typeface="Comic Sans MS" panose="030F0702030302020204" pitchFamily="66" charset="0"/>
                <a:ea typeface="Barlow" pitchFamily="34" charset="-122"/>
                <a:cs typeface="Barlow" pitchFamily="34" charset="-120"/>
              </a:rPr>
              <a:t>Класс</a:t>
            </a:r>
            <a:r>
              <a:rPr lang="en-US" sz="4370" b="1" dirty="0">
                <a:solidFill>
                  <a:srgbClr val="396AF1"/>
                </a:solidFill>
                <a:latin typeface="Comic Sans MS" panose="030F0702030302020204" pitchFamily="66" charset="0"/>
                <a:ea typeface="Barlow" pitchFamily="34" charset="-122"/>
                <a:cs typeface="Barlow" pitchFamily="34" charset="-120"/>
              </a:rPr>
              <a:t> </a:t>
            </a:r>
            <a:r>
              <a:rPr lang="ru-RU" sz="4370" b="1" dirty="0" smtClean="0">
                <a:solidFill>
                  <a:srgbClr val="396AF1"/>
                </a:solidFill>
                <a:latin typeface="Comic Sans MS" panose="030F0702030302020204" pitchFamily="66" charset="0"/>
                <a:ea typeface="Barlow" pitchFamily="34" charset="-122"/>
                <a:cs typeface="Barlow" pitchFamily="34" charset="-120"/>
              </a:rPr>
              <a:t>«</a:t>
            </a:r>
            <a:r>
              <a:rPr lang="en-US" sz="4370" b="1" dirty="0" smtClean="0">
                <a:solidFill>
                  <a:srgbClr val="396AF1"/>
                </a:solidFill>
                <a:latin typeface="Comic Sans MS" panose="030F0702030302020204" pitchFamily="66" charset="0"/>
                <a:ea typeface="Barlow" pitchFamily="34" charset="-122"/>
                <a:cs typeface="Barlow" pitchFamily="34" charset="-120"/>
              </a:rPr>
              <a:t>Park</a:t>
            </a:r>
            <a:r>
              <a:rPr lang="ru-RU" sz="4370" b="1" dirty="0" smtClean="0">
                <a:solidFill>
                  <a:srgbClr val="396AF1"/>
                </a:solidFill>
                <a:latin typeface="Comic Sans MS" panose="030F0702030302020204" pitchFamily="66" charset="0"/>
                <a:ea typeface="Barlow" pitchFamily="34" charset="-122"/>
                <a:cs typeface="Barlow" pitchFamily="34" charset="-120"/>
              </a:rPr>
              <a:t>»</a:t>
            </a:r>
            <a:endParaRPr lang="en-US" sz="4370" dirty="0">
              <a:latin typeface="Comic Sans MS" panose="030F0702030302020204" pitchFamily="66" charset="0"/>
            </a:endParaRPr>
          </a:p>
        </p:txBody>
      </p:sp>
      <p:sp>
        <p:nvSpPr>
          <p:cNvPr id="7" name="Shape 3"/>
          <p:cNvSpPr/>
          <p:nvPr/>
        </p:nvSpPr>
        <p:spPr>
          <a:xfrm>
            <a:off x="4794052" y="5098494"/>
            <a:ext cx="87392" cy="680085"/>
          </a:xfrm>
          <a:prstGeom prst="roundRect">
            <a:avLst>
              <a:gd name="adj" fmla="val 133407"/>
            </a:avLst>
          </a:prstGeom>
          <a:solidFill>
            <a:srgbClr val="EEEFF5"/>
          </a:solidFill>
          <a:ln/>
        </p:spPr>
      </p:sp>
      <p:sp>
        <p:nvSpPr>
          <p:cNvPr id="8" name="Shape 4"/>
          <p:cNvSpPr/>
          <p:nvPr/>
        </p:nvSpPr>
        <p:spPr>
          <a:xfrm>
            <a:off x="4619149" y="5559981"/>
            <a:ext cx="437198" cy="437198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</p:sp>
      <p:sp>
        <p:nvSpPr>
          <p:cNvPr id="9" name="Text 5"/>
          <p:cNvSpPr/>
          <p:nvPr/>
        </p:nvSpPr>
        <p:spPr>
          <a:xfrm flipH="1">
            <a:off x="318372" y="5735093"/>
            <a:ext cx="201092" cy="36433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69"/>
              </a:lnSpc>
              <a:buNone/>
            </a:pPr>
            <a:r>
              <a:rPr lang="ru-RU" sz="2400" b="1" dirty="0" smtClean="0">
                <a:solidFill>
                  <a:srgbClr val="00B0F0"/>
                </a:solidFill>
                <a:latin typeface="Comic Sans MS" panose="030F0702030302020204" pitchFamily="66" charset="0"/>
                <a:ea typeface="Barlow" pitchFamily="34" charset="-122"/>
                <a:cs typeface="Barlow" pitchFamily="34" charset="-120"/>
              </a:rPr>
              <a:t>3</a:t>
            </a:r>
            <a:endParaRPr lang="en-US" sz="2400" dirty="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Text 6"/>
          <p:cNvSpPr/>
          <p:nvPr/>
        </p:nvSpPr>
        <p:spPr>
          <a:xfrm>
            <a:off x="3623310" y="3862268"/>
            <a:ext cx="2428875" cy="3036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91"/>
              </a:lnSpc>
              <a:buNone/>
            </a:pPr>
            <a:endParaRPr lang="en-US" sz="1913" dirty="0"/>
          </a:p>
        </p:txBody>
      </p:sp>
      <p:sp>
        <p:nvSpPr>
          <p:cNvPr id="11" name="Text 7"/>
          <p:cNvSpPr/>
          <p:nvPr/>
        </p:nvSpPr>
        <p:spPr>
          <a:xfrm>
            <a:off x="1916337" y="3845548"/>
            <a:ext cx="4371975" cy="621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448"/>
              </a:lnSpc>
              <a:buNone/>
            </a:pPr>
            <a:r>
              <a:rPr lang="ru-RU" dirty="0" smtClean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Список автобусов, находящихся в парке</a:t>
            </a:r>
            <a:endParaRPr lang="en-US" dirty="0"/>
          </a:p>
        </p:txBody>
      </p:sp>
      <p:sp>
        <p:nvSpPr>
          <p:cNvPr id="12" name="Shape 8"/>
          <p:cNvSpPr/>
          <p:nvPr/>
        </p:nvSpPr>
        <p:spPr>
          <a:xfrm>
            <a:off x="7271504" y="5778579"/>
            <a:ext cx="87392" cy="680085"/>
          </a:xfrm>
          <a:prstGeom prst="roundRect">
            <a:avLst>
              <a:gd name="adj" fmla="val 133407"/>
            </a:avLst>
          </a:prstGeom>
          <a:solidFill>
            <a:srgbClr val="EEEFF5"/>
          </a:solidFill>
          <a:ln/>
        </p:spPr>
      </p:sp>
      <p:sp>
        <p:nvSpPr>
          <p:cNvPr id="16" name="Text 12"/>
          <p:cNvSpPr/>
          <p:nvPr/>
        </p:nvSpPr>
        <p:spPr>
          <a:xfrm>
            <a:off x="7358896" y="5309278"/>
            <a:ext cx="6155054" cy="3982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48"/>
              </a:lnSpc>
              <a:buNone/>
            </a:pPr>
            <a:r>
              <a:rPr lang="ru-RU" dirty="0" smtClean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Формирование начальных данных вводом с файла</a:t>
            </a:r>
            <a:endParaRPr lang="en-US" dirty="0"/>
          </a:p>
        </p:txBody>
      </p:sp>
      <p:sp>
        <p:nvSpPr>
          <p:cNvPr id="21" name="Text 17"/>
          <p:cNvSpPr/>
          <p:nvPr/>
        </p:nvSpPr>
        <p:spPr>
          <a:xfrm>
            <a:off x="7963272" y="3874965"/>
            <a:ext cx="4371975" cy="621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ts val="2448"/>
              </a:lnSpc>
            </a:pPr>
            <a:r>
              <a:rPr lang="ru-RU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Список автобусов, находящихся </a:t>
            </a:r>
            <a:r>
              <a:rPr lang="ru-RU" dirty="0" smtClean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на маршруте</a:t>
            </a:r>
            <a:endParaRPr lang="en-US" dirty="0"/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6529" y="3339636"/>
            <a:ext cx="3131593" cy="311602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55771" y="3348211"/>
            <a:ext cx="2986979" cy="303027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4761" y="4875934"/>
            <a:ext cx="2886332" cy="235299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8256" y="5302916"/>
            <a:ext cx="3913441" cy="346190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8256" y="5843519"/>
            <a:ext cx="2172832" cy="247908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5489" y="6297728"/>
            <a:ext cx="2000893" cy="285841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4761" y="6763377"/>
            <a:ext cx="1550451" cy="273609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8256" y="7301250"/>
            <a:ext cx="2312899" cy="235709"/>
          </a:xfrm>
          <a:prstGeom prst="rect">
            <a:avLst/>
          </a:prstGeom>
        </p:spPr>
      </p:pic>
      <p:pic>
        <p:nvPicPr>
          <p:cNvPr id="31" name="Рисунок 3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3160" y="7735263"/>
            <a:ext cx="2979632" cy="251613"/>
          </a:xfrm>
          <a:prstGeom prst="rect">
            <a:avLst/>
          </a:prstGeom>
        </p:spPr>
      </p:pic>
      <p:sp>
        <p:nvSpPr>
          <p:cNvPr id="32" name="Text 5"/>
          <p:cNvSpPr/>
          <p:nvPr/>
        </p:nvSpPr>
        <p:spPr>
          <a:xfrm>
            <a:off x="241377" y="4238316"/>
            <a:ext cx="1733201" cy="36433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69"/>
              </a:lnSpc>
              <a:buNone/>
            </a:pPr>
            <a:r>
              <a:rPr lang="ru-RU" sz="3200" b="1" dirty="0" smtClean="0">
                <a:solidFill>
                  <a:srgbClr val="396AF1"/>
                </a:solidFill>
                <a:latin typeface="Comic Sans MS" panose="030F0702030302020204" pitchFamily="66" charset="0"/>
                <a:ea typeface="Barlow" pitchFamily="34" charset="-122"/>
              </a:rPr>
              <a:t>Методы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33" name="Text 5"/>
          <p:cNvSpPr/>
          <p:nvPr/>
        </p:nvSpPr>
        <p:spPr>
          <a:xfrm flipH="1">
            <a:off x="318372" y="5258917"/>
            <a:ext cx="201092" cy="36433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69"/>
              </a:lnSpc>
              <a:buNone/>
            </a:pPr>
            <a:r>
              <a:rPr lang="ru-RU" sz="2400" b="1" dirty="0" smtClean="0">
                <a:solidFill>
                  <a:srgbClr val="00B0F0"/>
                </a:solidFill>
                <a:latin typeface="Comic Sans MS" panose="030F0702030302020204" pitchFamily="66" charset="0"/>
                <a:ea typeface="Barlow" pitchFamily="34" charset="-122"/>
                <a:cs typeface="Barlow" pitchFamily="34" charset="-120"/>
              </a:rPr>
              <a:t>2</a:t>
            </a:r>
            <a:endParaRPr lang="en-US" sz="2400" dirty="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sp>
        <p:nvSpPr>
          <p:cNvPr id="34" name="Text 5"/>
          <p:cNvSpPr/>
          <p:nvPr/>
        </p:nvSpPr>
        <p:spPr>
          <a:xfrm flipH="1">
            <a:off x="318372" y="7633757"/>
            <a:ext cx="201092" cy="36433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69"/>
              </a:lnSpc>
              <a:buNone/>
            </a:pPr>
            <a:r>
              <a:rPr lang="ru-RU" sz="2400" b="1" dirty="0">
                <a:solidFill>
                  <a:srgbClr val="00B0F0"/>
                </a:solidFill>
                <a:latin typeface="Comic Sans MS" panose="030F0702030302020204" pitchFamily="66" charset="0"/>
                <a:ea typeface="Barlow" pitchFamily="34" charset="-122"/>
              </a:rPr>
              <a:t>7</a:t>
            </a:r>
            <a:endParaRPr lang="en-US" sz="2400" dirty="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sp>
        <p:nvSpPr>
          <p:cNvPr id="35" name="Text 5"/>
          <p:cNvSpPr/>
          <p:nvPr/>
        </p:nvSpPr>
        <p:spPr>
          <a:xfrm flipH="1">
            <a:off x="330027" y="6685135"/>
            <a:ext cx="201092" cy="36433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69"/>
              </a:lnSpc>
              <a:buNone/>
            </a:pPr>
            <a:r>
              <a:rPr lang="ru-RU" sz="2400" b="1" dirty="0" smtClean="0">
                <a:solidFill>
                  <a:srgbClr val="00B0F0"/>
                </a:solidFill>
                <a:latin typeface="Comic Sans MS" panose="030F0702030302020204" pitchFamily="66" charset="0"/>
                <a:ea typeface="Barlow" pitchFamily="34" charset="-122"/>
                <a:cs typeface="Barlow" pitchFamily="34" charset="-120"/>
              </a:rPr>
              <a:t>5</a:t>
            </a:r>
            <a:endParaRPr lang="en-US" sz="2400" dirty="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sp>
        <p:nvSpPr>
          <p:cNvPr id="36" name="Text 5"/>
          <p:cNvSpPr/>
          <p:nvPr/>
        </p:nvSpPr>
        <p:spPr>
          <a:xfrm flipH="1">
            <a:off x="325779" y="6210824"/>
            <a:ext cx="201092" cy="36433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69"/>
              </a:lnSpc>
              <a:buNone/>
            </a:pPr>
            <a:r>
              <a:rPr lang="ru-RU" sz="2400" b="1" dirty="0" smtClean="0">
                <a:solidFill>
                  <a:srgbClr val="00B0F0"/>
                </a:solidFill>
                <a:latin typeface="Comic Sans MS" panose="030F0702030302020204" pitchFamily="66" charset="0"/>
                <a:ea typeface="Barlow" pitchFamily="34" charset="-122"/>
                <a:cs typeface="Barlow" pitchFamily="34" charset="-120"/>
              </a:rPr>
              <a:t>4</a:t>
            </a:r>
            <a:endParaRPr lang="en-US" sz="2400" dirty="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sp>
        <p:nvSpPr>
          <p:cNvPr id="37" name="Text 5"/>
          <p:cNvSpPr/>
          <p:nvPr/>
        </p:nvSpPr>
        <p:spPr>
          <a:xfrm flipH="1">
            <a:off x="321531" y="4782741"/>
            <a:ext cx="201092" cy="36433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69"/>
              </a:lnSpc>
              <a:buNone/>
            </a:pPr>
            <a:r>
              <a:rPr lang="en-US" sz="2400" b="1" dirty="0">
                <a:solidFill>
                  <a:srgbClr val="00B0F0"/>
                </a:solidFill>
                <a:latin typeface="Comic Sans MS" panose="030F0702030302020204" pitchFamily="66" charset="0"/>
                <a:ea typeface="Barlow" pitchFamily="34" charset="-122"/>
                <a:cs typeface="Barlow" pitchFamily="34" charset="-120"/>
              </a:rPr>
              <a:t>1</a:t>
            </a:r>
            <a:endParaRPr lang="en-US" sz="2400" dirty="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sp>
        <p:nvSpPr>
          <p:cNvPr id="38" name="Text 5"/>
          <p:cNvSpPr/>
          <p:nvPr/>
        </p:nvSpPr>
        <p:spPr>
          <a:xfrm flipH="1">
            <a:off x="318372" y="7159446"/>
            <a:ext cx="201092" cy="36433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69"/>
              </a:lnSpc>
              <a:buNone/>
            </a:pPr>
            <a:r>
              <a:rPr lang="ru-RU" sz="2400" b="1" dirty="0" smtClean="0">
                <a:solidFill>
                  <a:srgbClr val="00B0F0"/>
                </a:solidFill>
                <a:latin typeface="Comic Sans MS" panose="030F0702030302020204" pitchFamily="66" charset="0"/>
                <a:ea typeface="Barlow" pitchFamily="34" charset="-122"/>
                <a:cs typeface="Barlow" pitchFamily="34" charset="-120"/>
              </a:rPr>
              <a:t>6</a:t>
            </a:r>
            <a:endParaRPr lang="en-US" sz="2400" dirty="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sp>
        <p:nvSpPr>
          <p:cNvPr id="39" name="Text 12"/>
          <p:cNvSpPr/>
          <p:nvPr/>
        </p:nvSpPr>
        <p:spPr>
          <a:xfrm>
            <a:off x="7357754" y="4833187"/>
            <a:ext cx="6287960" cy="3982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48"/>
              </a:lnSpc>
              <a:buNone/>
            </a:pPr>
            <a:r>
              <a:rPr lang="ru-RU" dirty="0" smtClean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Формирование начальных данных вводом с клавиатуры</a:t>
            </a:r>
            <a:endParaRPr lang="en-US" dirty="0"/>
          </a:p>
        </p:txBody>
      </p:sp>
      <p:sp>
        <p:nvSpPr>
          <p:cNvPr id="40" name="Text 12"/>
          <p:cNvSpPr/>
          <p:nvPr/>
        </p:nvSpPr>
        <p:spPr>
          <a:xfrm>
            <a:off x="7403966" y="5790231"/>
            <a:ext cx="6155054" cy="3982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48"/>
              </a:lnSpc>
              <a:buNone/>
            </a:pPr>
            <a:r>
              <a:rPr lang="ru-RU" dirty="0" smtClean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Удаление данных из списков автобусов</a:t>
            </a:r>
            <a:endParaRPr lang="en-US" dirty="0"/>
          </a:p>
        </p:txBody>
      </p:sp>
      <p:sp>
        <p:nvSpPr>
          <p:cNvPr id="41" name="Text 12"/>
          <p:cNvSpPr/>
          <p:nvPr/>
        </p:nvSpPr>
        <p:spPr>
          <a:xfrm>
            <a:off x="7402592" y="6259532"/>
            <a:ext cx="6278379" cy="3982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48"/>
              </a:lnSpc>
              <a:buNone/>
            </a:pPr>
            <a:r>
              <a:rPr lang="ru-RU" dirty="0" smtClean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Имитация выезда автобуса из парка</a:t>
            </a:r>
            <a:endParaRPr lang="en-US" dirty="0"/>
          </a:p>
        </p:txBody>
      </p:sp>
      <p:sp>
        <p:nvSpPr>
          <p:cNvPr id="42" name="Text 12"/>
          <p:cNvSpPr/>
          <p:nvPr/>
        </p:nvSpPr>
        <p:spPr>
          <a:xfrm>
            <a:off x="7402591" y="6742726"/>
            <a:ext cx="6278379" cy="3982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448"/>
              </a:lnSpc>
            </a:pPr>
            <a:r>
              <a:rPr lang="ru-RU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Имитация </a:t>
            </a:r>
            <a:r>
              <a:rPr lang="ru-RU" dirty="0" smtClean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въезда </a:t>
            </a:r>
            <a:r>
              <a:rPr lang="ru-RU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автобуса в</a:t>
            </a:r>
            <a:r>
              <a:rPr lang="ru-RU" dirty="0" smtClean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парк</a:t>
            </a:r>
            <a:endParaRPr lang="en-US" dirty="0"/>
          </a:p>
        </p:txBody>
      </p:sp>
      <p:sp>
        <p:nvSpPr>
          <p:cNvPr id="43" name="Text 12"/>
          <p:cNvSpPr/>
          <p:nvPr/>
        </p:nvSpPr>
        <p:spPr>
          <a:xfrm>
            <a:off x="7402589" y="7182241"/>
            <a:ext cx="6278379" cy="3982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48"/>
              </a:lnSpc>
              <a:buNone/>
            </a:pPr>
            <a:r>
              <a:rPr lang="ru-RU" dirty="0" smtClean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Вывод информации об автобусах в консоль</a:t>
            </a:r>
            <a:endParaRPr lang="en-US" dirty="0"/>
          </a:p>
        </p:txBody>
      </p:sp>
      <p:sp>
        <p:nvSpPr>
          <p:cNvPr id="44" name="Text 12"/>
          <p:cNvSpPr/>
          <p:nvPr/>
        </p:nvSpPr>
        <p:spPr>
          <a:xfrm>
            <a:off x="7402590" y="7652830"/>
            <a:ext cx="6278379" cy="3982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448"/>
              </a:lnSpc>
            </a:pPr>
            <a:r>
              <a:rPr lang="ru-RU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Вывод информации об автобусах в </a:t>
            </a:r>
            <a:r>
              <a:rPr lang="ru-RU" dirty="0" smtClean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файл</a:t>
            </a:r>
            <a:endParaRPr lang="en-US" dirty="0"/>
          </a:p>
        </p:txBody>
      </p:sp>
      <p:cxnSp>
        <p:nvCxnSpPr>
          <p:cNvPr id="46" name="Прямая со стрелкой 45"/>
          <p:cNvCxnSpPr/>
          <p:nvPr/>
        </p:nvCxnSpPr>
        <p:spPr>
          <a:xfrm>
            <a:off x="3542792" y="4993583"/>
            <a:ext cx="3861174" cy="5652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>
            <a:off x="4630489" y="5494868"/>
            <a:ext cx="2773477" cy="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>
            <a:off x="2916259" y="5989363"/>
            <a:ext cx="4487707" cy="7816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/>
          <p:nvPr/>
        </p:nvCxnSpPr>
        <p:spPr>
          <a:xfrm>
            <a:off x="2711690" y="6440648"/>
            <a:ext cx="4692276" cy="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V="1">
            <a:off x="2236932" y="6900181"/>
            <a:ext cx="5167034" cy="1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/>
          <p:nvPr/>
        </p:nvCxnSpPr>
        <p:spPr>
          <a:xfrm>
            <a:off x="2974331" y="7408810"/>
            <a:ext cx="4428259" cy="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/>
          <p:nvPr/>
        </p:nvCxnSpPr>
        <p:spPr>
          <a:xfrm>
            <a:off x="3623310" y="7861069"/>
            <a:ext cx="3779280" cy="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 5"/>
          <p:cNvSpPr/>
          <p:nvPr/>
        </p:nvSpPr>
        <p:spPr>
          <a:xfrm flipH="1">
            <a:off x="362068" y="7633757"/>
            <a:ext cx="201092" cy="36433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69"/>
              </a:lnSpc>
              <a:buNone/>
            </a:pPr>
            <a:endParaRPr lang="en-US" sz="2400" dirty="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6" grpId="0" animBg="1"/>
      <p:bldP spid="21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-762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90799" y="433232"/>
            <a:ext cx="808827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Comic Sans MS" panose="030F0702030302020204" pitchFamily="66" charset="0"/>
                <a:ea typeface="Barlow" pitchFamily="34" charset="-122"/>
                <a:cs typeface="Barlow" pitchFamily="34" charset="-120"/>
              </a:rPr>
              <a:t>Основной файл программы</a:t>
            </a:r>
            <a:endParaRPr lang="en-US" sz="4374" dirty="0">
              <a:latin typeface="Comic Sans MS" panose="030F0702030302020204" pitchFamily="66" charset="0"/>
            </a:endParaRPr>
          </a:p>
        </p:txBody>
      </p:sp>
      <p:sp>
        <p:nvSpPr>
          <p:cNvPr id="7" name="Text 2"/>
          <p:cNvSpPr/>
          <p:nvPr/>
        </p:nvSpPr>
        <p:spPr>
          <a:xfrm>
            <a:off x="5530680" y="2700885"/>
            <a:ext cx="306011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ru-RU" sz="2187" b="1" dirty="0" smtClean="0">
                <a:solidFill>
                  <a:srgbClr val="00B0F0"/>
                </a:solidFill>
                <a:latin typeface="Comic Sans MS" panose="030F0702030302020204" pitchFamily="66" charset="0"/>
                <a:ea typeface="Barlow" pitchFamily="34" charset="-122"/>
              </a:rPr>
              <a:t>Инициализация</a:t>
            </a:r>
            <a:r>
              <a:rPr lang="ru-RU" sz="2187" b="1" dirty="0" smtClean="0">
                <a:solidFill>
                  <a:srgbClr val="396AF1"/>
                </a:solidFill>
                <a:latin typeface="Comic Sans MS" panose="030F0702030302020204" pitchFamily="66" charset="0"/>
                <a:ea typeface="Barlow" pitchFamily="34" charset="-122"/>
              </a:rPr>
              <a:t> </a:t>
            </a:r>
            <a:r>
              <a:rPr lang="ru-RU" sz="2187" b="1" dirty="0" smtClean="0">
                <a:solidFill>
                  <a:srgbClr val="00B0F0"/>
                </a:solidFill>
                <a:latin typeface="Comic Sans MS" panose="030F0702030302020204" pitchFamily="66" charset="0"/>
                <a:ea typeface="Barlow" pitchFamily="34" charset="-122"/>
              </a:rPr>
              <a:t>парка</a:t>
            </a:r>
            <a:endParaRPr lang="en-US" sz="2187" dirty="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Text 3"/>
          <p:cNvSpPr/>
          <p:nvPr/>
        </p:nvSpPr>
        <p:spPr>
          <a:xfrm>
            <a:off x="5541948" y="3366414"/>
            <a:ext cx="4502172" cy="45304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Инициализация экземпляра </a:t>
            </a:r>
            <a:r>
              <a:rPr lang="en-US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класса</a:t>
            </a:r>
            <a:r>
              <a:rPr lang="en-US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dirty="0" smtClean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Park</a:t>
            </a:r>
            <a:endParaRPr lang="en-US" dirty="0"/>
          </a:p>
        </p:txBody>
      </p:sp>
      <p:sp>
        <p:nvSpPr>
          <p:cNvPr id="10" name="Text 4"/>
          <p:cNvSpPr/>
          <p:nvPr/>
        </p:nvSpPr>
        <p:spPr>
          <a:xfrm>
            <a:off x="5609391" y="4480203"/>
            <a:ext cx="113562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ru-RU" sz="2187" b="1" dirty="0" smtClean="0">
                <a:solidFill>
                  <a:srgbClr val="00B0F0"/>
                </a:solidFill>
                <a:latin typeface="Comic Sans MS" panose="030F0702030302020204" pitchFamily="66" charset="0"/>
                <a:ea typeface="Barlow" pitchFamily="34" charset="-122"/>
                <a:cs typeface="Barlow" pitchFamily="34" charset="-120"/>
              </a:rPr>
              <a:t>Меню</a:t>
            </a:r>
            <a:endParaRPr lang="en-US" sz="2187" dirty="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Text 5"/>
          <p:cNvSpPr/>
          <p:nvPr/>
        </p:nvSpPr>
        <p:spPr>
          <a:xfrm>
            <a:off x="5530680" y="5150249"/>
            <a:ext cx="8372422" cy="15818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dirty="0" err="1" smtClean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Ре</a:t>
            </a:r>
            <a:r>
              <a:rPr lang="ru-RU" dirty="0" err="1" smtClean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ализация</a:t>
            </a:r>
            <a:r>
              <a:rPr lang="ru-RU" dirty="0" smtClean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меню, обеспечивающего выбор нужной функции.</a:t>
            </a:r>
          </a:p>
          <a:p>
            <a:pPr marL="0" indent="0" algn="l">
              <a:lnSpc>
                <a:spcPts val="2799"/>
              </a:lnSpc>
              <a:buNone/>
            </a:pPr>
            <a:r>
              <a:rPr lang="ru-RU" dirty="0" smtClean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Меню состоит из цикла </a:t>
            </a:r>
            <a:r>
              <a:rPr lang="en-US" dirty="0" smtClean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do-while</a:t>
            </a:r>
            <a:r>
              <a:rPr lang="ru-RU" dirty="0" smtClean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для повторного вывода меню и вложенного</a:t>
            </a:r>
          </a:p>
          <a:p>
            <a:pPr marL="0" indent="0" algn="l">
              <a:lnSpc>
                <a:spcPts val="2799"/>
              </a:lnSpc>
              <a:buNone/>
            </a:pPr>
            <a:r>
              <a:rPr lang="ru-RU" dirty="0" smtClean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в этот цикл оператора ветвления </a:t>
            </a:r>
            <a:r>
              <a:rPr lang="en-US" dirty="0" smtClean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switch-case</a:t>
            </a:r>
            <a:r>
              <a:rPr lang="ru-RU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ru-RU" dirty="0" smtClean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для обеспечения выбора </a:t>
            </a:r>
          </a:p>
          <a:p>
            <a:pPr marL="0" indent="0" algn="l">
              <a:lnSpc>
                <a:spcPts val="2799"/>
              </a:lnSpc>
              <a:buNone/>
            </a:pPr>
            <a:r>
              <a:rPr lang="ru-RU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ф</a:t>
            </a:r>
            <a:r>
              <a:rPr lang="ru-RU" dirty="0" smtClean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ункции. </a:t>
            </a:r>
          </a:p>
        </p:txBody>
      </p:sp>
      <p:sp>
        <p:nvSpPr>
          <p:cNvPr id="16" name="Text 2"/>
          <p:cNvSpPr/>
          <p:nvPr/>
        </p:nvSpPr>
        <p:spPr>
          <a:xfrm>
            <a:off x="4793958" y="2695743"/>
            <a:ext cx="33510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ru-RU" sz="2400" b="1" dirty="0">
                <a:solidFill>
                  <a:srgbClr val="00B0F0"/>
                </a:solidFill>
                <a:latin typeface="Comic Sans MS" panose="030F0702030302020204" pitchFamily="66" charset="0"/>
                <a:ea typeface="Barlow" pitchFamily="34" charset="-122"/>
              </a:rPr>
              <a:t>1</a:t>
            </a:r>
            <a:endParaRPr lang="en-US" sz="2400" dirty="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sp>
        <p:nvSpPr>
          <p:cNvPr id="17" name="Text 2"/>
          <p:cNvSpPr/>
          <p:nvPr/>
        </p:nvSpPr>
        <p:spPr>
          <a:xfrm>
            <a:off x="4793958" y="4495317"/>
            <a:ext cx="33510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ru-RU" sz="2400" b="1" dirty="0" smtClean="0">
                <a:solidFill>
                  <a:srgbClr val="00B0F0"/>
                </a:solidFill>
                <a:latin typeface="Comic Sans MS" panose="030F0702030302020204" pitchFamily="66" charset="0"/>
                <a:ea typeface="Barlow" pitchFamily="34" charset="-122"/>
              </a:rPr>
              <a:t>2</a:t>
            </a:r>
            <a:endParaRPr lang="en-US" sz="2400" dirty="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/>
          <p:nvPr/>
        </p:nvSpPr>
        <p:spPr>
          <a:xfrm>
            <a:off x="537476" y="247206"/>
            <a:ext cx="482133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 smtClean="0">
                <a:solidFill>
                  <a:srgbClr val="396AF1"/>
                </a:solidFill>
                <a:latin typeface="Comic Sans MS" panose="030F0702030302020204" pitchFamily="66" charset="0"/>
                <a:ea typeface="Barlow" pitchFamily="34" charset="-122"/>
                <a:cs typeface="Barlow" pitchFamily="34" charset="-120"/>
              </a:rPr>
              <a:t>UML </a:t>
            </a:r>
            <a:r>
              <a:rPr lang="ru-RU" sz="4374" b="1" dirty="0" smtClean="0">
                <a:solidFill>
                  <a:srgbClr val="396AF1"/>
                </a:solidFill>
                <a:latin typeface="Comic Sans MS" panose="030F0702030302020204" pitchFamily="66" charset="0"/>
                <a:ea typeface="Barlow" pitchFamily="34" charset="-122"/>
                <a:cs typeface="Barlow" pitchFamily="34" charset="-120"/>
              </a:rPr>
              <a:t>диаграммы</a:t>
            </a:r>
            <a:endParaRPr lang="en-US" sz="4374" dirty="0">
              <a:latin typeface="Comic Sans MS" panose="030F0702030302020204" pitchFamily="66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2449217" y="2329771"/>
            <a:ext cx="9342290" cy="393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266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/>
          <p:nvPr/>
        </p:nvSpPr>
        <p:spPr>
          <a:xfrm>
            <a:off x="537476" y="247206"/>
            <a:ext cx="482133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 smtClean="0">
                <a:solidFill>
                  <a:srgbClr val="396AF1"/>
                </a:solidFill>
                <a:latin typeface="Comic Sans MS" panose="030F0702030302020204" pitchFamily="66" charset="0"/>
                <a:ea typeface="Barlow" pitchFamily="34" charset="-122"/>
                <a:cs typeface="Barlow" pitchFamily="34" charset="-120"/>
              </a:rPr>
              <a:t>UML </a:t>
            </a:r>
            <a:r>
              <a:rPr lang="ru-RU" sz="4374" b="1" dirty="0" smtClean="0">
                <a:solidFill>
                  <a:srgbClr val="396AF1"/>
                </a:solidFill>
                <a:latin typeface="Comic Sans MS" panose="030F0702030302020204" pitchFamily="66" charset="0"/>
                <a:ea typeface="Barlow" pitchFamily="34" charset="-122"/>
                <a:cs typeface="Barlow" pitchFamily="34" charset="-120"/>
              </a:rPr>
              <a:t>диаграммы</a:t>
            </a:r>
            <a:endParaRPr lang="en-US" sz="4374" dirty="0">
              <a:latin typeface="Comic Sans MS" panose="030F0702030302020204" pitchFamily="66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053" y="1892596"/>
            <a:ext cx="9428674" cy="488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300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/>
          <p:nvPr/>
        </p:nvSpPr>
        <p:spPr>
          <a:xfrm>
            <a:off x="537476" y="247206"/>
            <a:ext cx="482133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 smtClean="0">
                <a:solidFill>
                  <a:srgbClr val="396AF1"/>
                </a:solidFill>
                <a:latin typeface="Comic Sans MS" panose="030F0702030302020204" pitchFamily="66" charset="0"/>
                <a:ea typeface="Barlow" pitchFamily="34" charset="-122"/>
                <a:cs typeface="Barlow" pitchFamily="34" charset="-120"/>
              </a:rPr>
              <a:t>UML </a:t>
            </a:r>
            <a:r>
              <a:rPr lang="ru-RU" sz="4374" b="1" dirty="0" smtClean="0">
                <a:solidFill>
                  <a:srgbClr val="396AF1"/>
                </a:solidFill>
                <a:latin typeface="Comic Sans MS" panose="030F0702030302020204" pitchFamily="66" charset="0"/>
                <a:ea typeface="Barlow" pitchFamily="34" charset="-122"/>
                <a:cs typeface="Barlow" pitchFamily="34" charset="-120"/>
              </a:rPr>
              <a:t>диаграммы</a:t>
            </a:r>
            <a:endParaRPr lang="en-US" sz="4374" dirty="0">
              <a:latin typeface="Comic Sans MS" panose="030F0702030302020204" pitchFamily="66" charset="0"/>
            </a:endParaRPr>
          </a:p>
        </p:txBody>
      </p:sp>
      <p:pic>
        <p:nvPicPr>
          <p:cNvPr id="3" name="Рисунок 2" descr="C:\Users\abudo\AppData\Local\Packages\Microsoft.Windows.Photos_8wekyb3d8bbwe\TempState\ShareServiceTempFolder\Снимок экрана 2024-05-05 174753.jpe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752" y="1714500"/>
            <a:ext cx="7960596" cy="1645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/>
          <p:cNvPicPr/>
          <p:nvPr/>
        </p:nvPicPr>
        <p:blipFill>
          <a:blip r:embed="rId3"/>
          <a:stretch>
            <a:fillRect/>
          </a:stretch>
        </p:blipFill>
        <p:spPr>
          <a:xfrm>
            <a:off x="3840399" y="3732027"/>
            <a:ext cx="6793303" cy="356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136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350</Words>
  <Application>Microsoft Office PowerPoint</Application>
  <PresentationFormat>Произвольный</PresentationFormat>
  <Paragraphs>85</Paragraphs>
  <Slides>11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Barlow</vt:lpstr>
      <vt:lpstr>Calibri</vt:lpstr>
      <vt:lpstr>Comic Sans MS</vt:lpstr>
      <vt:lpstr>Montserrat</vt:lpstr>
      <vt:lpstr>PT Sans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Абу Дондаев</cp:lastModifiedBy>
  <cp:revision>22</cp:revision>
  <dcterms:created xsi:type="dcterms:W3CDTF">2024-05-23T20:28:49Z</dcterms:created>
  <dcterms:modified xsi:type="dcterms:W3CDTF">2024-05-24T09:16:22Z</dcterms:modified>
</cp:coreProperties>
</file>