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y="5143500" cx="9144000"/>
  <p:notesSz cx="6858000" cy="9144000"/>
  <p:embeddedFontLst>
    <p:embeddedFont>
      <p:font typeface="Oswald Medium"/>
      <p:regular r:id="rId93"/>
      <p:bold r:id="rId94"/>
    </p:embeddedFont>
    <p:embeddedFont>
      <p:font typeface="Roboto"/>
      <p:regular r:id="rId95"/>
      <p:bold r:id="rId96"/>
      <p:italic r:id="rId97"/>
      <p:boldItalic r:id="rId98"/>
    </p:embeddedFont>
    <p:embeddedFont>
      <p:font typeface="Playfair Display"/>
      <p:regular r:id="rId99"/>
      <p:bold r:id="rId100"/>
      <p:italic r:id="rId101"/>
      <p:boldItalic r:id="rId102"/>
    </p:embeddedFont>
    <p:embeddedFont>
      <p:font typeface="Nunito"/>
      <p:regular r:id="rId103"/>
      <p:bold r:id="rId104"/>
      <p:italic r:id="rId105"/>
      <p:boldItalic r:id="rId106"/>
    </p:embeddedFont>
    <p:embeddedFont>
      <p:font typeface="Montserrat"/>
      <p:regular r:id="rId107"/>
      <p:bold r:id="rId108"/>
      <p:italic r:id="rId109"/>
      <p:boldItalic r:id="rId110"/>
    </p:embeddedFont>
    <p:embeddedFont>
      <p:font typeface="Spectral"/>
      <p:regular r:id="rId111"/>
      <p:bold r:id="rId112"/>
      <p:italic r:id="rId113"/>
      <p:boldItalic r:id="rId114"/>
    </p:embeddedFont>
    <p:embeddedFont>
      <p:font typeface="Oswald"/>
      <p:regular r:id="rId115"/>
      <p:bold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B9EEE4-A58A-4A49-8F86-4B77765E7A92}">
  <a:tblStyle styleId="{02B9EEE4-A58A-4A49-8F86-4B77765E7A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Montserrat-regular.fntdata"/><Relationship Id="rId106" Type="http://schemas.openxmlformats.org/officeDocument/2006/relationships/font" Target="fonts/Nunito-boldItalic.fntdata"/><Relationship Id="rId105" Type="http://schemas.openxmlformats.org/officeDocument/2006/relationships/font" Target="fonts/Nunito-italic.fntdata"/><Relationship Id="rId104" Type="http://schemas.openxmlformats.org/officeDocument/2006/relationships/font" Target="fonts/Nunito-bold.fntdata"/><Relationship Id="rId109" Type="http://schemas.openxmlformats.org/officeDocument/2006/relationships/font" Target="fonts/Montserrat-italic.fntdata"/><Relationship Id="rId108" Type="http://schemas.openxmlformats.org/officeDocument/2006/relationships/font" Target="fonts/Montserrat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Nunito-regular.fntdata"/><Relationship Id="rId102" Type="http://schemas.openxmlformats.org/officeDocument/2006/relationships/font" Target="fonts/PlayfairDisplay-boldItalic.fntdata"/><Relationship Id="rId101" Type="http://schemas.openxmlformats.org/officeDocument/2006/relationships/font" Target="fonts/PlayfairDisplay-italic.fntdata"/><Relationship Id="rId100" Type="http://schemas.openxmlformats.org/officeDocument/2006/relationships/font" Target="fonts/PlayfairDisplay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regular.fntdata"/><Relationship Id="rId94" Type="http://schemas.openxmlformats.org/officeDocument/2006/relationships/font" Target="fonts/OswaldMedium-bold.fntdata"/><Relationship Id="rId97" Type="http://schemas.openxmlformats.org/officeDocument/2006/relationships/font" Target="fonts/Roboto-italic.fntdata"/><Relationship Id="rId96" Type="http://schemas.openxmlformats.org/officeDocument/2006/relationships/font" Target="fonts/Roboto-bold.fntdata"/><Relationship Id="rId11" Type="http://schemas.openxmlformats.org/officeDocument/2006/relationships/slide" Target="slides/slide5.xml"/><Relationship Id="rId99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98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font" Target="fonts/OswaldMedium-regular.fntdata"/><Relationship Id="rId92" Type="http://schemas.openxmlformats.org/officeDocument/2006/relationships/slide" Target="slides/slide86.xml"/><Relationship Id="rId116" Type="http://schemas.openxmlformats.org/officeDocument/2006/relationships/font" Target="fonts/Oswald-bold.fntdata"/><Relationship Id="rId115" Type="http://schemas.openxmlformats.org/officeDocument/2006/relationships/font" Target="fonts/Oswald-regular.fntdata"/><Relationship Id="rId15" Type="http://schemas.openxmlformats.org/officeDocument/2006/relationships/slide" Target="slides/slide9.xml"/><Relationship Id="rId110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Spectral-boldItalic.fntdata"/><Relationship Id="rId18" Type="http://schemas.openxmlformats.org/officeDocument/2006/relationships/slide" Target="slides/slide12.xml"/><Relationship Id="rId113" Type="http://schemas.openxmlformats.org/officeDocument/2006/relationships/font" Target="fonts/Spectral-italic.fntdata"/><Relationship Id="rId112" Type="http://schemas.openxmlformats.org/officeDocument/2006/relationships/font" Target="fonts/Spectral-bold.fntdata"/><Relationship Id="rId111" Type="http://schemas.openxmlformats.org/officeDocument/2006/relationships/font" Target="fonts/Spectral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661adc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661adc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661adcb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661adc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661adcb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661adc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661adc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661adc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661adcb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661adc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661adc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3661adc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3661adcb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3661adcb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661adc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661adc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3661adcb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3661adcb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3661adc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3661adc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ce657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ce657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661adcb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661adcb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3661adcb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3661adcb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661adc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3661adc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3661adcb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3661adcb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3661adcb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3661adcb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3661adcb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3661adcb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3661adcb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3661adcb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3661adcb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3661adcb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661adcb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3661adcb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96080c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96080c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ce657f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ce657f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96080c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96080c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396080c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396080c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396080c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396080c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396080ca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396080ca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396080c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396080c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396080c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396080c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396080c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396080c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396080ca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396080ca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396080c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396080c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396080c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396080c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c555bd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c555bd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396080ca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396080ca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396080c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396080c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396080c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396080c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396080ca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396080ca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396080ca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396080ca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3661adcb7_1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3661adcb7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3ab6d9e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3ab6d9e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3ab6d9e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3ab6d9e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3ab6d9e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3ab6d9e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3ab6d9e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3ab6d9e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ce657f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ce657f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23ab6d9e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23ab6d9e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3ab6d9e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23ab6d9e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3ab6d9e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3ab6d9e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3ab6d9e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3ab6d9e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3ab6d9e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23ab6d9e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3ab6d9e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3ab6d9e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3ab6d9e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3ab6d9e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3ab6d9e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23ab6d9e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3ab6d9ef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3ab6d9e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3ab6d9e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3ab6d9e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661ad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661ad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3ab6d9e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23ab6d9e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3ab6d9e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23ab6d9e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3ab6d9e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23ab6d9e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3ab6d9ef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3ab6d9ef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3ab6d9ef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23ab6d9ef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3ab6d9e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23ab6d9e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3ab6d9ef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3ab6d9ef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3ab6d9ef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23ab6d9ef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3ab6d9ef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3ab6d9ef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3ab6d9ef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3ab6d9ef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661adc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661adc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3ab6d9e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23ab6d9e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3ab6d9ef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23ab6d9ef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3ab6d9ef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23ab6d9ef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3ab6d9ef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3ab6d9ef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23ab6d9ef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23ab6d9ef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23ab6d9ef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23ab6d9ef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3ab6d9ef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3ab6d9ef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23ab6d9ef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23ab6d9ef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3661adcb7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23661adcb7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3ab6d9ef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23ab6d9ef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661adc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661adc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23c555bd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23c555bd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23661adcb7_1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23661adcb7_1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23c555bd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23c555bd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3661adcb7_1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23661adcb7_1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1a356325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1a356325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23661adcb7_1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23661adcb7_1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3661adcb7_1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23661adcb7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661adc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661adc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4850" y="399575"/>
            <a:ext cx="8277900" cy="1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Gnome Sort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1944275"/>
            <a:ext cx="5896500" cy="8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Simple sorting algorithm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27250" y="2109150"/>
            <a:ext cx="7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197750" y="3472275"/>
            <a:ext cx="40107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Group member </a:t>
            </a:r>
            <a:endParaRPr b="1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1910001                        Abu Ahmed Rafi                             </a:t>
            </a:r>
            <a:endParaRPr b="1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1931102                        Monjurul Hasan Emon</a:t>
            </a:r>
            <a:endParaRPr b="1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2030087                         Jannat Un Nayeem Iqra</a:t>
            </a:r>
            <a:endParaRPr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4329750" y="3352525"/>
            <a:ext cx="402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 between a[i] and a[i-1]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0133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ndex</a:t>
            </a:r>
            <a:r>
              <a:rPr lang="en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253935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4"/>
          <p:cNvSpPr txBox="1"/>
          <p:nvPr/>
        </p:nvSpPr>
        <p:spPr>
          <a:xfrm>
            <a:off x="4329750" y="335252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a[1]&gt;=a[0]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 gonna be executed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53935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212850" y="3415525"/>
            <a:ext cx="262500" cy="343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Swapping between a[i] and a[i-1]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53935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6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1268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237625" y="3352525"/>
            <a:ext cx="31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ndex</a:t>
            </a:r>
            <a:r>
              <a:rPr lang="en"/>
              <a:t>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7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1126800" y="220865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4237625" y="3352525"/>
            <a:ext cx="31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8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25547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4237625" y="3352525"/>
            <a:ext cx="31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9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5547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4237625" y="3352525"/>
            <a:ext cx="313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a[i]&gt;=a[i-1]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0133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4237625" y="3352525"/>
            <a:ext cx="31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1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40133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4237625" y="3352525"/>
            <a:ext cx="313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a[i]&gt;=a[i-1]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index++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50">
                <a:solidFill>
                  <a:srgbClr val="3C4043"/>
                </a:solidFill>
              </a:rPr>
              <a:t>I</a:t>
            </a:r>
            <a:r>
              <a:rPr lang="en" sz="2250">
                <a:solidFill>
                  <a:srgbClr val="3C4043"/>
                </a:solidFill>
              </a:rPr>
              <a:t>ntroduction and History of the Algorithm:</a:t>
            </a:r>
            <a:endParaRPr sz="4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81675"/>
            <a:ext cx="8520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❖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Gnome sort is also known as Stupid sort. It was introduced by Iranian computer scientist Hamid Sarbazi Azad in 2000 and later explained by Dick Grune.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❖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Gnome Sort is a comparison based sorting algorithm which is kind of similar to bubble sort and insertion sort.It is based on the technique used by Garden gnome to sort flower pots.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 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16325" y="2320575"/>
            <a:ext cx="7373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Method of gnome sort is :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At start he is at the first pot so he will move forward to the next pot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After moving to the next pot he will compare the current pot with previous pot.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If the pot are in correct order he will move forward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If the order is not correct then he will swap the two pot and will go backward(previous pot)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After reaching the last pot there will be no pot left next to him so he stops 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7275" y="3884050"/>
            <a:ext cx="775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❖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Gnome sort is very simple as it does not require any nested loop and the code is also very easy to understand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37" name="Google Shape;237;p32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32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517975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4237625" y="3352525"/>
            <a:ext cx="31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47" name="Google Shape;247;p33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5517975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4237625" y="3352525"/>
            <a:ext cx="313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a[i]&gt;=a[i-1]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57" name="Google Shape;257;p34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4"/>
          <p:cNvSpPr txBox="1"/>
          <p:nvPr/>
        </p:nvSpPr>
        <p:spPr>
          <a:xfrm>
            <a:off x="4329750" y="335252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69011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4237625" y="3352525"/>
            <a:ext cx="31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67" name="Google Shape;267;p35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5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69011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4237625" y="3352525"/>
            <a:ext cx="31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3717150" y="3352525"/>
            <a:ext cx="28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 is going to be executed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78" name="Google Shape;278;p36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6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69011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3717150" y="3352525"/>
            <a:ext cx="28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88" name="Google Shape;288;p37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7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5436725" y="2233525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3717150" y="3352525"/>
            <a:ext cx="28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decremented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298" name="Google Shape;298;p38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8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436725" y="2233525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07" name="Google Shape;307;p39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39"/>
          <p:cNvSpPr txBox="1"/>
          <p:nvPr/>
        </p:nvSpPr>
        <p:spPr>
          <a:xfrm>
            <a:off x="3491225" y="3306775"/>
            <a:ext cx="4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Swapping between a[i] and a[i-1]</a:t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5436725" y="2233525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16" name="Google Shape;316;p40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40"/>
          <p:cNvSpPr txBox="1"/>
          <p:nvPr/>
        </p:nvSpPr>
        <p:spPr>
          <a:xfrm>
            <a:off x="3491225" y="3306775"/>
            <a:ext cx="40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ndex decremented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Index=2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40133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25" name="Google Shape;325;p41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41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40133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Gnomesort(a[]):  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index=0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while index&lt;a.length: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if (index ==0</a:t>
            </a:r>
            <a:r>
              <a:rPr lang="en" sz="1190"/>
              <a:t> </a:t>
            </a:r>
            <a:r>
              <a:rPr lang="en" sz="1190"/>
              <a:t>or a[index] &gt;= a[index-1]):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+ 1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else: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	            temp=a[index]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           </a:t>
            </a:r>
            <a:r>
              <a:rPr lang="en" sz="1190"/>
              <a:t>a</a:t>
            </a:r>
            <a:r>
              <a:rPr lang="en" sz="1190"/>
              <a:t>[index] = a[index-1]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a[index-1] = temp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–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34" name="Google Shape;334;p42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35" name="Google Shape;335;p42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Swapping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40133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43" name="Google Shape;343;p43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43"/>
          <p:cNvSpPr txBox="1"/>
          <p:nvPr/>
        </p:nvSpPr>
        <p:spPr>
          <a:xfrm>
            <a:off x="3491225" y="3306775"/>
            <a:ext cx="40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Index decremented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Index=1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25655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52" name="Google Shape;352;p44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44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"/>
          <p:cNvSpPr/>
          <p:nvPr/>
        </p:nvSpPr>
        <p:spPr>
          <a:xfrm>
            <a:off x="25655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61" name="Google Shape;361;p45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p45"/>
          <p:cNvSpPr txBox="1"/>
          <p:nvPr/>
        </p:nvSpPr>
        <p:spPr>
          <a:xfrm>
            <a:off x="3491225" y="3306775"/>
            <a:ext cx="402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25655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70" name="Google Shape;370;p46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6"/>
          <p:cNvSpPr txBox="1"/>
          <p:nvPr/>
        </p:nvSpPr>
        <p:spPr>
          <a:xfrm>
            <a:off x="3491225" y="3306775"/>
            <a:ext cx="402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decremented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Index=0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11177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47"/>
          <p:cNvSpPr txBox="1"/>
          <p:nvPr/>
        </p:nvSpPr>
        <p:spPr>
          <a:xfrm>
            <a:off x="3491225" y="3306775"/>
            <a:ext cx="40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== 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>
            <a:off x="11177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88" name="Google Shape;388;p48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48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/>
          <p:nvPr/>
        </p:nvSpPr>
        <p:spPr>
          <a:xfrm>
            <a:off x="25655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397" name="Google Shape;397;p49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9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"/>
          <p:cNvSpPr/>
          <p:nvPr/>
        </p:nvSpPr>
        <p:spPr>
          <a:xfrm>
            <a:off x="25655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06" name="Google Shape;406;p50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07" name="Google Shape;407;p50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/>
          <p:nvPr/>
        </p:nvSpPr>
        <p:spPr>
          <a:xfrm>
            <a:off x="40133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15" name="Google Shape;415;p51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51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"/>
          <p:cNvSpPr/>
          <p:nvPr/>
        </p:nvSpPr>
        <p:spPr>
          <a:xfrm>
            <a:off x="40133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8888"/>
              <a:buFont typeface="Arial"/>
              <a:buNone/>
            </a:pPr>
            <a:r>
              <a:rPr lang="en" sz="2250">
                <a:solidFill>
                  <a:srgbClr val="3C4043"/>
                </a:solidFill>
              </a:rPr>
              <a:t>Stimulation: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5036325" y="3321850"/>
            <a:ext cx="327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75975" y="2548725"/>
            <a:ext cx="3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24" name="Google Shape;424;p52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2"/>
          <p:cNvSpPr/>
          <p:nvPr/>
        </p:nvSpPr>
        <p:spPr>
          <a:xfrm>
            <a:off x="54611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33" name="Google Shape;433;p53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53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"/>
          <p:cNvSpPr/>
          <p:nvPr/>
        </p:nvSpPr>
        <p:spPr>
          <a:xfrm>
            <a:off x="54611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42" name="Google Shape;442;p54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p54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4"/>
          <p:cNvSpPr/>
          <p:nvPr/>
        </p:nvSpPr>
        <p:spPr>
          <a:xfrm>
            <a:off x="69089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51" name="Google Shape;451;p55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55"/>
          <p:cNvSpPr txBox="1"/>
          <p:nvPr/>
        </p:nvSpPr>
        <p:spPr>
          <a:xfrm>
            <a:off x="3491225" y="3306775"/>
            <a:ext cx="40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++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5"/>
          <p:cNvSpPr/>
          <p:nvPr/>
        </p:nvSpPr>
        <p:spPr>
          <a:xfrm>
            <a:off x="6908900" y="21903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460" name="Google Shape;460;p56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56"/>
          <p:cNvSpPr txBox="1"/>
          <p:nvPr/>
        </p:nvSpPr>
        <p:spPr>
          <a:xfrm>
            <a:off x="3491225" y="3306775"/>
            <a:ext cx="402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Index =5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While loop ended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 is sorted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Case Analysis:</a:t>
            </a:r>
            <a:endParaRPr/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311700" y="700675"/>
            <a:ext cx="8520600" cy="4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array is already sorted then the while loop will only run n (size of array) times as there is no need of swapping so the index will be only incremented .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57"/>
          <p:cNvSpPr txBox="1"/>
          <p:nvPr>
            <p:ph idx="1" type="body"/>
          </p:nvPr>
        </p:nvSpPr>
        <p:spPr>
          <a:xfrm>
            <a:off x="311700" y="1569800"/>
            <a:ext cx="3527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Gnomesort(a[]):  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index=0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while index&lt;a.length: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if (index ==0 or a[index] &gt;= a[index-1]):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+ 1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else: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	            temp=a[index]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           a[index] = a[index-1]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a[index-1] = temp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–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190"/>
          </a:p>
        </p:txBody>
      </p:sp>
      <p:sp>
        <p:nvSpPr>
          <p:cNvPr id="469" name="Google Shape;469;p57"/>
          <p:cNvSpPr txBox="1"/>
          <p:nvPr/>
        </p:nvSpPr>
        <p:spPr>
          <a:xfrm>
            <a:off x="3970400" y="1429550"/>
            <a:ext cx="411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Cost                                                   Times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c1                                                           1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c2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 n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c3 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n-1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c4                                                          n-1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           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c6                                                           0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c7                                                            0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c8                                                            0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c9                                                            0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Best Case Analysis:</a:t>
            </a:r>
            <a:endParaRPr/>
          </a:p>
        </p:txBody>
      </p:sp>
      <p:sp>
        <p:nvSpPr>
          <p:cNvPr id="475" name="Google Shape;475;p58"/>
          <p:cNvSpPr txBox="1"/>
          <p:nvPr>
            <p:ph idx="1" type="body"/>
          </p:nvPr>
        </p:nvSpPr>
        <p:spPr>
          <a:xfrm>
            <a:off x="311700" y="1234075"/>
            <a:ext cx="85206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T(n)= c1 (1) + c2(n) + c3(n-1) + c4(n-1) + c</a:t>
            </a:r>
            <a:r>
              <a:rPr lang="en"/>
              <a:t>6</a:t>
            </a:r>
            <a:r>
              <a:rPr lang="en"/>
              <a:t>(0) + c7(0)+ c8(0) + c9(0)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T(n)= c1+ c2n + c3n - c3 +c4n - c4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T(n)=(c2+c3+c4)n+(c1-c3-c4)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T(n)= a(n) +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T(n)=n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481" name="Google Shape;481;p59"/>
          <p:cNvSpPr txBox="1"/>
          <p:nvPr>
            <p:ph idx="1" type="body"/>
          </p:nvPr>
        </p:nvSpPr>
        <p:spPr>
          <a:xfrm>
            <a:off x="311700" y="712925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2" name="Google Shape;482;p59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83" name="Google Shape;483;p59"/>
          <p:cNvSpPr/>
          <p:nvPr/>
        </p:nvSpPr>
        <p:spPr>
          <a:xfrm>
            <a:off x="17650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9"/>
          <p:cNvSpPr txBox="1"/>
          <p:nvPr/>
        </p:nvSpPr>
        <p:spPr>
          <a:xfrm>
            <a:off x="5454700" y="3259000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count(x)=0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6336450" y="871075"/>
            <a:ext cx="2266500" cy="738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x= value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Count(x)=Number of time the loop runs to bring x to its correct position and to bring index in the same position</a:t>
            </a:r>
            <a:endParaRPr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491" name="Google Shape;491;p6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2" name="Google Shape;492;p60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p60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3042884" y="3405094"/>
            <a:ext cx="49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While loop run 1 time to bring 4 to its correct position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Count(4)=1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00" name="Google Shape;500;p6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1" name="Google Shape;501;p61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61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1"/>
          <p:cNvSpPr txBox="1"/>
          <p:nvPr/>
        </p:nvSpPr>
        <p:spPr>
          <a:xfrm>
            <a:off x="4382775" y="3112050"/>
            <a:ext cx="20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count(3)=1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8888"/>
              <a:buFont typeface="Arial"/>
              <a:buNone/>
            </a:pPr>
            <a:r>
              <a:rPr lang="en" sz="2250">
                <a:solidFill>
                  <a:srgbClr val="3C4043"/>
                </a:solidFill>
              </a:rPr>
              <a:t>Stimulation: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5036325" y="3321850"/>
            <a:ext cx="327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102175" y="22649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010100" y="2994850"/>
            <a:ext cx="47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661650" y="779825"/>
            <a:ext cx="2223300" cy="323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Position of index shown by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568200" y="848238"/>
            <a:ext cx="184200" cy="231900"/>
          </a:xfrm>
          <a:prstGeom prst="upArrow">
            <a:avLst>
              <a:gd fmla="val 2920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09" name="Google Shape;509;p6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0" name="Google Shape;510;p62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62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2"/>
          <p:cNvSpPr txBox="1"/>
          <p:nvPr/>
        </p:nvSpPr>
        <p:spPr>
          <a:xfrm>
            <a:off x="5005175" y="3639350"/>
            <a:ext cx="235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count(3)=1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9" name="Google Shape;519;p63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20" name="Google Shape;520;p63"/>
          <p:cNvSpPr/>
          <p:nvPr/>
        </p:nvSpPr>
        <p:spPr>
          <a:xfrm>
            <a:off x="17650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3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decremented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count(3)=1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8" name="Google Shape;528;p64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29" name="Google Shape;529;p64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4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incremented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count(3)=2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36" name="Google Shape;536;p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7" name="Google Shape;537;p65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38" name="Google Shape;538;p65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5"/>
          <p:cNvSpPr txBox="1"/>
          <p:nvPr/>
        </p:nvSpPr>
        <p:spPr>
          <a:xfrm>
            <a:off x="3212100" y="3414625"/>
            <a:ext cx="497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count(3)=2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While loop runs 2 times to bring 3 to its correct position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45" name="Google Shape;545;p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6" name="Google Shape;546;p66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66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6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54" name="Google Shape;554;p6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5" name="Google Shape;555;p67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56" name="Google Shape;556;p67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7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63" name="Google Shape;563;p6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4" name="Google Shape;564;p68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65" name="Google Shape;565;p68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72" name="Google Shape;572;p6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3" name="Google Shape;573;p69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74" name="Google Shape;574;p69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9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decremented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81" name="Google Shape;581;p7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2" name="Google Shape;582;p70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83" name="Google Shape;583;p70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0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90" name="Google Shape;590;p7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1" name="Google Shape;591;p71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p71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1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5036325" y="3321850"/>
            <a:ext cx="327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591475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599" name="Google Shape;599;p7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0" name="Google Shape;600;p72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01" name="Google Shape;601;p72"/>
          <p:cNvSpPr/>
          <p:nvPr/>
        </p:nvSpPr>
        <p:spPr>
          <a:xfrm>
            <a:off x="17650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2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decremented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08" name="Google Shape;608;p7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9" name="Google Shape;609;p73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10" name="Google Shape;610;p73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3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incremented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count(2)=3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17" name="Google Shape;617;p7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8" name="Google Shape;618;p74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74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4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incremented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count(2)=3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26" name="Google Shape;626;p7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7" name="Google Shape;627;p75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28" name="Google Shape;628;p75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5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Index incremented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count(2)=4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35" name="Google Shape;635;p7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6" name="Google Shape;636;p76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37" name="Google Shape;637;p76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6"/>
          <p:cNvSpPr txBox="1"/>
          <p:nvPr/>
        </p:nvSpPr>
        <p:spPr>
          <a:xfrm>
            <a:off x="3212100" y="3725825"/>
            <a:ext cx="49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count(2)=4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While loop runs 4 time to bring 2 to its correct position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44" name="Google Shape;644;p7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5" name="Google Shape;645;p77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46" name="Google Shape;646;p77"/>
          <p:cNvSpPr/>
          <p:nvPr/>
        </p:nvSpPr>
        <p:spPr>
          <a:xfrm>
            <a:off x="72514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7"/>
          <p:cNvSpPr txBox="1"/>
          <p:nvPr/>
        </p:nvSpPr>
        <p:spPr>
          <a:xfrm>
            <a:off x="3212100" y="3725825"/>
            <a:ext cx="49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Index++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53" name="Google Shape;653;p7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4" name="Google Shape;654;p78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655" name="Google Shape;655;p78"/>
          <p:cNvSpPr/>
          <p:nvPr/>
        </p:nvSpPr>
        <p:spPr>
          <a:xfrm>
            <a:off x="72514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8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62" name="Google Shape;662;p7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3" name="Google Shape;663;p79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664" name="Google Shape;664;p79"/>
          <p:cNvSpPr/>
          <p:nvPr/>
        </p:nvSpPr>
        <p:spPr>
          <a:xfrm>
            <a:off x="72514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9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71" name="Google Shape;671;p8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2" name="Google Shape;672;p80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80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0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count(1)=1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</a:t>
            </a: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--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80" name="Google Shape;680;p8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1" name="Google Shape;681;p81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82" name="Google Shape;682;p81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3212100" y="3725825"/>
            <a:ext cx="497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4935275" y="3291525"/>
            <a:ext cx="32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a[1]&gt;=a[0]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591475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89" name="Google Shape;689;p8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0" name="Google Shape;690;p82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91" name="Google Shape;691;p82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2"/>
          <p:cNvSpPr txBox="1"/>
          <p:nvPr/>
        </p:nvSpPr>
        <p:spPr>
          <a:xfrm>
            <a:off x="3212100" y="3725825"/>
            <a:ext cx="497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698" name="Google Shape;698;p8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9" name="Google Shape;699;p83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00" name="Google Shape;700;p83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83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count(1)=2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Index--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07" name="Google Shape;707;p8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8" name="Google Shape;708;p84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09" name="Google Shape;709;p84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4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count(1)=3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swap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16" name="Google Shape;716;p8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7" name="Google Shape;717;p85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18" name="Google Shape;718;p85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85"/>
          <p:cNvSpPr txBox="1"/>
          <p:nvPr/>
        </p:nvSpPr>
        <p:spPr>
          <a:xfrm>
            <a:off x="3212100" y="3725825"/>
            <a:ext cx="49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count(1)=3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25" name="Google Shape;725;p8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6" name="Google Shape;726;p86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27" name="Google Shape;727;p86"/>
          <p:cNvSpPr/>
          <p:nvPr/>
        </p:nvSpPr>
        <p:spPr>
          <a:xfrm>
            <a:off x="17650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6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count(1)=3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</a:t>
            </a: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--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34" name="Google Shape;734;p8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5" name="Google Shape;735;p87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36" name="Google Shape;736;p87"/>
          <p:cNvSpPr/>
          <p:nvPr/>
        </p:nvSpPr>
        <p:spPr>
          <a:xfrm>
            <a:off x="35938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7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count(1)=4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Index++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43" name="Google Shape;743;p8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4" name="Google Shape;744;p88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45" name="Google Shape;745;p88"/>
          <p:cNvSpPr/>
          <p:nvPr/>
        </p:nvSpPr>
        <p:spPr>
          <a:xfrm>
            <a:off x="54226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88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count(1)=5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Index++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sp>
        <p:nvSpPr>
          <p:cNvPr id="752" name="Google Shape;752;p8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3" name="Google Shape;753;p89"/>
          <p:cNvGraphicFramePr/>
          <p:nvPr/>
        </p:nvGraphicFramePr>
        <p:xfrm>
          <a:off x="952500" y="190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sp>
        <p:nvSpPr>
          <p:cNvPr id="754" name="Google Shape;754;p89"/>
          <p:cNvSpPr/>
          <p:nvPr/>
        </p:nvSpPr>
        <p:spPr>
          <a:xfrm>
            <a:off x="7251475" y="2446400"/>
            <a:ext cx="120900" cy="38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9"/>
          <p:cNvSpPr txBox="1"/>
          <p:nvPr/>
        </p:nvSpPr>
        <p:spPr>
          <a:xfrm>
            <a:off x="3212100" y="3725825"/>
            <a:ext cx="49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count(1)=6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While loop runs 6 time to bring 1 to its correct position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Analysis:</a:t>
            </a:r>
            <a:endParaRPr/>
          </a:p>
        </p:txBody>
      </p:sp>
      <p:sp>
        <p:nvSpPr>
          <p:cNvPr id="761" name="Google Shape;761;p90"/>
          <p:cNvSpPr txBox="1"/>
          <p:nvPr>
            <p:ph idx="1" type="body"/>
          </p:nvPr>
        </p:nvSpPr>
        <p:spPr>
          <a:xfrm>
            <a:off x="311700" y="859800"/>
            <a:ext cx="85206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now,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While loop runs total= count(4)+ count(3)+count(2)+count(1)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= 1+ 2+ 4+ 6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= 1 + 2(1 + 2 + 3)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So for n number = 1+ 2(1+2+3+______+n)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= 1+ 2( n(n-1)/2)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To bring a number to its correct place swapping is done half-time of the loop        and the index is also incremented </a:t>
            </a:r>
            <a:r>
              <a:rPr lang="en"/>
              <a:t>half-time of the loop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Else condition runs half time= 2(n(n-1)/2)/2= n(n-1)/2</a:t>
            </a:r>
            <a:endParaRPr/>
          </a:p>
        </p:txBody>
      </p:sp>
      <p:sp>
        <p:nvSpPr>
          <p:cNvPr id="762" name="Google Shape;762;p90"/>
          <p:cNvSpPr txBox="1"/>
          <p:nvPr/>
        </p:nvSpPr>
        <p:spPr>
          <a:xfrm>
            <a:off x="7347850" y="1077675"/>
            <a:ext cx="1270800" cy="831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Didn’t took the false check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Worst Case Analysis:</a:t>
            </a:r>
            <a:endParaRPr/>
          </a:p>
        </p:txBody>
      </p:sp>
      <p:sp>
        <p:nvSpPr>
          <p:cNvPr id="768" name="Google Shape;768;p91"/>
          <p:cNvSpPr txBox="1"/>
          <p:nvPr>
            <p:ph idx="1" type="body"/>
          </p:nvPr>
        </p:nvSpPr>
        <p:spPr>
          <a:xfrm>
            <a:off x="311700" y="1234075"/>
            <a:ext cx="35883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Gnomesort(a[]):  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index=0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while index&lt;a.length: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if (index ==0 or a[index] &gt;= a[index-1]):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+ 1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	else: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	            temp=a[index]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           a[index] = a[index-1]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a[index-1] = temp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/>
              <a:t>             	index= index – 1</a:t>
            </a:r>
            <a:endParaRPr sz="11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91"/>
          <p:cNvSpPr txBox="1"/>
          <p:nvPr/>
        </p:nvSpPr>
        <p:spPr>
          <a:xfrm>
            <a:off x="4053950" y="1183375"/>
            <a:ext cx="4038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Cost                                                   Times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c1                                                           1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c2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900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n(n-1)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c3 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n(n-1)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c4                                                          n(n-1)/2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           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c5                                                          n(n-1)/2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c6                                                          n(n-1)/2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c7                                                          n(n-1)/2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c8                                                          n(n-1)/2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5036325" y="3321850"/>
            <a:ext cx="32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0133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2"/>
          <p:cNvSpPr txBox="1"/>
          <p:nvPr>
            <p:ph type="title"/>
          </p:nvPr>
        </p:nvSpPr>
        <p:spPr>
          <a:xfrm>
            <a:off x="91125" y="2164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Worst Case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2"/>
          <p:cNvSpPr txBox="1"/>
          <p:nvPr>
            <p:ph idx="1" type="body"/>
          </p:nvPr>
        </p:nvSpPr>
        <p:spPr>
          <a:xfrm>
            <a:off x="6900" y="1053600"/>
            <a:ext cx="92229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T(n)=c1(1) + c2(n(n-1)) + c3(n(n-1))+ c4(n(n-1))/2 + c5</a:t>
            </a:r>
            <a:r>
              <a:rPr lang="en"/>
              <a:t>(n(n-1))/2 + c6(n(n-1))/2 + c7(n(n-1))/2 + c8(n(n-1))/2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T(n)=c1+c2</a:t>
            </a:r>
            <a:r>
              <a:rPr lang="en" sz="1900">
                <a:highlight>
                  <a:srgbClr val="FFFFFF"/>
                </a:highlight>
              </a:rPr>
              <a:t>n²-c2n+c3n²-c3n+c4n²/2 - c4n/2+c5n²/2 - c5n/2 + c6n²/2 - c6n/2 +c7n²/2 -                c7n/2 +  c8n²/2 - c8n/2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T(n)=(c2 +c3 + c4/2 + c5/2 + c6/2 + c7/2 + c8/2) n² - (c2+c3+c4/2+c5/2 +c6/2 +c7/2 + c8/2)n + c1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</a:rPr>
              <a:t>T(n)= an²+bn+c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T(n)=</a:t>
            </a:r>
            <a:r>
              <a:rPr lang="en" sz="1900">
                <a:highlight>
                  <a:srgbClr val="FFFFFF"/>
                </a:highlight>
              </a:rPr>
              <a:t>n²</a:t>
            </a:r>
            <a:r>
              <a:rPr lang="en"/>
              <a:t>            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Case Analysis:</a:t>
            </a:r>
            <a:endParaRPr/>
          </a:p>
        </p:txBody>
      </p:sp>
      <p:sp>
        <p:nvSpPr>
          <p:cNvPr id="781" name="Google Shape;781;p93"/>
          <p:cNvSpPr txBox="1"/>
          <p:nvPr>
            <p:ph idx="1" type="body"/>
          </p:nvPr>
        </p:nvSpPr>
        <p:spPr>
          <a:xfrm>
            <a:off x="311700" y="1234075"/>
            <a:ext cx="38493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Gnomesort(a[]):  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index=0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while index&lt;a.length: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	if (index ==0 or a[index] &gt;= a[index-1]):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         	index= index + 1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	else: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        	            temp=a[index]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                    a[index] = a[index-1] 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         	a[index-1] = temp</a:t>
            </a:r>
            <a:endParaRPr sz="11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90"/>
              <a:t>             	index= index – 1</a:t>
            </a:r>
            <a:endParaRPr sz="11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93"/>
          <p:cNvSpPr txBox="1"/>
          <p:nvPr/>
        </p:nvSpPr>
        <p:spPr>
          <a:xfrm>
            <a:off x="4222850" y="1319275"/>
            <a:ext cx="4253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Cost                                                   Times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c1                                                           1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c2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900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n(n-1)/2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c3              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n(n-1)/2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c4                                                          n(n-1)/4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                 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c5                                                          n(n-1)/4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c6                                                          n(n-1)/4        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c7                                                          n(n-1)/4                         </a:t>
            </a:r>
            <a:endParaRPr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c8                                                          n(n-1)/4  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3" name="Google Shape;783;p93"/>
          <p:cNvSpPr txBox="1"/>
          <p:nvPr/>
        </p:nvSpPr>
        <p:spPr>
          <a:xfrm>
            <a:off x="431400" y="663675"/>
            <a:ext cx="819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layfair Display"/>
                <a:ea typeface="Playfair Display"/>
                <a:cs typeface="Playfair Display"/>
                <a:sym typeface="Playfair Display"/>
              </a:rPr>
              <a:t>In case of average case the array is partially sorted , so while loop will run half the time taken of worst case</a:t>
            </a:r>
            <a:endParaRPr sz="1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Average Case Analysis:</a:t>
            </a:r>
            <a:endParaRPr/>
          </a:p>
        </p:txBody>
      </p:sp>
      <p:sp>
        <p:nvSpPr>
          <p:cNvPr id="789" name="Google Shape;789;p94"/>
          <p:cNvSpPr txBox="1"/>
          <p:nvPr>
            <p:ph idx="1" type="body"/>
          </p:nvPr>
        </p:nvSpPr>
        <p:spPr>
          <a:xfrm>
            <a:off x="240575" y="1157875"/>
            <a:ext cx="88353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12"/>
              <a:t>T(n)=c1(1) + c2(n(n-1))/2 + c3(n(n-1))/2+ c4(n(n-1))/4 + c5(n(n-1))/4 + c6(n(n-1))/4 + c7(n(n-1))/4 +c8(n(n-1))/4</a:t>
            </a:r>
            <a:endParaRPr sz="17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12"/>
              <a:t>T(n)=c1+c2</a:t>
            </a:r>
            <a:r>
              <a:rPr lang="en" sz="1812">
                <a:highlight>
                  <a:srgbClr val="FFFFFF"/>
                </a:highlight>
              </a:rPr>
              <a:t>n²/2-c2n/2+c3n²/2-c3n/2+c4n²/4 - c4n/4 +c5n²/4 - c5n/4   + c6n²/4 - c6n/4 +c7n²/4 - c7n/4 +  c8n²/4 - c8n/4</a:t>
            </a:r>
            <a:endParaRPr sz="181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12">
                <a:highlight>
                  <a:srgbClr val="FFFFFF"/>
                </a:highlight>
              </a:rPr>
              <a:t>T(n)=(c2/2+c3/2+ c4/4 + c5/4 + c6/4 + c7/4 + c8/4) n² - (c2/2+c3/2+c4/4+c5/4 +c6/4 +c7/4 + c8/4)n + c1</a:t>
            </a:r>
            <a:endParaRPr sz="181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12">
                <a:highlight>
                  <a:srgbClr val="FFFFFF"/>
                </a:highlight>
              </a:rPr>
              <a:t>T(n)= a</a:t>
            </a:r>
            <a:r>
              <a:rPr lang="en" sz="1812">
                <a:highlight>
                  <a:srgbClr val="FFFFFF"/>
                </a:highlight>
              </a:rPr>
              <a:t>n²+bn+c</a:t>
            </a:r>
            <a:endParaRPr sz="1612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T(n)=</a:t>
            </a:r>
            <a:r>
              <a:rPr lang="en" sz="1812">
                <a:highlight>
                  <a:schemeClr val="lt1"/>
                </a:highlight>
              </a:rPr>
              <a:t>n²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Attributes:</a:t>
            </a:r>
            <a:endParaRPr/>
          </a:p>
        </p:txBody>
      </p:sp>
      <p:sp>
        <p:nvSpPr>
          <p:cNvPr id="795" name="Google Shape;795;p95"/>
          <p:cNvSpPr txBox="1"/>
          <p:nvPr>
            <p:ph idx="1" type="body"/>
          </p:nvPr>
        </p:nvSpPr>
        <p:spPr>
          <a:xfrm>
            <a:off x="311700" y="838525"/>
            <a:ext cx="85206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Online: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During the running time, even if more elements are added ,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algorithm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will still sort the array as it does not depend on the whole input. It works on every index individually.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Stable: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Gnome sort is stable as two element with same value appear in same order in both the case ( sorted and unsorted array) as we can see in the pseudocode if two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elements have same value the index is incremented (no swapping) so the order is maintained.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Adaptive: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Adaptive as the order of element does affect the time complexity . If input is already sorted it takes O(n) time. If it is partially/ unsorted then it takes O(n^2). Therefore the number of steps (how many times the while loop run ) depends on the way the element are arrange.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In-Place: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Nunito"/>
              <a:buChar char="❖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Gnome sort is in-place as it does not take help of any other array for sorting.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information:</a:t>
            </a:r>
            <a:endParaRPr/>
          </a:p>
        </p:txBody>
      </p:sp>
      <p:sp>
        <p:nvSpPr>
          <p:cNvPr id="801" name="Google Shape;801;p96"/>
          <p:cNvSpPr txBox="1"/>
          <p:nvPr>
            <p:ph idx="1" type="body"/>
          </p:nvPr>
        </p:nvSpPr>
        <p:spPr>
          <a:xfrm>
            <a:off x="311700" y="1234075"/>
            <a:ext cx="8520600" cy="24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Space complexity of gnome sort is O(1).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Can work with positive and negative integer number and also with positive and negative floating point numbers.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Cons:</a:t>
            </a:r>
            <a:endParaRPr/>
          </a:p>
        </p:txBody>
      </p:sp>
      <p:sp>
        <p:nvSpPr>
          <p:cNvPr id="807" name="Google Shape;807;p9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not use any extra array for sorting (less space)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conceptually simple as it requires no nested loop and the code is also very easy to understand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time complexity in case of best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very efficient algorithm.Its pretty slow compared to other algorithm as in case of worst case it take O(n^2).In case of insertion sort index is only incremented but here index is both incremented and decremented.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Use:</a:t>
            </a:r>
            <a:endParaRPr/>
          </a:p>
        </p:txBody>
      </p:sp>
      <p:sp>
        <p:nvSpPr>
          <p:cNvPr id="813" name="Google Shape;813;p98"/>
          <p:cNvSpPr txBox="1"/>
          <p:nvPr>
            <p:ph idx="1" type="body"/>
          </p:nvPr>
        </p:nvSpPr>
        <p:spPr>
          <a:xfrm>
            <a:off x="311700" y="1234075"/>
            <a:ext cx="85206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</a:t>
            </a:r>
            <a:r>
              <a:rPr lang="en" sz="2000"/>
              <a:t>be used to sort array in ascending order </a:t>
            </a:r>
            <a:r>
              <a:rPr lang="en" sz="2000"/>
              <a:t>but compare to other algorithm it's running time is O(n^2) in case of average and worst case which is very slow. So,if the input is nearly sorted then gnome sort can be used as it’s time complexity is linear O(n).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used in </a:t>
            </a:r>
            <a:r>
              <a:rPr lang="en" sz="2000"/>
              <a:t>educational purpose as the code is simple and easy to understand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</a:t>
            </a:r>
            <a:endParaRPr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462650" y="16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{02B9EEE4-A58A-4A49-8F86-4B77765E7A92}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1"/>
          <p:cNvSpPr txBox="1"/>
          <p:nvPr/>
        </p:nvSpPr>
        <p:spPr>
          <a:xfrm>
            <a:off x="4329750" y="3168300"/>
            <a:ext cx="402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a[index]&gt;=a[index-1]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a[2]&gt;=a[1]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is not true else statement is going to be executed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013300" y="2285400"/>
            <a:ext cx="1377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670050" y="3415525"/>
            <a:ext cx="262500" cy="343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