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46"/>
    <p:restoredTop sz="94694"/>
  </p:normalViewPr>
  <p:slideViewPr>
    <p:cSldViewPr snapToGrid="0">
      <p:cViewPr varScale="1">
        <p:scale>
          <a:sx n="121" d="100"/>
          <a:sy n="121" d="100"/>
        </p:scale>
        <p:origin x="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hyperlink" Target="file:///Users/abubakarrmarah/Web%20Development/ECOMMERCE/index.html" TargetMode="External"/><Relationship Id="rId5" Type="http://schemas.openxmlformats.org/officeDocument/2006/relationships/image" Target="../media/image6.svg"/><Relationship Id="rId4" Type="http://schemas.openxmlformats.org/officeDocument/2006/relationships/image" Target="../media/image5.png"/></Relationships>
</file>

<file path=ppt/diagrams/_rels/drawing1.xml.rels><?xml version="1.0" encoding="UTF-8" standalone="yes"?>
<Relationships xmlns="http://schemas.openxmlformats.org/package/2006/relationships"><Relationship Id="rId3" Type="http://schemas.openxmlformats.org/officeDocument/2006/relationships/hyperlink" Target="file:///Users/abubakarrmarah/Web%20Development/ECOMMERCE/index.html" TargetMode="External"/><Relationship Id="rId2" Type="http://schemas.openxmlformats.org/officeDocument/2006/relationships/image" Target="../media/image4.svg"/><Relationship Id="rId1"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93124A-2FE6-4DC7-8104-53AEDFF65C4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ED4D677-449A-41A1-A913-CBA970B1D39C}">
      <dgm:prSet/>
      <dgm:spPr/>
      <dgm:t>
        <a:bodyPr/>
        <a:lstStyle/>
        <a:p>
          <a:pPr>
            <a:lnSpc>
              <a:spcPct val="100000"/>
            </a:lnSpc>
          </a:pPr>
          <a:r>
            <a:rPr lang="en-US" dirty="0"/>
            <a:t>Live Version: </a:t>
          </a:r>
          <a:r>
            <a:rPr lang="en-US" b="0" i="0" dirty="0"/>
            <a:t> Nike Store Live (</a:t>
          </a:r>
          <a:r>
            <a:rPr lang="en-US" b="0" i="0" dirty="0">
              <a:hlinkClick xmlns:r="http://schemas.openxmlformats.org/officeDocument/2006/relationships" r:id="rId1"/>
            </a:rPr>
            <a:t>file:///Users/abubakarrmarah/Web%20Development/ECOMMERCE/index.html</a:t>
          </a:r>
          <a:r>
            <a:rPr lang="en-US" b="0" i="0" dirty="0"/>
            <a:t>)</a:t>
          </a:r>
        </a:p>
        <a:p>
          <a:pPr>
            <a:lnSpc>
              <a:spcPct val="100000"/>
            </a:lnSpc>
          </a:pPr>
          <a:endParaRPr lang="en-US" dirty="0"/>
        </a:p>
      </dgm:t>
    </dgm:pt>
    <dgm:pt modelId="{1F59C7FD-580D-40F3-A489-CB94F6E23224}" type="parTrans" cxnId="{4D34D86A-12BB-438B-B1C6-38889C2F0FBB}">
      <dgm:prSet/>
      <dgm:spPr/>
      <dgm:t>
        <a:bodyPr/>
        <a:lstStyle/>
        <a:p>
          <a:endParaRPr lang="en-US"/>
        </a:p>
      </dgm:t>
    </dgm:pt>
    <dgm:pt modelId="{6C409209-BA29-4A18-8ADB-0D73E1D2FD0C}" type="sibTrans" cxnId="{4D34D86A-12BB-438B-B1C6-38889C2F0FBB}">
      <dgm:prSet/>
      <dgm:spPr/>
      <dgm:t>
        <a:bodyPr/>
        <a:lstStyle/>
        <a:p>
          <a:endParaRPr lang="en-US"/>
        </a:p>
      </dgm:t>
    </dgm:pt>
    <dgm:pt modelId="{FB3A9756-A898-4BAD-876A-B8E45DD0CE9E}">
      <dgm:prSet/>
      <dgm:spPr/>
      <dgm:t>
        <a:bodyPr/>
        <a:lstStyle/>
        <a:p>
          <a:pPr>
            <a:lnSpc>
              <a:spcPct val="100000"/>
            </a:lnSpc>
          </a:pPr>
          <a:r>
            <a:rPr lang="en-US"/>
            <a:t>GitHub Repository: </a:t>
          </a:r>
          <a:r>
            <a:rPr lang="en-US" b="0" i="0"/>
            <a:t>GitHub Repo (Replace with actual link)</a:t>
          </a:r>
          <a:endParaRPr lang="en-US"/>
        </a:p>
      </dgm:t>
    </dgm:pt>
    <dgm:pt modelId="{2977BAD2-18BB-4F37-BE0C-AA42065945EA}" type="parTrans" cxnId="{232C52CE-C824-428D-8B0F-F640A7E7934A}">
      <dgm:prSet/>
      <dgm:spPr/>
      <dgm:t>
        <a:bodyPr/>
        <a:lstStyle/>
        <a:p>
          <a:endParaRPr lang="en-US"/>
        </a:p>
      </dgm:t>
    </dgm:pt>
    <dgm:pt modelId="{E07E3AC8-118C-4A9F-94C8-C603C798C443}" type="sibTrans" cxnId="{232C52CE-C824-428D-8B0F-F640A7E7934A}">
      <dgm:prSet/>
      <dgm:spPr/>
      <dgm:t>
        <a:bodyPr/>
        <a:lstStyle/>
        <a:p>
          <a:endParaRPr lang="en-US"/>
        </a:p>
      </dgm:t>
    </dgm:pt>
    <dgm:pt modelId="{7A6CCE49-B901-497B-9BEE-3785DFFA307B}" type="pres">
      <dgm:prSet presAssocID="{8C93124A-2FE6-4DC7-8104-53AEDFF65C4C}" presName="root" presStyleCnt="0">
        <dgm:presLayoutVars>
          <dgm:dir/>
          <dgm:resizeHandles val="exact"/>
        </dgm:presLayoutVars>
      </dgm:prSet>
      <dgm:spPr/>
    </dgm:pt>
    <dgm:pt modelId="{16622BB5-EAB7-4C65-A682-BF591B3C9F04}" type="pres">
      <dgm:prSet presAssocID="{2ED4D677-449A-41A1-A913-CBA970B1D39C}" presName="compNode" presStyleCnt="0"/>
      <dgm:spPr/>
    </dgm:pt>
    <dgm:pt modelId="{058A79F7-18C2-4E6D-8C8A-67ADC5EB5DEE}" type="pres">
      <dgm:prSet presAssocID="{2ED4D677-449A-41A1-A913-CBA970B1D39C}" presName="bgRect" presStyleLbl="bgShp" presStyleIdx="0" presStyleCnt="2"/>
      <dgm:spPr/>
    </dgm:pt>
    <dgm:pt modelId="{9D21E4FB-166B-4EF7-B809-8A38FD3F9FB6}" type="pres">
      <dgm:prSet presAssocID="{2ED4D677-449A-41A1-A913-CBA970B1D39C}"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arketing"/>
        </a:ext>
      </dgm:extLst>
    </dgm:pt>
    <dgm:pt modelId="{35B36844-2CA8-4FB8-96A9-25D3A8BAA242}" type="pres">
      <dgm:prSet presAssocID="{2ED4D677-449A-41A1-A913-CBA970B1D39C}" presName="spaceRect" presStyleCnt="0"/>
      <dgm:spPr/>
    </dgm:pt>
    <dgm:pt modelId="{135759C1-1BD6-465A-BBA9-93303707EAD3}" type="pres">
      <dgm:prSet presAssocID="{2ED4D677-449A-41A1-A913-CBA970B1D39C}" presName="parTx" presStyleLbl="revTx" presStyleIdx="0" presStyleCnt="2">
        <dgm:presLayoutVars>
          <dgm:chMax val="0"/>
          <dgm:chPref val="0"/>
        </dgm:presLayoutVars>
      </dgm:prSet>
      <dgm:spPr/>
    </dgm:pt>
    <dgm:pt modelId="{BC236897-06EA-41E6-BF6D-C02219E83598}" type="pres">
      <dgm:prSet presAssocID="{6C409209-BA29-4A18-8ADB-0D73E1D2FD0C}" presName="sibTrans" presStyleCnt="0"/>
      <dgm:spPr/>
    </dgm:pt>
    <dgm:pt modelId="{60A8A761-E043-48F2-97C2-7A109C92F566}" type="pres">
      <dgm:prSet presAssocID="{FB3A9756-A898-4BAD-876A-B8E45DD0CE9E}" presName="compNode" presStyleCnt="0"/>
      <dgm:spPr/>
    </dgm:pt>
    <dgm:pt modelId="{91138951-093A-41F9-BE8B-621DEF840B5D}" type="pres">
      <dgm:prSet presAssocID="{FB3A9756-A898-4BAD-876A-B8E45DD0CE9E}" presName="bgRect" presStyleLbl="bgShp" presStyleIdx="1" presStyleCnt="2"/>
      <dgm:spPr/>
    </dgm:pt>
    <dgm:pt modelId="{7FC999C1-06F4-495E-8AB7-3153F13E83A9}" type="pres">
      <dgm:prSet presAssocID="{FB3A9756-A898-4BAD-876A-B8E45DD0CE9E}"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hredder"/>
        </a:ext>
      </dgm:extLst>
    </dgm:pt>
    <dgm:pt modelId="{8E42B560-3636-4E1E-A519-64BDFACAE95C}" type="pres">
      <dgm:prSet presAssocID="{FB3A9756-A898-4BAD-876A-B8E45DD0CE9E}" presName="spaceRect" presStyleCnt="0"/>
      <dgm:spPr/>
    </dgm:pt>
    <dgm:pt modelId="{81C154FA-F66B-4194-B205-B14C5F1D1612}" type="pres">
      <dgm:prSet presAssocID="{FB3A9756-A898-4BAD-876A-B8E45DD0CE9E}" presName="parTx" presStyleLbl="revTx" presStyleIdx="1" presStyleCnt="2">
        <dgm:presLayoutVars>
          <dgm:chMax val="0"/>
          <dgm:chPref val="0"/>
        </dgm:presLayoutVars>
      </dgm:prSet>
      <dgm:spPr/>
    </dgm:pt>
  </dgm:ptLst>
  <dgm:cxnLst>
    <dgm:cxn modelId="{4D34D86A-12BB-438B-B1C6-38889C2F0FBB}" srcId="{8C93124A-2FE6-4DC7-8104-53AEDFF65C4C}" destId="{2ED4D677-449A-41A1-A913-CBA970B1D39C}" srcOrd="0" destOrd="0" parTransId="{1F59C7FD-580D-40F3-A489-CB94F6E23224}" sibTransId="{6C409209-BA29-4A18-8ADB-0D73E1D2FD0C}"/>
    <dgm:cxn modelId="{1CBCDA75-370F-4310-B8D2-A2CF8D61484C}" type="presOf" srcId="{FB3A9756-A898-4BAD-876A-B8E45DD0CE9E}" destId="{81C154FA-F66B-4194-B205-B14C5F1D1612}" srcOrd="0" destOrd="0" presId="urn:microsoft.com/office/officeart/2018/2/layout/IconVerticalSolidList"/>
    <dgm:cxn modelId="{556F14BF-A895-4D83-B6D4-48F313F1921D}" type="presOf" srcId="{2ED4D677-449A-41A1-A913-CBA970B1D39C}" destId="{135759C1-1BD6-465A-BBA9-93303707EAD3}" srcOrd="0" destOrd="0" presId="urn:microsoft.com/office/officeart/2018/2/layout/IconVerticalSolidList"/>
    <dgm:cxn modelId="{232C52CE-C824-428D-8B0F-F640A7E7934A}" srcId="{8C93124A-2FE6-4DC7-8104-53AEDFF65C4C}" destId="{FB3A9756-A898-4BAD-876A-B8E45DD0CE9E}" srcOrd="1" destOrd="0" parTransId="{2977BAD2-18BB-4F37-BE0C-AA42065945EA}" sibTransId="{E07E3AC8-118C-4A9F-94C8-C603C798C443}"/>
    <dgm:cxn modelId="{EAF49BD5-6C01-45D2-A040-A1B8F3130DF1}" type="presOf" srcId="{8C93124A-2FE6-4DC7-8104-53AEDFF65C4C}" destId="{7A6CCE49-B901-497B-9BEE-3785DFFA307B}" srcOrd="0" destOrd="0" presId="urn:microsoft.com/office/officeart/2018/2/layout/IconVerticalSolidList"/>
    <dgm:cxn modelId="{B3557E34-18D2-4C0F-9217-457566026E83}" type="presParOf" srcId="{7A6CCE49-B901-497B-9BEE-3785DFFA307B}" destId="{16622BB5-EAB7-4C65-A682-BF591B3C9F04}" srcOrd="0" destOrd="0" presId="urn:microsoft.com/office/officeart/2018/2/layout/IconVerticalSolidList"/>
    <dgm:cxn modelId="{331DEACC-AE24-4B0C-8FFF-15667CD20A2F}" type="presParOf" srcId="{16622BB5-EAB7-4C65-A682-BF591B3C9F04}" destId="{058A79F7-18C2-4E6D-8C8A-67ADC5EB5DEE}" srcOrd="0" destOrd="0" presId="urn:microsoft.com/office/officeart/2018/2/layout/IconVerticalSolidList"/>
    <dgm:cxn modelId="{0F4BAED5-8F23-47BE-8FCD-ECE08380D84D}" type="presParOf" srcId="{16622BB5-EAB7-4C65-A682-BF591B3C9F04}" destId="{9D21E4FB-166B-4EF7-B809-8A38FD3F9FB6}" srcOrd="1" destOrd="0" presId="urn:microsoft.com/office/officeart/2018/2/layout/IconVerticalSolidList"/>
    <dgm:cxn modelId="{9A7F2A0D-7388-42A1-8898-DB9B8AC751BA}" type="presParOf" srcId="{16622BB5-EAB7-4C65-A682-BF591B3C9F04}" destId="{35B36844-2CA8-4FB8-96A9-25D3A8BAA242}" srcOrd="2" destOrd="0" presId="urn:microsoft.com/office/officeart/2018/2/layout/IconVerticalSolidList"/>
    <dgm:cxn modelId="{3401C7BC-219B-45D8-95CA-3C6B32A4A0D7}" type="presParOf" srcId="{16622BB5-EAB7-4C65-A682-BF591B3C9F04}" destId="{135759C1-1BD6-465A-BBA9-93303707EAD3}" srcOrd="3" destOrd="0" presId="urn:microsoft.com/office/officeart/2018/2/layout/IconVerticalSolidList"/>
    <dgm:cxn modelId="{3EF68ADD-85FE-44AF-BB24-C17664C3AC75}" type="presParOf" srcId="{7A6CCE49-B901-497B-9BEE-3785DFFA307B}" destId="{BC236897-06EA-41E6-BF6D-C02219E83598}" srcOrd="1" destOrd="0" presId="urn:microsoft.com/office/officeart/2018/2/layout/IconVerticalSolidList"/>
    <dgm:cxn modelId="{566CDA9E-A38A-4534-9D01-22C542CD371C}" type="presParOf" srcId="{7A6CCE49-B901-497B-9BEE-3785DFFA307B}" destId="{60A8A761-E043-48F2-97C2-7A109C92F566}" srcOrd="2" destOrd="0" presId="urn:microsoft.com/office/officeart/2018/2/layout/IconVerticalSolidList"/>
    <dgm:cxn modelId="{2886B3CC-94F2-4A38-B381-F7120F5BC5F5}" type="presParOf" srcId="{60A8A761-E043-48F2-97C2-7A109C92F566}" destId="{91138951-093A-41F9-BE8B-621DEF840B5D}" srcOrd="0" destOrd="0" presId="urn:microsoft.com/office/officeart/2018/2/layout/IconVerticalSolidList"/>
    <dgm:cxn modelId="{64D1C4A5-AB1E-4E7F-BF34-550FF119B9F2}" type="presParOf" srcId="{60A8A761-E043-48F2-97C2-7A109C92F566}" destId="{7FC999C1-06F4-495E-8AB7-3153F13E83A9}" srcOrd="1" destOrd="0" presId="urn:microsoft.com/office/officeart/2018/2/layout/IconVerticalSolidList"/>
    <dgm:cxn modelId="{DE6ED8E2-FC2E-40F0-AE37-6E484BCB0BAB}" type="presParOf" srcId="{60A8A761-E043-48F2-97C2-7A109C92F566}" destId="{8E42B560-3636-4E1E-A519-64BDFACAE95C}" srcOrd="2" destOrd="0" presId="urn:microsoft.com/office/officeart/2018/2/layout/IconVerticalSolidList"/>
    <dgm:cxn modelId="{6618EAD4-4BE8-4E8D-8559-F6DABFE4C57B}" type="presParOf" srcId="{60A8A761-E043-48F2-97C2-7A109C92F566}" destId="{81C154FA-F66B-4194-B205-B14C5F1D161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9395BD-8D0B-4C54-A614-60ED9E7CDAA5}" type="doc">
      <dgm:prSet loTypeId="urn:microsoft.com/office/officeart/2005/8/layout/hierarchy1" loCatId="hierarchy" qsTypeId="urn:microsoft.com/office/officeart/2005/8/quickstyle/simple5" qsCatId="simple" csTypeId="urn:microsoft.com/office/officeart/2005/8/colors/accent1_2" csCatId="accent1"/>
      <dgm:spPr/>
      <dgm:t>
        <a:bodyPr/>
        <a:lstStyle/>
        <a:p>
          <a:endParaRPr lang="en-US"/>
        </a:p>
      </dgm:t>
    </dgm:pt>
    <dgm:pt modelId="{C9C33E8D-6535-49AC-B9C1-8484DDA168B9}">
      <dgm:prSet/>
      <dgm:spPr/>
      <dgm:t>
        <a:bodyPr/>
        <a:lstStyle/>
        <a:p>
          <a:r>
            <a:rPr lang="en-US" b="1" i="0"/>
            <a:t>Strengths</a:t>
          </a:r>
          <a:r>
            <a:rPr lang="en-US" b="0" i="0"/>
            <a:t>: The code is well-organized and commented, making it easy to follow. Consistent indentation and formatting are maintained across HTML, CSS, and JavaScript files.</a:t>
          </a:r>
          <a:endParaRPr lang="en-US"/>
        </a:p>
      </dgm:t>
    </dgm:pt>
    <dgm:pt modelId="{C99DAED8-E98A-4288-B946-6D9FEF48450E}" type="parTrans" cxnId="{DDCA77F2-3CE2-43C5-AB7C-6FEA111F7EA3}">
      <dgm:prSet/>
      <dgm:spPr/>
      <dgm:t>
        <a:bodyPr/>
        <a:lstStyle/>
        <a:p>
          <a:endParaRPr lang="en-US"/>
        </a:p>
      </dgm:t>
    </dgm:pt>
    <dgm:pt modelId="{95D7A562-DA01-4924-B67F-F600C663448B}" type="sibTrans" cxnId="{DDCA77F2-3CE2-43C5-AB7C-6FEA111F7EA3}">
      <dgm:prSet/>
      <dgm:spPr/>
      <dgm:t>
        <a:bodyPr/>
        <a:lstStyle/>
        <a:p>
          <a:endParaRPr lang="en-US"/>
        </a:p>
      </dgm:t>
    </dgm:pt>
    <dgm:pt modelId="{ED4DA53A-43B2-4B35-BB7D-87E9139E8A81}">
      <dgm:prSet/>
      <dgm:spPr/>
      <dgm:t>
        <a:bodyPr/>
        <a:lstStyle/>
        <a:p>
          <a:r>
            <a:rPr lang="en-US" b="1" i="0"/>
            <a:t>Improvements</a:t>
          </a:r>
          <a:r>
            <a:rPr lang="en-US" b="0" i="0"/>
            <a:t>: Modularize the JavaScript code by separating concerns into different functions or modules. This will improve maintainability and scalability.</a:t>
          </a:r>
          <a:endParaRPr lang="en-US"/>
        </a:p>
      </dgm:t>
    </dgm:pt>
    <dgm:pt modelId="{B56424CB-4447-4F9D-9D8D-77837436FE50}" type="parTrans" cxnId="{3DC9C21D-DEB3-4140-A6D5-046DA2A47891}">
      <dgm:prSet/>
      <dgm:spPr/>
      <dgm:t>
        <a:bodyPr/>
        <a:lstStyle/>
        <a:p>
          <a:endParaRPr lang="en-US"/>
        </a:p>
      </dgm:t>
    </dgm:pt>
    <dgm:pt modelId="{03AB9417-7AC1-4916-A415-8AF9B6512853}" type="sibTrans" cxnId="{3DC9C21D-DEB3-4140-A6D5-046DA2A47891}">
      <dgm:prSet/>
      <dgm:spPr/>
      <dgm:t>
        <a:bodyPr/>
        <a:lstStyle/>
        <a:p>
          <a:endParaRPr lang="en-US"/>
        </a:p>
      </dgm:t>
    </dgm:pt>
    <dgm:pt modelId="{37D9DBA8-9638-4142-AFF8-08F75254418A}" type="pres">
      <dgm:prSet presAssocID="{969395BD-8D0B-4C54-A614-60ED9E7CDAA5}" presName="hierChild1" presStyleCnt="0">
        <dgm:presLayoutVars>
          <dgm:chPref val="1"/>
          <dgm:dir/>
          <dgm:animOne val="branch"/>
          <dgm:animLvl val="lvl"/>
          <dgm:resizeHandles/>
        </dgm:presLayoutVars>
      </dgm:prSet>
      <dgm:spPr/>
    </dgm:pt>
    <dgm:pt modelId="{07EC19FA-3CD1-8E45-B3D4-FD67EBC170FC}" type="pres">
      <dgm:prSet presAssocID="{C9C33E8D-6535-49AC-B9C1-8484DDA168B9}" presName="hierRoot1" presStyleCnt="0"/>
      <dgm:spPr/>
    </dgm:pt>
    <dgm:pt modelId="{CAF16556-2934-7543-9F8F-0413E1B643A3}" type="pres">
      <dgm:prSet presAssocID="{C9C33E8D-6535-49AC-B9C1-8484DDA168B9}" presName="composite" presStyleCnt="0"/>
      <dgm:spPr/>
    </dgm:pt>
    <dgm:pt modelId="{BACD4AAD-7CE3-2847-AA92-C8EABF28C67D}" type="pres">
      <dgm:prSet presAssocID="{C9C33E8D-6535-49AC-B9C1-8484DDA168B9}" presName="background" presStyleLbl="node0" presStyleIdx="0" presStyleCnt="2"/>
      <dgm:spPr/>
    </dgm:pt>
    <dgm:pt modelId="{25945DA2-2A15-0143-9388-DF0C33ED3AF2}" type="pres">
      <dgm:prSet presAssocID="{C9C33E8D-6535-49AC-B9C1-8484DDA168B9}" presName="text" presStyleLbl="fgAcc0" presStyleIdx="0" presStyleCnt="2">
        <dgm:presLayoutVars>
          <dgm:chPref val="3"/>
        </dgm:presLayoutVars>
      </dgm:prSet>
      <dgm:spPr/>
    </dgm:pt>
    <dgm:pt modelId="{1AFB6134-DC56-4947-BACE-CE4D186B9A1A}" type="pres">
      <dgm:prSet presAssocID="{C9C33E8D-6535-49AC-B9C1-8484DDA168B9}" presName="hierChild2" presStyleCnt="0"/>
      <dgm:spPr/>
    </dgm:pt>
    <dgm:pt modelId="{3308CFD3-BC75-FB42-AD1B-37D501E09CF9}" type="pres">
      <dgm:prSet presAssocID="{ED4DA53A-43B2-4B35-BB7D-87E9139E8A81}" presName="hierRoot1" presStyleCnt="0"/>
      <dgm:spPr/>
    </dgm:pt>
    <dgm:pt modelId="{EBCA13B1-0762-1C4E-85A0-8BA06CB74887}" type="pres">
      <dgm:prSet presAssocID="{ED4DA53A-43B2-4B35-BB7D-87E9139E8A81}" presName="composite" presStyleCnt="0"/>
      <dgm:spPr/>
    </dgm:pt>
    <dgm:pt modelId="{06FF5EC5-037C-3E4D-976E-82AB9B0ECC4C}" type="pres">
      <dgm:prSet presAssocID="{ED4DA53A-43B2-4B35-BB7D-87E9139E8A81}" presName="background" presStyleLbl="node0" presStyleIdx="1" presStyleCnt="2"/>
      <dgm:spPr/>
    </dgm:pt>
    <dgm:pt modelId="{C5B1AFEC-B9A4-8048-8028-F1BEB3E7FA23}" type="pres">
      <dgm:prSet presAssocID="{ED4DA53A-43B2-4B35-BB7D-87E9139E8A81}" presName="text" presStyleLbl="fgAcc0" presStyleIdx="1" presStyleCnt="2">
        <dgm:presLayoutVars>
          <dgm:chPref val="3"/>
        </dgm:presLayoutVars>
      </dgm:prSet>
      <dgm:spPr/>
    </dgm:pt>
    <dgm:pt modelId="{4DE431FF-E1BC-E444-87A2-8DE60C7D9784}" type="pres">
      <dgm:prSet presAssocID="{ED4DA53A-43B2-4B35-BB7D-87E9139E8A81}" presName="hierChild2" presStyleCnt="0"/>
      <dgm:spPr/>
    </dgm:pt>
  </dgm:ptLst>
  <dgm:cxnLst>
    <dgm:cxn modelId="{65150808-B6A0-CF44-ABFA-7B3E6268E712}" type="presOf" srcId="{969395BD-8D0B-4C54-A614-60ED9E7CDAA5}" destId="{37D9DBA8-9638-4142-AFF8-08F75254418A}" srcOrd="0" destOrd="0" presId="urn:microsoft.com/office/officeart/2005/8/layout/hierarchy1"/>
    <dgm:cxn modelId="{3DC9C21D-DEB3-4140-A6D5-046DA2A47891}" srcId="{969395BD-8D0B-4C54-A614-60ED9E7CDAA5}" destId="{ED4DA53A-43B2-4B35-BB7D-87E9139E8A81}" srcOrd="1" destOrd="0" parTransId="{B56424CB-4447-4F9D-9D8D-77837436FE50}" sibTransId="{03AB9417-7AC1-4916-A415-8AF9B6512853}"/>
    <dgm:cxn modelId="{BCDD0258-5F94-9548-B444-415D711305FE}" type="presOf" srcId="{C9C33E8D-6535-49AC-B9C1-8484DDA168B9}" destId="{25945DA2-2A15-0143-9388-DF0C33ED3AF2}" srcOrd="0" destOrd="0" presId="urn:microsoft.com/office/officeart/2005/8/layout/hierarchy1"/>
    <dgm:cxn modelId="{3091A26E-1049-D540-9DFF-2D6F5F37558F}" type="presOf" srcId="{ED4DA53A-43B2-4B35-BB7D-87E9139E8A81}" destId="{C5B1AFEC-B9A4-8048-8028-F1BEB3E7FA23}" srcOrd="0" destOrd="0" presId="urn:microsoft.com/office/officeart/2005/8/layout/hierarchy1"/>
    <dgm:cxn modelId="{DDCA77F2-3CE2-43C5-AB7C-6FEA111F7EA3}" srcId="{969395BD-8D0B-4C54-A614-60ED9E7CDAA5}" destId="{C9C33E8D-6535-49AC-B9C1-8484DDA168B9}" srcOrd="0" destOrd="0" parTransId="{C99DAED8-E98A-4288-B946-6D9FEF48450E}" sibTransId="{95D7A562-DA01-4924-B67F-F600C663448B}"/>
    <dgm:cxn modelId="{F62D4730-CB09-464A-B0E6-D3876E05001E}" type="presParOf" srcId="{37D9DBA8-9638-4142-AFF8-08F75254418A}" destId="{07EC19FA-3CD1-8E45-B3D4-FD67EBC170FC}" srcOrd="0" destOrd="0" presId="urn:microsoft.com/office/officeart/2005/8/layout/hierarchy1"/>
    <dgm:cxn modelId="{C328146C-38F6-F94B-AFCC-4F9F7E6E3B78}" type="presParOf" srcId="{07EC19FA-3CD1-8E45-B3D4-FD67EBC170FC}" destId="{CAF16556-2934-7543-9F8F-0413E1B643A3}" srcOrd="0" destOrd="0" presId="urn:microsoft.com/office/officeart/2005/8/layout/hierarchy1"/>
    <dgm:cxn modelId="{7D213EE3-73CF-7A48-BE10-CBCC3C864D5D}" type="presParOf" srcId="{CAF16556-2934-7543-9F8F-0413E1B643A3}" destId="{BACD4AAD-7CE3-2847-AA92-C8EABF28C67D}" srcOrd="0" destOrd="0" presId="urn:microsoft.com/office/officeart/2005/8/layout/hierarchy1"/>
    <dgm:cxn modelId="{CF22693F-2BE5-9B47-A922-02A8DE2C2C49}" type="presParOf" srcId="{CAF16556-2934-7543-9F8F-0413E1B643A3}" destId="{25945DA2-2A15-0143-9388-DF0C33ED3AF2}" srcOrd="1" destOrd="0" presId="urn:microsoft.com/office/officeart/2005/8/layout/hierarchy1"/>
    <dgm:cxn modelId="{815335D0-58C3-334A-8DDA-71B73EDD169D}" type="presParOf" srcId="{07EC19FA-3CD1-8E45-B3D4-FD67EBC170FC}" destId="{1AFB6134-DC56-4947-BACE-CE4D186B9A1A}" srcOrd="1" destOrd="0" presId="urn:microsoft.com/office/officeart/2005/8/layout/hierarchy1"/>
    <dgm:cxn modelId="{A7420A48-7DDD-174A-8406-120AED2F88B7}" type="presParOf" srcId="{37D9DBA8-9638-4142-AFF8-08F75254418A}" destId="{3308CFD3-BC75-FB42-AD1B-37D501E09CF9}" srcOrd="1" destOrd="0" presId="urn:microsoft.com/office/officeart/2005/8/layout/hierarchy1"/>
    <dgm:cxn modelId="{3CE2A8CC-D414-074F-BB6E-D652570004E3}" type="presParOf" srcId="{3308CFD3-BC75-FB42-AD1B-37D501E09CF9}" destId="{EBCA13B1-0762-1C4E-85A0-8BA06CB74887}" srcOrd="0" destOrd="0" presId="urn:microsoft.com/office/officeart/2005/8/layout/hierarchy1"/>
    <dgm:cxn modelId="{0653BB01-9444-7543-8A05-00163B9C030E}" type="presParOf" srcId="{EBCA13B1-0762-1C4E-85A0-8BA06CB74887}" destId="{06FF5EC5-037C-3E4D-976E-82AB9B0ECC4C}" srcOrd="0" destOrd="0" presId="urn:microsoft.com/office/officeart/2005/8/layout/hierarchy1"/>
    <dgm:cxn modelId="{45157B75-616B-7240-B948-B7223EE74018}" type="presParOf" srcId="{EBCA13B1-0762-1C4E-85A0-8BA06CB74887}" destId="{C5B1AFEC-B9A4-8048-8028-F1BEB3E7FA23}" srcOrd="1" destOrd="0" presId="urn:microsoft.com/office/officeart/2005/8/layout/hierarchy1"/>
    <dgm:cxn modelId="{A0D05BB4-D301-D84B-8938-386536B953FC}" type="presParOf" srcId="{3308CFD3-BC75-FB42-AD1B-37D501E09CF9}" destId="{4DE431FF-E1BC-E444-87A2-8DE60C7D978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8A79F7-18C2-4E6D-8C8A-67ADC5EB5DE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21E4FB-166B-4EF7-B809-8A38FD3F9FB6}">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5759C1-1BD6-465A-BBA9-93303707EAD3}">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dirty="0"/>
            <a:t>Live Version: </a:t>
          </a:r>
          <a:r>
            <a:rPr lang="en-US" sz="1900" b="0" i="0" kern="1200" dirty="0"/>
            <a:t> Nike Store Live (</a:t>
          </a:r>
          <a:r>
            <a:rPr lang="en-US" sz="1900" b="0" i="0" kern="1200" dirty="0">
              <a:hlinkClick xmlns:r="http://schemas.openxmlformats.org/officeDocument/2006/relationships" r:id="rId3"/>
            </a:rPr>
            <a:t>file:///Users/abubakarrmarah/Web%20Development/ECOMMERCE/index.html</a:t>
          </a:r>
          <a:r>
            <a:rPr lang="en-US" sz="1900" b="0" i="0" kern="1200" dirty="0"/>
            <a:t>)</a:t>
          </a:r>
        </a:p>
        <a:p>
          <a:pPr marL="0" lvl="0" indent="0" algn="l" defTabSz="844550">
            <a:lnSpc>
              <a:spcPct val="100000"/>
            </a:lnSpc>
            <a:spcBef>
              <a:spcPct val="0"/>
            </a:spcBef>
            <a:spcAft>
              <a:spcPct val="35000"/>
            </a:spcAft>
            <a:buNone/>
          </a:pPr>
          <a:endParaRPr lang="en-US" sz="1900" kern="1200" dirty="0"/>
        </a:p>
      </dsp:txBody>
      <dsp:txXfrm>
        <a:off x="1507738" y="707092"/>
        <a:ext cx="9007861" cy="1305401"/>
      </dsp:txXfrm>
    </dsp:sp>
    <dsp:sp modelId="{91138951-093A-41F9-BE8B-621DEF840B5D}">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999C1-06F4-495E-8AB7-3153F13E83A9}">
      <dsp:nvSpPr>
        <dsp:cNvPr id="0" name=""/>
        <dsp:cNvSpPr/>
      </dsp:nvSpPr>
      <dsp:spPr>
        <a:xfrm>
          <a:off x="394883" y="2632559"/>
          <a:ext cx="717970" cy="71797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C154FA-F66B-4194-B205-B14C5F1D1612}">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844550">
            <a:lnSpc>
              <a:spcPct val="100000"/>
            </a:lnSpc>
            <a:spcBef>
              <a:spcPct val="0"/>
            </a:spcBef>
            <a:spcAft>
              <a:spcPct val="35000"/>
            </a:spcAft>
            <a:buNone/>
          </a:pPr>
          <a:r>
            <a:rPr lang="en-US" sz="1900" kern="1200"/>
            <a:t>GitHub Repository: </a:t>
          </a:r>
          <a:r>
            <a:rPr lang="en-US" sz="1900" b="0" i="0" kern="1200"/>
            <a:t>GitHub Repo (Replace with actual link)</a:t>
          </a:r>
          <a:endParaRPr lang="en-US" sz="1900" kern="1200"/>
        </a:p>
      </dsp:txBody>
      <dsp:txXfrm>
        <a:off x="1507738" y="2338844"/>
        <a:ext cx="9007861"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D4AAD-7CE3-2847-AA92-C8EABF28C67D}">
      <dsp:nvSpPr>
        <dsp:cNvPr id="0" name=""/>
        <dsp:cNvSpPr/>
      </dsp:nvSpPr>
      <dsp:spPr>
        <a:xfrm>
          <a:off x="1283"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5945DA2-2A15-0143-9388-DF0C33ED3AF2}">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a:t>Strengths</a:t>
          </a:r>
          <a:r>
            <a:rPr lang="en-US" sz="2500" b="0" i="0" kern="1200"/>
            <a:t>: The code is well-organized and commented, making it easy to follow. Consistent indentation and formatting are maintained across HTML, CSS, and JavaScript files.</a:t>
          </a:r>
          <a:endParaRPr lang="en-US" sz="2500" kern="1200"/>
        </a:p>
      </dsp:txBody>
      <dsp:txXfrm>
        <a:off x="585701" y="1066737"/>
        <a:ext cx="4337991" cy="2693452"/>
      </dsp:txXfrm>
    </dsp:sp>
    <dsp:sp modelId="{06FF5EC5-037C-3E4D-976E-82AB9B0ECC4C}">
      <dsp:nvSpPr>
        <dsp:cNvPr id="0" name=""/>
        <dsp:cNvSpPr/>
      </dsp:nvSpPr>
      <dsp:spPr>
        <a:xfrm>
          <a:off x="5508110" y="507350"/>
          <a:ext cx="4505585" cy="286104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C5B1AFEC-B9A4-8048-8028-F1BEB3E7FA23}">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i="0" kern="1200"/>
            <a:t>Improvements</a:t>
          </a:r>
          <a:r>
            <a:rPr lang="en-US" sz="2500" b="0" i="0" kern="1200"/>
            <a:t>: Modularize the JavaScript code by separating concerns into different functions or modules. This will improve maintainability and scalability.</a:t>
          </a:r>
          <a:endParaRPr lang="en-US" sz="2500" kern="1200"/>
        </a:p>
      </dsp:txBody>
      <dsp:txXfrm>
        <a:off x="6092527" y="1066737"/>
        <a:ext cx="4337991" cy="26934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5B8-9FC5-A5CF-29CF-6DE9947E06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E5246A-12C6-4DD0-C845-D056C16FE6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41839-1A20-0957-52D7-07200F2B2931}"/>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5" name="Footer Placeholder 4">
            <a:extLst>
              <a:ext uri="{FF2B5EF4-FFF2-40B4-BE49-F238E27FC236}">
                <a16:creationId xmlns:a16="http://schemas.microsoft.com/office/drawing/2014/main" id="{1EAB6D91-7722-FE24-5EB3-744896422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2E6584-B226-9C3F-881A-E4E5C3E51F0E}"/>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3950170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4BC4-FEE1-600B-06C4-6CF588A675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16ED77-D4B1-5BC8-01A3-49BD48EF29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2F2E3-FAEC-6251-9D56-0CC423049A85}"/>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5" name="Footer Placeholder 4">
            <a:extLst>
              <a:ext uri="{FF2B5EF4-FFF2-40B4-BE49-F238E27FC236}">
                <a16:creationId xmlns:a16="http://schemas.microsoft.com/office/drawing/2014/main" id="{3CACB77F-FD31-3A5C-ABA8-E83776CB7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2273F-3DC5-9C6D-ED17-9419C4115387}"/>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2548548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E9A387-D923-1CE1-F667-144E56284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FEECD-49AE-8AD4-4FCA-2F3D8A60C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622D2E-5BA4-F14C-FC11-DAA2D817BF27}"/>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5" name="Footer Placeholder 4">
            <a:extLst>
              <a:ext uri="{FF2B5EF4-FFF2-40B4-BE49-F238E27FC236}">
                <a16:creationId xmlns:a16="http://schemas.microsoft.com/office/drawing/2014/main" id="{34FAB396-B05C-4B23-7161-ECD6A85C82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FE5641-7918-692F-667A-233DCB2A1651}"/>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363574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260ED-E28E-6C61-A9C6-82B1FCE62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3D73E-91B3-7EBB-A831-0359769958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91775-DEF6-D3F5-2C4B-1BBBA630A55D}"/>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5" name="Footer Placeholder 4">
            <a:extLst>
              <a:ext uri="{FF2B5EF4-FFF2-40B4-BE49-F238E27FC236}">
                <a16:creationId xmlns:a16="http://schemas.microsoft.com/office/drawing/2014/main" id="{9C642855-7E55-C027-B934-CE166B84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406366-1BCC-220D-EBF3-F1C02A45F68F}"/>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213403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BEB2-C7C5-A58D-539E-E0A8A8F811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1CFB8A-7A9D-93EC-A676-4197CE64BF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2C92F4-4B0A-2FE2-4D60-616C90733A4F}"/>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5" name="Footer Placeholder 4">
            <a:extLst>
              <a:ext uri="{FF2B5EF4-FFF2-40B4-BE49-F238E27FC236}">
                <a16:creationId xmlns:a16="http://schemas.microsoft.com/office/drawing/2014/main" id="{8B2D9E7E-3BE9-6A64-ECBF-AA5F51BFA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ACA917-7E46-7B37-7600-5F4012B45324}"/>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743973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E993-5BB3-BB19-327A-B4C4EBC57D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D713B5-7683-8339-A04E-74C4F11844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D1FC53-D88E-98B7-BAA4-40C6D1B15B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6D3C7E-70C8-BD46-C0F1-4D9F3A05C5A4}"/>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6" name="Footer Placeholder 5">
            <a:extLst>
              <a:ext uri="{FF2B5EF4-FFF2-40B4-BE49-F238E27FC236}">
                <a16:creationId xmlns:a16="http://schemas.microsoft.com/office/drawing/2014/main" id="{E7206D54-9C9E-513F-655A-CB842F03D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053B30-84B6-F900-0F78-2A89BD65E933}"/>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16225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0F35-A333-C95B-0B67-CC03B5309E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960983-C449-8058-58B5-D50CB2DB77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B20C00-B41D-23C3-7138-5830E06377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A001F1-EAB0-B324-96EF-A7872FB0A7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63F77E-495B-AD44-3E67-5ED1C6F364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1291E0-1281-98E0-01BF-78E8F20FD077}"/>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8" name="Footer Placeholder 7">
            <a:extLst>
              <a:ext uri="{FF2B5EF4-FFF2-40B4-BE49-F238E27FC236}">
                <a16:creationId xmlns:a16="http://schemas.microsoft.com/office/drawing/2014/main" id="{86D6E978-6FA0-FC05-CD26-42B294E96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2E561D-4CAD-8896-9FB6-B66E7BAFC68B}"/>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3167703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A197-4471-55EE-0BAC-A3C60C93D1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7EAE45-E916-7210-4A99-E031E04DFB87}"/>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4" name="Footer Placeholder 3">
            <a:extLst>
              <a:ext uri="{FF2B5EF4-FFF2-40B4-BE49-F238E27FC236}">
                <a16:creationId xmlns:a16="http://schemas.microsoft.com/office/drawing/2014/main" id="{1C07699B-1778-7086-6587-7CFE84DF9B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4E7410-2F34-2B41-F3B6-CEE9071CAEC1}"/>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2251360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A30051-54EC-996E-4515-31DDF85B6D93}"/>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3" name="Footer Placeholder 2">
            <a:extLst>
              <a:ext uri="{FF2B5EF4-FFF2-40B4-BE49-F238E27FC236}">
                <a16:creationId xmlns:a16="http://schemas.microsoft.com/office/drawing/2014/main" id="{5E969F15-AE25-2EF4-786C-25A28F790B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F323FC-5B44-8150-6107-DC3F3169E653}"/>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85792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AA890-8CED-3A82-8451-3313AB9134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25619-81CD-94C8-DD9B-10BDB9B5B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C3E9E-C734-6047-FABE-E1649B3D65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5D1191-BBEB-1076-9C4F-98963575DF92}"/>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6" name="Footer Placeholder 5">
            <a:extLst>
              <a:ext uri="{FF2B5EF4-FFF2-40B4-BE49-F238E27FC236}">
                <a16:creationId xmlns:a16="http://schemas.microsoft.com/office/drawing/2014/main" id="{4C2188B4-BD14-5CA1-ECD6-9D4942EAFE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576F1B-1466-E1AC-8A19-249ABF4B31EF}"/>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147330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9612-F0DE-F2FF-184F-018C50FA0A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2B81BD-8346-D8BD-55EE-46136D536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A0802F-022B-19C6-7AC7-2D28E0792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BBF424-601B-DDA2-140E-5D47281AB7AC}"/>
              </a:ext>
            </a:extLst>
          </p:cNvPr>
          <p:cNvSpPr>
            <a:spLocks noGrp="1"/>
          </p:cNvSpPr>
          <p:nvPr>
            <p:ph type="dt" sz="half" idx="10"/>
          </p:nvPr>
        </p:nvSpPr>
        <p:spPr/>
        <p:txBody>
          <a:bodyPr/>
          <a:lstStyle/>
          <a:p>
            <a:fld id="{FB7032B2-EC19-0C45-B590-0DD03BD03564}" type="datetimeFigureOut">
              <a:rPr lang="en-US" smtClean="0"/>
              <a:t>2/19/25</a:t>
            </a:fld>
            <a:endParaRPr lang="en-US"/>
          </a:p>
        </p:txBody>
      </p:sp>
      <p:sp>
        <p:nvSpPr>
          <p:cNvPr id="6" name="Footer Placeholder 5">
            <a:extLst>
              <a:ext uri="{FF2B5EF4-FFF2-40B4-BE49-F238E27FC236}">
                <a16:creationId xmlns:a16="http://schemas.microsoft.com/office/drawing/2014/main" id="{E9AEC851-84E5-38C0-D4B3-DA499097C5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DDEA14-AC65-8B8E-B73F-3EFCD08E7325}"/>
              </a:ext>
            </a:extLst>
          </p:cNvPr>
          <p:cNvSpPr>
            <a:spLocks noGrp="1"/>
          </p:cNvSpPr>
          <p:nvPr>
            <p:ph type="sldNum" sz="quarter" idx="12"/>
          </p:nvPr>
        </p:nvSpPr>
        <p:spPr/>
        <p:txBody>
          <a:bodyPr/>
          <a:lstStyle/>
          <a:p>
            <a:fld id="{2B16A15D-645E-A342-A06F-3B391D8E032C}" type="slidenum">
              <a:rPr lang="en-US" smtClean="0"/>
              <a:t>‹#›</a:t>
            </a:fld>
            <a:endParaRPr lang="en-US"/>
          </a:p>
        </p:txBody>
      </p:sp>
    </p:spTree>
    <p:extLst>
      <p:ext uri="{BB962C8B-B14F-4D97-AF65-F5344CB8AC3E}">
        <p14:creationId xmlns:p14="http://schemas.microsoft.com/office/powerpoint/2010/main" val="1553908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CCFDEF-E4D2-E219-F6FA-CBA2F7E985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2CCF78-FC20-04FD-FCA7-A98BCFB3A8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1AEFF6-7BD7-05C7-4669-6B77252E44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7032B2-EC19-0C45-B590-0DD03BD03564}" type="datetimeFigureOut">
              <a:rPr lang="en-US" smtClean="0"/>
              <a:t>2/19/25</a:t>
            </a:fld>
            <a:endParaRPr lang="en-US"/>
          </a:p>
        </p:txBody>
      </p:sp>
      <p:sp>
        <p:nvSpPr>
          <p:cNvPr id="5" name="Footer Placeholder 4">
            <a:extLst>
              <a:ext uri="{FF2B5EF4-FFF2-40B4-BE49-F238E27FC236}">
                <a16:creationId xmlns:a16="http://schemas.microsoft.com/office/drawing/2014/main" id="{DBE1A513-0CA8-44E0-511B-BB0D3F5375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498FAA-4E0F-7347-3F04-2137B3685E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16A15D-645E-A342-A06F-3B391D8E032C}" type="slidenum">
              <a:rPr lang="en-US" smtClean="0"/>
              <a:t>‹#›</a:t>
            </a:fld>
            <a:endParaRPr lang="en-US"/>
          </a:p>
        </p:txBody>
      </p:sp>
    </p:spTree>
    <p:extLst>
      <p:ext uri="{BB962C8B-B14F-4D97-AF65-F5344CB8AC3E}">
        <p14:creationId xmlns:p14="http://schemas.microsoft.com/office/powerpoint/2010/main" val="248658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mobile app&#10;&#10;Description automatically generated">
            <a:extLst>
              <a:ext uri="{FF2B5EF4-FFF2-40B4-BE49-F238E27FC236}">
                <a16:creationId xmlns:a16="http://schemas.microsoft.com/office/drawing/2014/main" id="{94EB25A7-3455-5DB2-95FF-4E5229DF37B3}"/>
              </a:ext>
            </a:extLst>
          </p:cNvPr>
          <p:cNvPicPr>
            <a:picLocks noChangeAspect="1"/>
          </p:cNvPicPr>
          <p:nvPr/>
        </p:nvPicPr>
        <p:blipFill>
          <a:blip r:embed="rId2"/>
          <a:srcRect t="9091" r="13818"/>
          <a:stretch/>
        </p:blipFill>
        <p:spPr>
          <a:xfrm>
            <a:off x="3523488" y="10"/>
            <a:ext cx="8668512" cy="6857990"/>
          </a:xfrm>
          <a:prstGeom prst="rect">
            <a:avLst/>
          </a:prstGeom>
        </p:spPr>
      </p:pic>
      <p:sp>
        <p:nvSpPr>
          <p:cNvPr id="34" name="Rectangle 33">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AAA2ED7-9233-5CD4-5F34-81BC9A18995A}"/>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a:t>Nike Store eCommerce Website</a:t>
            </a:r>
          </a:p>
        </p:txBody>
      </p:sp>
      <p:sp>
        <p:nvSpPr>
          <p:cNvPr id="3" name="Subtitle 2">
            <a:extLst>
              <a:ext uri="{FF2B5EF4-FFF2-40B4-BE49-F238E27FC236}">
                <a16:creationId xmlns:a16="http://schemas.microsoft.com/office/drawing/2014/main" id="{FADBE23B-44FA-EFA0-98BB-CC4B4DA2E12C}"/>
              </a:ext>
            </a:extLst>
          </p:cNvPr>
          <p:cNvSpPr>
            <a:spLocks noGrp="1"/>
          </p:cNvSpPr>
          <p:nvPr>
            <p:ph type="subTitle" idx="1"/>
          </p:nvPr>
        </p:nvSpPr>
        <p:spPr>
          <a:xfrm>
            <a:off x="477980" y="4872922"/>
            <a:ext cx="4023359" cy="1208141"/>
          </a:xfrm>
        </p:spPr>
        <p:txBody>
          <a:bodyPr vert="horz" lIns="91440" tIns="45720" rIns="91440" bIns="45720" rtlCol="0">
            <a:normAutofit/>
          </a:bodyPr>
          <a:lstStyle/>
          <a:p>
            <a:pPr indent="-228600" algn="l">
              <a:buFont typeface="Arial" panose="020B0604020202020204" pitchFamily="34" charset="0"/>
              <a:buChar char="•"/>
            </a:pPr>
            <a:endParaRPr lang="en-US" sz="1600" dirty="0"/>
          </a:p>
          <a:p>
            <a:pPr indent="-228600" algn="l">
              <a:buFont typeface="Arial" panose="020B0604020202020204" pitchFamily="34" charset="0"/>
              <a:buChar char="•"/>
            </a:pPr>
            <a:r>
              <a:rPr lang="en-US" sz="1600" dirty="0"/>
              <a:t>A Seamless Online Shopping Experience</a:t>
            </a:r>
          </a:p>
          <a:p>
            <a:pPr indent="-228600" algn="l">
              <a:buFont typeface="Arial" panose="020B0604020202020204" pitchFamily="34" charset="0"/>
              <a:buChar char="•"/>
            </a:pPr>
            <a:r>
              <a:rPr lang="en-US" sz="1600" dirty="0"/>
              <a:t>Abu Bakar Marah</a:t>
            </a:r>
          </a:p>
          <a:p>
            <a:pPr indent="-228600" algn="l">
              <a:buFont typeface="Arial" panose="020B0604020202020204" pitchFamily="34" charset="0"/>
              <a:buChar char="•"/>
            </a:pPr>
            <a:endParaRPr lang="en-US" sz="1600" dirty="0"/>
          </a:p>
        </p:txBody>
      </p:sp>
      <p:sp>
        <p:nvSpPr>
          <p:cNvPr id="36" name="Rectangle 3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333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AF3C8C-3861-0F48-00C9-273208A1B7DC}"/>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Description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5BF8CE-C96A-20FB-5FBE-523F86417B1A}"/>
              </a:ext>
            </a:extLst>
          </p:cNvPr>
          <p:cNvSpPr>
            <a:spLocks noGrp="1"/>
          </p:cNvSpPr>
          <p:nvPr>
            <p:ph idx="1"/>
          </p:nvPr>
        </p:nvSpPr>
        <p:spPr>
          <a:xfrm>
            <a:off x="1155548" y="2217343"/>
            <a:ext cx="9880893" cy="3959619"/>
          </a:xfrm>
        </p:spPr>
        <p:txBody>
          <a:bodyPr>
            <a:normAutofit/>
          </a:bodyPr>
          <a:lstStyle/>
          <a:p>
            <a:pPr marL="0" indent="0" rtl="0">
              <a:spcBef>
                <a:spcPts val="0"/>
              </a:spcBef>
              <a:spcAft>
                <a:spcPts val="1200"/>
              </a:spcAft>
              <a:buNone/>
            </a:pPr>
            <a:r>
              <a:rPr lang="en-US" sz="2400" b="0" i="0" strike="noStrike">
                <a:effectLst/>
                <a:highlight>
                  <a:srgbClr val="FFFFFF"/>
                </a:highlight>
              </a:rPr>
              <a:t>The web application developed is an eCommerce website for a Nike Store. Its purpose is to provide users with a seamless online shopping experience for Nike products, including various shoe models like Air Force, Air Jordan, Blazer, Crater, and Hippie. The target audience includes sneaker enthusiasts and general consumers looking for high-quality Nike footwear. Unique features include a dynamic product slider, a shopping cart with real-time updates, a responsive design, and a login/signup modal for user authentication.</a:t>
            </a:r>
            <a:endParaRPr lang="en-US" sz="2400" b="0">
              <a:effectLst/>
              <a:highlight>
                <a:srgbClr val="FFFFFF"/>
              </a:highlight>
            </a:endParaRPr>
          </a:p>
          <a:p>
            <a:pPr marL="0" indent="0">
              <a:buNone/>
            </a:pPr>
            <a:endParaRPr lang="en-US" sz="2400"/>
          </a:p>
        </p:txBody>
      </p:sp>
    </p:spTree>
    <p:extLst>
      <p:ext uri="{BB962C8B-B14F-4D97-AF65-F5344CB8AC3E}">
        <p14:creationId xmlns:p14="http://schemas.microsoft.com/office/powerpoint/2010/main" val="4064906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4FE16-0928-F887-24CF-910F4F04DA54}"/>
              </a:ext>
            </a:extLst>
          </p:cNvPr>
          <p:cNvSpPr>
            <a:spLocks noGrp="1"/>
          </p:cNvSpPr>
          <p:nvPr>
            <p:ph type="title"/>
          </p:nvPr>
        </p:nvSpPr>
        <p:spPr>
          <a:xfrm>
            <a:off x="6823878" y="741391"/>
            <a:ext cx="4491821" cy="1616203"/>
          </a:xfrm>
        </p:spPr>
        <p:txBody>
          <a:bodyPr anchor="b">
            <a:normAutofit/>
          </a:bodyPr>
          <a:lstStyle/>
          <a:p>
            <a:r>
              <a:rPr lang="en-US" sz="3200"/>
              <a:t>Tech Stack</a:t>
            </a:r>
          </a:p>
        </p:txBody>
      </p:sp>
      <p:pic>
        <p:nvPicPr>
          <p:cNvPr id="5" name="Picture 4" descr="Computer script on a screen">
            <a:extLst>
              <a:ext uri="{FF2B5EF4-FFF2-40B4-BE49-F238E27FC236}">
                <a16:creationId xmlns:a16="http://schemas.microsoft.com/office/drawing/2014/main" id="{F5B41209-7F31-1CCA-F9C5-DC3B5A224915}"/>
              </a:ext>
            </a:extLst>
          </p:cNvPr>
          <p:cNvPicPr>
            <a:picLocks noChangeAspect="1"/>
          </p:cNvPicPr>
          <p:nvPr/>
        </p:nvPicPr>
        <p:blipFill>
          <a:blip r:embed="rId2"/>
          <a:srcRect l="447" r="40219" b="-1"/>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C0F9F9F-7D45-AB4A-E5B1-EF1B84230E1C}"/>
              </a:ext>
            </a:extLst>
          </p:cNvPr>
          <p:cNvSpPr>
            <a:spLocks noGrp="1"/>
          </p:cNvSpPr>
          <p:nvPr>
            <p:ph idx="1"/>
          </p:nvPr>
        </p:nvSpPr>
        <p:spPr>
          <a:xfrm>
            <a:off x="6823878" y="2533476"/>
            <a:ext cx="4491820" cy="3447832"/>
          </a:xfrm>
        </p:spPr>
        <p:txBody>
          <a:bodyPr anchor="t">
            <a:normAutofit/>
          </a:bodyPr>
          <a:lstStyle/>
          <a:p>
            <a:r>
              <a:rPr lang="en-US" sz="2000"/>
              <a:t>HTML:  </a:t>
            </a:r>
            <a:r>
              <a:rPr lang="en-US" sz="2000" b="0" i="0" u="none" strike="noStrike">
                <a:effectLst/>
                <a:highlight>
                  <a:srgbClr val="FFFFFF"/>
                </a:highlight>
                <a:latin typeface="Times New Roman" panose="02020603050405020304" pitchFamily="18" charset="0"/>
              </a:rPr>
              <a:t>For structuring the content of the web pages.</a:t>
            </a:r>
          </a:p>
          <a:p>
            <a:endParaRPr lang="en-US" sz="2000">
              <a:highlight>
                <a:srgbClr val="FFFFFF"/>
              </a:highlight>
              <a:latin typeface="Times New Roman" panose="02020603050405020304" pitchFamily="18" charset="0"/>
            </a:endParaRPr>
          </a:p>
          <a:p>
            <a:r>
              <a:rPr lang="en-US" sz="2000" b="0" i="0" u="none" strike="noStrike">
                <a:effectLst/>
                <a:highlight>
                  <a:srgbClr val="FFFFFF"/>
                </a:highlight>
                <a:latin typeface="Times New Roman" panose="02020603050405020304" pitchFamily="18" charset="0"/>
              </a:rPr>
              <a:t>CSS: </a:t>
            </a:r>
            <a:r>
              <a:rPr lang="en-US" sz="2000" b="0" i="0" u="none" strike="noStrike">
                <a:effectLst/>
                <a:highlight>
                  <a:srgbClr val="FFFFFF"/>
                </a:highlight>
                <a:latin typeface="Times New Roman" panose="02020603050405020304" pitchFamily="18" charset="0"/>
                <a:cs typeface="Times New Roman" panose="02020603050405020304" pitchFamily="18" charset="0"/>
              </a:rPr>
              <a:t>For styling the web pages and ensuring a responsive design.</a:t>
            </a:r>
          </a:p>
          <a:p>
            <a:endParaRPr lang="en-US" sz="2000">
              <a:highlight>
                <a:srgbClr val="FFFFFF"/>
              </a:highlight>
              <a:latin typeface="Times New Roman" panose="02020603050405020304" pitchFamily="18" charset="0"/>
              <a:cs typeface="Times New Roman" panose="02020603050405020304" pitchFamily="18" charset="0"/>
            </a:endParaRPr>
          </a:p>
          <a:p>
            <a:r>
              <a:rPr lang="en-US" sz="2000" b="0" i="0" u="none" strike="noStrike">
                <a:effectLst/>
                <a:highlight>
                  <a:srgbClr val="FFFFFF"/>
                </a:highlight>
                <a:latin typeface="Times New Roman" panose="02020603050405020304" pitchFamily="18" charset="0"/>
                <a:cs typeface="Times New Roman" panose="02020603050405020304" pitchFamily="18" charset="0"/>
              </a:rPr>
              <a:t>JavaScript: For adding interactivity, such as the product slider, shopping cart functionality, and modals.</a:t>
            </a:r>
          </a:p>
          <a:p>
            <a:endParaRPr lang="en-US" sz="2000" b="0" i="0" u="none" strike="noStrike">
              <a:effectLst/>
              <a:highlight>
                <a:srgbClr val="FFFFFF"/>
              </a:highlight>
              <a:latin typeface="Times New Roman" panose="02020603050405020304" pitchFamily="18" charset="0"/>
              <a:cs typeface="Times New Roman" panose="02020603050405020304" pitchFamily="18" charset="0"/>
            </a:endParaRPr>
          </a:p>
          <a:p>
            <a:endParaRPr lang="en-US" sz="2000" b="0" i="0" u="none" strike="noStrike">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US" sz="2000"/>
          </a:p>
          <a:p>
            <a:pPr marL="0" indent="0">
              <a:buNone/>
            </a:pPr>
            <a:endParaRPr lang="en-US" sz="2000"/>
          </a:p>
        </p:txBody>
      </p:sp>
    </p:spTree>
    <p:extLst>
      <p:ext uri="{BB962C8B-B14F-4D97-AF65-F5344CB8AC3E}">
        <p14:creationId xmlns:p14="http://schemas.microsoft.com/office/powerpoint/2010/main" val="390739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6E09-60E5-ED8C-1DB4-21EB174EBECE}"/>
              </a:ext>
            </a:extLst>
          </p:cNvPr>
          <p:cNvSpPr>
            <a:spLocks noGrp="1"/>
          </p:cNvSpPr>
          <p:nvPr>
            <p:ph type="title"/>
          </p:nvPr>
        </p:nvSpPr>
        <p:spPr/>
        <p:txBody>
          <a:bodyPr/>
          <a:lstStyle/>
          <a:p>
            <a:r>
              <a:rPr lang="en-US" dirty="0"/>
              <a:t>Project Link</a:t>
            </a:r>
          </a:p>
        </p:txBody>
      </p:sp>
      <p:graphicFrame>
        <p:nvGraphicFramePr>
          <p:cNvPr id="5" name="Content Placeholder 2">
            <a:extLst>
              <a:ext uri="{FF2B5EF4-FFF2-40B4-BE49-F238E27FC236}">
                <a16:creationId xmlns:a16="http://schemas.microsoft.com/office/drawing/2014/main" id="{514E1F86-22C5-0EB3-A157-1F32C30E30AD}"/>
              </a:ext>
            </a:extLst>
          </p:cNvPr>
          <p:cNvGraphicFramePr>
            <a:graphicFrameLocks noGrp="1"/>
          </p:cNvGraphicFramePr>
          <p:nvPr>
            <p:ph idx="1"/>
            <p:extLst>
              <p:ext uri="{D42A27DB-BD31-4B8C-83A1-F6EECF244321}">
                <p14:modId xmlns:p14="http://schemas.microsoft.com/office/powerpoint/2010/main" val="3040689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5170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D75C-C97C-6F9C-CA34-99C2F13783BB}"/>
              </a:ext>
            </a:extLst>
          </p:cNvPr>
          <p:cNvSpPr>
            <a:spLocks noGrp="1"/>
          </p:cNvSpPr>
          <p:nvPr>
            <p:ph type="title"/>
          </p:nvPr>
        </p:nvSpPr>
        <p:spPr/>
        <p:txBody>
          <a:bodyPr/>
          <a:lstStyle/>
          <a:p>
            <a:r>
              <a:rPr lang="en-US" dirty="0"/>
              <a:t>JavaScript Enhancements</a:t>
            </a:r>
          </a:p>
        </p:txBody>
      </p:sp>
      <p:sp>
        <p:nvSpPr>
          <p:cNvPr id="3" name="Content Placeholder 2">
            <a:extLst>
              <a:ext uri="{FF2B5EF4-FFF2-40B4-BE49-F238E27FC236}">
                <a16:creationId xmlns:a16="http://schemas.microsoft.com/office/drawing/2014/main" id="{DCD44C46-40BD-C6F9-3C3B-85C49387100C}"/>
              </a:ext>
            </a:extLst>
          </p:cNvPr>
          <p:cNvSpPr>
            <a:spLocks noGrp="1"/>
          </p:cNvSpPr>
          <p:nvPr>
            <p:ph idx="1"/>
          </p:nvPr>
        </p:nvSpPr>
        <p:spPr/>
        <p:txBody>
          <a:bodyPr>
            <a:normAutofit fontScale="25000" lnSpcReduction="20000"/>
          </a:bodyPr>
          <a:lstStyle/>
          <a:p>
            <a:r>
              <a:rPr lang="en-US" sz="4300" b="1" i="0" u="none" strike="noStrike" dirty="0">
                <a:solidFill>
                  <a:srgbClr val="000000"/>
                </a:solidFill>
                <a:effectLst/>
                <a:highlight>
                  <a:srgbClr val="FFFFFF"/>
                </a:highlight>
                <a:latin typeface="Arial" panose="020B0604020202020204" pitchFamily="34" charset="0"/>
              </a:rPr>
              <a:t>Email Notification </a:t>
            </a:r>
          </a:p>
          <a:p>
            <a:pPr marL="0" indent="0">
              <a:buNone/>
            </a:pPr>
            <a:endParaRPr lang="en-US" sz="3500" dirty="0">
              <a:solidFill>
                <a:srgbClr val="000000"/>
              </a:solidFill>
              <a:highlight>
                <a:srgbClr val="FFFFFF"/>
              </a:highlight>
              <a:latin typeface="Arial" panose="020B0604020202020204" pitchFamily="34" charset="0"/>
            </a:endParaRPr>
          </a:p>
          <a:p>
            <a:r>
              <a:rPr lang="en-US" sz="3500" b="0" dirty="0">
                <a:solidFill>
                  <a:srgbClr val="6A9955"/>
                </a:solidFill>
                <a:effectLst/>
                <a:highlight>
                  <a:srgbClr val="1F1F1F"/>
                </a:highlight>
                <a:latin typeface="Menlo" panose="020B0609030804020204" pitchFamily="49" charset="0"/>
              </a:rPr>
              <a:t>// Email Notification</a:t>
            </a:r>
            <a:endParaRPr lang="en-US" sz="3500" b="0" dirty="0">
              <a:solidFill>
                <a:srgbClr val="CCCCCC"/>
              </a:solidFill>
              <a:effectLst/>
              <a:highlight>
                <a:srgbClr val="1F1F1F"/>
              </a:highlight>
              <a:latin typeface="Menlo" panose="020B0609030804020204" pitchFamily="49" charset="0"/>
            </a:endParaRPr>
          </a:p>
          <a:p>
            <a:r>
              <a:rPr lang="en-US" sz="3500" b="0" dirty="0">
                <a:solidFill>
                  <a:srgbClr val="569CD6"/>
                </a:solidFill>
                <a:effectLst/>
                <a:highlight>
                  <a:srgbClr val="1F1F1F"/>
                </a:highlight>
                <a:latin typeface="Menlo" panose="020B0609030804020204" pitchFamily="49" charset="0"/>
              </a:rPr>
              <a:t>const</a:t>
            </a:r>
            <a:r>
              <a:rPr lang="en-US" sz="3500" b="0" dirty="0">
                <a:solidFill>
                  <a:srgbClr val="CCCCCC"/>
                </a:solidFill>
                <a:effectLst/>
                <a:highlight>
                  <a:srgbClr val="1F1F1F"/>
                </a:highlight>
                <a:latin typeface="Menlo" panose="020B0609030804020204" pitchFamily="49" charset="0"/>
              </a:rPr>
              <a:t> </a:t>
            </a:r>
            <a:r>
              <a:rPr lang="en-US" sz="3500" b="0" dirty="0" err="1">
                <a:solidFill>
                  <a:srgbClr val="4FC1FF"/>
                </a:solidFill>
                <a:effectLst/>
                <a:highlight>
                  <a:srgbClr val="1F1F1F"/>
                </a:highlight>
                <a:latin typeface="Menlo" panose="020B0609030804020204" pitchFamily="49" charset="0"/>
              </a:rPr>
              <a:t>emailNotification</a:t>
            </a:r>
            <a:r>
              <a:rPr lang="en-US" sz="3500" b="0" dirty="0">
                <a:solidFill>
                  <a:srgbClr val="CCCCCC"/>
                </a:solidFill>
                <a:effectLst/>
                <a:highlight>
                  <a:srgbClr val="1F1F1F"/>
                </a:highlight>
                <a:latin typeface="Menlo" panose="020B0609030804020204" pitchFamily="49" charset="0"/>
              </a:rPr>
              <a:t> </a:t>
            </a:r>
            <a:r>
              <a:rPr lang="en-US" sz="3500" b="0" dirty="0">
                <a:solidFill>
                  <a:srgbClr val="D4D4D4"/>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 </a:t>
            </a:r>
            <a:r>
              <a:rPr lang="en-US" sz="3500" b="0" dirty="0" err="1">
                <a:solidFill>
                  <a:srgbClr val="9CDCFE"/>
                </a:solidFill>
                <a:effectLst/>
                <a:highlight>
                  <a:srgbClr val="1F1F1F"/>
                </a:highlight>
                <a:latin typeface="Menlo" panose="020B0609030804020204" pitchFamily="49" charset="0"/>
              </a:rPr>
              <a:t>document</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DCDCAA"/>
                </a:solidFill>
                <a:effectLst/>
                <a:highlight>
                  <a:srgbClr val="1F1F1F"/>
                </a:highlight>
                <a:latin typeface="Menlo" panose="020B0609030804020204" pitchFamily="49" charset="0"/>
              </a:rPr>
              <a:t>querySelector</a:t>
            </a:r>
            <a:r>
              <a:rPr lang="en-US" sz="3500" b="0" dirty="0">
                <a:solidFill>
                  <a:srgbClr val="CCCCCC"/>
                </a:solidFill>
                <a:effectLst/>
                <a:highlight>
                  <a:srgbClr val="1F1F1F"/>
                </a:highlight>
                <a:latin typeface="Menlo" panose="020B0609030804020204" pitchFamily="49" charset="0"/>
              </a:rPr>
              <a:t>(</a:t>
            </a:r>
            <a:r>
              <a:rPr lang="en-US" sz="3500" b="0" dirty="0">
                <a:solidFill>
                  <a:srgbClr val="CE9178"/>
                </a:solidFill>
                <a:effectLst/>
                <a:highlight>
                  <a:srgbClr val="1F1F1F"/>
                </a:highlight>
                <a:latin typeface="Menlo" panose="020B0609030804020204" pitchFamily="49" charset="0"/>
              </a:rPr>
              <a:t>".</a:t>
            </a:r>
            <a:r>
              <a:rPr lang="en-US" sz="3500" b="0" dirty="0" err="1">
                <a:solidFill>
                  <a:srgbClr val="CE9178"/>
                </a:solidFill>
                <a:effectLst/>
                <a:highlight>
                  <a:srgbClr val="1F1F1F"/>
                </a:highlight>
                <a:latin typeface="Menlo" panose="020B0609030804020204" pitchFamily="49" charset="0"/>
              </a:rPr>
              <a:t>emailNotification</a:t>
            </a:r>
            <a:r>
              <a:rPr lang="en-US" sz="3500" b="0" dirty="0">
                <a:solidFill>
                  <a:srgbClr val="CE9178"/>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a:t>
            </a:r>
          </a:p>
          <a:p>
            <a:r>
              <a:rPr lang="en-US" sz="3500" b="0" dirty="0">
                <a:solidFill>
                  <a:srgbClr val="569CD6"/>
                </a:solidFill>
                <a:effectLst/>
                <a:highlight>
                  <a:srgbClr val="1F1F1F"/>
                </a:highlight>
                <a:latin typeface="Menlo" panose="020B0609030804020204" pitchFamily="49" charset="0"/>
              </a:rPr>
              <a:t>const</a:t>
            </a:r>
            <a:r>
              <a:rPr lang="en-US" sz="3500" b="0" dirty="0">
                <a:solidFill>
                  <a:srgbClr val="CCCCCC"/>
                </a:solidFill>
                <a:effectLst/>
                <a:highlight>
                  <a:srgbClr val="1F1F1F"/>
                </a:highlight>
                <a:latin typeface="Menlo" panose="020B0609030804020204" pitchFamily="49" charset="0"/>
              </a:rPr>
              <a:t> </a:t>
            </a:r>
            <a:r>
              <a:rPr lang="en-US" sz="3500" b="0" dirty="0" err="1">
                <a:solidFill>
                  <a:srgbClr val="4FC1FF"/>
                </a:solidFill>
                <a:effectLst/>
                <a:highlight>
                  <a:srgbClr val="1F1F1F"/>
                </a:highlight>
                <a:latin typeface="Menlo" panose="020B0609030804020204" pitchFamily="49" charset="0"/>
              </a:rPr>
              <a:t>closeEmailNotification</a:t>
            </a:r>
            <a:r>
              <a:rPr lang="en-US" sz="3500" b="0" dirty="0">
                <a:solidFill>
                  <a:srgbClr val="CCCCCC"/>
                </a:solidFill>
                <a:effectLst/>
                <a:highlight>
                  <a:srgbClr val="1F1F1F"/>
                </a:highlight>
                <a:latin typeface="Menlo" panose="020B0609030804020204" pitchFamily="49" charset="0"/>
              </a:rPr>
              <a:t> </a:t>
            </a:r>
            <a:r>
              <a:rPr lang="en-US" sz="3500" b="0" dirty="0">
                <a:solidFill>
                  <a:srgbClr val="D4D4D4"/>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 </a:t>
            </a:r>
            <a:r>
              <a:rPr lang="en-US" sz="3500" b="0" dirty="0" err="1">
                <a:solidFill>
                  <a:srgbClr val="9CDCFE"/>
                </a:solidFill>
                <a:effectLst/>
                <a:highlight>
                  <a:srgbClr val="1F1F1F"/>
                </a:highlight>
                <a:latin typeface="Menlo" panose="020B0609030804020204" pitchFamily="49" charset="0"/>
              </a:rPr>
              <a:t>document</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DCDCAA"/>
                </a:solidFill>
                <a:effectLst/>
                <a:highlight>
                  <a:srgbClr val="1F1F1F"/>
                </a:highlight>
                <a:latin typeface="Menlo" panose="020B0609030804020204" pitchFamily="49" charset="0"/>
              </a:rPr>
              <a:t>querySelector</a:t>
            </a:r>
            <a:r>
              <a:rPr lang="en-US" sz="3500" b="0" dirty="0">
                <a:solidFill>
                  <a:srgbClr val="CCCCCC"/>
                </a:solidFill>
                <a:effectLst/>
                <a:highlight>
                  <a:srgbClr val="1F1F1F"/>
                </a:highlight>
                <a:latin typeface="Menlo" panose="020B0609030804020204" pitchFamily="49" charset="0"/>
              </a:rPr>
              <a:t>(</a:t>
            </a:r>
            <a:r>
              <a:rPr lang="en-US" sz="3500" b="0" dirty="0">
                <a:solidFill>
                  <a:srgbClr val="CE9178"/>
                </a:solidFill>
                <a:effectLst/>
                <a:highlight>
                  <a:srgbClr val="1F1F1F"/>
                </a:highlight>
                <a:latin typeface="Menlo" panose="020B0609030804020204" pitchFamily="49" charset="0"/>
              </a:rPr>
              <a:t>".</a:t>
            </a:r>
            <a:r>
              <a:rPr lang="en-US" sz="3500" b="0" dirty="0" err="1">
                <a:solidFill>
                  <a:srgbClr val="CE9178"/>
                </a:solidFill>
                <a:effectLst/>
                <a:highlight>
                  <a:srgbClr val="1F1F1F"/>
                </a:highlight>
                <a:latin typeface="Menlo" panose="020B0609030804020204" pitchFamily="49" charset="0"/>
              </a:rPr>
              <a:t>closeEmailNotification</a:t>
            </a:r>
            <a:r>
              <a:rPr lang="en-US" sz="3500" b="0" dirty="0">
                <a:solidFill>
                  <a:srgbClr val="CE9178"/>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a:t>
            </a:r>
          </a:p>
          <a:p>
            <a:br>
              <a:rPr lang="en-US" sz="3500" b="0" dirty="0">
                <a:solidFill>
                  <a:srgbClr val="CCCCCC"/>
                </a:solidFill>
                <a:effectLst/>
                <a:highlight>
                  <a:srgbClr val="1F1F1F"/>
                </a:highlight>
                <a:latin typeface="Menlo" panose="020B0609030804020204" pitchFamily="49" charset="0"/>
              </a:rPr>
            </a:br>
            <a:r>
              <a:rPr lang="en-US" sz="3500" b="0" dirty="0">
                <a:solidFill>
                  <a:srgbClr val="569CD6"/>
                </a:solidFill>
                <a:effectLst/>
                <a:highlight>
                  <a:srgbClr val="1F1F1F"/>
                </a:highlight>
                <a:latin typeface="Menlo" panose="020B0609030804020204" pitchFamily="49" charset="0"/>
              </a:rPr>
              <a:t>function</a:t>
            </a:r>
            <a:r>
              <a:rPr lang="en-US" sz="3500" b="0" dirty="0">
                <a:solidFill>
                  <a:srgbClr val="CCCCCC"/>
                </a:solidFill>
                <a:effectLst/>
                <a:highlight>
                  <a:srgbClr val="1F1F1F"/>
                </a:highlight>
                <a:latin typeface="Menlo" panose="020B0609030804020204" pitchFamily="49" charset="0"/>
              </a:rPr>
              <a:t> </a:t>
            </a:r>
            <a:r>
              <a:rPr lang="en-US" sz="3500" b="0" dirty="0" err="1">
                <a:solidFill>
                  <a:srgbClr val="DCDCAA"/>
                </a:solidFill>
                <a:effectLst/>
                <a:highlight>
                  <a:srgbClr val="1F1F1F"/>
                </a:highlight>
                <a:latin typeface="Menlo" panose="020B0609030804020204" pitchFamily="49" charset="0"/>
              </a:rPr>
              <a:t>showEmailNotification</a:t>
            </a:r>
            <a:r>
              <a:rPr lang="en-US" sz="3500" b="0" dirty="0">
                <a:solidFill>
                  <a:srgbClr val="CCCCCC"/>
                </a:solidFill>
                <a:effectLst/>
                <a:highlight>
                  <a:srgbClr val="1F1F1F"/>
                </a:highlight>
                <a:latin typeface="Menlo" panose="020B0609030804020204" pitchFamily="49" charset="0"/>
              </a:rPr>
              <a:t>() {</a:t>
            </a:r>
          </a:p>
          <a:p>
            <a:r>
              <a:rPr lang="en-US" sz="3500" b="0" dirty="0" err="1">
                <a:solidFill>
                  <a:srgbClr val="4FC1FF"/>
                </a:solidFill>
                <a:effectLst/>
                <a:highlight>
                  <a:srgbClr val="1F1F1F"/>
                </a:highlight>
                <a:latin typeface="Menlo" panose="020B0609030804020204" pitchFamily="49" charset="0"/>
              </a:rPr>
              <a:t>emailNotification</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9CDCFE"/>
                </a:solidFill>
                <a:effectLst/>
                <a:highlight>
                  <a:srgbClr val="1F1F1F"/>
                </a:highlight>
                <a:latin typeface="Menlo" panose="020B0609030804020204" pitchFamily="49" charset="0"/>
              </a:rPr>
              <a:t>style</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9CDCFE"/>
                </a:solidFill>
                <a:effectLst/>
                <a:highlight>
                  <a:srgbClr val="1F1F1F"/>
                </a:highlight>
                <a:latin typeface="Menlo" panose="020B0609030804020204" pitchFamily="49" charset="0"/>
              </a:rPr>
              <a:t>display</a:t>
            </a:r>
            <a:r>
              <a:rPr lang="en-US" sz="3500" b="0" dirty="0">
                <a:solidFill>
                  <a:srgbClr val="CCCCCC"/>
                </a:solidFill>
                <a:effectLst/>
                <a:highlight>
                  <a:srgbClr val="1F1F1F"/>
                </a:highlight>
                <a:latin typeface="Menlo" panose="020B0609030804020204" pitchFamily="49" charset="0"/>
              </a:rPr>
              <a:t> </a:t>
            </a:r>
            <a:r>
              <a:rPr lang="en-US" sz="3500" b="0" dirty="0">
                <a:solidFill>
                  <a:srgbClr val="D4D4D4"/>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 </a:t>
            </a:r>
            <a:r>
              <a:rPr lang="en-US" sz="3500" b="0" dirty="0">
                <a:solidFill>
                  <a:srgbClr val="CE9178"/>
                </a:solidFill>
                <a:effectLst/>
                <a:highlight>
                  <a:srgbClr val="1F1F1F"/>
                </a:highlight>
                <a:latin typeface="Menlo" panose="020B0609030804020204" pitchFamily="49" charset="0"/>
              </a:rPr>
              <a:t>"flex"</a:t>
            </a:r>
            <a:r>
              <a:rPr lang="en-US" sz="3500" b="0" dirty="0">
                <a:solidFill>
                  <a:srgbClr val="CCCCCC"/>
                </a:solidFill>
                <a:effectLst/>
                <a:highlight>
                  <a:srgbClr val="1F1F1F"/>
                </a:highlight>
                <a:latin typeface="Menlo" panose="020B0609030804020204" pitchFamily="49" charset="0"/>
              </a:rPr>
              <a:t>;</a:t>
            </a:r>
          </a:p>
          <a:p>
            <a:r>
              <a:rPr lang="en-US" sz="3500" b="0" dirty="0">
                <a:solidFill>
                  <a:srgbClr val="CCCCCC"/>
                </a:solidFill>
                <a:effectLst/>
                <a:highlight>
                  <a:srgbClr val="1F1F1F"/>
                </a:highlight>
                <a:latin typeface="Menlo" panose="020B0609030804020204" pitchFamily="49" charset="0"/>
              </a:rPr>
              <a:t>}</a:t>
            </a:r>
          </a:p>
          <a:p>
            <a:br>
              <a:rPr lang="en-US" sz="3500" b="0" dirty="0">
                <a:solidFill>
                  <a:srgbClr val="CCCCCC"/>
                </a:solidFill>
                <a:effectLst/>
                <a:highlight>
                  <a:srgbClr val="1F1F1F"/>
                </a:highlight>
                <a:latin typeface="Menlo" panose="020B0609030804020204" pitchFamily="49" charset="0"/>
              </a:rPr>
            </a:br>
            <a:r>
              <a:rPr lang="en-US" sz="3500" b="0" dirty="0" err="1">
                <a:solidFill>
                  <a:srgbClr val="4FC1FF"/>
                </a:solidFill>
                <a:effectLst/>
                <a:highlight>
                  <a:srgbClr val="1F1F1F"/>
                </a:highlight>
                <a:latin typeface="Menlo" panose="020B0609030804020204" pitchFamily="49" charset="0"/>
              </a:rPr>
              <a:t>closeEmailNotification</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DCDCAA"/>
                </a:solidFill>
                <a:effectLst/>
                <a:highlight>
                  <a:srgbClr val="1F1F1F"/>
                </a:highlight>
                <a:latin typeface="Menlo" panose="020B0609030804020204" pitchFamily="49" charset="0"/>
              </a:rPr>
              <a:t>addEventListener</a:t>
            </a:r>
            <a:r>
              <a:rPr lang="en-US" sz="3500" b="0" dirty="0">
                <a:solidFill>
                  <a:srgbClr val="CCCCCC"/>
                </a:solidFill>
                <a:effectLst/>
                <a:highlight>
                  <a:srgbClr val="1F1F1F"/>
                </a:highlight>
                <a:latin typeface="Menlo" panose="020B0609030804020204" pitchFamily="49" charset="0"/>
              </a:rPr>
              <a:t>(</a:t>
            </a:r>
            <a:r>
              <a:rPr lang="en-US" sz="3500" b="0" dirty="0">
                <a:solidFill>
                  <a:srgbClr val="CE9178"/>
                </a:solidFill>
                <a:effectLst/>
                <a:highlight>
                  <a:srgbClr val="1F1F1F"/>
                </a:highlight>
                <a:latin typeface="Menlo" panose="020B0609030804020204" pitchFamily="49" charset="0"/>
              </a:rPr>
              <a:t>"click"</a:t>
            </a:r>
            <a:r>
              <a:rPr lang="en-US" sz="3500" b="0" dirty="0">
                <a:solidFill>
                  <a:srgbClr val="CCCCCC"/>
                </a:solidFill>
                <a:effectLst/>
                <a:highlight>
                  <a:srgbClr val="1F1F1F"/>
                </a:highlight>
                <a:latin typeface="Menlo" panose="020B0609030804020204" pitchFamily="49" charset="0"/>
              </a:rPr>
              <a:t>, () </a:t>
            </a:r>
            <a:r>
              <a:rPr lang="en-US" sz="3500" b="0" dirty="0">
                <a:solidFill>
                  <a:srgbClr val="569CD6"/>
                </a:solidFill>
                <a:effectLst/>
                <a:highlight>
                  <a:srgbClr val="1F1F1F"/>
                </a:highlight>
                <a:latin typeface="Menlo" panose="020B0609030804020204" pitchFamily="49" charset="0"/>
              </a:rPr>
              <a:t>=&gt;</a:t>
            </a:r>
            <a:r>
              <a:rPr lang="en-US" sz="3500" b="0" dirty="0">
                <a:solidFill>
                  <a:srgbClr val="CCCCCC"/>
                </a:solidFill>
                <a:effectLst/>
                <a:highlight>
                  <a:srgbClr val="1F1F1F"/>
                </a:highlight>
                <a:latin typeface="Menlo" panose="020B0609030804020204" pitchFamily="49" charset="0"/>
              </a:rPr>
              <a:t> {</a:t>
            </a:r>
          </a:p>
          <a:p>
            <a:r>
              <a:rPr lang="en-US" sz="3500" b="0" dirty="0" err="1">
                <a:solidFill>
                  <a:srgbClr val="4FC1FF"/>
                </a:solidFill>
                <a:effectLst/>
                <a:highlight>
                  <a:srgbClr val="1F1F1F"/>
                </a:highlight>
                <a:latin typeface="Menlo" panose="020B0609030804020204" pitchFamily="49" charset="0"/>
              </a:rPr>
              <a:t>emailNotification</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9CDCFE"/>
                </a:solidFill>
                <a:effectLst/>
                <a:highlight>
                  <a:srgbClr val="1F1F1F"/>
                </a:highlight>
                <a:latin typeface="Menlo" panose="020B0609030804020204" pitchFamily="49" charset="0"/>
              </a:rPr>
              <a:t>style</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9CDCFE"/>
                </a:solidFill>
                <a:effectLst/>
                <a:highlight>
                  <a:srgbClr val="1F1F1F"/>
                </a:highlight>
                <a:latin typeface="Menlo" panose="020B0609030804020204" pitchFamily="49" charset="0"/>
              </a:rPr>
              <a:t>display</a:t>
            </a:r>
            <a:r>
              <a:rPr lang="en-US" sz="3500" b="0" dirty="0">
                <a:solidFill>
                  <a:srgbClr val="CCCCCC"/>
                </a:solidFill>
                <a:effectLst/>
                <a:highlight>
                  <a:srgbClr val="1F1F1F"/>
                </a:highlight>
                <a:latin typeface="Menlo" panose="020B0609030804020204" pitchFamily="49" charset="0"/>
              </a:rPr>
              <a:t> </a:t>
            </a:r>
            <a:r>
              <a:rPr lang="en-US" sz="3500" b="0" dirty="0">
                <a:solidFill>
                  <a:srgbClr val="D4D4D4"/>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 </a:t>
            </a:r>
            <a:r>
              <a:rPr lang="en-US" sz="3500" b="0" dirty="0">
                <a:solidFill>
                  <a:srgbClr val="CE9178"/>
                </a:solidFill>
                <a:effectLst/>
                <a:highlight>
                  <a:srgbClr val="1F1F1F"/>
                </a:highlight>
                <a:latin typeface="Menlo" panose="020B0609030804020204" pitchFamily="49" charset="0"/>
              </a:rPr>
              <a:t>"none"</a:t>
            </a:r>
            <a:r>
              <a:rPr lang="en-US" sz="3500" b="0" dirty="0">
                <a:solidFill>
                  <a:srgbClr val="CCCCCC"/>
                </a:solidFill>
                <a:effectLst/>
                <a:highlight>
                  <a:srgbClr val="1F1F1F"/>
                </a:highlight>
                <a:latin typeface="Menlo" panose="020B0609030804020204" pitchFamily="49" charset="0"/>
              </a:rPr>
              <a:t>;</a:t>
            </a:r>
          </a:p>
          <a:p>
            <a:r>
              <a:rPr lang="en-US" sz="3500" b="0" dirty="0">
                <a:solidFill>
                  <a:srgbClr val="CCCCCC"/>
                </a:solidFill>
                <a:effectLst/>
                <a:highlight>
                  <a:srgbClr val="1F1F1F"/>
                </a:highlight>
                <a:latin typeface="Menlo" panose="020B0609030804020204" pitchFamily="49" charset="0"/>
              </a:rPr>
              <a:t>});</a:t>
            </a:r>
          </a:p>
          <a:p>
            <a:br>
              <a:rPr lang="en-US" sz="3500" b="0" dirty="0">
                <a:solidFill>
                  <a:srgbClr val="CCCCCC"/>
                </a:solidFill>
                <a:effectLst/>
                <a:highlight>
                  <a:srgbClr val="1F1F1F"/>
                </a:highlight>
                <a:latin typeface="Menlo" panose="020B0609030804020204" pitchFamily="49" charset="0"/>
              </a:rPr>
            </a:br>
            <a:r>
              <a:rPr lang="en-US" sz="3500" b="0" dirty="0">
                <a:solidFill>
                  <a:srgbClr val="6A9955"/>
                </a:solidFill>
                <a:effectLst/>
                <a:highlight>
                  <a:srgbClr val="1F1F1F"/>
                </a:highlight>
                <a:latin typeface="Menlo" panose="020B0609030804020204" pitchFamily="49" charset="0"/>
              </a:rPr>
              <a:t>// Simulate email notification on checkout</a:t>
            </a:r>
            <a:endParaRPr lang="en-US" sz="3500" b="0" dirty="0">
              <a:solidFill>
                <a:srgbClr val="CCCCCC"/>
              </a:solidFill>
              <a:effectLst/>
              <a:highlight>
                <a:srgbClr val="1F1F1F"/>
              </a:highlight>
              <a:latin typeface="Menlo" panose="020B0609030804020204" pitchFamily="49" charset="0"/>
            </a:endParaRPr>
          </a:p>
          <a:p>
            <a:r>
              <a:rPr lang="en-US" sz="3500" b="0" dirty="0" err="1">
                <a:solidFill>
                  <a:srgbClr val="4FC1FF"/>
                </a:solidFill>
                <a:effectLst/>
                <a:highlight>
                  <a:srgbClr val="1F1F1F"/>
                </a:highlight>
                <a:latin typeface="Menlo" panose="020B0609030804020204" pitchFamily="49" charset="0"/>
              </a:rPr>
              <a:t>checkoutButton</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DCDCAA"/>
                </a:solidFill>
                <a:effectLst/>
                <a:highlight>
                  <a:srgbClr val="1F1F1F"/>
                </a:highlight>
                <a:latin typeface="Menlo" panose="020B0609030804020204" pitchFamily="49" charset="0"/>
              </a:rPr>
              <a:t>addEventListener</a:t>
            </a:r>
            <a:r>
              <a:rPr lang="en-US" sz="3500" b="0" dirty="0">
                <a:solidFill>
                  <a:srgbClr val="CCCCCC"/>
                </a:solidFill>
                <a:effectLst/>
                <a:highlight>
                  <a:srgbClr val="1F1F1F"/>
                </a:highlight>
                <a:latin typeface="Menlo" panose="020B0609030804020204" pitchFamily="49" charset="0"/>
              </a:rPr>
              <a:t>(</a:t>
            </a:r>
            <a:r>
              <a:rPr lang="en-US" sz="3500" b="0" dirty="0">
                <a:solidFill>
                  <a:srgbClr val="CE9178"/>
                </a:solidFill>
                <a:effectLst/>
                <a:highlight>
                  <a:srgbClr val="1F1F1F"/>
                </a:highlight>
                <a:latin typeface="Menlo" panose="020B0609030804020204" pitchFamily="49" charset="0"/>
              </a:rPr>
              <a:t>"click"</a:t>
            </a:r>
            <a:r>
              <a:rPr lang="en-US" sz="3500" b="0" dirty="0">
                <a:solidFill>
                  <a:srgbClr val="CCCCCC"/>
                </a:solidFill>
                <a:effectLst/>
                <a:highlight>
                  <a:srgbClr val="1F1F1F"/>
                </a:highlight>
                <a:latin typeface="Menlo" panose="020B0609030804020204" pitchFamily="49" charset="0"/>
              </a:rPr>
              <a:t>, () </a:t>
            </a:r>
            <a:r>
              <a:rPr lang="en-US" sz="3500" b="0" dirty="0">
                <a:solidFill>
                  <a:srgbClr val="569CD6"/>
                </a:solidFill>
                <a:effectLst/>
                <a:highlight>
                  <a:srgbClr val="1F1F1F"/>
                </a:highlight>
                <a:latin typeface="Menlo" panose="020B0609030804020204" pitchFamily="49" charset="0"/>
              </a:rPr>
              <a:t>=&gt;</a:t>
            </a:r>
            <a:r>
              <a:rPr lang="en-US" sz="3500" b="0" dirty="0">
                <a:solidFill>
                  <a:srgbClr val="CCCCCC"/>
                </a:solidFill>
                <a:effectLst/>
                <a:highlight>
                  <a:srgbClr val="1F1F1F"/>
                </a:highlight>
                <a:latin typeface="Menlo" panose="020B0609030804020204" pitchFamily="49" charset="0"/>
              </a:rPr>
              <a:t> {</a:t>
            </a:r>
          </a:p>
          <a:p>
            <a:r>
              <a:rPr lang="en-US" sz="3500" b="0" dirty="0" err="1">
                <a:solidFill>
                  <a:srgbClr val="4FC1FF"/>
                </a:solidFill>
                <a:effectLst/>
                <a:highlight>
                  <a:srgbClr val="1F1F1F"/>
                </a:highlight>
                <a:latin typeface="Menlo" panose="020B0609030804020204" pitchFamily="49" charset="0"/>
              </a:rPr>
              <a:t>payment</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9CDCFE"/>
                </a:solidFill>
                <a:effectLst/>
                <a:highlight>
                  <a:srgbClr val="1F1F1F"/>
                </a:highlight>
                <a:latin typeface="Menlo" panose="020B0609030804020204" pitchFamily="49" charset="0"/>
              </a:rPr>
              <a:t>style</a:t>
            </a:r>
            <a:r>
              <a:rPr lang="en-US" sz="3500" b="0" dirty="0" err="1">
                <a:solidFill>
                  <a:srgbClr val="CCCCCC"/>
                </a:solidFill>
                <a:effectLst/>
                <a:highlight>
                  <a:srgbClr val="1F1F1F"/>
                </a:highlight>
                <a:latin typeface="Menlo" panose="020B0609030804020204" pitchFamily="49" charset="0"/>
              </a:rPr>
              <a:t>.</a:t>
            </a:r>
            <a:r>
              <a:rPr lang="en-US" sz="3500" b="0" dirty="0" err="1">
                <a:solidFill>
                  <a:srgbClr val="9CDCFE"/>
                </a:solidFill>
                <a:effectLst/>
                <a:highlight>
                  <a:srgbClr val="1F1F1F"/>
                </a:highlight>
                <a:latin typeface="Menlo" panose="020B0609030804020204" pitchFamily="49" charset="0"/>
              </a:rPr>
              <a:t>display</a:t>
            </a:r>
            <a:r>
              <a:rPr lang="en-US" sz="3500" b="0" dirty="0">
                <a:solidFill>
                  <a:srgbClr val="CCCCCC"/>
                </a:solidFill>
                <a:effectLst/>
                <a:highlight>
                  <a:srgbClr val="1F1F1F"/>
                </a:highlight>
                <a:latin typeface="Menlo" panose="020B0609030804020204" pitchFamily="49" charset="0"/>
              </a:rPr>
              <a:t> </a:t>
            </a:r>
            <a:r>
              <a:rPr lang="en-US" sz="3500" b="0" dirty="0">
                <a:solidFill>
                  <a:srgbClr val="D4D4D4"/>
                </a:solidFill>
                <a:effectLst/>
                <a:highlight>
                  <a:srgbClr val="1F1F1F"/>
                </a:highlight>
                <a:latin typeface="Menlo" panose="020B0609030804020204" pitchFamily="49" charset="0"/>
              </a:rPr>
              <a:t>=</a:t>
            </a:r>
            <a:r>
              <a:rPr lang="en-US" sz="3500" b="0" dirty="0">
                <a:solidFill>
                  <a:srgbClr val="CCCCCC"/>
                </a:solidFill>
                <a:effectLst/>
                <a:highlight>
                  <a:srgbClr val="1F1F1F"/>
                </a:highlight>
                <a:latin typeface="Menlo" panose="020B0609030804020204" pitchFamily="49" charset="0"/>
              </a:rPr>
              <a:t> </a:t>
            </a:r>
            <a:r>
              <a:rPr lang="en-US" sz="3500" b="0" dirty="0">
                <a:solidFill>
                  <a:srgbClr val="CE9178"/>
                </a:solidFill>
                <a:effectLst/>
                <a:highlight>
                  <a:srgbClr val="1F1F1F"/>
                </a:highlight>
                <a:latin typeface="Menlo" panose="020B0609030804020204" pitchFamily="49" charset="0"/>
              </a:rPr>
              <a:t>"none"</a:t>
            </a:r>
            <a:r>
              <a:rPr lang="en-US" sz="3500" b="0" dirty="0">
                <a:solidFill>
                  <a:srgbClr val="CCCCCC"/>
                </a:solidFill>
                <a:effectLst/>
                <a:highlight>
                  <a:srgbClr val="1F1F1F"/>
                </a:highlight>
                <a:latin typeface="Menlo" panose="020B0609030804020204" pitchFamily="49" charset="0"/>
              </a:rPr>
              <a:t>;</a:t>
            </a:r>
          </a:p>
          <a:p>
            <a:r>
              <a:rPr lang="en-US" sz="3500" b="0" dirty="0" err="1">
                <a:solidFill>
                  <a:srgbClr val="DCDCAA"/>
                </a:solidFill>
                <a:effectLst/>
                <a:highlight>
                  <a:srgbClr val="1F1F1F"/>
                </a:highlight>
                <a:latin typeface="Menlo" panose="020B0609030804020204" pitchFamily="49" charset="0"/>
              </a:rPr>
              <a:t>showEmailNotification</a:t>
            </a:r>
            <a:r>
              <a:rPr lang="en-US" sz="3500" b="0" dirty="0">
                <a:solidFill>
                  <a:srgbClr val="CCCCCC"/>
                </a:solidFill>
                <a:effectLst/>
                <a:highlight>
                  <a:srgbClr val="1F1F1F"/>
                </a:highlight>
                <a:latin typeface="Menlo" panose="020B0609030804020204" pitchFamily="49" charset="0"/>
              </a:rPr>
              <a:t>();</a:t>
            </a:r>
          </a:p>
          <a:p>
            <a:r>
              <a:rPr lang="en-US" sz="3500" b="0" dirty="0">
                <a:solidFill>
                  <a:srgbClr val="CCCCCC"/>
                </a:solidFill>
                <a:effectLst/>
                <a:highlight>
                  <a:srgbClr val="1F1F1F"/>
                </a:highlight>
                <a:latin typeface="Menlo" panose="020B0609030804020204" pitchFamily="49" charset="0"/>
              </a:rPr>
              <a:t>});</a:t>
            </a:r>
          </a:p>
          <a:p>
            <a:endParaRPr lang="en-US" sz="3500" b="0" dirty="0">
              <a:solidFill>
                <a:srgbClr val="CCCCCC"/>
              </a:solidFill>
              <a:effectLst/>
              <a:highlight>
                <a:srgbClr val="1F1F1F"/>
              </a:highlight>
              <a:latin typeface="Menlo" panose="020B0609030804020204" pitchFamily="49" charset="0"/>
            </a:endParaRPr>
          </a:p>
          <a:p>
            <a:pPr marL="0" indent="0">
              <a:buNone/>
            </a:pPr>
            <a:r>
              <a:rPr lang="en-US" sz="7200" b="0" i="0" u="none" strike="noStrike" dirty="0">
                <a:solidFill>
                  <a:srgbClr val="000000"/>
                </a:solidFill>
                <a:effectLst/>
                <a:highlight>
                  <a:srgbClr val="FFFFFF"/>
                </a:highlight>
                <a:latin typeface="Arial" panose="020B0604020202020204" pitchFamily="34" charset="0"/>
              </a:rPr>
              <a:t>Email Notification: Show email notification modal on checkout</a:t>
            </a:r>
          </a:p>
        </p:txBody>
      </p:sp>
    </p:spTree>
    <p:extLst>
      <p:ext uri="{BB962C8B-B14F-4D97-AF65-F5344CB8AC3E}">
        <p14:creationId xmlns:p14="http://schemas.microsoft.com/office/powerpoint/2010/main" val="2977977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8A84B5D-C9AB-DCBC-3583-0F310CD5BACE}"/>
              </a:ext>
            </a:extLst>
          </p:cNvPr>
          <p:cNvPicPr>
            <a:picLocks noChangeAspect="1"/>
          </p:cNvPicPr>
          <p:nvPr/>
        </p:nvPicPr>
        <p:blipFill>
          <a:blip r:embed="rId2">
            <a:duotone>
              <a:schemeClr val="bg2">
                <a:shade val="45000"/>
                <a:satMod val="135000"/>
              </a:schemeClr>
              <a:prstClr val="white"/>
            </a:duotone>
          </a:blip>
          <a:srcRect t="10049" b="5681"/>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AEFD88-DBCC-3B18-183A-9436672C00C0}"/>
              </a:ext>
            </a:extLst>
          </p:cNvPr>
          <p:cNvSpPr>
            <a:spLocks noGrp="1"/>
          </p:cNvSpPr>
          <p:nvPr>
            <p:ph type="title"/>
          </p:nvPr>
        </p:nvSpPr>
        <p:spPr>
          <a:xfrm>
            <a:off x="838200" y="365125"/>
            <a:ext cx="10515600" cy="1325563"/>
          </a:xfrm>
        </p:spPr>
        <p:txBody>
          <a:bodyPr>
            <a:normAutofit/>
          </a:bodyPr>
          <a:lstStyle/>
          <a:p>
            <a:r>
              <a:rPr lang="en-US" dirty="0"/>
              <a:t>Code Quality</a:t>
            </a:r>
          </a:p>
        </p:txBody>
      </p:sp>
      <p:graphicFrame>
        <p:nvGraphicFramePr>
          <p:cNvPr id="5" name="Content Placeholder 2">
            <a:extLst>
              <a:ext uri="{FF2B5EF4-FFF2-40B4-BE49-F238E27FC236}">
                <a16:creationId xmlns:a16="http://schemas.microsoft.com/office/drawing/2014/main" id="{20938F3E-76AF-90A1-83AD-A75BBE545ADE}"/>
              </a:ext>
            </a:extLst>
          </p:cNvPr>
          <p:cNvGraphicFramePr>
            <a:graphicFrameLocks noGrp="1"/>
          </p:cNvGraphicFramePr>
          <p:nvPr>
            <p:ph idx="1"/>
            <p:extLst>
              <p:ext uri="{D42A27DB-BD31-4B8C-83A1-F6EECF244321}">
                <p14:modId xmlns:p14="http://schemas.microsoft.com/office/powerpoint/2010/main" val="40493688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430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71E27-B0CC-ECA6-432A-71336069A4FF}"/>
              </a:ext>
            </a:extLst>
          </p:cNvPr>
          <p:cNvSpPr>
            <a:spLocks noGrp="1"/>
          </p:cNvSpPr>
          <p:nvPr>
            <p:ph type="title"/>
          </p:nvPr>
        </p:nvSpPr>
        <p:spPr>
          <a:xfrm>
            <a:off x="761803" y="350196"/>
            <a:ext cx="4646904" cy="1624520"/>
          </a:xfrm>
        </p:spPr>
        <p:txBody>
          <a:bodyPr anchor="ctr">
            <a:normAutofit/>
          </a:bodyPr>
          <a:lstStyle/>
          <a:p>
            <a:r>
              <a:rPr lang="en-US" sz="4000"/>
              <a:t>Key Areas for Improvement </a:t>
            </a:r>
          </a:p>
        </p:txBody>
      </p:sp>
      <p:sp>
        <p:nvSpPr>
          <p:cNvPr id="7" name="Content Placeholder 2">
            <a:extLst>
              <a:ext uri="{FF2B5EF4-FFF2-40B4-BE49-F238E27FC236}">
                <a16:creationId xmlns:a16="http://schemas.microsoft.com/office/drawing/2014/main" id="{D95CC0D2-B3D1-C835-EA5B-0F64BAF80B77}"/>
              </a:ext>
            </a:extLst>
          </p:cNvPr>
          <p:cNvSpPr>
            <a:spLocks noGrp="1"/>
          </p:cNvSpPr>
          <p:nvPr>
            <p:ph idx="1"/>
          </p:nvPr>
        </p:nvSpPr>
        <p:spPr>
          <a:xfrm>
            <a:off x="761802" y="2743200"/>
            <a:ext cx="4646905" cy="3613149"/>
          </a:xfrm>
        </p:spPr>
        <p:txBody>
          <a:bodyPr anchor="ctr">
            <a:normAutofit/>
          </a:bodyPr>
          <a:lstStyle/>
          <a:p>
            <a:pPr rtl="0" fontAlgn="base">
              <a:spcBef>
                <a:spcPts val="1000"/>
              </a:spcBef>
              <a:spcAft>
                <a:spcPts val="0"/>
              </a:spcAft>
              <a:buFont typeface="Arial" panose="020B0604020202020204" pitchFamily="34" charset="0"/>
              <a:buChar char="•"/>
            </a:pPr>
            <a:r>
              <a:rPr lang="en-US" sz="1400" b="1" i="0" u="none" strike="noStrike" dirty="0">
                <a:effectLst/>
                <a:highlight>
                  <a:srgbClr val="FFFFFF"/>
                </a:highlight>
                <a:latin typeface="Arial" panose="020B0604020202020204" pitchFamily="34" charset="0"/>
              </a:rPr>
              <a:t>User Authentication</a:t>
            </a:r>
            <a:r>
              <a:rPr lang="en-US" sz="1400" b="0" i="0" u="none" strike="noStrike" dirty="0">
                <a:effectLst/>
                <a:highlight>
                  <a:srgbClr val="FFFFFF"/>
                </a:highlight>
                <a:latin typeface="Arial" panose="020B0604020202020204" pitchFamily="34" charset="0"/>
              </a:rPr>
              <a:t>: Adding a more robust user authentication system with profile management.</a:t>
            </a:r>
          </a:p>
          <a:p>
            <a:pPr marL="0" indent="0" rtl="0" fontAlgn="base">
              <a:spcBef>
                <a:spcPts val="1000"/>
              </a:spcBef>
              <a:spcAft>
                <a:spcPts val="0"/>
              </a:spcAft>
              <a:buNone/>
            </a:pPr>
            <a:endParaRPr lang="en-US" sz="1400" b="0" i="0" u="none" strike="noStrike" dirty="0">
              <a:effectLst/>
              <a:highlight>
                <a:srgbClr val="FFFFFF"/>
              </a:highlight>
              <a:latin typeface="Arial" panose="020B0604020202020204" pitchFamily="34" charset="0"/>
            </a:endParaRPr>
          </a:p>
          <a:p>
            <a:pPr rtl="0" fontAlgn="base">
              <a:spcBef>
                <a:spcPts val="0"/>
              </a:spcBef>
              <a:spcAft>
                <a:spcPts val="1000"/>
              </a:spcAft>
              <a:buFont typeface="Arial" panose="020B0604020202020204" pitchFamily="34" charset="0"/>
              <a:buChar char="•"/>
            </a:pPr>
            <a:r>
              <a:rPr lang="en-US" sz="1400" b="1" i="0" u="none" strike="noStrike" dirty="0">
                <a:effectLst/>
                <a:highlight>
                  <a:srgbClr val="FFFFFF"/>
                </a:highlight>
                <a:latin typeface="Arial" panose="020B0604020202020204" pitchFamily="34" charset="0"/>
              </a:rPr>
              <a:t>Search Functionality</a:t>
            </a:r>
            <a:r>
              <a:rPr lang="en-US" sz="1400" b="0" i="0" u="none" strike="noStrike" dirty="0">
                <a:effectLst/>
                <a:highlight>
                  <a:srgbClr val="FFFFFF"/>
                </a:highlight>
                <a:latin typeface="Arial" panose="020B0604020202020204" pitchFamily="34" charset="0"/>
              </a:rPr>
              <a:t>: Implementing a search feature to allow users to quickly find products.</a:t>
            </a:r>
          </a:p>
          <a:p>
            <a:r>
              <a:rPr lang="en-US" sz="1400" dirty="0"/>
              <a:t>Additional Suggestion </a:t>
            </a:r>
          </a:p>
          <a:p>
            <a:pPr lvl="1" fontAlgn="base">
              <a:spcBef>
                <a:spcPts val="1000"/>
              </a:spcBef>
            </a:pPr>
            <a:r>
              <a:rPr lang="en-US" sz="1400" b="1" i="0" u="none" strike="noStrike" dirty="0">
                <a:effectLst/>
                <a:highlight>
                  <a:srgbClr val="FFFFFF"/>
                </a:highlight>
                <a:latin typeface="Arial" panose="020B0604020202020204" pitchFamily="34" charset="0"/>
              </a:rPr>
              <a:t>Wishlist Feature</a:t>
            </a:r>
            <a:r>
              <a:rPr lang="en-US" sz="1400" b="0" i="0" u="none" strike="noStrike" dirty="0">
                <a:effectLst/>
                <a:highlight>
                  <a:srgbClr val="FFFFFF"/>
                </a:highlight>
                <a:latin typeface="Arial" panose="020B0604020202020204" pitchFamily="34" charset="0"/>
              </a:rPr>
              <a:t>: Allow users to save products to a </a:t>
            </a:r>
            <a:r>
              <a:rPr lang="en-US" sz="1400" b="0" i="0" u="none" strike="noStrike" dirty="0" err="1">
                <a:effectLst/>
                <a:highlight>
                  <a:srgbClr val="FFFFFF"/>
                </a:highlight>
                <a:latin typeface="Arial" panose="020B0604020202020204" pitchFamily="34" charset="0"/>
              </a:rPr>
              <a:t>wishlist</a:t>
            </a:r>
            <a:r>
              <a:rPr lang="en-US" sz="1400" b="0" i="0" u="none" strike="noStrike" dirty="0">
                <a:effectLst/>
                <a:highlight>
                  <a:srgbClr val="FFFFFF"/>
                </a:highlight>
                <a:latin typeface="Arial" panose="020B0604020202020204" pitchFamily="34" charset="0"/>
              </a:rPr>
              <a:t> for future purchases.</a:t>
            </a:r>
          </a:p>
          <a:p>
            <a:pPr lvl="1" fontAlgn="base">
              <a:spcBef>
                <a:spcPts val="0"/>
              </a:spcBef>
            </a:pPr>
            <a:r>
              <a:rPr lang="en-US" sz="1400" b="1" i="0" u="none" strike="noStrike" dirty="0">
                <a:effectLst/>
                <a:highlight>
                  <a:srgbClr val="FFFFFF"/>
                </a:highlight>
                <a:latin typeface="Arial" panose="020B0604020202020204" pitchFamily="34" charset="0"/>
              </a:rPr>
              <a:t>Product Reviews</a:t>
            </a:r>
            <a:r>
              <a:rPr lang="en-US" sz="1400" b="0" i="0" u="none" strike="noStrike" dirty="0">
                <a:effectLst/>
                <a:highlight>
                  <a:srgbClr val="FFFFFF"/>
                </a:highlight>
                <a:latin typeface="Arial" panose="020B0604020202020204" pitchFamily="34" charset="0"/>
              </a:rPr>
              <a:t>: Enable users to leave reviews and ratings for products.</a:t>
            </a:r>
          </a:p>
          <a:p>
            <a:pPr lvl="1" fontAlgn="base">
              <a:spcBef>
                <a:spcPts val="0"/>
              </a:spcBef>
              <a:spcAft>
                <a:spcPts val="1000"/>
              </a:spcAft>
            </a:pPr>
            <a:r>
              <a:rPr lang="en-US" sz="1400" b="1" i="0" u="none" strike="noStrike" dirty="0">
                <a:effectLst/>
                <a:highlight>
                  <a:srgbClr val="FFFFFF"/>
                </a:highlight>
                <a:latin typeface="Arial" panose="020B0604020202020204" pitchFamily="34" charset="0"/>
              </a:rPr>
              <a:t>Enhanced Animations</a:t>
            </a:r>
            <a:r>
              <a:rPr lang="en-US" sz="1400" b="0" i="0" u="none" strike="noStrike" dirty="0">
                <a:effectLst/>
                <a:highlight>
                  <a:srgbClr val="FFFFFF"/>
                </a:highlight>
                <a:latin typeface="Arial" panose="020B0604020202020204" pitchFamily="34" charset="0"/>
              </a:rPr>
              <a:t>: Add more animations and transitions to improve the overall user experience.</a:t>
            </a:r>
          </a:p>
          <a:p>
            <a:pPr lvl="1"/>
            <a:endParaRPr lang="en-US" sz="1400" dirty="0"/>
          </a:p>
        </p:txBody>
      </p:sp>
      <p:pic>
        <p:nvPicPr>
          <p:cNvPr id="8" name="Picture 7" descr="Green dialogue boxes">
            <a:extLst>
              <a:ext uri="{FF2B5EF4-FFF2-40B4-BE49-F238E27FC236}">
                <a16:creationId xmlns:a16="http://schemas.microsoft.com/office/drawing/2014/main" id="{F9047B11-6DFC-5DB2-BB68-B9EA9C15047D}"/>
              </a:ext>
            </a:extLst>
          </p:cNvPr>
          <p:cNvPicPr>
            <a:picLocks noChangeAspect="1"/>
          </p:cNvPicPr>
          <p:nvPr/>
        </p:nvPicPr>
        <p:blipFill>
          <a:blip r:embed="rId2"/>
          <a:srcRect l="10045" r="15874" b="2"/>
          <a:stretch/>
        </p:blipFill>
        <p:spPr>
          <a:xfrm>
            <a:off x="6096000" y="1"/>
            <a:ext cx="6102825" cy="6858000"/>
          </a:xfrm>
          <a:prstGeom prst="rect">
            <a:avLst/>
          </a:prstGeom>
        </p:spPr>
      </p:pic>
    </p:spTree>
    <p:extLst>
      <p:ext uri="{BB962C8B-B14F-4D97-AF65-F5344CB8AC3E}">
        <p14:creationId xmlns:p14="http://schemas.microsoft.com/office/powerpoint/2010/main" val="2705733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14CEE64-18AD-F129-C465-6EEE9F176B35}"/>
              </a:ext>
            </a:extLst>
          </p:cNvPr>
          <p:cNvSpPr txBox="1"/>
          <p:nvPr/>
        </p:nvSpPr>
        <p:spPr>
          <a:xfrm>
            <a:off x="878183" y="2426527"/>
            <a:ext cx="3962400" cy="3591207"/>
          </a:xfrm>
          <a:prstGeom prst="rect">
            <a:avLst/>
          </a:prstGeom>
        </p:spPr>
        <p:txBody>
          <a:bodyPr vert="horz" lIns="91440" tIns="45720" rIns="91440" bIns="45720" rtlCol="0">
            <a:normAutofit/>
          </a:bodyPr>
          <a:lstStyle/>
          <a:p>
            <a:pPr>
              <a:lnSpc>
                <a:spcPct val="90000"/>
              </a:lnSpc>
              <a:spcAft>
                <a:spcPts val="600"/>
              </a:spcAft>
            </a:pPr>
            <a:r>
              <a:rPr lang="en-US" sz="2800" dirty="0">
                <a:solidFill>
                  <a:srgbClr val="0070C0"/>
                </a:solidFill>
              </a:rPr>
              <a:t>Thank You</a:t>
            </a:r>
          </a:p>
        </p:txBody>
      </p:sp>
      <p:sp>
        <p:nvSpPr>
          <p:cNvPr id="18" name="Rectangle 17">
            <a:extLst>
              <a:ext uri="{FF2B5EF4-FFF2-40B4-BE49-F238E27FC236}">
                <a16:creationId xmlns:a16="http://schemas.microsoft.com/office/drawing/2014/main" id="{2AB11B05-5E59-5B88-D8DB-0E975DEAE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4727" y="0"/>
            <a:ext cx="6927273" cy="6876532"/>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of a html website&#10;&#10;Description automatically generated with medium confidence">
            <a:extLst>
              <a:ext uri="{FF2B5EF4-FFF2-40B4-BE49-F238E27FC236}">
                <a16:creationId xmlns:a16="http://schemas.microsoft.com/office/drawing/2014/main" id="{3A1C3182-5B87-84E8-DB1E-2A50361DF7F2}"/>
              </a:ext>
            </a:extLst>
          </p:cNvPr>
          <p:cNvPicPr>
            <a:picLocks noChangeAspect="1"/>
          </p:cNvPicPr>
          <p:nvPr/>
        </p:nvPicPr>
        <p:blipFill>
          <a:blip r:embed="rId2"/>
          <a:stretch>
            <a:fillRect/>
          </a:stretch>
        </p:blipFill>
        <p:spPr>
          <a:xfrm>
            <a:off x="6096000" y="2102444"/>
            <a:ext cx="2658860" cy="2658860"/>
          </a:xfrm>
          <a:prstGeom prst="rect">
            <a:avLst/>
          </a:prstGeom>
        </p:spPr>
      </p:pic>
      <p:pic>
        <p:nvPicPr>
          <p:cNvPr id="9" name="Picture 8" descr="A blue and white logo&#10;&#10;Description automatically generated">
            <a:extLst>
              <a:ext uri="{FF2B5EF4-FFF2-40B4-BE49-F238E27FC236}">
                <a16:creationId xmlns:a16="http://schemas.microsoft.com/office/drawing/2014/main" id="{7F0E1C14-4E1E-3777-5A72-E2B35FB42F51}"/>
              </a:ext>
            </a:extLst>
          </p:cNvPr>
          <p:cNvPicPr>
            <a:picLocks noChangeAspect="1"/>
          </p:cNvPicPr>
          <p:nvPr/>
        </p:nvPicPr>
        <p:blipFill>
          <a:blip r:embed="rId3"/>
          <a:stretch>
            <a:fillRect/>
          </a:stretch>
        </p:blipFill>
        <p:spPr>
          <a:xfrm>
            <a:off x="8935278" y="2003516"/>
            <a:ext cx="2378539" cy="1337928"/>
          </a:xfrm>
          <a:prstGeom prst="rect">
            <a:avLst/>
          </a:prstGeom>
        </p:spPr>
      </p:pic>
      <p:pic>
        <p:nvPicPr>
          <p:cNvPr id="11" name="Picture 10" descr="A yellow and white logo&#10;&#10;Description automatically generated">
            <a:extLst>
              <a:ext uri="{FF2B5EF4-FFF2-40B4-BE49-F238E27FC236}">
                <a16:creationId xmlns:a16="http://schemas.microsoft.com/office/drawing/2014/main" id="{1A5CDBD9-2051-9EC2-0EFD-8CE4B1B4FCCD}"/>
              </a:ext>
            </a:extLst>
          </p:cNvPr>
          <p:cNvPicPr>
            <a:picLocks noChangeAspect="1"/>
          </p:cNvPicPr>
          <p:nvPr/>
        </p:nvPicPr>
        <p:blipFill>
          <a:blip r:embed="rId4"/>
          <a:stretch>
            <a:fillRect/>
          </a:stretch>
        </p:blipFill>
        <p:spPr>
          <a:xfrm>
            <a:off x="8935278" y="3524333"/>
            <a:ext cx="2378538" cy="1337926"/>
          </a:xfrm>
          <a:prstGeom prst="rect">
            <a:avLst/>
          </a:prstGeom>
        </p:spPr>
      </p:pic>
    </p:spTree>
    <p:extLst>
      <p:ext uri="{BB962C8B-B14F-4D97-AF65-F5344CB8AC3E}">
        <p14:creationId xmlns:p14="http://schemas.microsoft.com/office/powerpoint/2010/main" val="2320980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1028</TotalTime>
  <Words>416</Words>
  <Application>Microsoft Macintosh PowerPoint</Application>
  <PresentationFormat>Widescreen</PresentationFormat>
  <Paragraphs>48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Aptos Display</vt:lpstr>
      <vt:lpstr>Arial</vt:lpstr>
      <vt:lpstr>Calibri</vt:lpstr>
      <vt:lpstr>Menlo</vt:lpstr>
      <vt:lpstr>Times New Roman</vt:lpstr>
      <vt:lpstr>Office Theme</vt:lpstr>
      <vt:lpstr>Nike Store eCommerce Website</vt:lpstr>
      <vt:lpstr>Description</vt:lpstr>
      <vt:lpstr>Tech Stack</vt:lpstr>
      <vt:lpstr>Project Link</vt:lpstr>
      <vt:lpstr>JavaScript Enhancements</vt:lpstr>
      <vt:lpstr>Code Quality</vt:lpstr>
      <vt:lpstr>Key Areas for Improvement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abu marah</dc:creator>
  <cp:lastModifiedBy>abu marah</cp:lastModifiedBy>
  <cp:revision>2</cp:revision>
  <dcterms:created xsi:type="dcterms:W3CDTF">2025-02-19T04:29:26Z</dcterms:created>
  <dcterms:modified xsi:type="dcterms:W3CDTF">2025-02-20T03:28:35Z</dcterms:modified>
</cp:coreProperties>
</file>