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5" r:id="rId7"/>
    <p:sldId id="266" r:id="rId8"/>
    <p:sldId id="267" r:id="rId9"/>
    <p:sldId id="260" r:id="rId10"/>
    <p:sldId id="268" r:id="rId11"/>
    <p:sldId id="261" r:id="rId12"/>
    <p:sldId id="26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latin typeface="Times New Roman" panose="02020603050405020304" charset="0"/>
                <a:cs typeface="Times New Roman" panose="02020603050405020304" charset="0"/>
              </a:rPr>
              <a:t>Money Dealings In Islam (Muamlaat)</a:t>
            </a:r>
            <a:endParaRPr lang="en-US" b="1" dirty="0">
              <a:solidFill>
                <a:srgbClr val="FF0000"/>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524000" y="4288155"/>
            <a:ext cx="9144000" cy="969645"/>
          </a:xfrm>
        </p:spPr>
        <p:txBody>
          <a:bodyPr/>
          <a:lstStyle/>
          <a:p>
            <a:r>
              <a:rPr lang="en-US" sz="3200">
                <a:solidFill>
                  <a:srgbClr val="FF0000"/>
                </a:solidFill>
                <a:sym typeface="+mn-ea"/>
              </a:rPr>
              <a:t>By: Anwar Ul Haq (Islamic &amp; Religious Studies)</a:t>
            </a:r>
            <a:endParaRPr lang="en-US" sz="3200">
              <a:solidFill>
                <a:srgbClr val="FF0000"/>
              </a:solidFill>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54100"/>
          </a:xfrm>
        </p:spPr>
        <p:txBody>
          <a:bodyPr/>
          <a:p>
            <a:r>
              <a:rPr lang="en-US" b="1" u="sng"/>
              <a:t>Usury:</a:t>
            </a:r>
            <a:endParaRPr lang="en-US" b="1" u="sng"/>
          </a:p>
        </p:txBody>
      </p:sp>
      <p:sp>
        <p:nvSpPr>
          <p:cNvPr id="3" name="Content Placeholder 2"/>
          <p:cNvSpPr>
            <a:spLocks noGrp="1"/>
          </p:cNvSpPr>
          <p:nvPr>
            <p:ph idx="1"/>
          </p:nvPr>
        </p:nvSpPr>
        <p:spPr>
          <a:xfrm>
            <a:off x="838200" y="1825625"/>
            <a:ext cx="10788015" cy="4683760"/>
          </a:xfrm>
        </p:spPr>
        <p:txBody>
          <a:bodyPr/>
          <a:p>
            <a:r>
              <a:rPr lang="en-US" sz="3200"/>
              <a:t>The arabic word “Riba” which means usury (increase) is forbidden in Islam which is clearly stated in Quran.</a:t>
            </a:r>
            <a:endParaRPr lang="en-US" sz="3200"/>
          </a:p>
          <a:p>
            <a:r>
              <a:rPr lang="en-US" sz="3200"/>
              <a:t>Allah says </a:t>
            </a:r>
            <a:endParaRPr lang="en-US" sz="3200"/>
          </a:p>
          <a:p>
            <a:pPr marL="0" indent="0">
              <a:buNone/>
            </a:pPr>
            <a:r>
              <a:rPr lang="en-US" sz="3200"/>
              <a:t>                     “ Allah has made trade lawful and usury forbidden”.</a:t>
            </a:r>
            <a:endParaRPr lang="en-US" sz="3200"/>
          </a:p>
          <a:p>
            <a:pPr marL="0" indent="0"/>
            <a:r>
              <a:rPr lang="en-US" sz="3200"/>
              <a:t> It refers to anything paid/charged over and above the principal amount on a loan.</a:t>
            </a:r>
            <a:endParaRPr lang="en-US" sz="3200"/>
          </a:p>
          <a:p>
            <a:pPr marL="0" indent="0"/>
            <a:r>
              <a:rPr lang="en-US" sz="3200"/>
              <a:t>Riba means the borrower recieve extra amount from the leander along with the principal amount as conditioned for the loan or an extension in its maturity.</a:t>
            </a:r>
            <a:endParaRPr lang="en-US"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04800"/>
            <a:ext cx="10515600" cy="1190625"/>
          </a:xfrm>
        </p:spPr>
        <p:txBody>
          <a:bodyPr/>
          <a:p>
            <a:r>
              <a:rPr lang="en-US" b="1" u="sng"/>
              <a:t>Mortgage:</a:t>
            </a:r>
            <a:endParaRPr lang="en-US" b="1" u="sng"/>
          </a:p>
        </p:txBody>
      </p:sp>
      <p:sp>
        <p:nvSpPr>
          <p:cNvPr id="3" name="Content Placeholder 2"/>
          <p:cNvSpPr>
            <a:spLocks noGrp="1"/>
          </p:cNvSpPr>
          <p:nvPr>
            <p:ph idx="1"/>
          </p:nvPr>
        </p:nvSpPr>
        <p:spPr>
          <a:xfrm>
            <a:off x="838200" y="1960880"/>
            <a:ext cx="10515600" cy="4216400"/>
          </a:xfrm>
        </p:spPr>
        <p:txBody>
          <a:bodyPr/>
          <a:p>
            <a:r>
              <a:rPr lang="en-US" sz="3600"/>
              <a:t>Mortgage means “ A legal agreement by which a bank,a person or building society lends on money at the interest in exchange for taking title of the debtor's property with the condition that the conveyance of title becomes void upon the payment of debt”.</a:t>
            </a:r>
            <a:endParaRPr lang="en-US" sz="3600"/>
          </a:p>
          <a:p>
            <a:pPr marL="0" indent="0">
              <a:buNone/>
            </a:pPr>
            <a:endParaRPr lang="en-US"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89560"/>
            <a:ext cx="10515600" cy="1446530"/>
          </a:xfrm>
        </p:spPr>
        <p:txBody>
          <a:bodyPr/>
          <a:p>
            <a:r>
              <a:rPr lang="en-US" sz="4800" b="1" u="sng"/>
              <a:t>Trust:</a:t>
            </a:r>
            <a:endParaRPr lang="en-US" sz="4800" b="1" u="sng"/>
          </a:p>
        </p:txBody>
      </p:sp>
      <p:sp>
        <p:nvSpPr>
          <p:cNvPr id="3" name="Content Placeholder 2"/>
          <p:cNvSpPr>
            <a:spLocks noGrp="1"/>
          </p:cNvSpPr>
          <p:nvPr>
            <p:ph idx="1"/>
          </p:nvPr>
        </p:nvSpPr>
        <p:spPr>
          <a:xfrm>
            <a:off x="838200" y="2051050"/>
            <a:ext cx="10515600" cy="4126230"/>
          </a:xfrm>
        </p:spPr>
        <p:txBody>
          <a:bodyPr/>
          <a:p>
            <a:r>
              <a:rPr lang="en-US" sz="3200"/>
              <a:t>Belief in the responsibility ,truth or ability of someone.</a:t>
            </a:r>
            <a:endParaRPr lang="en-US" sz="3200"/>
          </a:p>
          <a:p>
            <a:r>
              <a:rPr lang="en-US" sz="3200"/>
              <a:t>For Example:</a:t>
            </a:r>
            <a:endParaRPr lang="en-US" sz="3200"/>
          </a:p>
          <a:p>
            <a:r>
              <a:rPr lang="en-US" sz="3200"/>
              <a:t>                       A person (Trustee) holds property as its nominal ownership for the good of one or more beneficiaries.</a:t>
            </a:r>
            <a:endParaRPr lang="en-US"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24255"/>
          </a:xfrm>
        </p:spPr>
        <p:txBody>
          <a:bodyPr/>
          <a:p>
            <a:r>
              <a:rPr lang="en-US" b="1" u="sng"/>
              <a:t>Purchase:</a:t>
            </a:r>
            <a:endParaRPr lang="en-US" b="1" u="sng"/>
          </a:p>
        </p:txBody>
      </p:sp>
      <p:sp>
        <p:nvSpPr>
          <p:cNvPr id="3" name="Content Placeholder 2"/>
          <p:cNvSpPr>
            <a:spLocks noGrp="1"/>
          </p:cNvSpPr>
          <p:nvPr>
            <p:ph idx="1"/>
          </p:nvPr>
        </p:nvSpPr>
        <p:spPr>
          <a:xfrm>
            <a:off x="838200" y="1825625"/>
            <a:ext cx="11089640" cy="4849495"/>
          </a:xfrm>
        </p:spPr>
        <p:txBody>
          <a:bodyPr/>
          <a:p>
            <a:r>
              <a:rPr lang="en-US"/>
              <a:t>The Arabic word for sale is Bay', which literally means exchange (mubadalah) and applies to both sale and purchase.</a:t>
            </a:r>
            <a:endParaRPr lang="en-US"/>
          </a:p>
          <a:p>
            <a:r>
              <a:rPr lang="en-US"/>
              <a:t>According to Islam, there is nothing wrong in fair trade and commerce. In fact, a businessperson who performs his business operations with honesty and in accordance with the commands of Allah  deserves to be rewarded by Allah  in the life hereafter (Akhirah).</a:t>
            </a:r>
            <a:endParaRPr lang="en-US"/>
          </a:p>
          <a:p>
            <a:r>
              <a:rPr lang="en-US"/>
              <a:t>Prophet Muhammad (SAW)emphasized honesty and kindness in all business dealings.  He said, "The truthful and honest merchant is associated with the Prophets, the decent, and the martyrs."[2]  And, "God shows mercy to a person who is kind when he sells, when he buys, and when he recovers a debt.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87120"/>
          </a:xfrm>
        </p:spPr>
        <p:txBody>
          <a:bodyPr/>
          <a:p>
            <a:r>
              <a:rPr lang="en-US" sz="5400" b="1" u="sng"/>
              <a:t>Over View:</a:t>
            </a:r>
            <a:endParaRPr lang="en-US" sz="5400" b="1" u="sng"/>
          </a:p>
        </p:txBody>
      </p:sp>
      <p:sp>
        <p:nvSpPr>
          <p:cNvPr id="3" name="Content Placeholder 2"/>
          <p:cNvSpPr>
            <a:spLocks noGrp="1"/>
          </p:cNvSpPr>
          <p:nvPr>
            <p:ph idx="1"/>
          </p:nvPr>
        </p:nvSpPr>
        <p:spPr>
          <a:xfrm>
            <a:off x="838200" y="1825625"/>
            <a:ext cx="10515600" cy="4768850"/>
          </a:xfrm>
        </p:spPr>
        <p:txBody>
          <a:bodyPr>
            <a:normAutofit lnSpcReduction="10000"/>
          </a:bodyPr>
          <a:p>
            <a:r>
              <a:rPr lang="en-US" sz="3600"/>
              <a:t>Sale</a:t>
            </a:r>
            <a:endParaRPr lang="en-US" sz="3600"/>
          </a:p>
          <a:p>
            <a:r>
              <a:rPr lang="en-US" sz="3600"/>
              <a:t>Purchase </a:t>
            </a:r>
            <a:endParaRPr lang="en-US" sz="3600"/>
          </a:p>
          <a:p>
            <a:r>
              <a:rPr lang="en-US" sz="3600"/>
              <a:t>leasing </a:t>
            </a:r>
            <a:endParaRPr lang="en-US" sz="3600"/>
          </a:p>
          <a:p>
            <a:r>
              <a:rPr lang="en-US" sz="3600"/>
              <a:t>Loan </a:t>
            </a:r>
            <a:endParaRPr lang="en-US" sz="3600"/>
          </a:p>
          <a:p>
            <a:r>
              <a:rPr lang="en-US" sz="3600"/>
              <a:t>Usury </a:t>
            </a:r>
            <a:endParaRPr lang="en-US" sz="3600"/>
          </a:p>
          <a:p>
            <a:r>
              <a:rPr lang="en-US" sz="3600"/>
              <a:t>Mortgage</a:t>
            </a:r>
            <a:endParaRPr lang="en-US" sz="3600"/>
          </a:p>
          <a:p>
            <a:r>
              <a:rPr lang="en-US" sz="3600"/>
              <a:t>Trust </a:t>
            </a:r>
            <a:endParaRPr lang="en-US" sz="3600"/>
          </a:p>
          <a:p>
            <a:pPr marL="0" indent="0">
              <a:buNone/>
            </a:pPr>
            <a:r>
              <a:rPr lang="en-US"/>
              <a:t>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5590"/>
            <a:ext cx="10515600" cy="997585"/>
          </a:xfrm>
        </p:spPr>
        <p:txBody>
          <a:bodyPr/>
          <a:p>
            <a:r>
              <a:rPr lang="en-US" b="1" u="sng"/>
              <a:t>Sale:</a:t>
            </a:r>
            <a:endParaRPr lang="en-US" b="1" u="sng"/>
          </a:p>
        </p:txBody>
      </p:sp>
      <p:sp>
        <p:nvSpPr>
          <p:cNvPr id="3" name="Content Placeholder 2"/>
          <p:cNvSpPr>
            <a:spLocks noGrp="1"/>
          </p:cNvSpPr>
          <p:nvPr>
            <p:ph idx="1"/>
          </p:nvPr>
        </p:nvSpPr>
        <p:spPr>
          <a:xfrm>
            <a:off x="509905" y="1825625"/>
            <a:ext cx="10843895" cy="4694555"/>
          </a:xfrm>
        </p:spPr>
        <p:txBody>
          <a:bodyPr/>
          <a:p>
            <a:r>
              <a:rPr lang="en-US"/>
              <a:t>Sale means </a:t>
            </a:r>
            <a:endParaRPr lang="en-US"/>
          </a:p>
          <a:p>
            <a:pPr marL="0" indent="0">
              <a:buNone/>
            </a:pPr>
            <a:r>
              <a:rPr lang="en-US"/>
              <a:t>“Exchange of a thing to another thing of value with mutual consent.”</a:t>
            </a:r>
            <a:endParaRPr lang="en-US"/>
          </a:p>
          <a:p>
            <a:pPr marL="0" indent="0">
              <a:buNone/>
            </a:pPr>
            <a:r>
              <a:rPr lang="en-US"/>
              <a:t>It also means a commidity in exchange of cash.</a:t>
            </a:r>
            <a:endParaRPr lang="en-US"/>
          </a:p>
          <a:p>
            <a:pPr marL="0" indent="0">
              <a:buNone/>
            </a:pPr>
            <a:r>
              <a:rPr lang="en-US" b="1" u="sng"/>
              <a:t>Elements of Sale:</a:t>
            </a:r>
            <a:endParaRPr lang="en-US" b="1" u="sng"/>
          </a:p>
          <a:p>
            <a:pPr marL="0" indent="0"/>
            <a:r>
              <a:rPr lang="en-US"/>
              <a:t>Contract</a:t>
            </a:r>
            <a:endParaRPr lang="en-US"/>
          </a:p>
          <a:p>
            <a:pPr marL="0" indent="0"/>
            <a:r>
              <a:rPr lang="en-US"/>
              <a:t>Subject Matter</a:t>
            </a:r>
            <a:endParaRPr lang="en-US"/>
          </a:p>
          <a:p>
            <a:pPr marL="0" indent="0"/>
            <a:r>
              <a:rPr lang="en-US"/>
              <a:t>Price </a:t>
            </a:r>
            <a:endParaRPr lang="en-US"/>
          </a:p>
          <a:p>
            <a:pPr marL="0" indent="0"/>
            <a:r>
              <a:rPr lang="en-US"/>
              <a:t>Possession of delivery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t>Elements Of Contract In Islam:</a:t>
            </a:r>
            <a:endParaRPr lang="en-US" b="1" u="sng"/>
          </a:p>
        </p:txBody>
      </p:sp>
      <p:sp>
        <p:nvSpPr>
          <p:cNvPr id="3" name="Content Placeholder 2"/>
          <p:cNvSpPr>
            <a:spLocks noGrp="1"/>
          </p:cNvSpPr>
          <p:nvPr>
            <p:ph idx="1"/>
          </p:nvPr>
        </p:nvSpPr>
        <p:spPr/>
        <p:txBody>
          <a:bodyPr/>
          <a:p>
            <a:r>
              <a:rPr lang="en-US" sz="3200"/>
              <a:t>Subject matter</a:t>
            </a:r>
            <a:r>
              <a:rPr lang="en-US"/>
              <a:t> (Specified &amp; Quantified)</a:t>
            </a:r>
            <a:endParaRPr lang="en-US"/>
          </a:p>
          <a:p>
            <a:pPr marL="0" indent="0">
              <a:buNone/>
            </a:pPr>
            <a:endParaRPr lang="en-US"/>
          </a:p>
          <a:p>
            <a:r>
              <a:rPr lang="en-US" sz="3200"/>
              <a:t>Contractor</a:t>
            </a:r>
            <a:r>
              <a:rPr lang="en-US"/>
              <a:t> (Non-ristricted,Sane,Mature)</a:t>
            </a:r>
            <a:endParaRPr lang="en-US"/>
          </a:p>
          <a:p>
            <a:pPr marL="0" indent="0">
              <a:buNone/>
            </a:pPr>
            <a:endParaRPr lang="en-US"/>
          </a:p>
          <a:p>
            <a:r>
              <a:rPr lang="en-US" sz="3200"/>
              <a:t>Wording of contract</a:t>
            </a:r>
            <a:r>
              <a:rPr lang="en-US"/>
              <a:t> (Present/Immediate,Unconditional,Non-contigent).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8910"/>
            <a:ext cx="10515600" cy="934085"/>
          </a:xfrm>
        </p:spPr>
        <p:txBody>
          <a:bodyPr/>
          <a:p>
            <a:r>
              <a:rPr lang="en-US" b="1" u="sng"/>
              <a:t>Leasing:</a:t>
            </a:r>
            <a:endParaRPr lang="en-US" b="1" u="sng"/>
          </a:p>
        </p:txBody>
      </p:sp>
      <p:sp>
        <p:nvSpPr>
          <p:cNvPr id="3" name="Content Placeholder 2"/>
          <p:cNvSpPr>
            <a:spLocks noGrp="1"/>
          </p:cNvSpPr>
          <p:nvPr>
            <p:ph idx="1"/>
          </p:nvPr>
        </p:nvSpPr>
        <p:spPr>
          <a:xfrm>
            <a:off x="838200" y="1312545"/>
            <a:ext cx="10515600" cy="5015230"/>
          </a:xfrm>
        </p:spPr>
        <p:txBody>
          <a:bodyPr/>
          <a:p>
            <a:r>
              <a:rPr lang="en-US"/>
              <a:t>Lease is a contact between the owner of an asset and the party desiring to use that asset.</a:t>
            </a:r>
            <a:endParaRPr lang="en-US"/>
          </a:p>
          <a:p>
            <a:r>
              <a:rPr lang="en-US" sz="3200" u="sng"/>
              <a:t>Terms: </a:t>
            </a:r>
            <a:endParaRPr lang="en-US" sz="3200" u="sng"/>
          </a:p>
          <a:p>
            <a:pPr marL="0" indent="0">
              <a:buNone/>
            </a:pPr>
            <a:r>
              <a:rPr lang="en-US" sz="3200"/>
              <a:t>              </a:t>
            </a:r>
            <a:r>
              <a:rPr lang="en-US"/>
              <a:t>1) The lesser allows the lessee the unrestricted right to use the asset during the lease terms.</a:t>
            </a:r>
            <a:endParaRPr lang="en-US"/>
          </a:p>
          <a:p>
            <a:pPr marL="0" indent="0">
              <a:buNone/>
            </a:pPr>
            <a:r>
              <a:rPr lang="en-US"/>
              <a:t>2) The lessee agrees to make payments to the lessor and to maintain the assets.</a:t>
            </a:r>
            <a:endParaRPr lang="en-US"/>
          </a:p>
          <a:p>
            <a:pPr marL="0" indent="0">
              <a:buNone/>
            </a:pPr>
            <a:r>
              <a:rPr lang="en-US"/>
              <a:t>3) The assests remain with the lessor who usually retakes possession at the end of the lease. </a:t>
            </a:r>
            <a:endParaRPr lang="en-US"/>
          </a:p>
          <a:p>
            <a:pPr marL="0" indent="0"/>
            <a:r>
              <a:rPr lang="en-US"/>
              <a:t> i.e Lease of houses , apartments ,office ,cars and machineries etc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1505" y="581025"/>
            <a:ext cx="10742295" cy="5066665"/>
          </a:xfrm>
        </p:spPr>
        <p:txBody>
          <a:bodyPr>
            <a:normAutofit fontScale="90000"/>
          </a:bodyPr>
          <a:p>
            <a:pPr marL="571500" indent="-571500">
              <a:buFont typeface="Wingdings" panose="05000000000000000000" charset="0"/>
              <a:buChar char="Ø"/>
            </a:pPr>
            <a:r>
              <a:rPr lang="en-US" b="1" u="sng"/>
              <a:t>Principles Of Leasing:</a:t>
            </a:r>
            <a:br>
              <a:rPr lang="en-US" b="1" u="sng"/>
            </a:br>
            <a:br>
              <a:rPr lang="en-US" b="1" u="sng"/>
            </a:br>
            <a:r>
              <a:rPr lang="en-US" sz="2800"/>
              <a:t>1)</a:t>
            </a:r>
            <a:r>
              <a:rPr lang="en-US" sz="3200"/>
              <a:t>Transfer of usufruct not ownership of an agreed person on agreed consideration.</a:t>
            </a:r>
            <a:br>
              <a:rPr lang="en-US" sz="3200"/>
            </a:br>
            <a:br>
              <a:rPr lang="en-US" sz="3200"/>
            </a:br>
            <a:r>
              <a:rPr lang="en-US" sz="3200"/>
              <a:t>2) Subject of lease (Valuable,Identified and Quantified).</a:t>
            </a:r>
            <a:br>
              <a:rPr lang="en-US" sz="3200"/>
            </a:br>
            <a:br>
              <a:rPr lang="en-US" sz="3200"/>
            </a:br>
            <a:r>
              <a:rPr lang="en-US" sz="3200"/>
              <a:t>3) Lease for specific purpose only.</a:t>
            </a:r>
            <a:br>
              <a:rPr lang="en-US" sz="3200"/>
            </a:br>
            <a:br>
              <a:rPr lang="en-US" b="1" u="sng"/>
            </a:br>
            <a:br>
              <a:rPr lang="en-US" b="1" u="sng"/>
            </a:br>
            <a:endParaRPr lang="en-US" b="1"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t>Benefits Of Leasing:</a:t>
            </a:r>
            <a:endParaRPr lang="en-US" b="1" u="sng"/>
          </a:p>
        </p:txBody>
      </p:sp>
      <p:sp>
        <p:nvSpPr>
          <p:cNvPr id="3" name="Content Placeholder 2"/>
          <p:cNvSpPr>
            <a:spLocks noGrp="1"/>
          </p:cNvSpPr>
          <p:nvPr>
            <p:ph idx="1"/>
          </p:nvPr>
        </p:nvSpPr>
        <p:spPr/>
        <p:txBody>
          <a:bodyPr/>
          <a:p>
            <a:r>
              <a:rPr lang="en-US">
                <a:sym typeface="+mn-ea"/>
              </a:rPr>
              <a:t>To use assets without having to buy it.</a:t>
            </a:r>
            <a:endParaRPr lang="en-US"/>
          </a:p>
          <a:p>
            <a:r>
              <a:rPr lang="en-US">
                <a:sym typeface="+mn-ea"/>
              </a:rPr>
              <a:t>Require less investment than bank financing.</a:t>
            </a:r>
            <a:endParaRPr lang="en-US"/>
          </a:p>
          <a:p>
            <a:pPr marL="0" indent="0">
              <a:buNone/>
            </a:pPr>
            <a:r>
              <a:rPr lang="en-US">
                <a:sym typeface="+mn-ea"/>
              </a:rPr>
              <a:t> </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77290"/>
          </a:xfrm>
        </p:spPr>
        <p:txBody>
          <a:bodyPr/>
          <a:p>
            <a:r>
              <a:rPr lang="en-US" b="1" u="sng"/>
              <a:t>Loan:</a:t>
            </a:r>
            <a:endParaRPr lang="en-US" b="1" u="sng"/>
          </a:p>
        </p:txBody>
      </p:sp>
      <p:sp>
        <p:nvSpPr>
          <p:cNvPr id="3" name="Content Placeholder 2"/>
          <p:cNvSpPr>
            <a:spLocks noGrp="1"/>
          </p:cNvSpPr>
          <p:nvPr>
            <p:ph idx="1"/>
          </p:nvPr>
        </p:nvSpPr>
        <p:spPr>
          <a:xfrm>
            <a:off x="838200" y="1825625"/>
            <a:ext cx="11013440" cy="4835525"/>
          </a:xfrm>
        </p:spPr>
        <p:txBody>
          <a:bodyPr/>
          <a:p>
            <a:r>
              <a:rPr lang="en-US"/>
              <a:t>Any form of financing made according Islamic law which forbids the payment of interest .</a:t>
            </a:r>
            <a:endParaRPr lang="en-US"/>
          </a:p>
          <a:p>
            <a:pPr marL="0" indent="0">
              <a:buNone/>
            </a:pPr>
            <a:endParaRPr lang="en-US"/>
          </a:p>
          <a:p>
            <a:r>
              <a:rPr lang="en-US"/>
              <a:t>An Islamic loan is an interest free loan.</a:t>
            </a:r>
            <a:endParaRPr lang="en-US"/>
          </a:p>
          <a:p>
            <a:pPr marL="0" indent="0">
              <a:buNone/>
            </a:pPr>
            <a:endParaRPr lang="en-US"/>
          </a:p>
          <a:p>
            <a:r>
              <a:rPr lang="en-US"/>
              <a:t>Muslims are not allowed to take benefit from leanding money.</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904240"/>
            <a:ext cx="10515600" cy="5273040"/>
          </a:xfrm>
        </p:spPr>
        <p:txBody>
          <a:bodyPr/>
          <a:p>
            <a:r>
              <a:rPr lang="en-US"/>
              <a:t>Loans are given to the purpose of welfare assistance.</a:t>
            </a:r>
            <a:endParaRPr lang="en-US"/>
          </a:p>
          <a:p>
            <a:endParaRPr lang="en-US"/>
          </a:p>
          <a:p>
            <a:r>
              <a:rPr lang="en-US"/>
              <a:t>Debt repayments by certain parties to the other without profit made overtime.</a:t>
            </a:r>
            <a:endParaRPr lang="en-US"/>
          </a:p>
          <a:p>
            <a:endParaRPr lang="en-US"/>
          </a:p>
          <a:p>
            <a:r>
              <a:rPr lang="en-US"/>
              <a:t>Social responsibility or welfare assistance from the wealthy to those who are needy.</a:t>
            </a:r>
            <a:endParaRPr lang="en-US"/>
          </a:p>
          <a:p>
            <a:pPr marL="0" indent="0">
              <a:buNone/>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3252</Words>
  <Application>WPS Presentation</Application>
  <PresentationFormat>Widescreen</PresentationFormat>
  <Paragraphs>92</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Calibri Light</vt:lpstr>
      <vt:lpstr>Calibri</vt:lpstr>
      <vt:lpstr>Microsoft YaHei</vt:lpstr>
      <vt:lpstr>Arial Unicode MS</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 Dealings In Islam (Muamlaat)</dc:title>
  <dc:creator/>
  <cp:lastModifiedBy>ACS</cp:lastModifiedBy>
  <cp:revision>2</cp:revision>
  <dcterms:created xsi:type="dcterms:W3CDTF">2020-03-25T17:27:39Z</dcterms:created>
  <dcterms:modified xsi:type="dcterms:W3CDTF">2020-03-25T17:28:00Z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