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DE14FF-FE9D-4490-98D3-EA0C4471C070}">
  <a:tblStyle styleId="{8EDE14FF-FE9D-4490-98D3-EA0C4471C0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Fake news is a problem that is heavily affecting society and our perception of not only the media but also facts and opinions themselves.</a:t>
            </a:r>
            <a:endParaRPr/>
          </a:p>
          <a:p>
            <a:pPr indent="0" lvl="0" marL="0">
              <a:spcBef>
                <a:spcPts val="0"/>
              </a:spcBef>
              <a:spcAft>
                <a:spcPts val="0"/>
              </a:spcAft>
              <a:buNone/>
            </a:pPr>
            <a:r>
              <a:t/>
            </a:r>
            <a:endParaRPr/>
          </a:p>
          <a:p>
            <a:pPr indent="0" lvl="0" marL="0">
              <a:spcBef>
                <a:spcPts val="0"/>
              </a:spcBef>
              <a:spcAft>
                <a:spcPts val="0"/>
              </a:spcAft>
              <a:buNone/>
            </a:pPr>
            <a:r>
              <a:rPr lang="en"/>
              <a:t>Before moving to the options that ML/NLP provide us to address these challenges, I think it is worth mentioning why fake news is so prominent today. We might believe that fake news only exists for political advantage, but this is not the only reason. In fact, it might not even be the main one. </a:t>
            </a:r>
            <a:endParaRPr/>
          </a:p>
          <a:p>
            <a:pPr indent="0" lvl="0" marL="0">
              <a:spcBef>
                <a:spcPts val="0"/>
              </a:spcBef>
              <a:spcAft>
                <a:spcPts val="0"/>
              </a:spcAft>
              <a:buNone/>
            </a:pPr>
            <a:r>
              <a:t/>
            </a:r>
            <a:endParaRPr/>
          </a:p>
          <a:p>
            <a:pPr indent="0" lvl="0" marL="0">
              <a:spcBef>
                <a:spcPts val="0"/>
              </a:spcBef>
              <a:spcAft>
                <a:spcPts val="0"/>
              </a:spcAft>
              <a:buNone/>
            </a:pPr>
            <a:r>
              <a:rPr lang="en"/>
              <a:t>The reasons behind fake news include media manipulation and propaganda, political and social influence, provocation and social unrest and financial profit. </a:t>
            </a:r>
            <a:endParaRPr/>
          </a:p>
          <a:p>
            <a:pPr indent="0" lvl="0" marL="0">
              <a:spcBef>
                <a:spcPts val="0"/>
              </a:spcBef>
              <a:spcAft>
                <a:spcPts val="0"/>
              </a:spcAft>
              <a:buNone/>
            </a:pPr>
            <a:r>
              <a:t/>
            </a:r>
            <a:endParaRPr/>
          </a:p>
          <a:p>
            <a:pPr indent="0" lvl="0" marL="0">
              <a:spcBef>
                <a:spcPts val="0"/>
              </a:spcBef>
              <a:spcAft>
                <a:spcPts val="0"/>
              </a:spcAft>
              <a:buNone/>
            </a:pPr>
            <a:r>
              <a:rPr lang="en"/>
              <a:t>Fake stories prior to the US Presidential election, and their motives seem to be nothing but financial (generating revenue via advertising).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a pragmatic engineering and research point of view, Fake news is a too general and too vague problem to address directly. </a:t>
            </a:r>
            <a:endParaRPr/>
          </a:p>
          <a:p>
            <a:pPr indent="0" lvl="0" marL="0">
              <a:spcBef>
                <a:spcPts val="0"/>
              </a:spcBef>
              <a:spcAft>
                <a:spcPts val="0"/>
              </a:spcAft>
              <a:buNone/>
            </a:pPr>
            <a:r>
              <a:t/>
            </a:r>
            <a:endParaRPr/>
          </a:p>
          <a:p>
            <a:pPr indent="0" lvl="0" marL="0">
              <a:spcBef>
                <a:spcPts val="0"/>
              </a:spcBef>
              <a:spcAft>
                <a:spcPts val="0"/>
              </a:spcAft>
              <a:buNone/>
            </a:pPr>
            <a:r>
              <a:rPr lang="en"/>
              <a:t>For this reason, it is split into smaller, more approachable problems: Fact Checking, Source credibility and Trust, News bias and Misleading headlines.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FakeNewsDetection/FakeBuste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rxiv.org/pdf/1708.01967.pdf" TargetMode="External"/><Relationship Id="rId4" Type="http://schemas.openxmlformats.org/officeDocument/2006/relationships/hyperlink" Target="http://cs229.stanford.edu/proj2017/final-reports/5244348.pdf" TargetMode="External"/><Relationship Id="rId5" Type="http://schemas.openxmlformats.org/officeDocument/2006/relationships/hyperlink" Target="https://github.com/bs-detector/bs-detector" TargetMode="External"/><Relationship Id="rId6" Type="http://schemas.openxmlformats.org/officeDocument/2006/relationships/hyperlink" Target="https://www.kaggle.com/c/fake-news/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589825"/>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Fake News Detection</a:t>
            </a:r>
            <a:endParaRPr/>
          </a:p>
        </p:txBody>
      </p:sp>
      <p:sp>
        <p:nvSpPr>
          <p:cNvPr id="64" name="Shape 64"/>
          <p:cNvSpPr txBox="1"/>
          <p:nvPr>
            <p:ph idx="1" type="subTitle"/>
          </p:nvPr>
        </p:nvSpPr>
        <p:spPr>
          <a:xfrm>
            <a:off x="1680302" y="2833675"/>
            <a:ext cx="5783400" cy="90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John Curci</a:t>
            </a:r>
            <a:endParaRPr/>
          </a:p>
          <a:p>
            <a:pPr indent="0" lvl="0" marL="0" rtl="0">
              <a:spcBef>
                <a:spcPts val="0"/>
              </a:spcBef>
              <a:spcAft>
                <a:spcPts val="0"/>
              </a:spcAft>
              <a:buNone/>
            </a:pPr>
            <a:r>
              <a:rPr lang="en"/>
              <a:t>Keval Khara</a:t>
            </a:r>
            <a:endParaRPr/>
          </a:p>
          <a:p>
            <a:pPr indent="0" lvl="0" marL="0" rtl="0">
              <a:spcBef>
                <a:spcPts val="0"/>
              </a:spcBef>
              <a:spcAft>
                <a:spcPts val="0"/>
              </a:spcAft>
              <a:buNone/>
            </a:pPr>
            <a:r>
              <a:rPr lang="en"/>
              <a:t>Ashwin Pillai</a:t>
            </a:r>
            <a:endParaRPr/>
          </a:p>
          <a:p>
            <a:pPr indent="0" lvl="0" marL="0">
              <a:spcBef>
                <a:spcPts val="0"/>
              </a:spcBef>
              <a:spcAft>
                <a:spcPts val="0"/>
              </a:spcAft>
              <a:buNone/>
            </a:pPr>
            <a:r>
              <a:rPr lang="en"/>
              <a:t>Ruoxi Qin</a:t>
            </a:r>
            <a:endParaRPr/>
          </a:p>
        </p:txBody>
      </p:sp>
      <p:sp>
        <p:nvSpPr>
          <p:cNvPr id="65" name="Shape 65"/>
          <p:cNvSpPr txBox="1"/>
          <p:nvPr/>
        </p:nvSpPr>
        <p:spPr>
          <a:xfrm>
            <a:off x="780125" y="4368775"/>
            <a:ext cx="1306200" cy="39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200" u="sng">
                <a:solidFill>
                  <a:srgbClr val="FF9900"/>
                </a:solidFill>
                <a:hlinkClick r:id="rId3"/>
              </a:rPr>
              <a:t>GitHub</a:t>
            </a:r>
            <a:endParaRPr sz="22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Support Vector Machine (SVM)</a:t>
            </a:r>
            <a:endParaRPr/>
          </a:p>
        </p:txBody>
      </p:sp>
      <p:sp>
        <p:nvSpPr>
          <p:cNvPr id="127" name="Shape 127"/>
          <p:cNvSpPr/>
          <p:nvPr/>
        </p:nvSpPr>
        <p:spPr>
          <a:xfrm>
            <a:off x="1621450" y="1757750"/>
            <a:ext cx="286800" cy="2745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txBox="1"/>
          <p:nvPr/>
        </p:nvSpPr>
        <p:spPr>
          <a:xfrm>
            <a:off x="647625" y="2729225"/>
            <a:ext cx="1100700" cy="84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Feature Vector</a:t>
            </a:r>
            <a:endParaRPr sz="1800">
              <a:solidFill>
                <a:srgbClr val="FFFFFF"/>
              </a:solidFill>
            </a:endParaRPr>
          </a:p>
        </p:txBody>
      </p:sp>
      <p:sp>
        <p:nvSpPr>
          <p:cNvPr id="129" name="Shape 129"/>
          <p:cNvSpPr/>
          <p:nvPr/>
        </p:nvSpPr>
        <p:spPr>
          <a:xfrm>
            <a:off x="3238350" y="2200850"/>
            <a:ext cx="2667300" cy="18594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800"/>
              <a:t>SVM with </a:t>
            </a:r>
            <a:endParaRPr sz="1800"/>
          </a:p>
          <a:p>
            <a:pPr indent="0" lvl="0" marL="0" algn="ctr">
              <a:spcBef>
                <a:spcPts val="0"/>
              </a:spcBef>
              <a:spcAft>
                <a:spcPts val="0"/>
              </a:spcAft>
              <a:buNone/>
            </a:pPr>
            <a:r>
              <a:rPr lang="en" sz="1800"/>
              <a:t>Radial Basis Function kernel</a:t>
            </a:r>
            <a:endParaRPr sz="1800"/>
          </a:p>
        </p:txBody>
      </p:sp>
      <p:sp>
        <p:nvSpPr>
          <p:cNvPr id="130" name="Shape 130"/>
          <p:cNvSpPr/>
          <p:nvPr/>
        </p:nvSpPr>
        <p:spPr>
          <a:xfrm>
            <a:off x="7235750" y="2887250"/>
            <a:ext cx="486600" cy="4866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1911425" y="2971425"/>
            <a:ext cx="1326900" cy="3129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5905650" y="2971425"/>
            <a:ext cx="1326900" cy="3129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txBox="1"/>
          <p:nvPr/>
        </p:nvSpPr>
        <p:spPr>
          <a:xfrm>
            <a:off x="7072325" y="2537025"/>
            <a:ext cx="1181700" cy="43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Prediction</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p:nvPr/>
        </p:nvSpPr>
        <p:spPr>
          <a:xfrm>
            <a:off x="2682675" y="1644800"/>
            <a:ext cx="568800" cy="2971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Neural Network</a:t>
            </a:r>
            <a:endParaRPr/>
          </a:p>
        </p:txBody>
      </p:sp>
      <p:sp>
        <p:nvSpPr>
          <p:cNvPr id="140" name="Shape 140"/>
          <p:cNvSpPr/>
          <p:nvPr/>
        </p:nvSpPr>
        <p:spPr>
          <a:xfrm>
            <a:off x="1621450" y="1757750"/>
            <a:ext cx="286800" cy="2745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2832375" y="17306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2832375" y="215240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2832375" y="257412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2832375" y="29958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2832375" y="42068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4181775" y="1644800"/>
            <a:ext cx="568800" cy="2971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4331475" y="17306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4331475" y="215240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4331475" y="257412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4331475" y="29958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4331475" y="42068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5724300" y="1644800"/>
            <a:ext cx="568800" cy="2971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5874000" y="17306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5874000" y="215240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5874000" y="257412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5874000" y="29958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5874000" y="42068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7145175" y="2609300"/>
            <a:ext cx="568800" cy="1042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7294875" y="27740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7294875" y="31957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1" name="Shape 161"/>
          <p:cNvCxnSpPr/>
          <p:nvPr/>
        </p:nvCxnSpPr>
        <p:spPr>
          <a:xfrm flipH="1" rot="10800000">
            <a:off x="1908250" y="1849775"/>
            <a:ext cx="932700" cy="31200"/>
          </a:xfrm>
          <a:prstGeom prst="straightConnector1">
            <a:avLst/>
          </a:prstGeom>
          <a:noFill/>
          <a:ln cap="flat" cmpd="sng" w="9525">
            <a:solidFill>
              <a:srgbClr val="C9DAF8"/>
            </a:solidFill>
            <a:prstDash val="solid"/>
            <a:round/>
            <a:headEnd len="med" w="med" type="none"/>
            <a:tailEnd len="med" w="med" type="triangle"/>
          </a:ln>
        </p:spPr>
      </p:cxnSp>
      <p:cxnSp>
        <p:nvCxnSpPr>
          <p:cNvPr id="162" name="Shape 162"/>
          <p:cNvCxnSpPr>
            <a:endCxn id="142" idx="1"/>
          </p:cNvCxnSpPr>
          <p:nvPr/>
        </p:nvCxnSpPr>
        <p:spPr>
          <a:xfrm>
            <a:off x="1907928" y="1905353"/>
            <a:ext cx="963900" cy="286500"/>
          </a:xfrm>
          <a:prstGeom prst="straightConnector1">
            <a:avLst/>
          </a:prstGeom>
          <a:noFill/>
          <a:ln cap="flat" cmpd="sng" w="9525">
            <a:solidFill>
              <a:srgbClr val="C9DAF8"/>
            </a:solidFill>
            <a:prstDash val="solid"/>
            <a:round/>
            <a:headEnd len="med" w="med" type="none"/>
            <a:tailEnd len="med" w="med" type="triangle"/>
          </a:ln>
        </p:spPr>
      </p:cxnSp>
      <p:cxnSp>
        <p:nvCxnSpPr>
          <p:cNvPr id="163" name="Shape 163"/>
          <p:cNvCxnSpPr>
            <a:endCxn id="143" idx="1"/>
          </p:cNvCxnSpPr>
          <p:nvPr/>
        </p:nvCxnSpPr>
        <p:spPr>
          <a:xfrm>
            <a:off x="1916628" y="1931378"/>
            <a:ext cx="955200" cy="682200"/>
          </a:xfrm>
          <a:prstGeom prst="straightConnector1">
            <a:avLst/>
          </a:prstGeom>
          <a:noFill/>
          <a:ln cap="flat" cmpd="sng" w="9525">
            <a:solidFill>
              <a:srgbClr val="C9DAF8"/>
            </a:solidFill>
            <a:prstDash val="solid"/>
            <a:round/>
            <a:headEnd len="med" w="med" type="none"/>
            <a:tailEnd len="med" w="med" type="triangle"/>
          </a:ln>
        </p:spPr>
      </p:cxnSp>
      <p:cxnSp>
        <p:nvCxnSpPr>
          <p:cNvPr id="164" name="Shape 164"/>
          <p:cNvCxnSpPr>
            <a:endCxn id="144" idx="1"/>
          </p:cNvCxnSpPr>
          <p:nvPr/>
        </p:nvCxnSpPr>
        <p:spPr>
          <a:xfrm>
            <a:off x="1881828" y="1896503"/>
            <a:ext cx="990000" cy="1138800"/>
          </a:xfrm>
          <a:prstGeom prst="straightConnector1">
            <a:avLst/>
          </a:prstGeom>
          <a:noFill/>
          <a:ln cap="flat" cmpd="sng" w="9525">
            <a:solidFill>
              <a:srgbClr val="C9DAF8"/>
            </a:solidFill>
            <a:prstDash val="solid"/>
            <a:round/>
            <a:headEnd len="med" w="med" type="none"/>
            <a:tailEnd len="med" w="med" type="triangle"/>
          </a:ln>
        </p:spPr>
      </p:cxnSp>
      <p:cxnSp>
        <p:nvCxnSpPr>
          <p:cNvPr id="165" name="Shape 165"/>
          <p:cNvCxnSpPr>
            <a:endCxn id="145" idx="1"/>
          </p:cNvCxnSpPr>
          <p:nvPr/>
        </p:nvCxnSpPr>
        <p:spPr>
          <a:xfrm>
            <a:off x="1890828" y="1905428"/>
            <a:ext cx="981000" cy="2340900"/>
          </a:xfrm>
          <a:prstGeom prst="straightConnector1">
            <a:avLst/>
          </a:prstGeom>
          <a:noFill/>
          <a:ln cap="flat" cmpd="sng" w="9525">
            <a:solidFill>
              <a:srgbClr val="C9DAF8"/>
            </a:solidFill>
            <a:prstDash val="solid"/>
            <a:round/>
            <a:headEnd len="med" w="med" type="none"/>
            <a:tailEnd len="med" w="med" type="triangle"/>
          </a:ln>
        </p:spPr>
      </p:cxnSp>
      <p:cxnSp>
        <p:nvCxnSpPr>
          <p:cNvPr id="166" name="Shape 166"/>
          <p:cNvCxnSpPr>
            <a:endCxn id="141" idx="3"/>
          </p:cNvCxnSpPr>
          <p:nvPr/>
        </p:nvCxnSpPr>
        <p:spPr>
          <a:xfrm flipH="1" rot="10800000">
            <a:off x="1916928" y="1960622"/>
            <a:ext cx="954900" cy="379200"/>
          </a:xfrm>
          <a:prstGeom prst="straightConnector1">
            <a:avLst/>
          </a:prstGeom>
          <a:noFill/>
          <a:ln cap="flat" cmpd="sng" w="9525">
            <a:solidFill>
              <a:srgbClr val="C9DAF8"/>
            </a:solidFill>
            <a:prstDash val="solid"/>
            <a:round/>
            <a:headEnd len="med" w="med" type="none"/>
            <a:tailEnd len="med" w="med" type="triangle"/>
          </a:ln>
        </p:spPr>
      </p:cxnSp>
      <p:cxnSp>
        <p:nvCxnSpPr>
          <p:cNvPr id="167" name="Shape 167"/>
          <p:cNvCxnSpPr>
            <a:endCxn id="142" idx="2"/>
          </p:cNvCxnSpPr>
          <p:nvPr/>
        </p:nvCxnSpPr>
        <p:spPr>
          <a:xfrm flipH="1" rot="10800000">
            <a:off x="1916775" y="2287100"/>
            <a:ext cx="915600" cy="52800"/>
          </a:xfrm>
          <a:prstGeom prst="straightConnector1">
            <a:avLst/>
          </a:prstGeom>
          <a:noFill/>
          <a:ln cap="flat" cmpd="sng" w="9525">
            <a:solidFill>
              <a:srgbClr val="C9DAF8"/>
            </a:solidFill>
            <a:prstDash val="solid"/>
            <a:round/>
            <a:headEnd len="med" w="med" type="none"/>
            <a:tailEnd len="med" w="med" type="triangle"/>
          </a:ln>
        </p:spPr>
      </p:cxnSp>
      <p:cxnSp>
        <p:nvCxnSpPr>
          <p:cNvPr id="168" name="Shape 168"/>
          <p:cNvCxnSpPr>
            <a:endCxn id="143" idx="2"/>
          </p:cNvCxnSpPr>
          <p:nvPr/>
        </p:nvCxnSpPr>
        <p:spPr>
          <a:xfrm>
            <a:off x="1916775" y="2357225"/>
            <a:ext cx="915600" cy="351600"/>
          </a:xfrm>
          <a:prstGeom prst="straightConnector1">
            <a:avLst/>
          </a:prstGeom>
          <a:noFill/>
          <a:ln cap="flat" cmpd="sng" w="9525">
            <a:solidFill>
              <a:srgbClr val="C9DAF8"/>
            </a:solidFill>
            <a:prstDash val="solid"/>
            <a:round/>
            <a:headEnd len="med" w="med" type="none"/>
            <a:tailEnd len="med" w="med" type="triangle"/>
          </a:ln>
        </p:spPr>
      </p:cxnSp>
      <p:cxnSp>
        <p:nvCxnSpPr>
          <p:cNvPr id="169" name="Shape 169"/>
          <p:cNvCxnSpPr>
            <a:endCxn id="144" idx="1"/>
          </p:cNvCxnSpPr>
          <p:nvPr/>
        </p:nvCxnSpPr>
        <p:spPr>
          <a:xfrm>
            <a:off x="1916928" y="2374703"/>
            <a:ext cx="954900" cy="660600"/>
          </a:xfrm>
          <a:prstGeom prst="straightConnector1">
            <a:avLst/>
          </a:prstGeom>
          <a:noFill/>
          <a:ln cap="flat" cmpd="sng" w="9525">
            <a:solidFill>
              <a:srgbClr val="C9DAF8"/>
            </a:solidFill>
            <a:prstDash val="solid"/>
            <a:round/>
            <a:headEnd len="med" w="med" type="none"/>
            <a:tailEnd len="med" w="med" type="triangle"/>
          </a:ln>
        </p:spPr>
      </p:cxnSp>
      <p:cxnSp>
        <p:nvCxnSpPr>
          <p:cNvPr id="170" name="Shape 170"/>
          <p:cNvCxnSpPr>
            <a:endCxn id="145" idx="1"/>
          </p:cNvCxnSpPr>
          <p:nvPr/>
        </p:nvCxnSpPr>
        <p:spPr>
          <a:xfrm>
            <a:off x="1882128" y="2365928"/>
            <a:ext cx="989700" cy="1880400"/>
          </a:xfrm>
          <a:prstGeom prst="straightConnector1">
            <a:avLst/>
          </a:prstGeom>
          <a:noFill/>
          <a:ln cap="flat" cmpd="sng" w="9525">
            <a:solidFill>
              <a:srgbClr val="C9DAF8"/>
            </a:solidFill>
            <a:prstDash val="solid"/>
            <a:round/>
            <a:headEnd len="med" w="med" type="none"/>
            <a:tailEnd len="med" w="med" type="triangle"/>
          </a:ln>
        </p:spPr>
      </p:cxnSp>
      <p:cxnSp>
        <p:nvCxnSpPr>
          <p:cNvPr id="171" name="Shape 171"/>
          <p:cNvCxnSpPr>
            <a:endCxn id="141" idx="3"/>
          </p:cNvCxnSpPr>
          <p:nvPr/>
        </p:nvCxnSpPr>
        <p:spPr>
          <a:xfrm flipH="1" rot="10800000">
            <a:off x="1908228" y="1960622"/>
            <a:ext cx="963600" cy="2290800"/>
          </a:xfrm>
          <a:prstGeom prst="straightConnector1">
            <a:avLst/>
          </a:prstGeom>
          <a:noFill/>
          <a:ln cap="flat" cmpd="sng" w="9525">
            <a:solidFill>
              <a:srgbClr val="C9DAF8"/>
            </a:solidFill>
            <a:prstDash val="solid"/>
            <a:round/>
            <a:headEnd len="med" w="med" type="none"/>
            <a:tailEnd len="med" w="med" type="triangle"/>
          </a:ln>
        </p:spPr>
      </p:cxnSp>
      <p:cxnSp>
        <p:nvCxnSpPr>
          <p:cNvPr id="172" name="Shape 172"/>
          <p:cNvCxnSpPr>
            <a:endCxn id="142" idx="3"/>
          </p:cNvCxnSpPr>
          <p:nvPr/>
        </p:nvCxnSpPr>
        <p:spPr>
          <a:xfrm flipH="1" rot="10800000">
            <a:off x="1899528" y="2382347"/>
            <a:ext cx="972300" cy="1886400"/>
          </a:xfrm>
          <a:prstGeom prst="straightConnector1">
            <a:avLst/>
          </a:prstGeom>
          <a:noFill/>
          <a:ln cap="flat" cmpd="sng" w="9525">
            <a:solidFill>
              <a:srgbClr val="C9DAF8"/>
            </a:solidFill>
            <a:prstDash val="solid"/>
            <a:round/>
            <a:headEnd len="med" w="med" type="none"/>
            <a:tailEnd len="med" w="med" type="triangle"/>
          </a:ln>
        </p:spPr>
      </p:cxnSp>
      <p:cxnSp>
        <p:nvCxnSpPr>
          <p:cNvPr id="173" name="Shape 173"/>
          <p:cNvCxnSpPr>
            <a:endCxn id="143" idx="3"/>
          </p:cNvCxnSpPr>
          <p:nvPr/>
        </p:nvCxnSpPr>
        <p:spPr>
          <a:xfrm flipH="1" rot="10800000">
            <a:off x="1908228" y="2804072"/>
            <a:ext cx="963600" cy="1473300"/>
          </a:xfrm>
          <a:prstGeom prst="straightConnector1">
            <a:avLst/>
          </a:prstGeom>
          <a:noFill/>
          <a:ln cap="flat" cmpd="sng" w="9525">
            <a:solidFill>
              <a:srgbClr val="C9DAF8"/>
            </a:solidFill>
            <a:prstDash val="solid"/>
            <a:round/>
            <a:headEnd len="med" w="med" type="none"/>
            <a:tailEnd len="med" w="med" type="triangle"/>
          </a:ln>
        </p:spPr>
      </p:cxnSp>
      <p:cxnSp>
        <p:nvCxnSpPr>
          <p:cNvPr id="174" name="Shape 174"/>
          <p:cNvCxnSpPr>
            <a:endCxn id="144" idx="3"/>
          </p:cNvCxnSpPr>
          <p:nvPr/>
        </p:nvCxnSpPr>
        <p:spPr>
          <a:xfrm flipH="1" rot="10800000">
            <a:off x="1899528" y="3225797"/>
            <a:ext cx="972300" cy="1068900"/>
          </a:xfrm>
          <a:prstGeom prst="straightConnector1">
            <a:avLst/>
          </a:prstGeom>
          <a:noFill/>
          <a:ln cap="flat" cmpd="sng" w="9525">
            <a:solidFill>
              <a:srgbClr val="C9DAF8"/>
            </a:solidFill>
            <a:prstDash val="solid"/>
            <a:round/>
            <a:headEnd len="med" w="med" type="none"/>
            <a:tailEnd len="med" w="med" type="triangle"/>
          </a:ln>
        </p:spPr>
      </p:cxnSp>
      <p:cxnSp>
        <p:nvCxnSpPr>
          <p:cNvPr id="175" name="Shape 175"/>
          <p:cNvCxnSpPr>
            <a:endCxn id="145" idx="2"/>
          </p:cNvCxnSpPr>
          <p:nvPr/>
        </p:nvCxnSpPr>
        <p:spPr>
          <a:xfrm>
            <a:off x="1908075" y="4312175"/>
            <a:ext cx="924300" cy="29400"/>
          </a:xfrm>
          <a:prstGeom prst="straightConnector1">
            <a:avLst/>
          </a:prstGeom>
          <a:noFill/>
          <a:ln cap="flat" cmpd="sng" w="9525">
            <a:solidFill>
              <a:srgbClr val="C9DAF8"/>
            </a:solidFill>
            <a:prstDash val="solid"/>
            <a:round/>
            <a:headEnd len="med" w="med" type="none"/>
            <a:tailEnd len="med" w="med" type="triangle"/>
          </a:ln>
        </p:spPr>
      </p:cxnSp>
      <p:sp>
        <p:nvSpPr>
          <p:cNvPr id="176" name="Shape 176"/>
          <p:cNvSpPr/>
          <p:nvPr/>
        </p:nvSpPr>
        <p:spPr>
          <a:xfrm>
            <a:off x="2914875" y="34730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2914875" y="37016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2914875" y="39302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4438875" y="34730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4438875" y="37016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4438875" y="40064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5962875" y="34730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5962875" y="37016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5962875" y="40064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5" name="Shape 185"/>
          <p:cNvCxnSpPr>
            <a:stCxn id="141" idx="6"/>
            <a:endCxn id="147" idx="2"/>
          </p:cNvCxnSpPr>
          <p:nvPr/>
        </p:nvCxnSpPr>
        <p:spPr>
          <a:xfrm>
            <a:off x="3101775" y="1865375"/>
            <a:ext cx="1229700" cy="0"/>
          </a:xfrm>
          <a:prstGeom prst="straightConnector1">
            <a:avLst/>
          </a:prstGeom>
          <a:noFill/>
          <a:ln cap="flat" cmpd="sng" w="9525">
            <a:solidFill>
              <a:srgbClr val="C9DAF8"/>
            </a:solidFill>
            <a:prstDash val="solid"/>
            <a:round/>
            <a:headEnd len="med" w="med" type="none"/>
            <a:tailEnd len="med" w="med" type="triangle"/>
          </a:ln>
        </p:spPr>
      </p:cxnSp>
      <p:cxnSp>
        <p:nvCxnSpPr>
          <p:cNvPr id="186" name="Shape 186"/>
          <p:cNvCxnSpPr>
            <a:stCxn id="141" idx="6"/>
            <a:endCxn id="148" idx="2"/>
          </p:cNvCxnSpPr>
          <p:nvPr/>
        </p:nvCxnSpPr>
        <p:spPr>
          <a:xfrm>
            <a:off x="3101775" y="1865375"/>
            <a:ext cx="1229700" cy="421800"/>
          </a:xfrm>
          <a:prstGeom prst="straightConnector1">
            <a:avLst/>
          </a:prstGeom>
          <a:noFill/>
          <a:ln cap="flat" cmpd="sng" w="9525">
            <a:solidFill>
              <a:srgbClr val="C9DAF8"/>
            </a:solidFill>
            <a:prstDash val="solid"/>
            <a:round/>
            <a:headEnd len="med" w="med" type="none"/>
            <a:tailEnd len="med" w="med" type="triangle"/>
          </a:ln>
        </p:spPr>
      </p:cxnSp>
      <p:cxnSp>
        <p:nvCxnSpPr>
          <p:cNvPr id="187" name="Shape 187"/>
          <p:cNvCxnSpPr>
            <a:stCxn id="141" idx="6"/>
            <a:endCxn id="149" idx="2"/>
          </p:cNvCxnSpPr>
          <p:nvPr/>
        </p:nvCxnSpPr>
        <p:spPr>
          <a:xfrm>
            <a:off x="3101775" y="1865375"/>
            <a:ext cx="1229700" cy="843600"/>
          </a:xfrm>
          <a:prstGeom prst="straightConnector1">
            <a:avLst/>
          </a:prstGeom>
          <a:noFill/>
          <a:ln cap="flat" cmpd="sng" w="9525">
            <a:solidFill>
              <a:srgbClr val="C9DAF8"/>
            </a:solidFill>
            <a:prstDash val="solid"/>
            <a:round/>
            <a:headEnd len="med" w="med" type="none"/>
            <a:tailEnd len="med" w="med" type="triangle"/>
          </a:ln>
        </p:spPr>
      </p:cxnSp>
      <p:cxnSp>
        <p:nvCxnSpPr>
          <p:cNvPr id="188" name="Shape 188"/>
          <p:cNvCxnSpPr>
            <a:stCxn id="141" idx="6"/>
            <a:endCxn id="150" idx="2"/>
          </p:cNvCxnSpPr>
          <p:nvPr/>
        </p:nvCxnSpPr>
        <p:spPr>
          <a:xfrm>
            <a:off x="3101775" y="1865375"/>
            <a:ext cx="1229700" cy="1265100"/>
          </a:xfrm>
          <a:prstGeom prst="straightConnector1">
            <a:avLst/>
          </a:prstGeom>
          <a:noFill/>
          <a:ln cap="flat" cmpd="sng" w="9525">
            <a:solidFill>
              <a:srgbClr val="C9DAF8"/>
            </a:solidFill>
            <a:prstDash val="solid"/>
            <a:round/>
            <a:headEnd len="med" w="med" type="none"/>
            <a:tailEnd len="med" w="med" type="triangle"/>
          </a:ln>
        </p:spPr>
      </p:cxnSp>
      <p:cxnSp>
        <p:nvCxnSpPr>
          <p:cNvPr id="189" name="Shape 189"/>
          <p:cNvCxnSpPr>
            <a:stCxn id="141" idx="6"/>
            <a:endCxn id="151" idx="1"/>
          </p:cNvCxnSpPr>
          <p:nvPr/>
        </p:nvCxnSpPr>
        <p:spPr>
          <a:xfrm>
            <a:off x="3101775" y="1865375"/>
            <a:ext cx="1269300" cy="2381100"/>
          </a:xfrm>
          <a:prstGeom prst="straightConnector1">
            <a:avLst/>
          </a:prstGeom>
          <a:noFill/>
          <a:ln cap="flat" cmpd="sng" w="9525">
            <a:solidFill>
              <a:srgbClr val="D0E0E3"/>
            </a:solidFill>
            <a:prstDash val="solid"/>
            <a:round/>
            <a:headEnd len="med" w="med" type="none"/>
            <a:tailEnd len="med" w="med" type="triangle"/>
          </a:ln>
        </p:spPr>
      </p:cxnSp>
      <p:cxnSp>
        <p:nvCxnSpPr>
          <p:cNvPr id="190" name="Shape 190"/>
          <p:cNvCxnSpPr>
            <a:stCxn id="142" idx="6"/>
            <a:endCxn id="147" idx="2"/>
          </p:cNvCxnSpPr>
          <p:nvPr/>
        </p:nvCxnSpPr>
        <p:spPr>
          <a:xfrm flipH="1" rot="10800000">
            <a:off x="3101775" y="1865300"/>
            <a:ext cx="1229700" cy="421800"/>
          </a:xfrm>
          <a:prstGeom prst="straightConnector1">
            <a:avLst/>
          </a:prstGeom>
          <a:noFill/>
          <a:ln cap="flat" cmpd="sng" w="9525">
            <a:solidFill>
              <a:srgbClr val="D0E0E3"/>
            </a:solidFill>
            <a:prstDash val="solid"/>
            <a:round/>
            <a:headEnd len="med" w="med" type="none"/>
            <a:tailEnd len="med" w="med" type="triangle"/>
          </a:ln>
        </p:spPr>
      </p:cxnSp>
      <p:cxnSp>
        <p:nvCxnSpPr>
          <p:cNvPr id="191" name="Shape 191"/>
          <p:cNvCxnSpPr>
            <a:stCxn id="142" idx="6"/>
            <a:endCxn id="148" idx="2"/>
          </p:cNvCxnSpPr>
          <p:nvPr/>
        </p:nvCxnSpPr>
        <p:spPr>
          <a:xfrm>
            <a:off x="3101775" y="2287100"/>
            <a:ext cx="1229700" cy="0"/>
          </a:xfrm>
          <a:prstGeom prst="straightConnector1">
            <a:avLst/>
          </a:prstGeom>
          <a:noFill/>
          <a:ln cap="flat" cmpd="sng" w="9525">
            <a:solidFill>
              <a:srgbClr val="D0E0E3"/>
            </a:solidFill>
            <a:prstDash val="solid"/>
            <a:round/>
            <a:headEnd len="med" w="med" type="none"/>
            <a:tailEnd len="med" w="med" type="triangle"/>
          </a:ln>
        </p:spPr>
      </p:cxnSp>
      <p:cxnSp>
        <p:nvCxnSpPr>
          <p:cNvPr id="192" name="Shape 192"/>
          <p:cNvCxnSpPr>
            <a:stCxn id="142" idx="6"/>
            <a:endCxn id="149" idx="2"/>
          </p:cNvCxnSpPr>
          <p:nvPr/>
        </p:nvCxnSpPr>
        <p:spPr>
          <a:xfrm>
            <a:off x="3101775" y="2287100"/>
            <a:ext cx="1229700" cy="421800"/>
          </a:xfrm>
          <a:prstGeom prst="straightConnector1">
            <a:avLst/>
          </a:prstGeom>
          <a:noFill/>
          <a:ln cap="flat" cmpd="sng" w="9525">
            <a:solidFill>
              <a:srgbClr val="D0E0E3"/>
            </a:solidFill>
            <a:prstDash val="solid"/>
            <a:round/>
            <a:headEnd len="med" w="med" type="none"/>
            <a:tailEnd len="med" w="med" type="triangle"/>
          </a:ln>
        </p:spPr>
      </p:cxnSp>
      <p:cxnSp>
        <p:nvCxnSpPr>
          <p:cNvPr id="193" name="Shape 193"/>
          <p:cNvCxnSpPr>
            <a:stCxn id="142" idx="6"/>
            <a:endCxn id="150" idx="2"/>
          </p:cNvCxnSpPr>
          <p:nvPr/>
        </p:nvCxnSpPr>
        <p:spPr>
          <a:xfrm>
            <a:off x="3101775" y="2287100"/>
            <a:ext cx="1229700" cy="843600"/>
          </a:xfrm>
          <a:prstGeom prst="straightConnector1">
            <a:avLst/>
          </a:prstGeom>
          <a:noFill/>
          <a:ln cap="flat" cmpd="sng" w="9525">
            <a:solidFill>
              <a:srgbClr val="D0E0E3"/>
            </a:solidFill>
            <a:prstDash val="solid"/>
            <a:round/>
            <a:headEnd len="med" w="med" type="none"/>
            <a:tailEnd len="med" w="med" type="triangle"/>
          </a:ln>
        </p:spPr>
      </p:cxnSp>
      <p:cxnSp>
        <p:nvCxnSpPr>
          <p:cNvPr id="194" name="Shape 194"/>
          <p:cNvCxnSpPr>
            <a:stCxn id="142" idx="6"/>
            <a:endCxn id="151" idx="1"/>
          </p:cNvCxnSpPr>
          <p:nvPr/>
        </p:nvCxnSpPr>
        <p:spPr>
          <a:xfrm>
            <a:off x="3101775" y="2287100"/>
            <a:ext cx="1269300" cy="1959300"/>
          </a:xfrm>
          <a:prstGeom prst="straightConnector1">
            <a:avLst/>
          </a:prstGeom>
          <a:noFill/>
          <a:ln cap="flat" cmpd="sng" w="9525">
            <a:solidFill>
              <a:srgbClr val="D0E0E3"/>
            </a:solidFill>
            <a:prstDash val="solid"/>
            <a:round/>
            <a:headEnd len="med" w="med" type="none"/>
            <a:tailEnd len="med" w="med" type="triangle"/>
          </a:ln>
        </p:spPr>
      </p:cxnSp>
      <p:cxnSp>
        <p:nvCxnSpPr>
          <p:cNvPr id="195" name="Shape 195"/>
          <p:cNvCxnSpPr>
            <a:stCxn id="145" idx="6"/>
            <a:endCxn id="151" idx="2"/>
          </p:cNvCxnSpPr>
          <p:nvPr/>
        </p:nvCxnSpPr>
        <p:spPr>
          <a:xfrm>
            <a:off x="3101775" y="4341575"/>
            <a:ext cx="1229700" cy="0"/>
          </a:xfrm>
          <a:prstGeom prst="straightConnector1">
            <a:avLst/>
          </a:prstGeom>
          <a:noFill/>
          <a:ln cap="flat" cmpd="sng" w="9525">
            <a:solidFill>
              <a:srgbClr val="C9DAF8"/>
            </a:solidFill>
            <a:prstDash val="solid"/>
            <a:round/>
            <a:headEnd len="med" w="med" type="none"/>
            <a:tailEnd len="med" w="med" type="triangle"/>
          </a:ln>
        </p:spPr>
      </p:cxnSp>
      <p:cxnSp>
        <p:nvCxnSpPr>
          <p:cNvPr id="196" name="Shape 196"/>
          <p:cNvCxnSpPr>
            <a:stCxn id="145" idx="6"/>
            <a:endCxn id="150" idx="2"/>
          </p:cNvCxnSpPr>
          <p:nvPr/>
        </p:nvCxnSpPr>
        <p:spPr>
          <a:xfrm flipH="1" rot="10800000">
            <a:off x="3101775" y="3130475"/>
            <a:ext cx="1229700" cy="1211100"/>
          </a:xfrm>
          <a:prstGeom prst="straightConnector1">
            <a:avLst/>
          </a:prstGeom>
          <a:noFill/>
          <a:ln cap="flat" cmpd="sng" w="9525">
            <a:solidFill>
              <a:srgbClr val="C9DAF8"/>
            </a:solidFill>
            <a:prstDash val="solid"/>
            <a:round/>
            <a:headEnd len="med" w="med" type="none"/>
            <a:tailEnd len="med" w="med" type="triangle"/>
          </a:ln>
        </p:spPr>
      </p:cxnSp>
      <p:cxnSp>
        <p:nvCxnSpPr>
          <p:cNvPr id="197" name="Shape 197"/>
          <p:cNvCxnSpPr>
            <a:stCxn id="145" idx="6"/>
            <a:endCxn id="149" idx="2"/>
          </p:cNvCxnSpPr>
          <p:nvPr/>
        </p:nvCxnSpPr>
        <p:spPr>
          <a:xfrm flipH="1" rot="10800000">
            <a:off x="3101775" y="2708975"/>
            <a:ext cx="1229700" cy="1632600"/>
          </a:xfrm>
          <a:prstGeom prst="straightConnector1">
            <a:avLst/>
          </a:prstGeom>
          <a:noFill/>
          <a:ln cap="flat" cmpd="sng" w="9525">
            <a:solidFill>
              <a:srgbClr val="C9DAF8"/>
            </a:solidFill>
            <a:prstDash val="solid"/>
            <a:round/>
            <a:headEnd len="med" w="med" type="none"/>
            <a:tailEnd len="med" w="med" type="triangle"/>
          </a:ln>
        </p:spPr>
      </p:cxnSp>
      <p:cxnSp>
        <p:nvCxnSpPr>
          <p:cNvPr id="198" name="Shape 198"/>
          <p:cNvCxnSpPr>
            <a:stCxn id="145" idx="7"/>
            <a:endCxn id="148" idx="3"/>
          </p:cNvCxnSpPr>
          <p:nvPr/>
        </p:nvCxnSpPr>
        <p:spPr>
          <a:xfrm flipH="1" rot="10800000">
            <a:off x="3062322" y="2382428"/>
            <a:ext cx="1308600" cy="1863900"/>
          </a:xfrm>
          <a:prstGeom prst="straightConnector1">
            <a:avLst/>
          </a:prstGeom>
          <a:noFill/>
          <a:ln cap="flat" cmpd="sng" w="9525">
            <a:solidFill>
              <a:srgbClr val="C9DAF8"/>
            </a:solidFill>
            <a:prstDash val="solid"/>
            <a:round/>
            <a:headEnd len="med" w="med" type="none"/>
            <a:tailEnd len="med" w="med" type="triangle"/>
          </a:ln>
        </p:spPr>
      </p:cxnSp>
      <p:cxnSp>
        <p:nvCxnSpPr>
          <p:cNvPr id="199" name="Shape 199"/>
          <p:cNvCxnSpPr>
            <a:stCxn id="145" idx="7"/>
            <a:endCxn id="147" idx="3"/>
          </p:cNvCxnSpPr>
          <p:nvPr/>
        </p:nvCxnSpPr>
        <p:spPr>
          <a:xfrm flipH="1" rot="10800000">
            <a:off x="3062322" y="1960628"/>
            <a:ext cx="1308600" cy="2285700"/>
          </a:xfrm>
          <a:prstGeom prst="straightConnector1">
            <a:avLst/>
          </a:prstGeom>
          <a:noFill/>
          <a:ln cap="flat" cmpd="sng" w="9525">
            <a:solidFill>
              <a:srgbClr val="C9DAF8"/>
            </a:solidFill>
            <a:prstDash val="solid"/>
            <a:round/>
            <a:headEnd len="med" w="med" type="none"/>
            <a:tailEnd len="med" w="med" type="triangle"/>
          </a:ln>
        </p:spPr>
      </p:cxnSp>
      <p:cxnSp>
        <p:nvCxnSpPr>
          <p:cNvPr id="200" name="Shape 200"/>
          <p:cNvCxnSpPr>
            <a:stCxn id="147" idx="6"/>
            <a:endCxn id="153" idx="2"/>
          </p:cNvCxnSpPr>
          <p:nvPr/>
        </p:nvCxnSpPr>
        <p:spPr>
          <a:xfrm>
            <a:off x="4600875" y="1865375"/>
            <a:ext cx="1273200" cy="0"/>
          </a:xfrm>
          <a:prstGeom prst="straightConnector1">
            <a:avLst/>
          </a:prstGeom>
          <a:noFill/>
          <a:ln cap="flat" cmpd="sng" w="9525">
            <a:solidFill>
              <a:srgbClr val="C9DAF8"/>
            </a:solidFill>
            <a:prstDash val="solid"/>
            <a:round/>
            <a:headEnd len="med" w="med" type="none"/>
            <a:tailEnd len="med" w="med" type="triangle"/>
          </a:ln>
        </p:spPr>
      </p:cxnSp>
      <p:cxnSp>
        <p:nvCxnSpPr>
          <p:cNvPr id="201" name="Shape 201"/>
          <p:cNvCxnSpPr>
            <a:stCxn id="147" idx="6"/>
            <a:endCxn id="154" idx="2"/>
          </p:cNvCxnSpPr>
          <p:nvPr/>
        </p:nvCxnSpPr>
        <p:spPr>
          <a:xfrm>
            <a:off x="4600875" y="1865375"/>
            <a:ext cx="1273200" cy="421800"/>
          </a:xfrm>
          <a:prstGeom prst="straightConnector1">
            <a:avLst/>
          </a:prstGeom>
          <a:noFill/>
          <a:ln cap="flat" cmpd="sng" w="9525">
            <a:solidFill>
              <a:srgbClr val="C9DAF8"/>
            </a:solidFill>
            <a:prstDash val="solid"/>
            <a:round/>
            <a:headEnd len="med" w="med" type="none"/>
            <a:tailEnd len="med" w="med" type="triangle"/>
          </a:ln>
        </p:spPr>
      </p:cxnSp>
      <p:cxnSp>
        <p:nvCxnSpPr>
          <p:cNvPr id="202" name="Shape 202"/>
          <p:cNvCxnSpPr>
            <a:stCxn id="147" idx="6"/>
            <a:endCxn id="155" idx="2"/>
          </p:cNvCxnSpPr>
          <p:nvPr/>
        </p:nvCxnSpPr>
        <p:spPr>
          <a:xfrm>
            <a:off x="4600875" y="1865375"/>
            <a:ext cx="1273200" cy="843600"/>
          </a:xfrm>
          <a:prstGeom prst="straightConnector1">
            <a:avLst/>
          </a:prstGeom>
          <a:noFill/>
          <a:ln cap="flat" cmpd="sng" w="9525">
            <a:solidFill>
              <a:srgbClr val="C9DAF8"/>
            </a:solidFill>
            <a:prstDash val="solid"/>
            <a:round/>
            <a:headEnd len="med" w="med" type="none"/>
            <a:tailEnd len="med" w="med" type="triangle"/>
          </a:ln>
        </p:spPr>
      </p:cxnSp>
      <p:cxnSp>
        <p:nvCxnSpPr>
          <p:cNvPr id="203" name="Shape 203"/>
          <p:cNvCxnSpPr>
            <a:stCxn id="147" idx="6"/>
            <a:endCxn id="156" idx="2"/>
          </p:cNvCxnSpPr>
          <p:nvPr/>
        </p:nvCxnSpPr>
        <p:spPr>
          <a:xfrm>
            <a:off x="4600875" y="1865375"/>
            <a:ext cx="1273200" cy="1265100"/>
          </a:xfrm>
          <a:prstGeom prst="straightConnector1">
            <a:avLst/>
          </a:prstGeom>
          <a:noFill/>
          <a:ln cap="flat" cmpd="sng" w="9525">
            <a:solidFill>
              <a:srgbClr val="C9DAF8"/>
            </a:solidFill>
            <a:prstDash val="solid"/>
            <a:round/>
            <a:headEnd len="med" w="med" type="none"/>
            <a:tailEnd len="med" w="med" type="triangle"/>
          </a:ln>
        </p:spPr>
      </p:cxnSp>
      <p:cxnSp>
        <p:nvCxnSpPr>
          <p:cNvPr id="204" name="Shape 204"/>
          <p:cNvCxnSpPr>
            <a:stCxn id="147" idx="6"/>
            <a:endCxn id="157" idx="1"/>
          </p:cNvCxnSpPr>
          <p:nvPr/>
        </p:nvCxnSpPr>
        <p:spPr>
          <a:xfrm>
            <a:off x="4600875" y="1865375"/>
            <a:ext cx="1312500" cy="2381100"/>
          </a:xfrm>
          <a:prstGeom prst="straightConnector1">
            <a:avLst/>
          </a:prstGeom>
          <a:noFill/>
          <a:ln cap="flat" cmpd="sng" w="9525">
            <a:solidFill>
              <a:srgbClr val="C9DAF8"/>
            </a:solidFill>
            <a:prstDash val="solid"/>
            <a:round/>
            <a:headEnd len="med" w="med" type="none"/>
            <a:tailEnd len="med" w="med" type="triangle"/>
          </a:ln>
        </p:spPr>
      </p:cxnSp>
      <p:cxnSp>
        <p:nvCxnSpPr>
          <p:cNvPr id="205" name="Shape 205"/>
          <p:cNvCxnSpPr>
            <a:stCxn id="151" idx="6"/>
            <a:endCxn id="153" idx="3"/>
          </p:cNvCxnSpPr>
          <p:nvPr/>
        </p:nvCxnSpPr>
        <p:spPr>
          <a:xfrm flipH="1" rot="10800000">
            <a:off x="4600875" y="1960475"/>
            <a:ext cx="1312500" cy="2381100"/>
          </a:xfrm>
          <a:prstGeom prst="straightConnector1">
            <a:avLst/>
          </a:prstGeom>
          <a:noFill/>
          <a:ln cap="flat" cmpd="sng" w="9525">
            <a:solidFill>
              <a:srgbClr val="C9DAF8"/>
            </a:solidFill>
            <a:prstDash val="solid"/>
            <a:round/>
            <a:headEnd len="med" w="med" type="none"/>
            <a:tailEnd len="med" w="med" type="triangle"/>
          </a:ln>
        </p:spPr>
      </p:cxnSp>
      <p:cxnSp>
        <p:nvCxnSpPr>
          <p:cNvPr id="206" name="Shape 206"/>
          <p:cNvCxnSpPr>
            <a:stCxn id="151" idx="6"/>
            <a:endCxn id="154" idx="3"/>
          </p:cNvCxnSpPr>
          <p:nvPr/>
        </p:nvCxnSpPr>
        <p:spPr>
          <a:xfrm flipH="1" rot="10800000">
            <a:off x="4600875" y="2382275"/>
            <a:ext cx="1312500" cy="1959300"/>
          </a:xfrm>
          <a:prstGeom prst="straightConnector1">
            <a:avLst/>
          </a:prstGeom>
          <a:noFill/>
          <a:ln cap="flat" cmpd="sng" w="9525">
            <a:solidFill>
              <a:srgbClr val="C9DAF8"/>
            </a:solidFill>
            <a:prstDash val="solid"/>
            <a:round/>
            <a:headEnd len="med" w="med" type="none"/>
            <a:tailEnd len="med" w="med" type="triangle"/>
          </a:ln>
        </p:spPr>
      </p:cxnSp>
      <p:cxnSp>
        <p:nvCxnSpPr>
          <p:cNvPr id="207" name="Shape 207"/>
          <p:cNvCxnSpPr>
            <a:stCxn id="151" idx="6"/>
            <a:endCxn id="155" idx="3"/>
          </p:cNvCxnSpPr>
          <p:nvPr/>
        </p:nvCxnSpPr>
        <p:spPr>
          <a:xfrm flipH="1" rot="10800000">
            <a:off x="4600875" y="2804075"/>
            <a:ext cx="1312500" cy="1537500"/>
          </a:xfrm>
          <a:prstGeom prst="straightConnector1">
            <a:avLst/>
          </a:prstGeom>
          <a:noFill/>
          <a:ln cap="flat" cmpd="sng" w="9525">
            <a:solidFill>
              <a:srgbClr val="C9DAF8"/>
            </a:solidFill>
            <a:prstDash val="solid"/>
            <a:round/>
            <a:headEnd len="med" w="med" type="none"/>
            <a:tailEnd len="med" w="med" type="triangle"/>
          </a:ln>
        </p:spPr>
      </p:cxnSp>
      <p:cxnSp>
        <p:nvCxnSpPr>
          <p:cNvPr id="208" name="Shape 208"/>
          <p:cNvCxnSpPr>
            <a:stCxn id="151" idx="6"/>
            <a:endCxn id="156" idx="3"/>
          </p:cNvCxnSpPr>
          <p:nvPr/>
        </p:nvCxnSpPr>
        <p:spPr>
          <a:xfrm flipH="1" rot="10800000">
            <a:off x="4600875" y="3225875"/>
            <a:ext cx="1312500" cy="1115700"/>
          </a:xfrm>
          <a:prstGeom prst="straightConnector1">
            <a:avLst/>
          </a:prstGeom>
          <a:noFill/>
          <a:ln cap="flat" cmpd="sng" w="9525">
            <a:solidFill>
              <a:srgbClr val="C9DAF8"/>
            </a:solidFill>
            <a:prstDash val="solid"/>
            <a:round/>
            <a:headEnd len="med" w="med" type="none"/>
            <a:tailEnd len="med" w="med" type="triangle"/>
          </a:ln>
        </p:spPr>
      </p:cxnSp>
      <p:cxnSp>
        <p:nvCxnSpPr>
          <p:cNvPr id="209" name="Shape 209"/>
          <p:cNvCxnSpPr>
            <a:stCxn id="151" idx="6"/>
            <a:endCxn id="157" idx="2"/>
          </p:cNvCxnSpPr>
          <p:nvPr/>
        </p:nvCxnSpPr>
        <p:spPr>
          <a:xfrm>
            <a:off x="4600875" y="4341575"/>
            <a:ext cx="1273200" cy="0"/>
          </a:xfrm>
          <a:prstGeom prst="straightConnector1">
            <a:avLst/>
          </a:prstGeom>
          <a:noFill/>
          <a:ln cap="flat" cmpd="sng" w="9525">
            <a:solidFill>
              <a:srgbClr val="C9DAF8"/>
            </a:solidFill>
            <a:prstDash val="solid"/>
            <a:round/>
            <a:headEnd len="med" w="med" type="none"/>
            <a:tailEnd len="med" w="med" type="triangle"/>
          </a:ln>
        </p:spPr>
      </p:cxnSp>
      <p:cxnSp>
        <p:nvCxnSpPr>
          <p:cNvPr id="210" name="Shape 210"/>
          <p:cNvCxnSpPr>
            <a:stCxn id="153" idx="6"/>
            <a:endCxn id="159" idx="1"/>
          </p:cNvCxnSpPr>
          <p:nvPr/>
        </p:nvCxnSpPr>
        <p:spPr>
          <a:xfrm>
            <a:off x="6143400" y="1865375"/>
            <a:ext cx="1191000" cy="948000"/>
          </a:xfrm>
          <a:prstGeom prst="straightConnector1">
            <a:avLst/>
          </a:prstGeom>
          <a:noFill/>
          <a:ln cap="flat" cmpd="sng" w="9525">
            <a:solidFill>
              <a:srgbClr val="C9DAF8"/>
            </a:solidFill>
            <a:prstDash val="solid"/>
            <a:round/>
            <a:headEnd len="med" w="med" type="none"/>
            <a:tailEnd len="med" w="med" type="triangle"/>
          </a:ln>
        </p:spPr>
      </p:cxnSp>
      <p:cxnSp>
        <p:nvCxnSpPr>
          <p:cNvPr id="211" name="Shape 211"/>
          <p:cNvCxnSpPr>
            <a:stCxn id="154" idx="6"/>
            <a:endCxn id="159" idx="2"/>
          </p:cNvCxnSpPr>
          <p:nvPr/>
        </p:nvCxnSpPr>
        <p:spPr>
          <a:xfrm>
            <a:off x="6143400" y="2287100"/>
            <a:ext cx="1151400" cy="621600"/>
          </a:xfrm>
          <a:prstGeom prst="straightConnector1">
            <a:avLst/>
          </a:prstGeom>
          <a:noFill/>
          <a:ln cap="flat" cmpd="sng" w="9525">
            <a:solidFill>
              <a:srgbClr val="C9DAF8"/>
            </a:solidFill>
            <a:prstDash val="solid"/>
            <a:round/>
            <a:headEnd len="med" w="med" type="none"/>
            <a:tailEnd len="med" w="med" type="triangle"/>
          </a:ln>
        </p:spPr>
      </p:cxnSp>
      <p:cxnSp>
        <p:nvCxnSpPr>
          <p:cNvPr id="212" name="Shape 212"/>
          <p:cNvCxnSpPr>
            <a:stCxn id="155" idx="6"/>
            <a:endCxn id="159" idx="2"/>
          </p:cNvCxnSpPr>
          <p:nvPr/>
        </p:nvCxnSpPr>
        <p:spPr>
          <a:xfrm>
            <a:off x="6143400" y="2708825"/>
            <a:ext cx="1151400" cy="199800"/>
          </a:xfrm>
          <a:prstGeom prst="straightConnector1">
            <a:avLst/>
          </a:prstGeom>
          <a:noFill/>
          <a:ln cap="flat" cmpd="sng" w="9525">
            <a:solidFill>
              <a:srgbClr val="C9DAF8"/>
            </a:solidFill>
            <a:prstDash val="solid"/>
            <a:round/>
            <a:headEnd len="med" w="med" type="none"/>
            <a:tailEnd len="med" w="med" type="triangle"/>
          </a:ln>
        </p:spPr>
      </p:cxnSp>
      <p:cxnSp>
        <p:nvCxnSpPr>
          <p:cNvPr id="213" name="Shape 213"/>
          <p:cNvCxnSpPr>
            <a:stCxn id="156" idx="6"/>
            <a:endCxn id="159" idx="2"/>
          </p:cNvCxnSpPr>
          <p:nvPr/>
        </p:nvCxnSpPr>
        <p:spPr>
          <a:xfrm flipH="1" rot="10800000">
            <a:off x="6143400" y="2908850"/>
            <a:ext cx="1151400" cy="221700"/>
          </a:xfrm>
          <a:prstGeom prst="straightConnector1">
            <a:avLst/>
          </a:prstGeom>
          <a:noFill/>
          <a:ln cap="flat" cmpd="sng" w="9525">
            <a:solidFill>
              <a:srgbClr val="C9DAF8"/>
            </a:solidFill>
            <a:prstDash val="solid"/>
            <a:round/>
            <a:headEnd len="med" w="med" type="none"/>
            <a:tailEnd len="med" w="med" type="triangle"/>
          </a:ln>
        </p:spPr>
      </p:cxnSp>
      <p:cxnSp>
        <p:nvCxnSpPr>
          <p:cNvPr id="214" name="Shape 214"/>
          <p:cNvCxnSpPr>
            <a:stCxn id="157" idx="6"/>
            <a:endCxn id="159" idx="3"/>
          </p:cNvCxnSpPr>
          <p:nvPr/>
        </p:nvCxnSpPr>
        <p:spPr>
          <a:xfrm flipH="1" rot="10800000">
            <a:off x="6143400" y="3003875"/>
            <a:ext cx="1191000" cy="1337700"/>
          </a:xfrm>
          <a:prstGeom prst="straightConnector1">
            <a:avLst/>
          </a:prstGeom>
          <a:noFill/>
          <a:ln cap="flat" cmpd="sng" w="9525">
            <a:solidFill>
              <a:srgbClr val="C9DAF8"/>
            </a:solidFill>
            <a:prstDash val="solid"/>
            <a:round/>
            <a:headEnd len="med" w="med" type="none"/>
            <a:tailEnd len="med" w="med" type="triangle"/>
          </a:ln>
        </p:spPr>
      </p:cxnSp>
      <p:cxnSp>
        <p:nvCxnSpPr>
          <p:cNvPr id="215" name="Shape 215"/>
          <p:cNvCxnSpPr>
            <a:stCxn id="153" idx="6"/>
            <a:endCxn id="160" idx="1"/>
          </p:cNvCxnSpPr>
          <p:nvPr/>
        </p:nvCxnSpPr>
        <p:spPr>
          <a:xfrm>
            <a:off x="6143400" y="1865375"/>
            <a:ext cx="1191000" cy="1369800"/>
          </a:xfrm>
          <a:prstGeom prst="straightConnector1">
            <a:avLst/>
          </a:prstGeom>
          <a:noFill/>
          <a:ln cap="flat" cmpd="sng" w="9525">
            <a:solidFill>
              <a:srgbClr val="C9DAF8"/>
            </a:solidFill>
            <a:prstDash val="solid"/>
            <a:round/>
            <a:headEnd len="med" w="med" type="none"/>
            <a:tailEnd len="med" w="med" type="triangle"/>
          </a:ln>
        </p:spPr>
      </p:cxnSp>
      <p:cxnSp>
        <p:nvCxnSpPr>
          <p:cNvPr id="216" name="Shape 216"/>
          <p:cNvCxnSpPr>
            <a:stCxn id="154" idx="6"/>
            <a:endCxn id="160" idx="2"/>
          </p:cNvCxnSpPr>
          <p:nvPr/>
        </p:nvCxnSpPr>
        <p:spPr>
          <a:xfrm>
            <a:off x="6143400" y="2287100"/>
            <a:ext cx="1151400" cy="1043400"/>
          </a:xfrm>
          <a:prstGeom prst="straightConnector1">
            <a:avLst/>
          </a:prstGeom>
          <a:noFill/>
          <a:ln cap="flat" cmpd="sng" w="9525">
            <a:solidFill>
              <a:srgbClr val="C9DAF8"/>
            </a:solidFill>
            <a:prstDash val="solid"/>
            <a:round/>
            <a:headEnd len="med" w="med" type="none"/>
            <a:tailEnd len="med" w="med" type="triangle"/>
          </a:ln>
        </p:spPr>
      </p:cxnSp>
      <p:cxnSp>
        <p:nvCxnSpPr>
          <p:cNvPr id="217" name="Shape 217"/>
          <p:cNvCxnSpPr>
            <a:stCxn id="155" idx="6"/>
            <a:endCxn id="160" idx="2"/>
          </p:cNvCxnSpPr>
          <p:nvPr/>
        </p:nvCxnSpPr>
        <p:spPr>
          <a:xfrm>
            <a:off x="6143400" y="2708825"/>
            <a:ext cx="1151400" cy="621600"/>
          </a:xfrm>
          <a:prstGeom prst="straightConnector1">
            <a:avLst/>
          </a:prstGeom>
          <a:noFill/>
          <a:ln cap="flat" cmpd="sng" w="9525">
            <a:solidFill>
              <a:srgbClr val="C9DAF8"/>
            </a:solidFill>
            <a:prstDash val="solid"/>
            <a:round/>
            <a:headEnd len="med" w="med" type="none"/>
            <a:tailEnd len="med" w="med" type="triangle"/>
          </a:ln>
        </p:spPr>
      </p:cxnSp>
      <p:cxnSp>
        <p:nvCxnSpPr>
          <p:cNvPr id="218" name="Shape 218"/>
          <p:cNvCxnSpPr>
            <a:stCxn id="157" idx="6"/>
            <a:endCxn id="160" idx="3"/>
          </p:cNvCxnSpPr>
          <p:nvPr/>
        </p:nvCxnSpPr>
        <p:spPr>
          <a:xfrm flipH="1" rot="10800000">
            <a:off x="6143400" y="3425675"/>
            <a:ext cx="1191000" cy="915900"/>
          </a:xfrm>
          <a:prstGeom prst="straightConnector1">
            <a:avLst/>
          </a:prstGeom>
          <a:noFill/>
          <a:ln cap="flat" cmpd="sng" w="9525">
            <a:solidFill>
              <a:srgbClr val="C9DAF8"/>
            </a:solidFill>
            <a:prstDash val="solid"/>
            <a:round/>
            <a:headEnd len="med" w="med" type="none"/>
            <a:tailEnd len="med" w="med" type="triangle"/>
          </a:ln>
        </p:spPr>
      </p:cxnSp>
      <p:sp>
        <p:nvSpPr>
          <p:cNvPr id="219" name="Shape 219"/>
          <p:cNvSpPr txBox="1"/>
          <p:nvPr/>
        </p:nvSpPr>
        <p:spPr>
          <a:xfrm>
            <a:off x="1480450" y="4616300"/>
            <a:ext cx="568800" cy="35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300</a:t>
            </a:r>
            <a:endParaRPr>
              <a:solidFill>
                <a:srgbClr val="FFFFFF"/>
              </a:solidFill>
            </a:endParaRPr>
          </a:p>
        </p:txBody>
      </p:sp>
      <p:sp>
        <p:nvSpPr>
          <p:cNvPr id="220" name="Shape 220"/>
          <p:cNvSpPr txBox="1"/>
          <p:nvPr/>
        </p:nvSpPr>
        <p:spPr>
          <a:xfrm>
            <a:off x="2656875" y="4651025"/>
            <a:ext cx="5688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300</a:t>
            </a:r>
            <a:endParaRPr>
              <a:solidFill>
                <a:srgbClr val="FFFFFF"/>
              </a:solidFill>
            </a:endParaRPr>
          </a:p>
        </p:txBody>
      </p:sp>
      <p:sp>
        <p:nvSpPr>
          <p:cNvPr id="221" name="Shape 221"/>
          <p:cNvSpPr txBox="1"/>
          <p:nvPr/>
        </p:nvSpPr>
        <p:spPr>
          <a:xfrm>
            <a:off x="4180875" y="4668125"/>
            <a:ext cx="5688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300</a:t>
            </a:r>
            <a:endParaRPr>
              <a:solidFill>
                <a:srgbClr val="FFFFFF"/>
              </a:solidFill>
            </a:endParaRPr>
          </a:p>
        </p:txBody>
      </p:sp>
      <p:sp>
        <p:nvSpPr>
          <p:cNvPr id="222" name="Shape 222"/>
          <p:cNvSpPr txBox="1"/>
          <p:nvPr/>
        </p:nvSpPr>
        <p:spPr>
          <a:xfrm>
            <a:off x="5704875" y="4668125"/>
            <a:ext cx="5688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300</a:t>
            </a:r>
            <a:endParaRPr>
              <a:solidFill>
                <a:srgbClr val="FFFFFF"/>
              </a:solidFill>
            </a:endParaRPr>
          </a:p>
        </p:txBody>
      </p:sp>
      <p:sp>
        <p:nvSpPr>
          <p:cNvPr id="223" name="Shape 223"/>
          <p:cNvSpPr txBox="1"/>
          <p:nvPr/>
        </p:nvSpPr>
        <p:spPr>
          <a:xfrm>
            <a:off x="775175" y="2729225"/>
            <a:ext cx="820800" cy="84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Feature Vector</a:t>
            </a:r>
            <a:endParaRPr>
              <a:solidFill>
                <a:srgbClr val="FFFFFF"/>
              </a:solidFill>
            </a:endParaRPr>
          </a:p>
        </p:txBody>
      </p:sp>
      <p:sp>
        <p:nvSpPr>
          <p:cNvPr id="224" name="Shape 224"/>
          <p:cNvSpPr txBox="1"/>
          <p:nvPr/>
        </p:nvSpPr>
        <p:spPr>
          <a:xfrm>
            <a:off x="3771600" y="1179550"/>
            <a:ext cx="1600800" cy="51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Hidden Layers</a:t>
            </a:r>
            <a:endParaRPr>
              <a:solidFill>
                <a:srgbClr val="FFFFFF"/>
              </a:solidFill>
            </a:endParaRPr>
          </a:p>
        </p:txBody>
      </p:sp>
      <p:sp>
        <p:nvSpPr>
          <p:cNvPr id="225" name="Shape 225"/>
          <p:cNvSpPr txBox="1"/>
          <p:nvPr/>
        </p:nvSpPr>
        <p:spPr>
          <a:xfrm>
            <a:off x="7762625" y="2764025"/>
            <a:ext cx="1075500" cy="6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Prediction Output</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Neural Network</a:t>
            </a:r>
            <a:endParaRPr/>
          </a:p>
        </p:txBody>
      </p:sp>
      <p:sp>
        <p:nvSpPr>
          <p:cNvPr id="231" name="Shape 231"/>
          <p:cNvSpPr txBox="1"/>
          <p:nvPr/>
        </p:nvSpPr>
        <p:spPr>
          <a:xfrm>
            <a:off x="1381450" y="1360075"/>
            <a:ext cx="3145200" cy="3444600"/>
          </a:xfrm>
          <a:prstGeom prst="rect">
            <a:avLst/>
          </a:prstGeom>
          <a:noFill/>
          <a:ln>
            <a:noFill/>
          </a:ln>
          <a:effectLst>
            <a:outerShdw blurRad="57150" rotWithShape="0" algn="bl" dir="5400000" dist="19050">
              <a:srgbClr val="FF9900">
                <a:alpha val="50000"/>
              </a:srgbClr>
            </a:outerShdw>
          </a:effectLst>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9900"/>
                </a:solidFill>
              </a:rPr>
              <a:t>TensorFlow</a:t>
            </a:r>
            <a:endParaRPr sz="2400">
              <a:solidFill>
                <a:srgbClr val="FF9900"/>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sz="1800">
                <a:solidFill>
                  <a:srgbClr val="FFFFFF"/>
                </a:solidFill>
              </a:rPr>
              <a:t>Hidden Layer Structure</a:t>
            </a:r>
            <a:endParaRPr sz="1800">
              <a:solidFill>
                <a:srgbClr val="FFFFFF"/>
              </a:solidFill>
            </a:endParaRPr>
          </a:p>
          <a:p>
            <a:pPr indent="0" lvl="0" marL="0">
              <a:spcBef>
                <a:spcPts val="0"/>
              </a:spcBef>
              <a:spcAft>
                <a:spcPts val="0"/>
              </a:spcAft>
              <a:buNone/>
            </a:pPr>
            <a:r>
              <a:rPr lang="en" sz="1800">
                <a:solidFill>
                  <a:srgbClr val="FFFFFF"/>
                </a:solidFill>
              </a:rPr>
              <a:t>(300, 300)</a:t>
            </a:r>
            <a:endParaRPr sz="1800">
              <a:solidFill>
                <a:srgbClr val="FFFFFF"/>
              </a:solidFill>
            </a:endParaRPr>
          </a:p>
          <a:p>
            <a:pPr indent="0" lvl="0" marL="0">
              <a:spcBef>
                <a:spcPts val="0"/>
              </a:spcBef>
              <a:spcAft>
                <a:spcPts val="0"/>
              </a:spcAft>
              <a:buNone/>
            </a:pPr>
            <a:r>
              <a:rPr lang="en" sz="1800">
                <a:solidFill>
                  <a:srgbClr val="FFFFFF"/>
                </a:solidFill>
              </a:rPr>
              <a:t>(300, 300, 300)</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rPr>
              <a:t>Learning rate:</a:t>
            </a:r>
            <a:endParaRPr sz="1800">
              <a:solidFill>
                <a:srgbClr val="FFFFFF"/>
              </a:solidFill>
            </a:endParaRPr>
          </a:p>
          <a:p>
            <a:pPr indent="0" lvl="0" marL="0">
              <a:spcBef>
                <a:spcPts val="0"/>
              </a:spcBef>
              <a:spcAft>
                <a:spcPts val="0"/>
              </a:spcAft>
              <a:buNone/>
            </a:pPr>
            <a:r>
              <a:rPr lang="en" sz="1800">
                <a:solidFill>
                  <a:srgbClr val="FFFFFF"/>
                </a:solidFill>
              </a:rPr>
              <a:t>0.001</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rPr>
              <a:t>Training Steps:</a:t>
            </a:r>
            <a:endParaRPr sz="1800">
              <a:solidFill>
                <a:srgbClr val="FFFFFF"/>
              </a:solidFill>
            </a:endParaRPr>
          </a:p>
          <a:p>
            <a:pPr indent="0" lvl="0" marL="0">
              <a:spcBef>
                <a:spcPts val="0"/>
              </a:spcBef>
              <a:spcAft>
                <a:spcPts val="0"/>
              </a:spcAft>
              <a:buNone/>
            </a:pPr>
            <a:r>
              <a:rPr lang="en" sz="1800">
                <a:solidFill>
                  <a:srgbClr val="FFFFFF"/>
                </a:solidFill>
              </a:rPr>
              <a:t>20000</a:t>
            </a:r>
            <a:endParaRPr sz="1800">
              <a:solidFill>
                <a:srgbClr val="FFFFFF"/>
              </a:solidFill>
            </a:endParaRPr>
          </a:p>
        </p:txBody>
      </p:sp>
      <p:sp>
        <p:nvSpPr>
          <p:cNvPr id="232" name="Shape 232"/>
          <p:cNvSpPr txBox="1"/>
          <p:nvPr/>
        </p:nvSpPr>
        <p:spPr>
          <a:xfrm>
            <a:off x="5200325" y="1360075"/>
            <a:ext cx="3331500" cy="3444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9900"/>
                </a:solidFill>
              </a:rPr>
              <a:t>Keras</a:t>
            </a:r>
            <a:endParaRPr sz="2400">
              <a:solidFill>
                <a:srgbClr val="FF9900"/>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rPr lang="en" sz="1800">
                <a:solidFill>
                  <a:srgbClr val="FFFFFF"/>
                </a:solidFill>
              </a:rPr>
              <a:t>Hidden Layer Structure</a:t>
            </a:r>
            <a:endParaRPr sz="1800">
              <a:solidFill>
                <a:srgbClr val="FFFFFF"/>
              </a:solidFill>
            </a:endParaRPr>
          </a:p>
          <a:p>
            <a:pPr indent="0" lvl="0" marL="0" rtl="0">
              <a:spcBef>
                <a:spcPts val="0"/>
              </a:spcBef>
              <a:spcAft>
                <a:spcPts val="0"/>
              </a:spcAft>
              <a:buNone/>
            </a:pPr>
            <a:r>
              <a:rPr lang="en" sz="1800">
                <a:solidFill>
                  <a:srgbClr val="FFFFFF"/>
                </a:solidFill>
              </a:rPr>
              <a:t>(256, 256, 80)</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rPr lang="en" sz="1800">
                <a:solidFill>
                  <a:srgbClr val="FFFFFF"/>
                </a:solidFill>
              </a:rPr>
              <a:t>Learning rate:</a:t>
            </a:r>
            <a:endParaRPr sz="1800">
              <a:solidFill>
                <a:srgbClr val="FFFFFF"/>
              </a:solidFill>
            </a:endParaRPr>
          </a:p>
          <a:p>
            <a:pPr indent="0" lvl="0" marL="0" rtl="0">
              <a:spcBef>
                <a:spcPts val="0"/>
              </a:spcBef>
              <a:spcAft>
                <a:spcPts val="0"/>
              </a:spcAft>
              <a:buNone/>
            </a:pPr>
            <a:r>
              <a:rPr lang="en" sz="1800">
                <a:solidFill>
                  <a:srgbClr val="FFFFFF"/>
                </a:solidFill>
              </a:rPr>
              <a:t>0.01</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rPr lang="en" sz="1800">
                <a:solidFill>
                  <a:srgbClr val="FFFFFF"/>
                </a:solidFill>
              </a:rPr>
              <a:t>Training Steps:</a:t>
            </a:r>
            <a:endParaRPr sz="1800">
              <a:solidFill>
                <a:srgbClr val="FFFFFF"/>
              </a:solidFill>
            </a:endParaRPr>
          </a:p>
          <a:p>
            <a:pPr indent="0" lvl="0" marL="0" rtl="0">
              <a:spcBef>
                <a:spcPts val="0"/>
              </a:spcBef>
              <a:spcAft>
                <a:spcPts val="0"/>
              </a:spcAft>
              <a:buNone/>
            </a:pPr>
            <a:r>
              <a:rPr lang="en" sz="1800">
                <a:solidFill>
                  <a:srgbClr val="FFFFFF"/>
                </a:solidFill>
              </a:rPr>
              <a:t>10000</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LSTM</a:t>
            </a:r>
            <a:endParaRPr/>
          </a:p>
        </p:txBody>
      </p:sp>
      <p:sp>
        <p:nvSpPr>
          <p:cNvPr id="238" name="Shape 238"/>
          <p:cNvSpPr/>
          <p:nvPr/>
        </p:nvSpPr>
        <p:spPr>
          <a:xfrm>
            <a:off x="260650" y="2805750"/>
            <a:ext cx="648900" cy="617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800"/>
              <a:t>Text</a:t>
            </a:r>
            <a:endParaRPr sz="1800"/>
          </a:p>
        </p:txBody>
      </p:sp>
      <p:sp>
        <p:nvSpPr>
          <p:cNvPr id="239" name="Shape 239"/>
          <p:cNvSpPr/>
          <p:nvPr/>
        </p:nvSpPr>
        <p:spPr>
          <a:xfrm>
            <a:off x="1833575" y="2805750"/>
            <a:ext cx="1242300" cy="617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t>Numeric Sequence</a:t>
            </a:r>
            <a:endParaRPr sz="1800"/>
          </a:p>
        </p:txBody>
      </p:sp>
      <p:sp>
        <p:nvSpPr>
          <p:cNvPr id="240" name="Shape 240"/>
          <p:cNvSpPr/>
          <p:nvPr/>
        </p:nvSpPr>
        <p:spPr>
          <a:xfrm>
            <a:off x="3754075" y="2805750"/>
            <a:ext cx="1038000" cy="617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t>Feature Vector</a:t>
            </a:r>
            <a:endParaRPr sz="1800"/>
          </a:p>
        </p:txBody>
      </p:sp>
      <p:sp>
        <p:nvSpPr>
          <p:cNvPr id="241" name="Shape 241"/>
          <p:cNvSpPr/>
          <p:nvPr/>
        </p:nvSpPr>
        <p:spPr>
          <a:xfrm>
            <a:off x="5212175" y="2423700"/>
            <a:ext cx="901800" cy="13815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800"/>
              <a:t>LSTM</a:t>
            </a:r>
            <a:endParaRPr sz="1800"/>
          </a:p>
        </p:txBody>
      </p:sp>
      <p:sp>
        <p:nvSpPr>
          <p:cNvPr id="242" name="Shape 242"/>
          <p:cNvSpPr/>
          <p:nvPr/>
        </p:nvSpPr>
        <p:spPr>
          <a:xfrm>
            <a:off x="7732225" y="2858100"/>
            <a:ext cx="568800" cy="512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800"/>
          </a:p>
        </p:txBody>
      </p:sp>
      <p:cxnSp>
        <p:nvCxnSpPr>
          <p:cNvPr id="243" name="Shape 243"/>
          <p:cNvCxnSpPr>
            <a:stCxn id="238" idx="3"/>
            <a:endCxn id="239" idx="1"/>
          </p:cNvCxnSpPr>
          <p:nvPr/>
        </p:nvCxnSpPr>
        <p:spPr>
          <a:xfrm>
            <a:off x="909550" y="3114450"/>
            <a:ext cx="924000" cy="0"/>
          </a:xfrm>
          <a:prstGeom prst="straightConnector1">
            <a:avLst/>
          </a:prstGeom>
          <a:noFill/>
          <a:ln cap="flat" cmpd="sng" w="19050">
            <a:solidFill>
              <a:srgbClr val="C9DAF8"/>
            </a:solidFill>
            <a:prstDash val="solid"/>
            <a:round/>
            <a:headEnd len="med" w="med" type="none"/>
            <a:tailEnd len="med" w="med" type="triangle"/>
          </a:ln>
        </p:spPr>
      </p:cxnSp>
      <p:sp>
        <p:nvSpPr>
          <p:cNvPr id="244" name="Shape 244"/>
          <p:cNvSpPr txBox="1"/>
          <p:nvPr/>
        </p:nvSpPr>
        <p:spPr>
          <a:xfrm>
            <a:off x="912113" y="2654675"/>
            <a:ext cx="842700" cy="26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Encode</a:t>
            </a:r>
            <a:endParaRPr>
              <a:solidFill>
                <a:srgbClr val="FFFFFF"/>
              </a:solidFill>
            </a:endParaRPr>
          </a:p>
        </p:txBody>
      </p:sp>
      <p:sp>
        <p:nvSpPr>
          <p:cNvPr id="245" name="Shape 245"/>
          <p:cNvSpPr txBox="1"/>
          <p:nvPr/>
        </p:nvSpPr>
        <p:spPr>
          <a:xfrm>
            <a:off x="906525" y="3170700"/>
            <a:ext cx="952200" cy="26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Truncate</a:t>
            </a:r>
            <a:endParaRPr>
              <a:solidFill>
                <a:srgbClr val="FFFFFF"/>
              </a:solidFill>
            </a:endParaRPr>
          </a:p>
        </p:txBody>
      </p:sp>
      <p:cxnSp>
        <p:nvCxnSpPr>
          <p:cNvPr id="246" name="Shape 246"/>
          <p:cNvCxnSpPr>
            <a:stCxn id="239" idx="3"/>
            <a:endCxn id="240" idx="1"/>
          </p:cNvCxnSpPr>
          <p:nvPr/>
        </p:nvCxnSpPr>
        <p:spPr>
          <a:xfrm>
            <a:off x="3075875" y="3114450"/>
            <a:ext cx="678300" cy="0"/>
          </a:xfrm>
          <a:prstGeom prst="straightConnector1">
            <a:avLst/>
          </a:prstGeom>
          <a:noFill/>
          <a:ln cap="flat" cmpd="sng" w="19050">
            <a:solidFill>
              <a:srgbClr val="C9DAF8"/>
            </a:solidFill>
            <a:prstDash val="solid"/>
            <a:round/>
            <a:headEnd len="med" w="med" type="none"/>
            <a:tailEnd len="med" w="med" type="triangle"/>
          </a:ln>
        </p:spPr>
      </p:cxnSp>
      <p:sp>
        <p:nvSpPr>
          <p:cNvPr id="247" name="Shape 247"/>
          <p:cNvSpPr txBox="1"/>
          <p:nvPr/>
        </p:nvSpPr>
        <p:spPr>
          <a:xfrm>
            <a:off x="3023550" y="2623300"/>
            <a:ext cx="901800" cy="26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Embed</a:t>
            </a:r>
            <a:endParaRPr>
              <a:solidFill>
                <a:srgbClr val="FFFFFF"/>
              </a:solidFill>
            </a:endParaRPr>
          </a:p>
        </p:txBody>
      </p:sp>
      <p:cxnSp>
        <p:nvCxnSpPr>
          <p:cNvPr id="248" name="Shape 248"/>
          <p:cNvCxnSpPr>
            <a:stCxn id="240" idx="3"/>
            <a:endCxn id="241" idx="1"/>
          </p:cNvCxnSpPr>
          <p:nvPr/>
        </p:nvCxnSpPr>
        <p:spPr>
          <a:xfrm>
            <a:off x="4792075" y="3114450"/>
            <a:ext cx="420000" cy="0"/>
          </a:xfrm>
          <a:prstGeom prst="straightConnector1">
            <a:avLst/>
          </a:prstGeom>
          <a:noFill/>
          <a:ln cap="flat" cmpd="sng" w="19050">
            <a:solidFill>
              <a:srgbClr val="C9DAF8"/>
            </a:solidFill>
            <a:prstDash val="solid"/>
            <a:round/>
            <a:headEnd len="med" w="med" type="none"/>
            <a:tailEnd len="med" w="med" type="triangle"/>
          </a:ln>
        </p:spPr>
      </p:cxnSp>
      <p:sp>
        <p:nvSpPr>
          <p:cNvPr id="249" name="Shape 249"/>
          <p:cNvSpPr/>
          <p:nvPr/>
        </p:nvSpPr>
        <p:spPr>
          <a:xfrm>
            <a:off x="6638700" y="1628700"/>
            <a:ext cx="568800" cy="2971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6788400" y="17145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6788400" y="213630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6788400" y="255802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6788400" y="29797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6788400" y="41907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6877275" y="34569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6877275" y="36855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6877275" y="39903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6115338" y="2771400"/>
            <a:ext cx="522000" cy="686100"/>
          </a:xfrm>
          <a:prstGeom prst="rightArrow">
            <a:avLst>
              <a:gd fmla="val 50000" name="adj1"/>
              <a:gd fmla="val 50000" name="adj2"/>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59" name="Shape 259"/>
          <p:cNvCxnSpPr>
            <a:stCxn id="249" idx="3"/>
            <a:endCxn id="242" idx="1"/>
          </p:cNvCxnSpPr>
          <p:nvPr/>
        </p:nvCxnSpPr>
        <p:spPr>
          <a:xfrm>
            <a:off x="7207500" y="3114450"/>
            <a:ext cx="524700" cy="0"/>
          </a:xfrm>
          <a:prstGeom prst="straightConnector1">
            <a:avLst/>
          </a:prstGeom>
          <a:noFill/>
          <a:ln cap="flat" cmpd="sng" w="19050">
            <a:solidFill>
              <a:srgbClr val="C9DAF8"/>
            </a:solidFill>
            <a:prstDash val="solid"/>
            <a:round/>
            <a:headEnd len="med" w="med" type="none"/>
            <a:tailEnd len="med" w="med" type="triangle"/>
          </a:ln>
        </p:spPr>
      </p:cxnSp>
      <p:sp>
        <p:nvSpPr>
          <p:cNvPr id="260" name="Shape 260"/>
          <p:cNvSpPr txBox="1"/>
          <p:nvPr/>
        </p:nvSpPr>
        <p:spPr>
          <a:xfrm>
            <a:off x="5914275" y="1198050"/>
            <a:ext cx="2131200" cy="42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Fully Connected Layer</a:t>
            </a:r>
            <a:endParaRPr>
              <a:solidFill>
                <a:srgbClr val="FFFFFF"/>
              </a:solidFill>
            </a:endParaRPr>
          </a:p>
        </p:txBody>
      </p:sp>
      <p:sp>
        <p:nvSpPr>
          <p:cNvPr id="261" name="Shape 261"/>
          <p:cNvSpPr/>
          <p:nvPr/>
        </p:nvSpPr>
        <p:spPr>
          <a:xfrm>
            <a:off x="7881900" y="29797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txBox="1"/>
          <p:nvPr/>
        </p:nvSpPr>
        <p:spPr>
          <a:xfrm>
            <a:off x="7565700" y="2406750"/>
            <a:ext cx="1038000" cy="33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Prediction</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Comparison of Models</a:t>
            </a:r>
            <a:endParaRPr/>
          </a:p>
        </p:txBody>
      </p:sp>
      <p:sp>
        <p:nvSpPr>
          <p:cNvPr id="268" name="Shape 26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1600"/>
              </a:spcAft>
              <a:buNone/>
            </a:pPr>
            <a:r>
              <a:t/>
            </a:r>
            <a:endParaRPr/>
          </a:p>
        </p:txBody>
      </p:sp>
      <p:graphicFrame>
        <p:nvGraphicFramePr>
          <p:cNvPr id="269" name="Shape 269"/>
          <p:cNvGraphicFramePr/>
          <p:nvPr/>
        </p:nvGraphicFramePr>
        <p:xfrm>
          <a:off x="952500" y="1489825"/>
          <a:ext cx="3000000" cy="3000000"/>
        </p:xfrm>
        <a:graphic>
          <a:graphicData uri="http://schemas.openxmlformats.org/drawingml/2006/table">
            <a:tbl>
              <a:tblPr>
                <a:noFill/>
                <a:tableStyleId>{8EDE14FF-FE9D-4490-98D3-EA0C4471C070}</a:tableStyleId>
              </a:tblPr>
              <a:tblGrid>
                <a:gridCol w="3619500"/>
                <a:gridCol w="3619500"/>
              </a:tblGrid>
              <a:tr h="511050">
                <a:tc>
                  <a:txBody>
                    <a:bodyPr>
                      <a:noAutofit/>
                    </a:bodyPr>
                    <a:lstStyle/>
                    <a:p>
                      <a:pPr indent="0" lvl="0" marL="0">
                        <a:spcBef>
                          <a:spcPts val="0"/>
                        </a:spcBef>
                        <a:spcAft>
                          <a:spcPts val="0"/>
                        </a:spcAft>
                        <a:buNone/>
                      </a:pPr>
                      <a:r>
                        <a:rPr lang="en">
                          <a:solidFill>
                            <a:srgbClr val="F3F3F3"/>
                          </a:solidFill>
                        </a:rPr>
                        <a:t>                           </a:t>
                      </a:r>
                      <a:r>
                        <a:rPr lang="en">
                          <a:solidFill>
                            <a:srgbClr val="F3F3F3"/>
                          </a:solidFill>
                        </a:rPr>
                        <a:t>Model</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                            </a:t>
                      </a:r>
                      <a:r>
                        <a:rPr lang="en">
                          <a:solidFill>
                            <a:srgbClr val="F3F3F3"/>
                          </a:solidFill>
                        </a:rPr>
                        <a:t>Accuracy</a:t>
                      </a:r>
                      <a:endParaRPr>
                        <a:solidFill>
                          <a:srgbClr val="F3F3F3"/>
                        </a:solidFill>
                      </a:endParaRPr>
                    </a:p>
                  </a:txBody>
                  <a:tcPr marT="91425" marB="91425" marR="91425" marL="91425"/>
                </a:tc>
              </a:tr>
              <a:tr h="516000">
                <a:tc>
                  <a:txBody>
                    <a:bodyPr>
                      <a:noAutofit/>
                    </a:bodyPr>
                    <a:lstStyle/>
                    <a:p>
                      <a:pPr indent="0" lvl="0" marL="0">
                        <a:spcBef>
                          <a:spcPts val="0"/>
                        </a:spcBef>
                        <a:spcAft>
                          <a:spcPts val="0"/>
                        </a:spcAft>
                        <a:buNone/>
                      </a:pPr>
                      <a:r>
                        <a:rPr lang="en">
                          <a:solidFill>
                            <a:srgbClr val="FF9900"/>
                          </a:solidFill>
                        </a:rPr>
                        <a:t>                       </a:t>
                      </a:r>
                      <a:r>
                        <a:rPr lang="en">
                          <a:solidFill>
                            <a:srgbClr val="FF9900"/>
                          </a:solidFill>
                        </a:rPr>
                        <a:t>Naive Bayes</a:t>
                      </a:r>
                      <a:endParaRPr>
                        <a:solidFill>
                          <a:srgbClr val="FF9900"/>
                        </a:solidFill>
                      </a:endParaRPr>
                    </a:p>
                  </a:txBody>
                  <a:tcPr marT="91425" marB="91425" marR="91425" marL="91425"/>
                </a:tc>
                <a:tc>
                  <a:txBody>
                    <a:bodyPr>
                      <a:noAutofit/>
                    </a:bodyPr>
                    <a:lstStyle/>
                    <a:p>
                      <a:pPr indent="0" lvl="0" marL="0">
                        <a:spcBef>
                          <a:spcPts val="0"/>
                        </a:spcBef>
                        <a:spcAft>
                          <a:spcPts val="0"/>
                        </a:spcAft>
                        <a:buNone/>
                      </a:pPr>
                      <a:r>
                        <a:rPr lang="en">
                          <a:solidFill>
                            <a:srgbClr val="00FF00"/>
                          </a:solidFill>
                        </a:rPr>
                        <a:t>                             </a:t>
                      </a:r>
                      <a:r>
                        <a:rPr lang="en">
                          <a:solidFill>
                            <a:srgbClr val="00FF00"/>
                          </a:solidFill>
                        </a:rPr>
                        <a:t>72.94%</a:t>
                      </a:r>
                      <a:endParaRPr>
                        <a:solidFill>
                          <a:srgbClr val="00FF00"/>
                        </a:solidFill>
                      </a:endParaRPr>
                    </a:p>
                  </a:txBody>
                  <a:tcPr marT="91425" marB="91425" marR="91425" marL="91425"/>
                </a:tc>
              </a:tr>
              <a:tr h="511050">
                <a:tc>
                  <a:txBody>
                    <a:bodyPr>
                      <a:noAutofit/>
                    </a:bodyPr>
                    <a:lstStyle/>
                    <a:p>
                      <a:pPr indent="0" lvl="0" marL="0">
                        <a:spcBef>
                          <a:spcPts val="0"/>
                        </a:spcBef>
                        <a:spcAft>
                          <a:spcPts val="0"/>
                        </a:spcAft>
                        <a:buNone/>
                      </a:pPr>
                      <a:r>
                        <a:rPr lang="en">
                          <a:solidFill>
                            <a:srgbClr val="FF9900"/>
                          </a:solidFill>
                        </a:rPr>
                        <a:t>                            </a:t>
                      </a:r>
                      <a:r>
                        <a:rPr lang="en">
                          <a:solidFill>
                            <a:srgbClr val="FF9900"/>
                          </a:solidFill>
                        </a:rPr>
                        <a:t>SVM</a:t>
                      </a:r>
                      <a:endParaRPr>
                        <a:solidFill>
                          <a:srgbClr val="FF9900"/>
                        </a:solidFill>
                      </a:endParaRPr>
                    </a:p>
                  </a:txBody>
                  <a:tcPr marT="91425" marB="91425" marR="91425" marL="91425"/>
                </a:tc>
                <a:tc>
                  <a:txBody>
                    <a:bodyPr>
                      <a:noAutofit/>
                    </a:bodyPr>
                    <a:lstStyle/>
                    <a:p>
                      <a:pPr indent="0" lvl="0" marL="0">
                        <a:spcBef>
                          <a:spcPts val="0"/>
                        </a:spcBef>
                        <a:spcAft>
                          <a:spcPts val="0"/>
                        </a:spcAft>
                        <a:buNone/>
                      </a:pPr>
                      <a:r>
                        <a:rPr lang="en">
                          <a:solidFill>
                            <a:srgbClr val="00FF00"/>
                          </a:solidFill>
                        </a:rPr>
                        <a:t>                             </a:t>
                      </a:r>
                      <a:r>
                        <a:rPr lang="en">
                          <a:solidFill>
                            <a:srgbClr val="00FF00"/>
                          </a:solidFill>
                        </a:rPr>
                        <a:t>88.42%</a:t>
                      </a:r>
                      <a:endParaRPr>
                        <a:solidFill>
                          <a:srgbClr val="00FF00"/>
                        </a:solidFill>
                      </a:endParaRPr>
                    </a:p>
                  </a:txBody>
                  <a:tcPr marT="91425" marB="91425" marR="91425" marL="91425"/>
                </a:tc>
              </a:tr>
              <a:tr h="511050">
                <a:tc>
                  <a:txBody>
                    <a:bodyPr>
                      <a:noAutofit/>
                    </a:bodyPr>
                    <a:lstStyle/>
                    <a:p>
                      <a:pPr indent="0" lvl="0" marL="0">
                        <a:spcBef>
                          <a:spcPts val="0"/>
                        </a:spcBef>
                        <a:spcAft>
                          <a:spcPts val="0"/>
                        </a:spcAft>
                        <a:buNone/>
                      </a:pPr>
                      <a:r>
                        <a:rPr lang="en">
                          <a:solidFill>
                            <a:srgbClr val="FF9900"/>
                          </a:solidFill>
                        </a:rPr>
                        <a:t>     </a:t>
                      </a:r>
                      <a:r>
                        <a:rPr lang="en">
                          <a:solidFill>
                            <a:srgbClr val="FF9900"/>
                          </a:solidFill>
                        </a:rPr>
                        <a:t>Neural Network using TensorFlow</a:t>
                      </a:r>
                      <a:endParaRPr>
                        <a:solidFill>
                          <a:srgbClr val="FF9900"/>
                        </a:solidFill>
                      </a:endParaRPr>
                    </a:p>
                    <a:p>
                      <a:pPr indent="0" lvl="0" marL="0" rtl="0">
                        <a:spcBef>
                          <a:spcPts val="0"/>
                        </a:spcBef>
                        <a:spcAft>
                          <a:spcPts val="0"/>
                        </a:spcAft>
                        <a:buNone/>
                      </a:pPr>
                      <a:r>
                        <a:t/>
                      </a:r>
                      <a:endParaRPr>
                        <a:solidFill>
                          <a:srgbClr val="FF9900"/>
                        </a:solidFill>
                      </a:endParaRPr>
                    </a:p>
                  </a:txBody>
                  <a:tcPr marT="91425" marB="91425" marR="91425" marL="91425"/>
                </a:tc>
                <a:tc>
                  <a:txBody>
                    <a:bodyPr>
                      <a:noAutofit/>
                    </a:bodyPr>
                    <a:lstStyle/>
                    <a:p>
                      <a:pPr indent="0" lvl="0" marL="0">
                        <a:spcBef>
                          <a:spcPts val="0"/>
                        </a:spcBef>
                        <a:spcAft>
                          <a:spcPts val="0"/>
                        </a:spcAft>
                        <a:buNone/>
                      </a:pPr>
                      <a:r>
                        <a:rPr lang="en">
                          <a:solidFill>
                            <a:srgbClr val="00FF00"/>
                          </a:solidFill>
                        </a:rPr>
                        <a:t>                             </a:t>
                      </a:r>
                      <a:r>
                        <a:rPr lang="en">
                          <a:solidFill>
                            <a:srgbClr val="00FF00"/>
                          </a:solidFill>
                        </a:rPr>
                        <a:t>81.42%</a:t>
                      </a:r>
                      <a:endParaRPr>
                        <a:solidFill>
                          <a:srgbClr val="00FF00"/>
                        </a:solidFill>
                      </a:endParaRPr>
                    </a:p>
                  </a:txBody>
                  <a:tcPr marT="91425" marB="91425" marR="91425" marL="91425"/>
                </a:tc>
              </a:tr>
              <a:tr h="511050">
                <a:tc>
                  <a:txBody>
                    <a:bodyPr>
                      <a:noAutofit/>
                    </a:bodyPr>
                    <a:lstStyle/>
                    <a:p>
                      <a:pPr indent="0" lvl="0" marL="0">
                        <a:spcBef>
                          <a:spcPts val="0"/>
                        </a:spcBef>
                        <a:spcAft>
                          <a:spcPts val="0"/>
                        </a:spcAft>
                        <a:buNone/>
                      </a:pPr>
                      <a:r>
                        <a:rPr lang="en">
                          <a:solidFill>
                            <a:srgbClr val="FF9900"/>
                          </a:solidFill>
                        </a:rPr>
                        <a:t>          </a:t>
                      </a:r>
                      <a:r>
                        <a:rPr lang="en">
                          <a:solidFill>
                            <a:srgbClr val="FF9900"/>
                          </a:solidFill>
                        </a:rPr>
                        <a:t>Neural Network using Keras</a:t>
                      </a:r>
                      <a:endParaRPr>
                        <a:solidFill>
                          <a:srgbClr val="FF9900"/>
                        </a:solidFill>
                      </a:endParaRPr>
                    </a:p>
                  </a:txBody>
                  <a:tcPr marT="91425" marB="91425" marR="91425" marL="91425"/>
                </a:tc>
                <a:tc>
                  <a:txBody>
                    <a:bodyPr>
                      <a:noAutofit/>
                    </a:bodyPr>
                    <a:lstStyle/>
                    <a:p>
                      <a:pPr indent="0" lvl="0" marL="0">
                        <a:spcBef>
                          <a:spcPts val="0"/>
                        </a:spcBef>
                        <a:spcAft>
                          <a:spcPts val="0"/>
                        </a:spcAft>
                        <a:buNone/>
                      </a:pPr>
                      <a:r>
                        <a:rPr lang="en">
                          <a:solidFill>
                            <a:srgbClr val="00FF00"/>
                          </a:solidFill>
                        </a:rPr>
                        <a:t>                             </a:t>
                      </a:r>
                      <a:r>
                        <a:rPr lang="en">
                          <a:solidFill>
                            <a:srgbClr val="00FF00"/>
                          </a:solidFill>
                        </a:rPr>
                        <a:t>92.62%</a:t>
                      </a:r>
                      <a:endParaRPr>
                        <a:solidFill>
                          <a:srgbClr val="00FF00"/>
                        </a:solidFill>
                      </a:endParaRPr>
                    </a:p>
                  </a:txBody>
                  <a:tcPr marT="91425" marB="91425" marR="91425" marL="91425"/>
                </a:tc>
              </a:tr>
              <a:tr h="511050">
                <a:tc>
                  <a:txBody>
                    <a:bodyPr>
                      <a:noAutofit/>
                    </a:bodyPr>
                    <a:lstStyle/>
                    <a:p>
                      <a:pPr indent="0" lvl="0" marL="0" rtl="0">
                        <a:spcBef>
                          <a:spcPts val="0"/>
                        </a:spcBef>
                        <a:spcAft>
                          <a:spcPts val="0"/>
                        </a:spcAft>
                        <a:buNone/>
                      </a:pPr>
                      <a:r>
                        <a:rPr lang="en">
                          <a:solidFill>
                            <a:srgbClr val="FF9900"/>
                          </a:solidFill>
                        </a:rPr>
                        <a:t>                           LSTM</a:t>
                      </a:r>
                      <a:endParaRPr>
                        <a:solidFill>
                          <a:srgbClr val="FF9900"/>
                        </a:solidFill>
                      </a:endParaRPr>
                    </a:p>
                  </a:txBody>
                  <a:tcPr marT="91425" marB="91425" marR="91425" marL="91425"/>
                </a:tc>
                <a:tc>
                  <a:txBody>
                    <a:bodyPr>
                      <a:noAutofit/>
                    </a:bodyPr>
                    <a:lstStyle/>
                    <a:p>
                      <a:pPr indent="0" lvl="0" marL="0" rtl="0">
                        <a:spcBef>
                          <a:spcPts val="0"/>
                        </a:spcBef>
                        <a:spcAft>
                          <a:spcPts val="0"/>
                        </a:spcAft>
                        <a:buNone/>
                      </a:pPr>
                      <a:r>
                        <a:rPr lang="en">
                          <a:solidFill>
                            <a:srgbClr val="00FF00"/>
                          </a:solidFill>
                        </a:rPr>
                        <a:t>                             94.53%</a:t>
                      </a:r>
                      <a:endParaRPr>
                        <a:solidFill>
                          <a:srgbClr val="00FF00"/>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Confusion Matrices</a:t>
            </a:r>
            <a:endParaRPr/>
          </a:p>
        </p:txBody>
      </p:sp>
      <p:pic>
        <p:nvPicPr>
          <p:cNvPr id="275" name="Shape 275"/>
          <p:cNvPicPr preferRelativeResize="0"/>
          <p:nvPr/>
        </p:nvPicPr>
        <p:blipFill>
          <a:blip r:embed="rId3">
            <a:alphaModFix/>
          </a:blip>
          <a:stretch>
            <a:fillRect/>
          </a:stretch>
        </p:blipFill>
        <p:spPr>
          <a:xfrm>
            <a:off x="704475" y="1407000"/>
            <a:ext cx="3814125" cy="3011825"/>
          </a:xfrm>
          <a:prstGeom prst="rect">
            <a:avLst/>
          </a:prstGeom>
          <a:noFill/>
          <a:ln>
            <a:noFill/>
          </a:ln>
        </p:spPr>
      </p:pic>
      <p:pic>
        <p:nvPicPr>
          <p:cNvPr id="276" name="Shape 276"/>
          <p:cNvPicPr preferRelativeResize="0"/>
          <p:nvPr/>
        </p:nvPicPr>
        <p:blipFill rotWithShape="1">
          <a:blip r:embed="rId4">
            <a:alphaModFix/>
          </a:blip>
          <a:srcRect b="3558" l="-3423" r="-1277" t="0"/>
          <a:stretch/>
        </p:blipFill>
        <p:spPr>
          <a:xfrm>
            <a:off x="4633950" y="1407000"/>
            <a:ext cx="3960974" cy="3011825"/>
          </a:xfrm>
          <a:prstGeom prst="rect">
            <a:avLst/>
          </a:prstGeom>
          <a:noFill/>
          <a:ln>
            <a:noFill/>
          </a:ln>
        </p:spPr>
      </p:pic>
      <p:sp>
        <p:nvSpPr>
          <p:cNvPr id="277" name="Shape 277"/>
          <p:cNvSpPr txBox="1"/>
          <p:nvPr/>
        </p:nvSpPr>
        <p:spPr>
          <a:xfrm>
            <a:off x="1846825" y="4495025"/>
            <a:ext cx="1929900" cy="26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9900"/>
                </a:solidFill>
              </a:rPr>
              <a:t>Naive Bayes</a:t>
            </a:r>
            <a:endParaRPr sz="1600">
              <a:solidFill>
                <a:srgbClr val="FF9900"/>
              </a:solidFill>
            </a:endParaRPr>
          </a:p>
        </p:txBody>
      </p:sp>
      <p:sp>
        <p:nvSpPr>
          <p:cNvPr id="278" name="Shape 278"/>
          <p:cNvSpPr txBox="1"/>
          <p:nvPr/>
        </p:nvSpPr>
        <p:spPr>
          <a:xfrm>
            <a:off x="6395000" y="4523975"/>
            <a:ext cx="1023000" cy="26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9900"/>
                </a:solidFill>
              </a:rPr>
              <a:t>SVM</a:t>
            </a:r>
            <a:endParaRPr sz="1600">
              <a:solidFill>
                <a:srgbClr val="FF99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Confusion Matrices</a:t>
            </a:r>
            <a:endParaRPr/>
          </a:p>
        </p:txBody>
      </p:sp>
      <p:pic>
        <p:nvPicPr>
          <p:cNvPr id="284" name="Shape 284"/>
          <p:cNvPicPr preferRelativeResize="0"/>
          <p:nvPr/>
        </p:nvPicPr>
        <p:blipFill>
          <a:blip r:embed="rId3">
            <a:alphaModFix/>
          </a:blip>
          <a:stretch>
            <a:fillRect/>
          </a:stretch>
        </p:blipFill>
        <p:spPr>
          <a:xfrm>
            <a:off x="759350" y="1441275"/>
            <a:ext cx="3833099" cy="2976550"/>
          </a:xfrm>
          <a:prstGeom prst="rect">
            <a:avLst/>
          </a:prstGeom>
          <a:noFill/>
          <a:ln>
            <a:noFill/>
          </a:ln>
        </p:spPr>
      </p:pic>
      <p:sp>
        <p:nvSpPr>
          <p:cNvPr id="285" name="Shape 285"/>
          <p:cNvSpPr txBox="1"/>
          <p:nvPr/>
        </p:nvSpPr>
        <p:spPr>
          <a:xfrm>
            <a:off x="1241850" y="4543275"/>
            <a:ext cx="2991600" cy="31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9900"/>
                </a:solidFill>
              </a:rPr>
              <a:t>Neural Network using TensorFlow</a:t>
            </a:r>
            <a:endParaRPr>
              <a:solidFill>
                <a:srgbClr val="FF9900"/>
              </a:solidFill>
            </a:endParaRPr>
          </a:p>
        </p:txBody>
      </p:sp>
      <p:pic>
        <p:nvPicPr>
          <p:cNvPr id="286" name="Shape 286"/>
          <p:cNvPicPr preferRelativeResize="0"/>
          <p:nvPr/>
        </p:nvPicPr>
        <p:blipFill>
          <a:blip r:embed="rId4">
            <a:alphaModFix/>
          </a:blip>
          <a:stretch>
            <a:fillRect/>
          </a:stretch>
        </p:blipFill>
        <p:spPr>
          <a:xfrm>
            <a:off x="4744850" y="1451950"/>
            <a:ext cx="3927000" cy="2976550"/>
          </a:xfrm>
          <a:prstGeom prst="rect">
            <a:avLst/>
          </a:prstGeom>
          <a:noFill/>
          <a:ln>
            <a:noFill/>
          </a:ln>
        </p:spPr>
      </p:pic>
      <p:sp>
        <p:nvSpPr>
          <p:cNvPr id="287" name="Shape 287"/>
          <p:cNvSpPr txBox="1"/>
          <p:nvPr/>
        </p:nvSpPr>
        <p:spPr>
          <a:xfrm>
            <a:off x="5441150" y="4543275"/>
            <a:ext cx="2991600" cy="31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9900"/>
                </a:solidFill>
              </a:rPr>
              <a:t>Neural Network using Keras</a:t>
            </a:r>
            <a:endParaRPr>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Confusion Matrices</a:t>
            </a:r>
            <a:endParaRPr/>
          </a:p>
        </p:txBody>
      </p:sp>
      <p:sp>
        <p:nvSpPr>
          <p:cNvPr id="293" name="Shape 293"/>
          <p:cNvSpPr txBox="1"/>
          <p:nvPr>
            <p:ph idx="1" type="body"/>
          </p:nvPr>
        </p:nvSpPr>
        <p:spPr>
          <a:xfrm>
            <a:off x="4087525" y="4580850"/>
            <a:ext cx="3028200" cy="285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rgbClr val="FF9900"/>
                </a:solidFill>
              </a:rPr>
              <a:t>LSTM</a:t>
            </a:r>
            <a:endParaRPr sz="1400">
              <a:solidFill>
                <a:srgbClr val="FF9900"/>
              </a:solidFill>
            </a:endParaRPr>
          </a:p>
        </p:txBody>
      </p:sp>
      <p:pic>
        <p:nvPicPr>
          <p:cNvPr id="294" name="Shape 294"/>
          <p:cNvPicPr preferRelativeResize="0"/>
          <p:nvPr/>
        </p:nvPicPr>
        <p:blipFill>
          <a:blip r:embed="rId3">
            <a:alphaModFix/>
          </a:blip>
          <a:stretch>
            <a:fillRect/>
          </a:stretch>
        </p:blipFill>
        <p:spPr>
          <a:xfrm>
            <a:off x="2466875" y="1386675"/>
            <a:ext cx="4054026" cy="319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387900" y="1489825"/>
            <a:ext cx="4659000" cy="3078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 Lack of clean data to directly work with might have slowed down our progress</a:t>
            </a:r>
            <a:endParaRPr/>
          </a:p>
          <a:p>
            <a:pPr indent="0" lvl="0" marL="0" rtl="0">
              <a:lnSpc>
                <a:spcPct val="115000"/>
              </a:lnSpc>
              <a:spcBef>
                <a:spcPts val="1600"/>
              </a:spcBef>
              <a:spcAft>
                <a:spcPts val="0"/>
              </a:spcAft>
              <a:buNone/>
            </a:pPr>
            <a:r>
              <a:rPr lang="en"/>
              <a:t>⧫ The loss to value of information in a real scenario for news is very high</a:t>
            </a:r>
            <a:endParaRPr/>
          </a:p>
          <a:p>
            <a:pPr indent="0" lvl="0" marL="0" rtl="0">
              <a:lnSpc>
                <a:spcPct val="115000"/>
              </a:lnSpc>
              <a:spcBef>
                <a:spcPts val="1600"/>
              </a:spcBef>
              <a:spcAft>
                <a:spcPts val="0"/>
              </a:spcAft>
              <a:buNone/>
            </a:pPr>
            <a:r>
              <a:rPr lang="en"/>
              <a:t>⧫ Content based classification is just a part of the whole picture</a:t>
            </a:r>
            <a:endParaRPr/>
          </a:p>
          <a:p>
            <a:pPr indent="0" lvl="0" marL="0" rtl="0">
              <a:spcBef>
                <a:spcPts val="1600"/>
              </a:spcBef>
              <a:spcAft>
                <a:spcPts val="1600"/>
              </a:spcAft>
              <a:buNone/>
            </a:pPr>
            <a:r>
              <a:rPr lang="en"/>
              <a:t>⧫ Distinguish between click-bait and actual fake news</a:t>
            </a:r>
            <a:endParaRPr/>
          </a:p>
        </p:txBody>
      </p:sp>
      <p:sp>
        <p:nvSpPr>
          <p:cNvPr id="300" name="Shape 30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Challenges Faced</a:t>
            </a:r>
            <a:endParaRPr/>
          </a:p>
        </p:txBody>
      </p:sp>
      <p:pic>
        <p:nvPicPr>
          <p:cNvPr id="301" name="Shape 301"/>
          <p:cNvPicPr preferRelativeResize="0"/>
          <p:nvPr/>
        </p:nvPicPr>
        <p:blipFill>
          <a:blip r:embed="rId3">
            <a:alphaModFix/>
          </a:blip>
          <a:stretch>
            <a:fillRect/>
          </a:stretch>
        </p:blipFill>
        <p:spPr>
          <a:xfrm>
            <a:off x="5450200" y="1200025"/>
            <a:ext cx="2743200" cy="301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Future Work</a:t>
            </a:r>
            <a:endParaRPr/>
          </a:p>
        </p:txBody>
      </p:sp>
      <p:sp>
        <p:nvSpPr>
          <p:cNvPr id="307" name="Shape 307"/>
          <p:cNvSpPr txBox="1"/>
          <p:nvPr>
            <p:ph idx="1" type="body"/>
          </p:nvPr>
        </p:nvSpPr>
        <p:spPr>
          <a:xfrm>
            <a:off x="387900" y="1489825"/>
            <a:ext cx="46389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Assemble the classifiers to achieve better performance - Adam Boost</a:t>
            </a:r>
            <a:endParaRPr/>
          </a:p>
          <a:p>
            <a:pPr indent="0" lvl="0" marL="0">
              <a:spcBef>
                <a:spcPts val="1600"/>
              </a:spcBef>
              <a:spcAft>
                <a:spcPts val="0"/>
              </a:spcAft>
              <a:buNone/>
            </a:pPr>
            <a:r>
              <a:rPr lang="en"/>
              <a:t>⧫ Check the sources of the news</a:t>
            </a:r>
            <a:endParaRPr/>
          </a:p>
          <a:p>
            <a:pPr indent="0" lvl="0" marL="0">
              <a:spcBef>
                <a:spcPts val="1600"/>
              </a:spcBef>
              <a:spcAft>
                <a:spcPts val="1600"/>
              </a:spcAft>
              <a:buNone/>
            </a:pPr>
            <a:r>
              <a:rPr lang="en"/>
              <a:t>⧫ Search the news on the web to check the content of the news</a:t>
            </a:r>
            <a:endParaRPr/>
          </a:p>
        </p:txBody>
      </p:sp>
      <p:pic>
        <p:nvPicPr>
          <p:cNvPr id="308" name="Shape 308"/>
          <p:cNvPicPr preferRelativeResize="0"/>
          <p:nvPr/>
        </p:nvPicPr>
        <p:blipFill>
          <a:blip r:embed="rId3">
            <a:alphaModFix/>
          </a:blip>
          <a:stretch>
            <a:fillRect/>
          </a:stretch>
        </p:blipFill>
        <p:spPr>
          <a:xfrm>
            <a:off x="4963200" y="1249275"/>
            <a:ext cx="3998150" cy="324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87900" y="561675"/>
            <a:ext cx="8368200" cy="686100"/>
          </a:xfrm>
          <a:prstGeom prst="rect">
            <a:avLst/>
          </a:prstGeom>
          <a:ln>
            <a:noFill/>
          </a:ln>
        </p:spPr>
        <p:txBody>
          <a:bodyPr anchorCtr="0" anchor="b" bIns="91425" lIns="91425" spcFirstLastPara="1" rIns="91425" wrap="square" tIns="91425">
            <a:noAutofit/>
          </a:bodyPr>
          <a:lstStyle/>
          <a:p>
            <a:pPr indent="0" lvl="0" marL="0" rtl="0">
              <a:spcBef>
                <a:spcPts val="0"/>
              </a:spcBef>
              <a:spcAft>
                <a:spcPts val="0"/>
              </a:spcAft>
              <a:buNone/>
            </a:pPr>
            <a:r>
              <a:rPr lang="en"/>
              <a:t>Motivation</a:t>
            </a:r>
            <a:endParaRPr sz="1400">
              <a:solidFill>
                <a:srgbClr val="000000"/>
              </a:solidFill>
              <a:latin typeface="Arial"/>
              <a:ea typeface="Arial"/>
              <a:cs typeface="Arial"/>
              <a:sym typeface="Arial"/>
            </a:endParaRPr>
          </a:p>
        </p:txBody>
      </p:sp>
      <p:sp>
        <p:nvSpPr>
          <p:cNvPr id="71" name="Shape 71"/>
          <p:cNvSpPr txBox="1"/>
          <p:nvPr>
            <p:ph idx="1" type="body"/>
          </p:nvPr>
        </p:nvSpPr>
        <p:spPr>
          <a:xfrm>
            <a:off x="387900" y="1718425"/>
            <a:ext cx="41406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Prevalence of fake news on social media</a:t>
            </a:r>
            <a:endParaRPr/>
          </a:p>
          <a:p>
            <a:pPr indent="0" lvl="0" marL="0">
              <a:spcBef>
                <a:spcPts val="1600"/>
              </a:spcBef>
              <a:spcAft>
                <a:spcPts val="0"/>
              </a:spcAft>
              <a:buNone/>
            </a:pPr>
            <a:r>
              <a:rPr lang="en"/>
              <a:t>⧫ </a:t>
            </a:r>
            <a:r>
              <a:rPr lang="en"/>
              <a:t>Emerging research area in Natural Language Processing</a:t>
            </a:r>
            <a:endParaRPr/>
          </a:p>
          <a:p>
            <a:pPr indent="0" lvl="0" marL="0">
              <a:spcBef>
                <a:spcPts val="1600"/>
              </a:spcBef>
              <a:spcAft>
                <a:spcPts val="0"/>
              </a:spcAft>
              <a:buNone/>
            </a:pPr>
            <a:r>
              <a:rPr lang="en"/>
              <a:t>⧫ </a:t>
            </a:r>
            <a:r>
              <a:rPr lang="en"/>
              <a:t>Basic countermeasures inflexible and inefficient</a:t>
            </a:r>
            <a:endParaRPr/>
          </a:p>
          <a:p>
            <a:pPr indent="0" lvl="0" marL="0">
              <a:spcBef>
                <a:spcPts val="1600"/>
              </a:spcBef>
              <a:spcAft>
                <a:spcPts val="0"/>
              </a:spcAft>
              <a:buNone/>
            </a:pPr>
            <a:r>
              <a:rPr lang="en"/>
              <a:t>⧫ Current progress in this area</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72" name="Shape 72"/>
          <p:cNvSpPr/>
          <p:nvPr/>
        </p:nvSpPr>
        <p:spPr>
          <a:xfrm>
            <a:off x="4217275" y="1143025"/>
            <a:ext cx="4654800" cy="350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3" name="Shape 73"/>
          <p:cNvPicPr preferRelativeResize="0"/>
          <p:nvPr/>
        </p:nvPicPr>
        <p:blipFill>
          <a:blip r:embed="rId3">
            <a:alphaModFix/>
          </a:blip>
          <a:stretch>
            <a:fillRect/>
          </a:stretch>
        </p:blipFill>
        <p:spPr>
          <a:xfrm>
            <a:off x="4217275" y="847275"/>
            <a:ext cx="4815874" cy="3795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2757350" y="2165450"/>
            <a:ext cx="73563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Data’s all, folks!</a:t>
            </a:r>
            <a:endParaRPr/>
          </a:p>
          <a:p>
            <a:pPr indent="0" lvl="0" marL="0">
              <a:spcBef>
                <a:spcPts val="0"/>
              </a:spcBef>
              <a:spcAft>
                <a:spcPts val="0"/>
              </a:spcAft>
              <a:buNone/>
            </a:pPr>
            <a:r>
              <a:rPr lang="en"/>
              <a:t>    Thank You!</a:t>
            </a:r>
            <a:endParaRPr/>
          </a:p>
        </p:txBody>
      </p:sp>
      <p:sp>
        <p:nvSpPr>
          <p:cNvPr id="314" name="Shape 314"/>
          <p:cNvSpPr txBox="1"/>
          <p:nvPr>
            <p:ph idx="1" type="body"/>
          </p:nvPr>
        </p:nvSpPr>
        <p:spPr>
          <a:xfrm>
            <a:off x="1049925" y="3943075"/>
            <a:ext cx="6723600" cy="583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Thanks to Prof. Sang (“Peter”) Chin, Kieran Wang, Gavin Brown  </a:t>
            </a:r>
            <a:endParaRPr/>
          </a:p>
        </p:txBody>
      </p:sp>
      <p:sp>
        <p:nvSpPr>
          <p:cNvPr id="315" name="Shape 315"/>
          <p:cNvSpPr txBox="1"/>
          <p:nvPr/>
        </p:nvSpPr>
        <p:spPr>
          <a:xfrm>
            <a:off x="2518075" y="4381775"/>
            <a:ext cx="3680100" cy="38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Roboto"/>
                <a:ea typeface="Roboto"/>
                <a:cs typeface="Roboto"/>
                <a:sym typeface="Roboto"/>
              </a:rPr>
              <a:t>a</a:t>
            </a:r>
            <a:r>
              <a:rPr lang="en" sz="1800">
                <a:solidFill>
                  <a:srgbClr val="FFFFFF"/>
                </a:solidFill>
                <a:latin typeface="Roboto"/>
                <a:ea typeface="Roboto"/>
                <a:cs typeface="Roboto"/>
                <a:sym typeface="Roboto"/>
              </a:rPr>
              <a:t>nd Ken Zhou for their guidance!</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References</a:t>
            </a:r>
            <a:endParaRPr/>
          </a:p>
        </p:txBody>
      </p:sp>
      <p:sp>
        <p:nvSpPr>
          <p:cNvPr id="321" name="Shape 3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r>
              <a:rPr lang="en" u="sng">
                <a:solidFill>
                  <a:schemeClr val="hlink"/>
                </a:solidFill>
                <a:hlinkClick r:id="rId3"/>
              </a:rPr>
              <a:t>Fake News Detection: A Data Mining Perspective</a:t>
            </a:r>
            <a:endParaRPr/>
          </a:p>
          <a:p>
            <a:pPr indent="0" lvl="0" marL="0">
              <a:spcBef>
                <a:spcPts val="1600"/>
              </a:spcBef>
              <a:spcAft>
                <a:spcPts val="0"/>
              </a:spcAft>
              <a:buNone/>
            </a:pPr>
            <a:r>
              <a:rPr lang="en"/>
              <a:t>⧫ </a:t>
            </a:r>
            <a:r>
              <a:rPr lang="en" u="sng">
                <a:solidFill>
                  <a:schemeClr val="hlink"/>
                </a:solidFill>
                <a:hlinkClick r:id="rId4"/>
              </a:rPr>
              <a:t>Fake News Identification - Stanford CS 229</a:t>
            </a:r>
            <a:endParaRPr/>
          </a:p>
          <a:p>
            <a:pPr indent="0" lvl="0" marL="0">
              <a:spcBef>
                <a:spcPts val="1600"/>
              </a:spcBef>
              <a:spcAft>
                <a:spcPts val="0"/>
              </a:spcAft>
              <a:buNone/>
            </a:pPr>
            <a:r>
              <a:rPr lang="en"/>
              <a:t>⧫ </a:t>
            </a:r>
            <a:r>
              <a:rPr lang="en" u="sng">
                <a:solidFill>
                  <a:schemeClr val="hlink"/>
                </a:solidFill>
                <a:hlinkClick r:id="rId5"/>
              </a:rPr>
              <a:t>BS Detector</a:t>
            </a:r>
            <a:endParaRPr/>
          </a:p>
          <a:p>
            <a:pPr indent="0" lvl="0" marL="0">
              <a:spcBef>
                <a:spcPts val="1600"/>
              </a:spcBef>
              <a:spcAft>
                <a:spcPts val="1600"/>
              </a:spcAft>
              <a:buNone/>
            </a:pPr>
            <a:r>
              <a:rPr lang="en"/>
              <a:t>⧫ </a:t>
            </a:r>
            <a:r>
              <a:rPr lang="en" u="sng">
                <a:solidFill>
                  <a:schemeClr val="hlink"/>
                </a:solidFill>
                <a:hlinkClick r:id="rId6"/>
              </a:rPr>
              <a:t>Datasets from Kaggle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87900" y="5129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Problem Statement</a:t>
            </a:r>
            <a:endParaRPr/>
          </a:p>
        </p:txBody>
      </p:sp>
      <p:sp>
        <p:nvSpPr>
          <p:cNvPr id="79" name="Shape 79"/>
          <p:cNvSpPr txBox="1"/>
          <p:nvPr>
            <p:ph idx="1" type="body"/>
          </p:nvPr>
        </p:nvSpPr>
        <p:spPr>
          <a:xfrm>
            <a:off x="387900" y="1737475"/>
            <a:ext cx="38196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Develop a machine learning program to identify fake/unreliable news based on content acquired.</a:t>
            </a:r>
            <a:endParaRPr/>
          </a:p>
        </p:txBody>
      </p:sp>
      <p:pic>
        <p:nvPicPr>
          <p:cNvPr id="80" name="Shape 80"/>
          <p:cNvPicPr preferRelativeResize="0"/>
          <p:nvPr/>
        </p:nvPicPr>
        <p:blipFill>
          <a:blip r:embed="rId3">
            <a:alphaModFix/>
          </a:blip>
          <a:stretch>
            <a:fillRect/>
          </a:stretch>
        </p:blipFill>
        <p:spPr>
          <a:xfrm>
            <a:off x="4149600" y="1199025"/>
            <a:ext cx="4859900" cy="352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87900" y="43897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a:t>
            </a:r>
            <a:endParaRPr/>
          </a:p>
        </p:txBody>
      </p:sp>
      <p:sp>
        <p:nvSpPr>
          <p:cNvPr id="86" name="Shape 86"/>
          <p:cNvSpPr txBox="1"/>
          <p:nvPr>
            <p:ph idx="1" type="body"/>
          </p:nvPr>
        </p:nvSpPr>
        <p:spPr>
          <a:xfrm>
            <a:off x="387900" y="1442200"/>
            <a:ext cx="32124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Dataset source - Kaggle</a:t>
            </a:r>
            <a:endParaRPr/>
          </a:p>
          <a:p>
            <a:pPr indent="0" lvl="0" marL="0">
              <a:spcBef>
                <a:spcPts val="1600"/>
              </a:spcBef>
              <a:spcAft>
                <a:spcPts val="0"/>
              </a:spcAft>
              <a:buNone/>
            </a:pPr>
            <a:r>
              <a:rPr lang="en"/>
              <a:t>⧫ ID, Title, Author, Text, Label</a:t>
            </a:r>
            <a:endParaRPr/>
          </a:p>
          <a:p>
            <a:pPr indent="0" lvl="0" marL="0">
              <a:spcBef>
                <a:spcPts val="1600"/>
              </a:spcBef>
              <a:spcAft>
                <a:spcPts val="0"/>
              </a:spcAft>
              <a:buNone/>
            </a:pPr>
            <a:r>
              <a:rPr lang="en"/>
              <a:t>⧫ Label 1 - Unreliable</a:t>
            </a:r>
            <a:endParaRPr/>
          </a:p>
          <a:p>
            <a:pPr indent="0" lvl="0" marL="0">
              <a:spcBef>
                <a:spcPts val="1600"/>
              </a:spcBef>
              <a:spcAft>
                <a:spcPts val="1600"/>
              </a:spcAft>
              <a:buNone/>
            </a:pPr>
            <a:r>
              <a:rPr lang="en"/>
              <a:t>⧫ Label 0 - Reliable</a:t>
            </a:r>
            <a:endParaRPr/>
          </a:p>
        </p:txBody>
      </p:sp>
      <p:pic>
        <p:nvPicPr>
          <p:cNvPr id="87" name="Shape 87"/>
          <p:cNvPicPr preferRelativeResize="0"/>
          <p:nvPr/>
        </p:nvPicPr>
        <p:blipFill>
          <a:blip r:embed="rId3">
            <a:alphaModFix/>
          </a:blip>
          <a:stretch>
            <a:fillRect/>
          </a:stretch>
        </p:blipFill>
        <p:spPr>
          <a:xfrm>
            <a:off x="3930375" y="268275"/>
            <a:ext cx="4702225" cy="4597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87900" y="43897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Workflow</a:t>
            </a:r>
            <a:endParaRPr/>
          </a:p>
        </p:txBody>
      </p:sp>
      <p:pic>
        <p:nvPicPr>
          <p:cNvPr id="93" name="Shape 93"/>
          <p:cNvPicPr preferRelativeResize="0"/>
          <p:nvPr/>
        </p:nvPicPr>
        <p:blipFill>
          <a:blip r:embed="rId3">
            <a:alphaModFix/>
          </a:blip>
          <a:stretch>
            <a:fillRect/>
          </a:stretch>
        </p:blipFill>
        <p:spPr>
          <a:xfrm>
            <a:off x="2827475" y="0"/>
            <a:ext cx="349265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Preprocessing</a:t>
            </a:r>
            <a:endParaRPr/>
          </a:p>
        </p:txBody>
      </p:sp>
      <p:sp>
        <p:nvSpPr>
          <p:cNvPr id="99" name="Shape 99"/>
          <p:cNvSpPr txBox="1"/>
          <p:nvPr>
            <p:ph idx="1" type="body"/>
          </p:nvPr>
        </p:nvSpPr>
        <p:spPr>
          <a:xfrm>
            <a:off x="387900" y="1442200"/>
            <a:ext cx="45435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Perform various text cleaning steps (remove all non-alphanumeric characters, delete stopwords, delete missing rows, etc.)</a:t>
            </a:r>
            <a:r>
              <a:rPr lang="en"/>
              <a:t> </a:t>
            </a:r>
            <a:endParaRPr/>
          </a:p>
          <a:p>
            <a:pPr indent="-342900" lvl="0" marL="457200" rtl="0">
              <a:spcBef>
                <a:spcPts val="0"/>
              </a:spcBef>
              <a:spcAft>
                <a:spcPts val="0"/>
              </a:spcAft>
              <a:buSzPts val="1800"/>
              <a:buChar char="➢"/>
            </a:pPr>
            <a:r>
              <a:rPr lang="en"/>
              <a:t>For Doc2Vec, convert to LabeledSentences(), comma separated word format</a:t>
            </a:r>
            <a:endParaRPr/>
          </a:p>
        </p:txBody>
      </p:sp>
      <p:pic>
        <p:nvPicPr>
          <p:cNvPr id="100" name="Shape 100"/>
          <p:cNvPicPr preferRelativeResize="0"/>
          <p:nvPr/>
        </p:nvPicPr>
        <p:blipFill>
          <a:blip r:embed="rId3">
            <a:alphaModFix/>
          </a:blip>
          <a:stretch>
            <a:fillRect/>
          </a:stretch>
        </p:blipFill>
        <p:spPr>
          <a:xfrm>
            <a:off x="4846550" y="1144125"/>
            <a:ext cx="4051175" cy="33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Doc2Vec Model</a:t>
            </a:r>
            <a:endParaRPr/>
          </a:p>
        </p:txBody>
      </p:sp>
      <p:sp>
        <p:nvSpPr>
          <p:cNvPr id="106" name="Shape 106"/>
          <p:cNvSpPr txBox="1"/>
          <p:nvPr>
            <p:ph idx="1" type="body"/>
          </p:nvPr>
        </p:nvSpPr>
        <p:spPr>
          <a:xfrm>
            <a:off x="387900" y="1442200"/>
            <a:ext cx="4179300" cy="30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Based on Word2Vec model</a:t>
            </a:r>
            <a:endParaRPr/>
          </a:p>
          <a:p>
            <a:pPr indent="0" lvl="0" marL="0" rtl="0">
              <a:spcBef>
                <a:spcPts val="1600"/>
              </a:spcBef>
              <a:spcAft>
                <a:spcPts val="0"/>
              </a:spcAft>
              <a:buNone/>
            </a:pPr>
            <a:r>
              <a:rPr lang="en"/>
              <a:t>⧫ Preserves word order information</a:t>
            </a:r>
            <a:endParaRPr/>
          </a:p>
          <a:p>
            <a:pPr indent="0" lvl="0" marL="0" rtl="0">
              <a:spcBef>
                <a:spcPts val="1600"/>
              </a:spcBef>
              <a:spcAft>
                <a:spcPts val="1600"/>
              </a:spcAft>
              <a:buNone/>
            </a:pPr>
            <a:r>
              <a:rPr lang="en"/>
              <a:t>⧫ Extracts Word2Vec features and adds an additional “document vector” with information about the entire document</a:t>
            </a:r>
            <a:endParaRPr/>
          </a:p>
        </p:txBody>
      </p:sp>
      <p:pic>
        <p:nvPicPr>
          <p:cNvPr id="107" name="Shape 107"/>
          <p:cNvPicPr preferRelativeResize="0"/>
          <p:nvPr/>
        </p:nvPicPr>
        <p:blipFill>
          <a:blip r:embed="rId3">
            <a:alphaModFix/>
          </a:blip>
          <a:stretch>
            <a:fillRect/>
          </a:stretch>
        </p:blipFill>
        <p:spPr>
          <a:xfrm>
            <a:off x="4736550" y="1442200"/>
            <a:ext cx="401955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Training a Model</a:t>
            </a:r>
            <a:endParaRPr/>
          </a:p>
        </p:txBody>
      </p:sp>
      <p:sp>
        <p:nvSpPr>
          <p:cNvPr id="113" name="Shape 113"/>
          <p:cNvSpPr txBox="1"/>
          <p:nvPr>
            <p:ph idx="1" type="body"/>
          </p:nvPr>
        </p:nvSpPr>
        <p:spPr>
          <a:xfrm>
            <a:off x="387900" y="1489825"/>
            <a:ext cx="39354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Models used-</a:t>
            </a:r>
            <a:endParaRPr/>
          </a:p>
          <a:p>
            <a:pPr indent="-342900" lvl="0" marL="457200" rtl="0">
              <a:spcBef>
                <a:spcPts val="1600"/>
              </a:spcBef>
              <a:spcAft>
                <a:spcPts val="0"/>
              </a:spcAft>
              <a:buSzPts val="1800"/>
              <a:buChar char="●"/>
            </a:pPr>
            <a:r>
              <a:rPr lang="en"/>
              <a:t>Naive Bayes</a:t>
            </a:r>
            <a:endParaRPr/>
          </a:p>
          <a:p>
            <a:pPr indent="-342900" lvl="0" marL="457200" rtl="0">
              <a:spcBef>
                <a:spcPts val="0"/>
              </a:spcBef>
              <a:spcAft>
                <a:spcPts val="0"/>
              </a:spcAft>
              <a:buSzPts val="1800"/>
              <a:buChar char="●"/>
            </a:pPr>
            <a:r>
              <a:rPr lang="en"/>
              <a:t>Support Vector Machine (SVM)</a:t>
            </a:r>
            <a:endParaRPr/>
          </a:p>
          <a:p>
            <a:pPr indent="-342900" lvl="0" marL="457200" rtl="0">
              <a:spcBef>
                <a:spcPts val="0"/>
              </a:spcBef>
              <a:spcAft>
                <a:spcPts val="0"/>
              </a:spcAft>
              <a:buSzPts val="1800"/>
              <a:buChar char="●"/>
            </a:pPr>
            <a:r>
              <a:rPr lang="en"/>
              <a:t>Neural Network</a:t>
            </a:r>
            <a:endParaRPr/>
          </a:p>
          <a:p>
            <a:pPr indent="-342900" lvl="0" marL="457200">
              <a:spcBef>
                <a:spcPts val="0"/>
              </a:spcBef>
              <a:spcAft>
                <a:spcPts val="0"/>
              </a:spcAft>
              <a:buSzPts val="1800"/>
              <a:buChar char="●"/>
            </a:pPr>
            <a:r>
              <a:rPr lang="en"/>
              <a:t>Long Short-Term Memory (LSTM)</a:t>
            </a:r>
            <a:endParaRPr/>
          </a:p>
        </p:txBody>
      </p:sp>
      <p:pic>
        <p:nvPicPr>
          <p:cNvPr id="114" name="Shape 114"/>
          <p:cNvPicPr preferRelativeResize="0"/>
          <p:nvPr/>
        </p:nvPicPr>
        <p:blipFill>
          <a:blip r:embed="rId3">
            <a:alphaModFix/>
          </a:blip>
          <a:stretch>
            <a:fillRect/>
          </a:stretch>
        </p:blipFill>
        <p:spPr>
          <a:xfrm>
            <a:off x="4178500" y="393725"/>
            <a:ext cx="4866449" cy="4450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Naive Bayes</a:t>
            </a:r>
            <a:endParaRPr/>
          </a:p>
        </p:txBody>
      </p:sp>
      <p:sp>
        <p:nvSpPr>
          <p:cNvPr id="120" name="Shape 120"/>
          <p:cNvSpPr txBox="1"/>
          <p:nvPr>
            <p:ph idx="1" type="body"/>
          </p:nvPr>
        </p:nvSpPr>
        <p:spPr>
          <a:xfrm>
            <a:off x="302050" y="1489825"/>
            <a:ext cx="4915800" cy="3375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Classification technique based on Bayes’ theorem with an assumption of independence among predictors</a:t>
            </a:r>
            <a:endParaRPr/>
          </a:p>
          <a:p>
            <a:pPr indent="0" lvl="0" marL="0">
              <a:spcBef>
                <a:spcPts val="1600"/>
              </a:spcBef>
              <a:spcAft>
                <a:spcPts val="0"/>
              </a:spcAft>
              <a:buNone/>
            </a:pPr>
            <a:r>
              <a:rPr lang="en"/>
              <a:t>1. Convert data set into a frequency table</a:t>
            </a:r>
            <a:endParaRPr/>
          </a:p>
          <a:p>
            <a:pPr indent="0" lvl="0" marL="0">
              <a:spcBef>
                <a:spcPts val="1600"/>
              </a:spcBef>
              <a:spcAft>
                <a:spcPts val="0"/>
              </a:spcAft>
              <a:buNone/>
            </a:pPr>
            <a:r>
              <a:rPr lang="en"/>
              <a:t>2. Create likelihood table by finding probabilities</a:t>
            </a:r>
            <a:endParaRPr/>
          </a:p>
          <a:p>
            <a:pPr indent="0" lvl="0" marL="0">
              <a:spcBef>
                <a:spcPts val="1600"/>
              </a:spcBef>
              <a:spcAft>
                <a:spcPts val="1600"/>
              </a:spcAft>
              <a:buNone/>
            </a:pPr>
            <a:r>
              <a:rPr lang="en"/>
              <a:t>3. Use Naive Bayesian equation to calculate posterior probability for each class</a:t>
            </a:r>
            <a:endParaRPr/>
          </a:p>
        </p:txBody>
      </p:sp>
      <p:pic>
        <p:nvPicPr>
          <p:cNvPr id="121" name="Shape 121"/>
          <p:cNvPicPr preferRelativeResize="0"/>
          <p:nvPr/>
        </p:nvPicPr>
        <p:blipFill>
          <a:blip r:embed="rId3">
            <a:alphaModFix/>
          </a:blip>
          <a:stretch>
            <a:fillRect/>
          </a:stretch>
        </p:blipFill>
        <p:spPr>
          <a:xfrm>
            <a:off x="5101075" y="1625250"/>
            <a:ext cx="3890525" cy="269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