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3"/>
  </p:notesMasterIdLst>
  <p:handoutMasterIdLst>
    <p:handoutMasterId r:id="rId34"/>
  </p:handoutMasterIdLst>
  <p:sldIdLst>
    <p:sldId id="256" r:id="rId5"/>
    <p:sldId id="268" r:id="rId6"/>
    <p:sldId id="278" r:id="rId7"/>
    <p:sldId id="274" r:id="rId8"/>
    <p:sldId id="275" r:id="rId9"/>
    <p:sldId id="279" r:id="rId10"/>
    <p:sldId id="280" r:id="rId11"/>
    <p:sldId id="276" r:id="rId12"/>
    <p:sldId id="267" r:id="rId13"/>
    <p:sldId id="273" r:id="rId14"/>
    <p:sldId id="266" r:id="rId15"/>
    <p:sldId id="281" r:id="rId16"/>
    <p:sldId id="282" r:id="rId17"/>
    <p:sldId id="269"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6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p:scale>
          <a:sx n="75" d="100"/>
          <a:sy n="75" d="100"/>
        </p:scale>
        <p:origin x="540" y="5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1/29/2021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1/29/2021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1/29/2021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1/29/2021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1/29/2021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1/29/2021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1/29/2021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1/29/2021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1/29/2021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1/29/2021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1/29/2021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1/29/2021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1/29/2021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3861675" y="4574332"/>
            <a:ext cx="8377800" cy="2284834"/>
          </a:xfrm>
          <a:solidFill>
            <a:schemeClr val="bg2"/>
          </a:solidFill>
        </p:spPr>
        <p:txBody>
          <a:bodyPr anchor="t">
            <a:normAutofit/>
          </a:bodyPr>
          <a:lstStyle/>
          <a:p>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b="1" i="1" dirty="0" smtClean="0">
                <a:latin typeface="Gill Sans MT" panose="020B0502020104020203" pitchFamily="34" charset="0"/>
                <a:cs typeface="Times New Roman" panose="02020603050405020304" pitchFamily="18" charset="0"/>
              </a:rPr>
              <a:t>Department of Software Engineering</a:t>
            </a:r>
            <a:br>
              <a:rPr lang="en-US" sz="2000" b="1" i="1" dirty="0" smtClean="0">
                <a:latin typeface="Gill Sans MT" panose="020B0502020104020203" pitchFamily="34" charset="0"/>
                <a:cs typeface="Times New Roman" panose="02020603050405020304" pitchFamily="18" charset="0"/>
              </a:rPr>
            </a:br>
            <a:r>
              <a:rPr lang="en-US" sz="2000" b="1" i="1" dirty="0" smtClean="0">
                <a:latin typeface="Gill Sans MT" panose="020B0502020104020203" pitchFamily="34" charset="0"/>
                <a:cs typeface="Times New Roman" panose="02020603050405020304" pitchFamily="18" charset="0"/>
              </a:rPr>
              <a:t>Faculty of Science and Information Technology</a:t>
            </a:r>
            <a:br>
              <a:rPr lang="en-US" sz="2000" b="1" i="1" dirty="0" smtClean="0">
                <a:latin typeface="Gill Sans MT" panose="020B0502020104020203" pitchFamily="34" charset="0"/>
                <a:cs typeface="Times New Roman" panose="02020603050405020304" pitchFamily="18" charset="0"/>
              </a:rPr>
            </a:br>
            <a:r>
              <a:rPr lang="en-US" sz="2000" b="1" i="1" dirty="0" smtClean="0">
                <a:latin typeface="Gill Sans MT" panose="020B0502020104020203" pitchFamily="34" charset="0"/>
                <a:cs typeface="Times New Roman" panose="02020603050405020304" pitchFamily="18" charset="0"/>
              </a:rPr>
              <a:t>Daffodil International University</a:t>
            </a:r>
            <a:endParaRPr lang="en-US" sz="2000" b="1" i="1" dirty="0">
              <a:latin typeface="Gill Sans MT" panose="020B0502020104020203"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3861676" y="3962612"/>
            <a:ext cx="8330323" cy="1194417"/>
          </a:xfrm>
        </p:spPr>
        <p:style>
          <a:lnRef idx="2">
            <a:schemeClr val="dk1">
              <a:shade val="50000"/>
            </a:schemeClr>
          </a:lnRef>
          <a:fillRef idx="1">
            <a:schemeClr val="dk1"/>
          </a:fillRef>
          <a:effectRef idx="0">
            <a:schemeClr val="dk1"/>
          </a:effectRef>
          <a:fontRef idx="minor">
            <a:schemeClr val="lt1"/>
          </a:fontRef>
        </p:style>
        <p:txBody>
          <a:bodyPr anchor="b">
            <a:noAutofit/>
          </a:bodyPr>
          <a:lstStyle/>
          <a:p>
            <a:pPr algn="l"/>
            <a:r>
              <a:rPr lang="en-US" sz="4000" b="1" dirty="0" smtClean="0">
                <a:latin typeface="Gabriola" panose="04040605051002020D02" pitchFamily="82" charset="0"/>
                <a:cs typeface="Times New Roman" panose="02020603050405020304" pitchFamily="18" charset="0"/>
              </a:rPr>
              <a:t>FakeSpy-A Machine Learning Based Framework To Detecting </a:t>
            </a:r>
            <a:r>
              <a:rPr lang="en-US" sz="4000" b="1" dirty="0">
                <a:latin typeface="Gabriola" panose="04040605051002020D02" pitchFamily="82" charset="0"/>
                <a:cs typeface="Times New Roman" panose="02020603050405020304" pitchFamily="18" charset="0"/>
              </a:rPr>
              <a:t>Fake News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76533" y="1367679"/>
            <a:ext cx="1958107" cy="1958107"/>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pic>
        <p:nvPicPr>
          <p:cNvPr id="4" name="Picture 3"/>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10617200" y="4919167"/>
            <a:ext cx="1705371" cy="1634033"/>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9658"/>
            <a:ext cx="12192000" cy="5515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i="1" dirty="0" smtClean="0">
                <a:latin typeface="Bodoni MT" panose="02070603080606020203" pitchFamily="18" charset="0"/>
                <a:cs typeface="Times New Roman" panose="02020603050405020304" pitchFamily="18" charset="0"/>
              </a:rPr>
              <a:t>Literature Review</a:t>
            </a:r>
            <a:endParaRPr lang="en-US" sz="2800" b="1" i="1" dirty="0">
              <a:latin typeface="Bodoni MT" panose="02070603080606020203"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537028"/>
            <a:ext cx="11988800" cy="6183085"/>
          </a:xfrm>
          <a:prstGeom prst="rect">
            <a:avLst/>
          </a:prstGeom>
        </p:spPr>
      </p:pic>
    </p:spTree>
    <p:extLst>
      <p:ext uri="{BB962C8B-B14F-4D97-AF65-F5344CB8AC3E}">
        <p14:creationId xmlns:p14="http://schemas.microsoft.com/office/powerpoint/2010/main" val="3406525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a:xfrm>
            <a:off x="0" y="551542"/>
            <a:ext cx="12192000" cy="6306457"/>
          </a:xfrm>
        </p:spPr>
        <p:txBody>
          <a:bodyPr>
            <a:normAutofit/>
          </a:bodyPr>
          <a:lstStyle/>
          <a:p>
            <a:pPr marL="0" indent="0">
              <a:buNone/>
            </a:pPr>
            <a:endParaRPr lang="en-US" sz="2600" dirty="0" smtClean="0">
              <a:latin typeface="Arial Rounded MT Bold" panose="020F0704030504030204" pitchFamily="34" charset="0"/>
            </a:endParaRPr>
          </a:p>
          <a:p>
            <a:pPr marL="0" indent="0">
              <a:buNone/>
            </a:pPr>
            <a:r>
              <a:rPr lang="en-US" sz="1800" b="1" dirty="0" smtClean="0">
                <a:latin typeface="Times New Roman" panose="02020603050405020304" pitchFamily="18" charset="0"/>
                <a:cs typeface="Times New Roman" panose="02020603050405020304" pitchFamily="18" charset="0"/>
              </a:rPr>
              <a:t>This Thesis based on Classification problem with the Discrete dataset and it’s Qualitative Research.</a:t>
            </a: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Most of the part of fake and true dataset are collected from kaggle repository. </a:t>
            </a:r>
            <a:r>
              <a:rPr lang="en-US" sz="1600" dirty="0">
                <a:latin typeface="Times New Roman" panose="02020603050405020304" pitchFamily="18" charset="0"/>
                <a:cs typeface="Times New Roman" panose="02020603050405020304" pitchFamily="18" charset="0"/>
              </a:rPr>
              <a:t>S</a:t>
            </a:r>
            <a:r>
              <a:rPr lang="en-US" sz="1600" dirty="0" smtClean="0">
                <a:latin typeface="Times New Roman" panose="02020603050405020304" pitchFamily="18" charset="0"/>
                <a:cs typeface="Times New Roman" panose="02020603050405020304" pitchFamily="18" charset="0"/>
              </a:rPr>
              <a:t>ome of true data are collected from many reliable data source website like- BBC, CCN, The New York Time etc. Total </a:t>
            </a:r>
            <a:r>
              <a:rPr lang="en-US" sz="1600" dirty="0">
                <a:latin typeface="Times New Roman" panose="02020603050405020304" pitchFamily="18" charset="0"/>
                <a:cs typeface="Times New Roman" panose="02020603050405020304" pitchFamily="18" charset="0"/>
              </a:rPr>
              <a:t>44909 (</a:t>
            </a:r>
            <a:r>
              <a:rPr lang="en-US" sz="1600" i="1" dirty="0">
                <a:solidFill>
                  <a:schemeClr val="accent1"/>
                </a:solidFill>
                <a:latin typeface="Times New Roman" panose="02020603050405020304" pitchFamily="18" charset="0"/>
                <a:cs typeface="Times New Roman" panose="02020603050405020304" pitchFamily="18" charset="0"/>
              </a:rPr>
              <a:t>https://doi.org/10.6084/m9.figshare.13325198.v1</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data present this document where true news 21417 and fake news 23471 presented in this collection.</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p:txBody>
      </p:sp>
      <p:sp>
        <p:nvSpPr>
          <p:cNvPr id="8" name="Rectangle 7"/>
          <p:cNvSpPr/>
          <p:nvPr/>
        </p:nvSpPr>
        <p:spPr>
          <a:xfrm>
            <a:off x="0" y="0"/>
            <a:ext cx="12192000" cy="698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i="1" dirty="0" smtClean="0">
                <a:latin typeface="Bodoni MT Black" panose="02070A03080606020203" pitchFamily="18" charset="0"/>
                <a:cs typeface="Times New Roman" panose="02020603050405020304" pitchFamily="18" charset="0"/>
              </a:rPr>
              <a:t>Dataset Collection</a:t>
            </a:r>
            <a:endParaRPr lang="en-US" sz="2400" b="1" i="1" dirty="0">
              <a:latin typeface="Bodoni MT Black" panose="02070A03080606020203"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00245056"/>
              </p:ext>
            </p:extLst>
          </p:nvPr>
        </p:nvGraphicFramePr>
        <p:xfrm>
          <a:off x="3022600" y="3335866"/>
          <a:ext cx="5558366" cy="1529644"/>
        </p:xfrm>
        <a:graphic>
          <a:graphicData uri="http://schemas.openxmlformats.org/drawingml/2006/table">
            <a:tbl>
              <a:tblPr firstRow="1" firstCol="1" lastRow="1" bandRow="1">
                <a:tableStyleId>{5C22544A-7EE6-4342-B048-85BDC9FD1C3A}</a:tableStyleId>
              </a:tblPr>
              <a:tblGrid>
                <a:gridCol w="2779183">
                  <a:extLst>
                    <a:ext uri="{9D8B030D-6E8A-4147-A177-3AD203B41FA5}">
                      <a16:colId xmlns:a16="http://schemas.microsoft.com/office/drawing/2014/main" val="253208845"/>
                    </a:ext>
                  </a:extLst>
                </a:gridCol>
                <a:gridCol w="2779183">
                  <a:extLst>
                    <a:ext uri="{9D8B030D-6E8A-4147-A177-3AD203B41FA5}">
                      <a16:colId xmlns:a16="http://schemas.microsoft.com/office/drawing/2014/main" val="3697335718"/>
                    </a:ext>
                  </a:extLst>
                </a:gridCol>
              </a:tblGrid>
              <a:tr h="382411">
                <a:tc>
                  <a:txBody>
                    <a:bodyPr/>
                    <a:lstStyle/>
                    <a:p>
                      <a:pPr algn="ctr"/>
                      <a:r>
                        <a:rPr lang="en-US" sz="1400" b="1" dirty="0" smtClean="0">
                          <a:latin typeface="Times New Roman" panose="02020603050405020304" pitchFamily="18" charset="0"/>
                          <a:cs typeface="Times New Roman" panose="02020603050405020304" pitchFamily="18" charset="0"/>
                        </a:rPr>
                        <a:t>No</a:t>
                      </a:r>
                      <a:r>
                        <a:rPr lang="en-US" sz="1400" b="1" baseline="0" dirty="0" smtClean="0">
                          <a:latin typeface="Times New Roman" panose="02020603050405020304" pitchFamily="18" charset="0"/>
                          <a:cs typeface="Times New Roman" panose="02020603050405020304" pitchFamily="18" charset="0"/>
                        </a:rPr>
                        <a:t>. of feature </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smtClean="0">
                          <a:latin typeface="Times New Roman" panose="02020603050405020304" pitchFamily="18" charset="0"/>
                          <a:cs typeface="Times New Roman" panose="02020603050405020304" pitchFamily="18" charset="0"/>
                        </a:rPr>
                        <a:t>5</a:t>
                      </a:r>
                      <a:r>
                        <a:rPr lang="en-US" sz="1400" b="1" baseline="0" dirty="0" smtClean="0">
                          <a:latin typeface="Times New Roman" panose="02020603050405020304" pitchFamily="18" charset="0"/>
                          <a:cs typeface="Times New Roman" panose="02020603050405020304" pitchFamily="18" charset="0"/>
                        </a:rPr>
                        <a:t> Feature</a:t>
                      </a:r>
                      <a:endParaRPr 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90388325"/>
                  </a:ext>
                </a:extLst>
              </a:tr>
              <a:tr h="382411">
                <a:tc>
                  <a:txBody>
                    <a:bodyPr/>
                    <a:lstStyle/>
                    <a:p>
                      <a:pPr algn="ctr"/>
                      <a:r>
                        <a:rPr lang="en-US" sz="1400" b="1" dirty="0" smtClean="0">
                          <a:latin typeface="Times New Roman" panose="02020603050405020304" pitchFamily="18" charset="0"/>
                          <a:cs typeface="Times New Roman" panose="02020603050405020304" pitchFamily="18" charset="0"/>
                        </a:rPr>
                        <a:t>True</a:t>
                      </a:r>
                      <a:r>
                        <a:rPr lang="en-US" sz="1400" b="1" baseline="0" dirty="0" smtClean="0">
                          <a:latin typeface="Times New Roman" panose="02020603050405020304" pitchFamily="18" charset="0"/>
                          <a:cs typeface="Times New Roman" panose="02020603050405020304" pitchFamily="18" charset="0"/>
                        </a:rPr>
                        <a:t> News</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21417</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76501124"/>
                  </a:ext>
                </a:extLst>
              </a:tr>
              <a:tr h="382411">
                <a:tc>
                  <a:txBody>
                    <a:bodyPr/>
                    <a:lstStyle/>
                    <a:p>
                      <a:pPr algn="ctr"/>
                      <a:r>
                        <a:rPr lang="en-US" sz="1400" b="1" dirty="0" smtClean="0">
                          <a:latin typeface="Times New Roman" panose="02020603050405020304" pitchFamily="18" charset="0"/>
                          <a:cs typeface="Times New Roman" panose="02020603050405020304" pitchFamily="18" charset="0"/>
                        </a:rPr>
                        <a:t>Fake</a:t>
                      </a:r>
                      <a:r>
                        <a:rPr lang="en-US" sz="1400" b="1" baseline="0" dirty="0" smtClean="0">
                          <a:latin typeface="Times New Roman" panose="02020603050405020304" pitchFamily="18" charset="0"/>
                          <a:cs typeface="Times New Roman" panose="02020603050405020304" pitchFamily="18" charset="0"/>
                        </a:rPr>
                        <a:t> News</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23471</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7857017"/>
                  </a:ext>
                </a:extLst>
              </a:tr>
              <a:tr h="382411">
                <a:tc>
                  <a:txBody>
                    <a:bodyPr/>
                    <a:lstStyle/>
                    <a:p>
                      <a:pPr algn="ctr"/>
                      <a:r>
                        <a:rPr lang="en-US" sz="1400" b="1" dirty="0" smtClean="0">
                          <a:latin typeface="Times New Roman" panose="02020603050405020304" pitchFamily="18" charset="0"/>
                          <a:cs typeface="Times New Roman" panose="02020603050405020304" pitchFamily="18" charset="0"/>
                        </a:rPr>
                        <a:t>Total</a:t>
                      </a:r>
                      <a:r>
                        <a:rPr lang="en-US" sz="1400" b="1" baseline="0" dirty="0" smtClean="0">
                          <a:latin typeface="Times New Roman" panose="02020603050405020304" pitchFamily="18" charset="0"/>
                          <a:cs typeface="Times New Roman" panose="02020603050405020304" pitchFamily="18" charset="0"/>
                        </a:rPr>
                        <a:t> Document</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44909</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4272688"/>
                  </a:ext>
                </a:extLst>
              </a:tr>
            </a:tbl>
          </a:graphicData>
        </a:graphic>
      </p:graphicFrame>
    </p:spTree>
    <p:extLst>
      <p:ext uri="{BB962C8B-B14F-4D97-AF65-F5344CB8AC3E}">
        <p14:creationId xmlns:p14="http://schemas.microsoft.com/office/powerpoint/2010/main" val="381659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765301"/>
                <a:ext cx="10515600" cy="2857500"/>
              </a:xfrm>
            </p:spPr>
            <p:txBody>
              <a:bodyPr>
                <a:noAutofit/>
              </a:bodyPr>
              <a:lstStyle/>
              <a:p>
                <a:r>
                  <a:rPr lang="en-GB" sz="1600" dirty="0">
                    <a:latin typeface="Times New Roman" panose="02020603050405020304" pitchFamily="18" charset="0"/>
                    <a:cs typeface="Times New Roman" panose="02020603050405020304" pitchFamily="18" charset="0"/>
                  </a:rPr>
                  <a:t>For selected 100% document the calculation is</a:t>
                </a:r>
                <a:r>
                  <a:rPr lang="en-GB"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GB" sz="1600" dirty="0">
                    <a:latin typeface="Times New Roman" panose="02020603050405020304" pitchFamily="18" charset="0"/>
                    <a:cs typeface="Times New Roman" panose="02020603050405020304" pitchFamily="18" charset="0"/>
                  </a:rPr>
                  <a:t>					</a:t>
                </a:r>
                <a14:m>
                  <m:oMath xmlns:m="http://schemas.openxmlformats.org/officeDocument/2006/math">
                    <m:r>
                      <m:rPr>
                        <m:nor/>
                      </m:rPr>
                      <a:rPr lang="en-GB" sz="1600" b="1">
                        <a:latin typeface="Times New Roman" panose="02020603050405020304" pitchFamily="18" charset="0"/>
                        <a:cs typeface="Times New Roman" panose="02020603050405020304" pitchFamily="18" charset="0"/>
                      </a:rPr>
                      <m:t>CS</m:t>
                    </m:r>
                    <m:r>
                      <m:rPr>
                        <m:nor/>
                      </m:rPr>
                      <a:rPr lang="en-GB" sz="1600" b="1" i="1">
                        <a:latin typeface="Times New Roman" panose="02020603050405020304" pitchFamily="18" charset="0"/>
                        <a:cs typeface="Times New Roman" panose="02020603050405020304" pitchFamily="18" charset="0"/>
                      </a:rPr>
                      <m:t>−</m:t>
                    </m:r>
                    <m:r>
                      <m:rPr>
                        <m:nor/>
                      </m:rPr>
                      <a:rPr lang="en-GB" sz="1600" b="1">
                        <a:latin typeface="Times New Roman" panose="02020603050405020304" pitchFamily="18" charset="0"/>
                        <a:cs typeface="Times New Roman" panose="02020603050405020304" pitchFamily="18" charset="0"/>
                      </a:rPr>
                      <m:t>1</m:t>
                    </m:r>
                    <m:r>
                      <a:rPr lang="en-GB" sz="1600" i="1">
                        <a:latin typeface="Cambria Math" panose="02040503050406030204" pitchFamily="18" charset="0"/>
                      </a:rPr>
                      <m:t>=</m:t>
                    </m:r>
                    <m:f>
                      <m:fPr>
                        <m:ctrlPr>
                          <a:rPr lang="en-US" sz="1600" i="1">
                            <a:latin typeface="Cambria Math" panose="02040503050406030204" pitchFamily="18" charset="0"/>
                          </a:rPr>
                        </m:ctrlPr>
                      </m:fPr>
                      <m:num>
                        <m:r>
                          <a:rPr lang="en-GB" sz="1600" i="1">
                            <a:latin typeface="Cambria Math" panose="02040503050406030204" pitchFamily="18" charset="0"/>
                          </a:rPr>
                          <m:t>100</m:t>
                        </m:r>
                      </m:num>
                      <m:den>
                        <m:r>
                          <a:rPr lang="en-GB" sz="1600" i="1">
                            <a:latin typeface="Cambria Math" panose="02040503050406030204" pitchFamily="18" charset="0"/>
                          </a:rPr>
                          <m:t>100</m:t>
                        </m:r>
                      </m:den>
                    </m:f>
                    <m:r>
                      <m:rPr>
                        <m:nor/>
                      </m:rPr>
                      <a:rPr lang="en-GB" sz="1600" b="1" i="1">
                        <a:latin typeface="Times New Roman" panose="02020603050405020304" pitchFamily="18" charset="0"/>
                        <a:cs typeface="Times New Roman" panose="02020603050405020304" pitchFamily="18" charset="0"/>
                      </a:rPr>
                      <m:t>∗</m:t>
                    </m:r>
                    <m:r>
                      <m:rPr>
                        <m:nor/>
                      </m:rPr>
                      <a:rPr lang="en-GB" sz="1600" b="1">
                        <a:latin typeface="Times New Roman" panose="02020603050405020304" pitchFamily="18" charset="0"/>
                        <a:cs typeface="Times New Roman" panose="02020603050405020304" pitchFamily="18" charset="0"/>
                      </a:rPr>
                      <m:t> </m:t>
                    </m:r>
                    <m:r>
                      <m:rPr>
                        <m:nor/>
                      </m:rPr>
                      <a:rPr lang="en-GB" sz="1600" b="1">
                        <a:latin typeface="Times New Roman" panose="02020603050405020304" pitchFamily="18" charset="0"/>
                        <a:cs typeface="Times New Roman" panose="02020603050405020304" pitchFamily="18" charset="0"/>
                      </a:rPr>
                      <m:t>Total</m:t>
                    </m:r>
                    <m:r>
                      <m:rPr>
                        <m:nor/>
                      </m:rPr>
                      <a:rPr lang="en-GB" sz="1600" b="1">
                        <a:latin typeface="Times New Roman" panose="02020603050405020304" pitchFamily="18" charset="0"/>
                        <a:cs typeface="Times New Roman" panose="02020603050405020304" pitchFamily="18" charset="0"/>
                      </a:rPr>
                      <m:t> </m:t>
                    </m:r>
                    <m:r>
                      <m:rPr>
                        <m:nor/>
                      </m:rPr>
                      <a:rPr lang="en-GB" sz="1600" b="1">
                        <a:latin typeface="Times New Roman" panose="02020603050405020304" pitchFamily="18" charset="0"/>
                        <a:cs typeface="Times New Roman" panose="02020603050405020304" pitchFamily="18" charset="0"/>
                      </a:rPr>
                      <m:t>Number</m:t>
                    </m:r>
                    <m:r>
                      <m:rPr>
                        <m:nor/>
                      </m:rPr>
                      <a:rPr lang="en-GB" sz="1600" b="1">
                        <a:latin typeface="Times New Roman" panose="02020603050405020304" pitchFamily="18" charset="0"/>
                        <a:cs typeface="Times New Roman" panose="02020603050405020304" pitchFamily="18" charset="0"/>
                      </a:rPr>
                      <m:t> </m:t>
                    </m:r>
                    <m:r>
                      <m:rPr>
                        <m:nor/>
                      </m:rPr>
                      <a:rPr lang="en-GB" sz="1600" b="1">
                        <a:latin typeface="Times New Roman" panose="02020603050405020304" pitchFamily="18" charset="0"/>
                        <a:cs typeface="Times New Roman" panose="02020603050405020304" pitchFamily="18" charset="0"/>
                      </a:rPr>
                      <m:t>of</m:t>
                    </m:r>
                    <m:r>
                      <m:rPr>
                        <m:nor/>
                      </m:rPr>
                      <a:rPr lang="en-GB" sz="1600" b="1">
                        <a:latin typeface="Times New Roman" panose="02020603050405020304" pitchFamily="18" charset="0"/>
                        <a:cs typeface="Times New Roman" panose="02020603050405020304" pitchFamily="18" charset="0"/>
                      </a:rPr>
                      <m:t> </m:t>
                    </m:r>
                    <m:r>
                      <m:rPr>
                        <m:nor/>
                      </m:rPr>
                      <a:rPr lang="en-GB" sz="1600" b="1">
                        <a:latin typeface="Times New Roman" panose="02020603050405020304" pitchFamily="18" charset="0"/>
                        <a:cs typeface="Times New Roman" panose="02020603050405020304" pitchFamily="18" charset="0"/>
                      </a:rPr>
                      <m:t>Document</m:t>
                    </m:r>
                  </m:oMath>
                </a14:m>
                <a:endParaRPr lang="en-US"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For selected 75% document the calculation is</a:t>
                </a:r>
                <a:r>
                  <a:rPr lang="en-GB"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GB" sz="1600" dirty="0" smtClean="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				</a:t>
                </a:r>
                <a14:m>
                  <m:oMath xmlns:m="http://schemas.openxmlformats.org/officeDocument/2006/math">
                    <m:r>
                      <m:rPr>
                        <m:nor/>
                      </m:rPr>
                      <a:rPr lang="en-GB" sz="1600" b="1">
                        <a:latin typeface="Times New Roman" panose="02020603050405020304" pitchFamily="18" charset="0"/>
                        <a:cs typeface="Times New Roman" panose="02020603050405020304" pitchFamily="18" charset="0"/>
                      </a:rPr>
                      <m:t>CS</m:t>
                    </m:r>
                    <m:r>
                      <m:rPr>
                        <m:nor/>
                      </m:rPr>
                      <a:rPr lang="en-GB" sz="1600" b="1" i="1">
                        <a:latin typeface="Times New Roman" panose="02020603050405020304" pitchFamily="18" charset="0"/>
                        <a:cs typeface="Times New Roman" panose="02020603050405020304" pitchFamily="18" charset="0"/>
                      </a:rPr>
                      <m:t>−</m:t>
                    </m:r>
                    <m:r>
                      <m:rPr>
                        <m:nor/>
                      </m:rPr>
                      <a:rPr lang="en-GB" sz="1600" b="1">
                        <a:latin typeface="Times New Roman" panose="02020603050405020304" pitchFamily="18" charset="0"/>
                        <a:cs typeface="Times New Roman" panose="02020603050405020304" pitchFamily="18" charset="0"/>
                      </a:rPr>
                      <m:t>2</m:t>
                    </m:r>
                    <m:r>
                      <a:rPr lang="en-GB" sz="1600" i="1">
                        <a:latin typeface="Cambria Math" panose="02040503050406030204" pitchFamily="18" charset="0"/>
                      </a:rPr>
                      <m:t>=</m:t>
                    </m:r>
                    <m:f>
                      <m:fPr>
                        <m:ctrlPr>
                          <a:rPr lang="en-US" sz="1600" i="1">
                            <a:latin typeface="Cambria Math" panose="02040503050406030204" pitchFamily="18" charset="0"/>
                          </a:rPr>
                        </m:ctrlPr>
                      </m:fPr>
                      <m:num>
                        <m:r>
                          <a:rPr lang="en-GB" sz="1600" i="1">
                            <a:latin typeface="Cambria Math" panose="02040503050406030204" pitchFamily="18" charset="0"/>
                          </a:rPr>
                          <m:t>75</m:t>
                        </m:r>
                      </m:num>
                      <m:den>
                        <m:r>
                          <a:rPr lang="en-GB" sz="1600" i="1">
                            <a:latin typeface="Cambria Math" panose="02040503050406030204" pitchFamily="18" charset="0"/>
                          </a:rPr>
                          <m:t>100</m:t>
                        </m:r>
                      </m:den>
                    </m:f>
                    <m:r>
                      <m:rPr>
                        <m:nor/>
                      </m:rPr>
                      <a:rPr lang="en-GB" sz="1600" b="1" i="1">
                        <a:latin typeface="Times New Roman" panose="02020603050405020304" pitchFamily="18" charset="0"/>
                        <a:cs typeface="Times New Roman" panose="02020603050405020304" pitchFamily="18" charset="0"/>
                      </a:rPr>
                      <m:t>∗</m:t>
                    </m:r>
                    <m:r>
                      <m:rPr>
                        <m:nor/>
                      </m:rPr>
                      <a:rPr lang="en-GB" sz="1600" b="1">
                        <a:latin typeface="Times New Roman" panose="02020603050405020304" pitchFamily="18" charset="0"/>
                        <a:cs typeface="Times New Roman" panose="02020603050405020304" pitchFamily="18" charset="0"/>
                      </a:rPr>
                      <m:t> </m:t>
                    </m:r>
                    <m:r>
                      <m:rPr>
                        <m:nor/>
                      </m:rPr>
                      <a:rPr lang="en-GB" sz="1600" b="1">
                        <a:latin typeface="Times New Roman" panose="02020603050405020304" pitchFamily="18" charset="0"/>
                        <a:cs typeface="Times New Roman" panose="02020603050405020304" pitchFamily="18" charset="0"/>
                      </a:rPr>
                      <m:t>Total</m:t>
                    </m:r>
                    <m:r>
                      <m:rPr>
                        <m:nor/>
                      </m:rPr>
                      <a:rPr lang="en-GB" sz="1600" b="1">
                        <a:latin typeface="Times New Roman" panose="02020603050405020304" pitchFamily="18" charset="0"/>
                        <a:cs typeface="Times New Roman" panose="02020603050405020304" pitchFamily="18" charset="0"/>
                      </a:rPr>
                      <m:t> </m:t>
                    </m:r>
                    <m:r>
                      <m:rPr>
                        <m:nor/>
                      </m:rPr>
                      <a:rPr lang="en-GB" sz="1600" b="1">
                        <a:latin typeface="Times New Roman" panose="02020603050405020304" pitchFamily="18" charset="0"/>
                        <a:cs typeface="Times New Roman" panose="02020603050405020304" pitchFamily="18" charset="0"/>
                      </a:rPr>
                      <m:t>Number</m:t>
                    </m:r>
                    <m:r>
                      <m:rPr>
                        <m:nor/>
                      </m:rPr>
                      <a:rPr lang="en-GB" sz="1600" b="1">
                        <a:latin typeface="Times New Roman" panose="02020603050405020304" pitchFamily="18" charset="0"/>
                        <a:cs typeface="Times New Roman" panose="02020603050405020304" pitchFamily="18" charset="0"/>
                      </a:rPr>
                      <m:t> </m:t>
                    </m:r>
                    <m:r>
                      <m:rPr>
                        <m:nor/>
                      </m:rPr>
                      <a:rPr lang="en-GB" sz="1600" b="1">
                        <a:latin typeface="Times New Roman" panose="02020603050405020304" pitchFamily="18" charset="0"/>
                        <a:cs typeface="Times New Roman" panose="02020603050405020304" pitchFamily="18" charset="0"/>
                      </a:rPr>
                      <m:t>of</m:t>
                    </m:r>
                    <m:r>
                      <m:rPr>
                        <m:nor/>
                      </m:rPr>
                      <a:rPr lang="en-GB" sz="1600" b="1">
                        <a:latin typeface="Times New Roman" panose="02020603050405020304" pitchFamily="18" charset="0"/>
                        <a:cs typeface="Times New Roman" panose="02020603050405020304" pitchFamily="18" charset="0"/>
                      </a:rPr>
                      <m:t> </m:t>
                    </m:r>
                    <m:r>
                      <m:rPr>
                        <m:nor/>
                      </m:rPr>
                      <a:rPr lang="en-GB" sz="1600" b="1">
                        <a:latin typeface="Times New Roman" panose="02020603050405020304" pitchFamily="18" charset="0"/>
                        <a:cs typeface="Times New Roman" panose="02020603050405020304" pitchFamily="18" charset="0"/>
                      </a:rPr>
                      <m:t>Document</m:t>
                    </m:r>
                  </m:oMath>
                </a14:m>
                <a:endParaRPr lang="en-US"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For selected 50% document the calculation is:</a:t>
                </a:r>
                <a:endParaRPr lang="en-US" sz="1600" dirty="0">
                  <a:latin typeface="Times New Roman" panose="02020603050405020304" pitchFamily="18" charset="0"/>
                  <a:cs typeface="Times New Roman" panose="02020603050405020304" pitchFamily="18" charset="0"/>
                </a:endParaRPr>
              </a:p>
              <a:p>
                <a:pPr marL="0" indent="0">
                  <a:buNone/>
                </a:pPr>
                <a:r>
                  <a:rPr lang="en-GB" sz="1600" dirty="0">
                    <a:latin typeface="Times New Roman" panose="02020603050405020304" pitchFamily="18" charset="0"/>
                    <a:cs typeface="Times New Roman" panose="02020603050405020304" pitchFamily="18" charset="0"/>
                  </a:rPr>
                  <a:t>					</a:t>
                </a:r>
                <a14:m>
                  <m:oMath xmlns:m="http://schemas.openxmlformats.org/officeDocument/2006/math">
                    <m:r>
                      <m:rPr>
                        <m:nor/>
                      </m:rPr>
                      <a:rPr lang="en-GB" sz="1600" b="1">
                        <a:latin typeface="Times New Roman" panose="02020603050405020304" pitchFamily="18" charset="0"/>
                        <a:cs typeface="Times New Roman" panose="02020603050405020304" pitchFamily="18" charset="0"/>
                      </a:rPr>
                      <m:t>CS</m:t>
                    </m:r>
                    <m:r>
                      <m:rPr>
                        <m:nor/>
                      </m:rPr>
                      <a:rPr lang="en-GB" sz="1600" b="1" i="1">
                        <a:latin typeface="Times New Roman" panose="02020603050405020304" pitchFamily="18" charset="0"/>
                        <a:cs typeface="Times New Roman" panose="02020603050405020304" pitchFamily="18" charset="0"/>
                      </a:rPr>
                      <m:t>−</m:t>
                    </m:r>
                    <m:r>
                      <m:rPr>
                        <m:nor/>
                      </m:rPr>
                      <a:rPr lang="en-GB" sz="1600" b="1">
                        <a:latin typeface="Times New Roman" panose="02020603050405020304" pitchFamily="18" charset="0"/>
                        <a:cs typeface="Times New Roman" panose="02020603050405020304" pitchFamily="18" charset="0"/>
                      </a:rPr>
                      <m:t>3</m:t>
                    </m:r>
                    <m:r>
                      <a:rPr lang="en-GB" sz="1600" i="1">
                        <a:latin typeface="Cambria Math" panose="02040503050406030204" pitchFamily="18" charset="0"/>
                      </a:rPr>
                      <m:t>=</m:t>
                    </m:r>
                    <m:f>
                      <m:fPr>
                        <m:ctrlPr>
                          <a:rPr lang="en-US" sz="1600" i="1">
                            <a:latin typeface="Cambria Math" panose="02040503050406030204" pitchFamily="18" charset="0"/>
                          </a:rPr>
                        </m:ctrlPr>
                      </m:fPr>
                      <m:num>
                        <m:r>
                          <a:rPr lang="en-GB" sz="1600" i="1">
                            <a:latin typeface="Cambria Math" panose="02040503050406030204" pitchFamily="18" charset="0"/>
                          </a:rPr>
                          <m:t>50</m:t>
                        </m:r>
                      </m:num>
                      <m:den>
                        <m:r>
                          <a:rPr lang="en-GB" sz="1600" i="1">
                            <a:latin typeface="Cambria Math" panose="02040503050406030204" pitchFamily="18" charset="0"/>
                          </a:rPr>
                          <m:t>100</m:t>
                        </m:r>
                      </m:den>
                    </m:f>
                    <m:r>
                      <m:rPr>
                        <m:nor/>
                      </m:rPr>
                      <a:rPr lang="en-GB" sz="1600" b="1" i="1">
                        <a:latin typeface="Times New Roman" panose="02020603050405020304" pitchFamily="18" charset="0"/>
                        <a:cs typeface="Times New Roman" panose="02020603050405020304" pitchFamily="18" charset="0"/>
                      </a:rPr>
                      <m:t>∗</m:t>
                    </m:r>
                    <m:r>
                      <m:rPr>
                        <m:nor/>
                      </m:rPr>
                      <a:rPr lang="en-GB" sz="1600" b="1">
                        <a:latin typeface="Times New Roman" panose="02020603050405020304" pitchFamily="18" charset="0"/>
                        <a:cs typeface="Times New Roman" panose="02020603050405020304" pitchFamily="18" charset="0"/>
                      </a:rPr>
                      <m:t> </m:t>
                    </m:r>
                    <m:r>
                      <m:rPr>
                        <m:nor/>
                      </m:rPr>
                      <a:rPr lang="en-GB" sz="1600" b="1">
                        <a:latin typeface="Times New Roman" panose="02020603050405020304" pitchFamily="18" charset="0"/>
                        <a:cs typeface="Times New Roman" panose="02020603050405020304" pitchFamily="18" charset="0"/>
                      </a:rPr>
                      <m:t>Total</m:t>
                    </m:r>
                    <m:r>
                      <m:rPr>
                        <m:nor/>
                      </m:rPr>
                      <a:rPr lang="en-GB" sz="1600" b="1">
                        <a:latin typeface="Times New Roman" panose="02020603050405020304" pitchFamily="18" charset="0"/>
                        <a:cs typeface="Times New Roman" panose="02020603050405020304" pitchFamily="18" charset="0"/>
                      </a:rPr>
                      <m:t> </m:t>
                    </m:r>
                    <m:r>
                      <m:rPr>
                        <m:nor/>
                      </m:rPr>
                      <a:rPr lang="en-GB" sz="1600" b="1">
                        <a:latin typeface="Times New Roman" panose="02020603050405020304" pitchFamily="18" charset="0"/>
                        <a:cs typeface="Times New Roman" panose="02020603050405020304" pitchFamily="18" charset="0"/>
                      </a:rPr>
                      <m:t>Number</m:t>
                    </m:r>
                    <m:r>
                      <m:rPr>
                        <m:nor/>
                      </m:rPr>
                      <a:rPr lang="en-GB" sz="1600" b="1">
                        <a:latin typeface="Times New Roman" panose="02020603050405020304" pitchFamily="18" charset="0"/>
                        <a:cs typeface="Times New Roman" panose="02020603050405020304" pitchFamily="18" charset="0"/>
                      </a:rPr>
                      <m:t> </m:t>
                    </m:r>
                    <m:r>
                      <m:rPr>
                        <m:nor/>
                      </m:rPr>
                      <a:rPr lang="en-GB" sz="1600" b="1">
                        <a:latin typeface="Times New Roman" panose="02020603050405020304" pitchFamily="18" charset="0"/>
                        <a:cs typeface="Times New Roman" panose="02020603050405020304" pitchFamily="18" charset="0"/>
                      </a:rPr>
                      <m:t>of</m:t>
                    </m:r>
                    <m:r>
                      <m:rPr>
                        <m:nor/>
                      </m:rPr>
                      <a:rPr lang="en-GB" sz="1600" b="1">
                        <a:latin typeface="Times New Roman" panose="02020603050405020304" pitchFamily="18" charset="0"/>
                        <a:cs typeface="Times New Roman" panose="02020603050405020304" pitchFamily="18" charset="0"/>
                      </a:rPr>
                      <m:t> </m:t>
                    </m:r>
                    <m:r>
                      <m:rPr>
                        <m:nor/>
                      </m:rPr>
                      <a:rPr lang="en-GB" sz="1600" b="1">
                        <a:latin typeface="Times New Roman" panose="02020603050405020304" pitchFamily="18" charset="0"/>
                        <a:cs typeface="Times New Roman" panose="02020603050405020304" pitchFamily="18" charset="0"/>
                      </a:rPr>
                      <m:t>Document</m:t>
                    </m:r>
                  </m:oMath>
                </a14:m>
                <a:endParaRPr lang="en-US" sz="16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765301"/>
                <a:ext cx="10515600" cy="2857500"/>
              </a:xfrm>
              <a:blipFill>
                <a:blip r:embed="rId2"/>
                <a:stretch>
                  <a:fillRect l="-232" t="-1496"/>
                </a:stretch>
              </a:blipFill>
            </p:spPr>
            <p:txBody>
              <a:bodyPr/>
              <a:lstStyle/>
              <a:p>
                <a:r>
                  <a:rPr lang="en-US">
                    <a:noFill/>
                  </a:rPr>
                  <a:t> </a:t>
                </a:r>
              </a:p>
            </p:txBody>
          </p:sp>
        </mc:Fallback>
      </mc:AlternateContent>
      <p:sp>
        <p:nvSpPr>
          <p:cNvPr id="4" name="Rectangle 3"/>
          <p:cNvSpPr/>
          <p:nvPr/>
        </p:nvSpPr>
        <p:spPr>
          <a:xfrm>
            <a:off x="0" y="0"/>
            <a:ext cx="12192000" cy="698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i="1" dirty="0" smtClean="0">
                <a:latin typeface="Bodoni MT Black" panose="02070A03080606020203" pitchFamily="18" charset="0"/>
                <a:cs typeface="Times New Roman" panose="02020603050405020304" pitchFamily="18" charset="0"/>
              </a:rPr>
              <a:t>Dataset Divided</a:t>
            </a:r>
            <a:endParaRPr lang="en-US" sz="2400" b="1" i="1" dirty="0">
              <a:latin typeface="Bodoni MT Black" panose="02070A03080606020203" pitchFamily="18" charset="0"/>
              <a:cs typeface="Times New Roman" panose="02020603050405020304" pitchFamily="18" charset="0"/>
            </a:endParaRPr>
          </a:p>
        </p:txBody>
      </p:sp>
    </p:spTree>
    <p:extLst>
      <p:ext uri="{BB962C8B-B14F-4D97-AF65-F5344CB8AC3E}">
        <p14:creationId xmlns:p14="http://schemas.microsoft.com/office/powerpoint/2010/main" val="3392961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12901"/>
            <a:ext cx="10515600" cy="2705100"/>
          </a:xfrm>
        </p:spPr>
        <p:txBody>
          <a:bodyPr>
            <a:normAutofit/>
          </a:bodyPr>
          <a:lstStyle/>
          <a:p>
            <a:pPr lvl="0" algn="just" fontAlgn="base"/>
            <a:endParaRPr lang="en-US" sz="1600" dirty="0" smtClean="0">
              <a:latin typeface="Times New Roman" panose="02020603050405020304" pitchFamily="18" charset="0"/>
              <a:cs typeface="Times New Roman" panose="02020603050405020304" pitchFamily="18" charset="0"/>
            </a:endParaRPr>
          </a:p>
          <a:p>
            <a:pPr lvl="0" algn="just" fontAlgn="base"/>
            <a:r>
              <a:rPr lang="en-US" sz="1600" dirty="0" smtClean="0">
                <a:latin typeface="Times New Roman" panose="02020603050405020304" pitchFamily="18" charset="0"/>
                <a:cs typeface="Times New Roman" panose="02020603050405020304" pitchFamily="18" charset="0"/>
              </a:rPr>
              <a:t>Convert all document into lowercases</a:t>
            </a:r>
          </a:p>
          <a:p>
            <a:pPr lvl="0" algn="just" fontAlgn="base"/>
            <a:r>
              <a:rPr lang="en-US" sz="1600" dirty="0" smtClean="0">
                <a:latin typeface="Times New Roman" panose="02020603050405020304" pitchFamily="18" charset="0"/>
                <a:cs typeface="Times New Roman" panose="02020603050405020304" pitchFamily="18" charset="0"/>
              </a:rPr>
              <a:t>Remove the unwanted features which are not related to our model</a:t>
            </a:r>
          </a:p>
          <a:p>
            <a:pPr lvl="0" algn="just" fontAlgn="base"/>
            <a:r>
              <a:rPr lang="en-US" sz="1600" dirty="0" smtClean="0">
                <a:latin typeface="Times New Roman" panose="02020603050405020304" pitchFamily="18" charset="0"/>
                <a:cs typeface="Times New Roman" panose="02020603050405020304" pitchFamily="18" charset="0"/>
              </a:rPr>
              <a:t>Remove stop word, punctuation character to find out the actual machine able word</a:t>
            </a:r>
            <a:endParaRPr lang="en-US" sz="1600" dirty="0">
              <a:latin typeface="Times New Roman" panose="02020603050405020304" pitchFamily="18" charset="0"/>
              <a:cs typeface="Times New Roman" panose="02020603050405020304" pitchFamily="18" charset="0"/>
            </a:endParaRPr>
          </a:p>
          <a:p>
            <a:pPr lvl="0" algn="just" fontAlgn="base"/>
            <a:r>
              <a:rPr lang="en-US" sz="1600" dirty="0" smtClean="0">
                <a:latin typeface="Times New Roman" panose="02020603050405020304" pitchFamily="18" charset="0"/>
                <a:cs typeface="Times New Roman" panose="02020603050405020304" pitchFamily="18" charset="0"/>
              </a:rPr>
              <a:t>To Reducing duplicated document, for less overfitting </a:t>
            </a:r>
            <a:r>
              <a:rPr lang="en-US" sz="1600" dirty="0">
                <a:latin typeface="Times New Roman" panose="02020603050405020304" pitchFamily="18" charset="0"/>
                <a:cs typeface="Times New Roman" panose="02020603050405020304" pitchFamily="18" charset="0"/>
              </a:rPr>
              <a:t>models </a:t>
            </a:r>
            <a:r>
              <a:rPr lang="en-US" sz="1600" dirty="0" smtClean="0">
                <a:latin typeface="Times New Roman" panose="02020603050405020304" pitchFamily="18" charset="0"/>
                <a:cs typeface="Times New Roman" panose="02020603050405020304" pitchFamily="18" charset="0"/>
              </a:rPr>
              <a:t>that </a:t>
            </a:r>
            <a:r>
              <a:rPr lang="en-US" sz="1600" dirty="0">
                <a:latin typeface="Times New Roman" panose="02020603050405020304" pitchFamily="18" charset="0"/>
                <a:cs typeface="Times New Roman" panose="02020603050405020304" pitchFamily="18" charset="0"/>
              </a:rPr>
              <a:t>reason shuffling the data </a:t>
            </a:r>
            <a:r>
              <a:rPr lang="en-US" sz="1600" dirty="0" smtClean="0">
                <a:latin typeface="Times New Roman" panose="02020603050405020304" pitchFamily="18" charset="0"/>
                <a:cs typeface="Times New Roman" panose="02020603050405020304" pitchFamily="18" charset="0"/>
              </a:rPr>
              <a:t>randomly.</a:t>
            </a:r>
            <a:endParaRPr lang="en-US" sz="1600" dirty="0">
              <a:latin typeface="Times New Roman" panose="02020603050405020304" pitchFamily="18" charset="0"/>
              <a:cs typeface="Times New Roman" panose="02020603050405020304" pitchFamily="18" charset="0"/>
            </a:endParaRPr>
          </a:p>
          <a:p>
            <a:pPr lvl="0" algn="just" fontAlgn="base"/>
            <a:r>
              <a:rPr lang="en-US" sz="1600" dirty="0" smtClean="0">
                <a:latin typeface="Times New Roman" panose="02020603050405020304" pitchFamily="18" charset="0"/>
                <a:cs typeface="Times New Roman" panose="02020603050405020304" pitchFamily="18" charset="0"/>
              </a:rPr>
              <a:t>Splitting the dataset into a group.</a:t>
            </a:r>
            <a:endParaRPr lang="en-US"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0" y="0"/>
            <a:ext cx="12192000" cy="8001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i="1" dirty="0" smtClean="0">
                <a:latin typeface="Bodoni MT Black" panose="02070A03080606020203" pitchFamily="18" charset="0"/>
                <a:cs typeface="Times New Roman" panose="02020603050405020304" pitchFamily="18" charset="0"/>
              </a:rPr>
              <a:t>Data Preprocessing </a:t>
            </a:r>
            <a:endParaRPr lang="en-US" sz="2400" b="1" i="1" dirty="0">
              <a:latin typeface="Bodoni MT Black" panose="02070A03080606020203" pitchFamily="18" charset="0"/>
              <a:cs typeface="Times New Roman" panose="02020603050405020304" pitchFamily="18" charset="0"/>
            </a:endParaRPr>
          </a:p>
        </p:txBody>
      </p:sp>
    </p:spTree>
    <p:extLst>
      <p:ext uri="{BB962C8B-B14F-4D97-AF65-F5344CB8AC3E}">
        <p14:creationId xmlns:p14="http://schemas.microsoft.com/office/powerpoint/2010/main" val="2858784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11" name="Rectangle 10"/>
          <p:cNvSpPr/>
          <p:nvPr/>
        </p:nvSpPr>
        <p:spPr>
          <a:xfrm>
            <a:off x="0" y="0"/>
            <a:ext cx="12192000" cy="7982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i="1" dirty="0" smtClean="0">
                <a:latin typeface="Bodoni MT Black" panose="02070A03080606020203" pitchFamily="18" charset="0"/>
                <a:cs typeface="Times New Roman" panose="02020603050405020304" pitchFamily="18" charset="0"/>
              </a:rPr>
              <a:t>Methodology</a:t>
            </a:r>
            <a:endParaRPr lang="en-US" sz="2400" b="1" i="1" dirty="0">
              <a:latin typeface="Bodoni MT Black" panose="02070A03080606020203"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00" y="812800"/>
            <a:ext cx="10680700" cy="5956300"/>
          </a:xfrm>
          <a:prstGeom prst="rect">
            <a:avLst/>
          </a:prstGeom>
        </p:spPr>
      </p:pic>
    </p:spTree>
    <p:extLst>
      <p:ext uri="{BB962C8B-B14F-4D97-AF65-F5344CB8AC3E}">
        <p14:creationId xmlns:p14="http://schemas.microsoft.com/office/powerpoint/2010/main" val="2127580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19325"/>
            <a:ext cx="10515600" cy="4351338"/>
          </a:xfrm>
        </p:spPr>
        <p:txBody>
          <a:bodyPr>
            <a:normAutofit/>
          </a:bodyPr>
          <a:lstStyle/>
          <a:p>
            <a:r>
              <a:rPr lang="en-US" sz="2000" dirty="0" smtClean="0">
                <a:latin typeface="Times New Roman" panose="02020603050405020304" pitchFamily="18" charset="0"/>
                <a:cs typeface="Times New Roman" panose="02020603050405020304" pitchFamily="18" charset="0"/>
              </a:rPr>
              <a:t>Support Vector Machine</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Decision Tree</a:t>
            </a:r>
          </a:p>
          <a:p>
            <a:r>
              <a:rPr lang="en-US" sz="2000" smtClean="0">
                <a:latin typeface="Times New Roman" panose="02020603050405020304" pitchFamily="18" charset="0"/>
                <a:cs typeface="Times New Roman" panose="02020603050405020304" pitchFamily="18" charset="0"/>
              </a:rPr>
              <a:t>K-Nearest </a:t>
            </a:r>
            <a:r>
              <a:rPr lang="en-US" sz="2000" dirty="0" smtClean="0">
                <a:latin typeface="Times New Roman" panose="02020603050405020304" pitchFamily="18" charset="0"/>
                <a:cs typeface="Times New Roman" panose="02020603050405020304" pitchFamily="18" charset="0"/>
              </a:rPr>
              <a:t>Neighbors</a:t>
            </a:r>
          </a:p>
          <a:p>
            <a:r>
              <a:rPr lang="en-US" sz="2000" dirty="0" smtClean="0">
                <a:latin typeface="Times New Roman" panose="02020603050405020304" pitchFamily="18" charset="0"/>
                <a:cs typeface="Times New Roman" panose="02020603050405020304" pitchFamily="18" charset="0"/>
              </a:rPr>
              <a:t>Logistic Regression</a:t>
            </a:r>
          </a:p>
          <a:p>
            <a:r>
              <a:rPr lang="en-US" sz="2000" dirty="0" smtClean="0">
                <a:latin typeface="Times New Roman" panose="02020603050405020304" pitchFamily="18" charset="0"/>
                <a:cs typeface="Times New Roman" panose="02020603050405020304" pitchFamily="18" charset="0"/>
              </a:rPr>
              <a:t>Random Forest</a:t>
            </a:r>
          </a:p>
          <a:p>
            <a:r>
              <a:rPr lang="en-US" sz="2000" dirty="0" smtClean="0">
                <a:latin typeface="Times New Roman" panose="02020603050405020304" pitchFamily="18" charset="0"/>
                <a:cs typeface="Times New Roman" panose="02020603050405020304" pitchFamily="18" charset="0"/>
              </a:rPr>
              <a:t>Passive Aggressive Classifier</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Multinomial Naïve Bayes</a:t>
            </a:r>
          </a:p>
          <a:p>
            <a:r>
              <a:rPr lang="en-US" sz="2000" dirty="0" smtClean="0">
                <a:latin typeface="Times New Roman" panose="02020603050405020304" pitchFamily="18" charset="0"/>
                <a:cs typeface="Times New Roman" panose="02020603050405020304" pitchFamily="18" charset="0"/>
              </a:rPr>
              <a:t>XGB Classifier</a:t>
            </a: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0" y="0"/>
            <a:ext cx="12192000" cy="8001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i="1" dirty="0" smtClean="0">
                <a:latin typeface="Bodoni MT Black" panose="02070A03080606020203" pitchFamily="18" charset="0"/>
                <a:cs typeface="Times New Roman" panose="02020603050405020304" pitchFamily="18" charset="0"/>
              </a:rPr>
              <a:t>Model Used </a:t>
            </a:r>
            <a:endParaRPr lang="en-US" sz="2400" b="1" i="1" dirty="0">
              <a:latin typeface="Bodoni MT Black" panose="02070A03080606020203" pitchFamily="18" charset="0"/>
              <a:cs typeface="Times New Roman" panose="02020603050405020304" pitchFamily="18" charset="0"/>
            </a:endParaRPr>
          </a:p>
        </p:txBody>
      </p:sp>
    </p:spTree>
    <p:extLst>
      <p:ext uri="{BB962C8B-B14F-4D97-AF65-F5344CB8AC3E}">
        <p14:creationId xmlns:p14="http://schemas.microsoft.com/office/powerpoint/2010/main" val="1987899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2780955079"/>
                  </p:ext>
                </p:extLst>
              </p:nvPr>
            </p:nvGraphicFramePr>
            <p:xfrm>
              <a:off x="457200" y="1103043"/>
              <a:ext cx="11277600" cy="5151120"/>
            </p:xfrm>
            <a:graphic>
              <a:graphicData uri="http://schemas.openxmlformats.org/drawingml/2006/table">
                <a:tbl>
                  <a:tblPr firstRow="1" firstCol="1" bandRow="1">
                    <a:tableStyleId>{8FD4443E-F989-4FC4-A0C8-D5A2AF1F390B}</a:tableStyleId>
                  </a:tblPr>
                  <a:tblGrid>
                    <a:gridCol w="2402114">
                      <a:extLst>
                        <a:ext uri="{9D8B030D-6E8A-4147-A177-3AD203B41FA5}">
                          <a16:colId xmlns:a16="http://schemas.microsoft.com/office/drawing/2014/main" val="3608301722"/>
                        </a:ext>
                      </a:extLst>
                    </a:gridCol>
                    <a:gridCol w="5116286">
                      <a:extLst>
                        <a:ext uri="{9D8B030D-6E8A-4147-A177-3AD203B41FA5}">
                          <a16:colId xmlns:a16="http://schemas.microsoft.com/office/drawing/2014/main" val="1289674469"/>
                        </a:ext>
                      </a:extLst>
                    </a:gridCol>
                    <a:gridCol w="3759200">
                      <a:extLst>
                        <a:ext uri="{9D8B030D-6E8A-4147-A177-3AD203B41FA5}">
                          <a16:colId xmlns:a16="http://schemas.microsoft.com/office/drawing/2014/main" val="1907952430"/>
                        </a:ext>
                      </a:extLst>
                    </a:gridCol>
                  </a:tblGrid>
                  <a:tr h="277917">
                    <a:tc>
                      <a:txBody>
                        <a:bodyPr/>
                        <a:lstStyle/>
                        <a:p>
                          <a:pPr algn="ctr"/>
                          <a:r>
                            <a:rPr lang="en-US" sz="2000" dirty="0" smtClean="0"/>
                            <a:t>Parameter</a:t>
                          </a:r>
                          <a:r>
                            <a:rPr lang="en-US" sz="2000" baseline="0" dirty="0" smtClean="0"/>
                            <a:t> Name</a:t>
                          </a:r>
                          <a:endParaRPr lang="en-US" sz="2000" baseline="0" dirty="0" smtClean="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t>Formula</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t>Statement</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6686677"/>
                      </a:ext>
                    </a:extLst>
                  </a:tr>
                  <a:tr h="769571">
                    <a:tc>
                      <a:txBody>
                        <a:bodyPr/>
                        <a:lstStyle/>
                        <a:p>
                          <a:pPr algn="ctr"/>
                          <a:endParaRPr lang="en-US" dirty="0" smtClean="0"/>
                        </a:p>
                        <a:p>
                          <a:pPr algn="ctr"/>
                          <a:r>
                            <a:rPr lang="en-US" dirty="0" smtClean="0"/>
                            <a:t>Precession </a:t>
                          </a:r>
                          <a:endParaRPr lang="en-US" b="1"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f>
                                  <m:fPr>
                                    <m:ctrlPr>
                                      <a:rPr lang="en-US" sz="1800" i="1" kern="1200" smtClean="0">
                                        <a:effectLst/>
                                        <a:latin typeface="Cambria Math" panose="02040503050406030204" pitchFamily="18" charset="0"/>
                                      </a:rPr>
                                    </m:ctrlPr>
                                  </m:fPr>
                                  <m:num>
                                    <m:r>
                                      <a:rPr lang="en-US" sz="1800" kern="1200">
                                        <a:effectLst/>
                                        <a:latin typeface="Cambria Math" panose="02040503050406030204" pitchFamily="18" charset="0"/>
                                      </a:rPr>
                                      <m:t>𝑇𝑃</m:t>
                                    </m:r>
                                  </m:num>
                                  <m:den>
                                    <m:r>
                                      <a:rPr lang="en-US" sz="1800" kern="1200">
                                        <a:effectLst/>
                                        <a:latin typeface="Cambria Math" panose="02040503050406030204" pitchFamily="18" charset="0"/>
                                      </a:rPr>
                                      <m:t>𝑇𝑃</m:t>
                                    </m:r>
                                    <m:r>
                                      <a:rPr lang="en-US" sz="1800" kern="1200">
                                        <a:effectLst/>
                                        <a:latin typeface="Cambria Math" panose="02040503050406030204" pitchFamily="18" charset="0"/>
                                      </a:rPr>
                                      <m:t>+</m:t>
                                    </m:r>
                                    <m:r>
                                      <a:rPr lang="en-US" sz="1800" kern="1200">
                                        <a:effectLst/>
                                        <a:latin typeface="Cambria Math" panose="02040503050406030204" pitchFamily="18" charset="0"/>
                                      </a:rPr>
                                      <m:t>𝐹𝑃</m:t>
                                    </m:r>
                                  </m:den>
                                </m:f>
                              </m:oMath>
                            </m:oMathPara>
                          </a14:m>
                          <a:endParaRPr/>
                        </a:p>
                        <a:p>
                          <a:pPr algn="ctr"/>
                          <a:r>
                            <a:rPr lang="en-US" sz="1600" dirty="0" smtClean="0"/>
                            <a:t>TP</a:t>
                          </a:r>
                          <a:r>
                            <a:rPr lang="en-US" sz="1600" baseline="0" dirty="0" smtClean="0"/>
                            <a:t> =  </a:t>
                          </a:r>
                          <a:r>
                            <a:rPr lang="en-US" sz="1600" kern="1200" dirty="0" smtClean="0">
                              <a:effectLst/>
                            </a:rPr>
                            <a:t>correct positive prediction</a:t>
                          </a:r>
                        </a:p>
                        <a:p>
                          <a:pPr algn="ctr"/>
                          <a:r>
                            <a:rPr lang="en-US" sz="1600" kern="1200" dirty="0" smtClean="0">
                              <a:effectLst/>
                            </a:rPr>
                            <a:t>FP = incorrect positive prediction</a:t>
                          </a:r>
                          <a:endParaRPr lang="en-US" sz="1600" b="0" i="0" kern="1200" dirty="0" smtClean="0">
                            <a:solidFill>
                              <a:schemeClr val="dk1"/>
                            </a:solidFill>
                            <a:effectLst/>
                            <a:latin typeface="+mn-lt"/>
                            <a:ea typeface="+mn-ea"/>
                            <a:cs typeface="+mn-cs"/>
                          </a:endParaRPr>
                        </a:p>
                      </a:txBody>
                      <a:tcPr/>
                    </a:tc>
                    <a:tc>
                      <a:txBody>
                        <a:bodyPr/>
                        <a:lstStyle/>
                        <a:p>
                          <a:r>
                            <a:rPr lang="en-US" sz="1800" kern="1200" dirty="0" smtClean="0">
                              <a:effectLst/>
                            </a:rPr>
                            <a:t>It</a:t>
                          </a:r>
                          <a:r>
                            <a:rPr lang="en-US" sz="1800" kern="1200" baseline="0" dirty="0" smtClean="0">
                              <a:effectLst/>
                            </a:rPr>
                            <a:t> </a:t>
                          </a:r>
                          <a:r>
                            <a:rPr lang="en-US" sz="1800" kern="1200" dirty="0" smtClean="0">
                              <a:effectLst/>
                            </a:rPr>
                            <a:t>calculated as the number of correct positive predictions divided by the total number of positive predictions [13]</a:t>
                          </a:r>
                          <a:endParaRPr lang="en-US" dirty="0"/>
                        </a:p>
                      </a:txBody>
                      <a:tcPr/>
                    </a:tc>
                    <a:extLst>
                      <a:ext uri="{0D108BD9-81ED-4DB2-BD59-A6C34878D82A}">
                        <a16:rowId xmlns:a16="http://schemas.microsoft.com/office/drawing/2014/main" val="1000840304"/>
                      </a:ext>
                    </a:extLst>
                  </a:tr>
                  <a:tr h="833750">
                    <a:tc>
                      <a:txBody>
                        <a:bodyPr/>
                        <a:lstStyle/>
                        <a:p>
                          <a:pPr algn="ctr"/>
                          <a:endParaRPr lang="en-US" dirty="0" smtClean="0"/>
                        </a:p>
                        <a:p>
                          <a:pPr algn="ctr"/>
                          <a:r>
                            <a:rPr lang="en-US" dirty="0" smtClean="0"/>
                            <a:t>Recall</a:t>
                          </a:r>
                          <a:endParaRPr lang="en-US" b="1"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m:rPr>
                                    <m:nor/>
                                  </m:rPr>
                                  <a:rPr lang="en-US" sz="1600" dirty="0" smtClean="0"/>
                                  <m:t>TP</m:t>
                                </m:r>
                                <m:r>
                                  <m:rPr>
                                    <m:nor/>
                                  </m:rPr>
                                  <a:rPr lang="en-US" sz="1600" baseline="0" dirty="0" smtClean="0"/>
                                  <m:t> =  </m:t>
                                </m:r>
                                <m:r>
                                  <m:rPr>
                                    <m:nor/>
                                  </m:rPr>
                                  <a:rPr lang="en-US" sz="1600" kern="1200" dirty="0" smtClean="0">
                                    <a:effectLst/>
                                  </a:rPr>
                                  <m:t>correct</m:t>
                                </m:r>
                                <m:r>
                                  <m:rPr>
                                    <m:nor/>
                                  </m:rPr>
                                  <a:rPr lang="en-US" sz="1600" kern="1200" dirty="0" smtClean="0">
                                    <a:effectLst/>
                                  </a:rPr>
                                  <m:t> </m:t>
                                </m:r>
                                <m:r>
                                  <m:rPr>
                                    <m:nor/>
                                  </m:rPr>
                                  <a:rPr lang="en-US" sz="1600" kern="1200" dirty="0" smtClean="0">
                                    <a:effectLst/>
                                  </a:rPr>
                                  <m:t>positive</m:t>
                                </m:r>
                                <m:r>
                                  <m:rPr>
                                    <m:nor/>
                                  </m:rPr>
                                  <a:rPr lang="en-US" sz="1600" kern="1200" dirty="0" smtClean="0">
                                    <a:effectLst/>
                                  </a:rPr>
                                  <m:t> </m:t>
                                </m:r>
                                <m:r>
                                  <m:rPr>
                                    <m:nor/>
                                  </m:rPr>
                                  <a:rPr lang="en-US" sz="1600" kern="1200" dirty="0" smtClean="0">
                                    <a:effectLst/>
                                  </a:rPr>
                                  <m:t>prediction</m:t>
                                </m:r>
                                <m:r>
                                  <m:rPr>
                                    <m:nor/>
                                  </m:rPr>
                                  <a:rPr lang="en-US" sz="1600" kern="1200" dirty="0" smtClean="0">
                                    <a:effectLst/>
                                  </a:rPr>
                                  <m:t> </m:t>
                                </m:r>
                                <m:f>
                                  <m:fPr>
                                    <m:ctrlPr>
                                      <a:rPr lang="en-US" sz="1600" i="1" kern="1200" smtClean="0">
                                        <a:effectLst/>
                                        <a:latin typeface="Cambria Math" panose="02040503050406030204" pitchFamily="18" charset="0"/>
                                      </a:rPr>
                                    </m:ctrlPr>
                                  </m:fPr>
                                  <m:num>
                                    <m:r>
                                      <a:rPr lang="en-US" sz="1600" kern="1200">
                                        <a:effectLst/>
                                        <a:latin typeface="Cambria Math" panose="02040503050406030204" pitchFamily="18" charset="0"/>
                                      </a:rPr>
                                      <m:t>𝑇𝑃</m:t>
                                    </m:r>
                                  </m:num>
                                  <m:den>
                                    <m:r>
                                      <a:rPr lang="en-US" sz="1600" kern="1200">
                                        <a:effectLst/>
                                        <a:latin typeface="Cambria Math" panose="02040503050406030204" pitchFamily="18" charset="0"/>
                                      </a:rPr>
                                      <m:t>𝑇𝑃</m:t>
                                    </m:r>
                                    <m:r>
                                      <a:rPr lang="en-US" sz="1600" kern="1200">
                                        <a:effectLst/>
                                        <a:latin typeface="Cambria Math" panose="02040503050406030204" pitchFamily="18" charset="0"/>
                                      </a:rPr>
                                      <m:t>+</m:t>
                                    </m:r>
                                    <m:r>
                                      <a:rPr lang="en-US" sz="1600" kern="1200">
                                        <a:effectLst/>
                                        <a:latin typeface="Cambria Math" panose="02040503050406030204" pitchFamily="18" charset="0"/>
                                      </a:rPr>
                                      <m:t>𝐹𝑁</m:t>
                                    </m:r>
                                  </m:den>
                                </m:f>
                              </m:oMath>
                            </m:oMathPara>
                          </a14:m>
                          <a:endParaRPr/>
                        </a:p>
                        <a:p>
                          <a:endParaRPr lang="en-US" sz="1800" dirty="0" smtClean="0"/>
                        </a:p>
                        <a:p>
                          <a:pPr algn="ctr"/>
                          <a:r>
                            <a:rPr lang="en-US" sz="1600" dirty="0" smtClean="0"/>
                            <a:t>FN = </a:t>
                          </a:r>
                          <a:r>
                            <a:rPr lang="en-US" sz="1800" kern="1200" dirty="0" smtClean="0">
                              <a:effectLst/>
                            </a:rPr>
                            <a:t>incorrect negative prediction</a:t>
                          </a:r>
                          <a:endParaRPr lang="en-US" sz="1800" dirty="0"/>
                        </a:p>
                      </a:txBody>
                      <a:tcPr/>
                    </a:tc>
                    <a:tc>
                      <a:txBody>
                        <a:bodyPr/>
                        <a:lstStyle/>
                        <a:p>
                          <a:r>
                            <a:rPr lang="en-US" sz="1800" kern="1200" dirty="0" smtClean="0">
                              <a:effectLst/>
                            </a:rPr>
                            <a:t>The measure of the ability of the model to accurately identify the occurrence of a positive class instance is determined by recall [12]</a:t>
                          </a:r>
                          <a:endParaRPr lang="en-US" dirty="0"/>
                        </a:p>
                      </a:txBody>
                      <a:tcPr/>
                    </a:tc>
                    <a:extLst>
                      <a:ext uri="{0D108BD9-81ED-4DB2-BD59-A6C34878D82A}">
                        <a16:rowId xmlns:a16="http://schemas.microsoft.com/office/drawing/2014/main" val="50996681"/>
                      </a:ext>
                    </a:extLst>
                  </a:tr>
                  <a:tr h="1026153">
                    <a:tc>
                      <a:txBody>
                        <a:bodyPr/>
                        <a:lstStyle/>
                        <a:p>
                          <a:pPr algn="ctr"/>
                          <a:endParaRPr lang="en-US" dirty="0" smtClean="0"/>
                        </a:p>
                        <a:p>
                          <a:pPr algn="ctr"/>
                          <a:r>
                            <a:rPr lang="en-US" dirty="0" smtClean="0"/>
                            <a:t>F1-Score</a:t>
                          </a: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sz="2400" kern="1200" dirty="0" smtClean="0">
                            <a:effectLst/>
                          </a:endParaRPr>
                        </a:p>
                        <a:p>
                          <a:pPr algn="ctr"/>
                          <a:r>
                            <a:rPr lang="en-US" sz="2400" kern="1200" dirty="0" smtClean="0">
                              <a:effectLst/>
                            </a:rPr>
                            <a:t> </a:t>
                          </a:r>
                          <a14:m>
                            <m:oMath xmlns:m="http://schemas.openxmlformats.org/officeDocument/2006/math">
                              <m:f>
                                <m:fPr>
                                  <m:ctrlPr>
                                    <a:rPr lang="en-US" sz="2400" i="1" kern="1200">
                                      <a:effectLst/>
                                      <a:latin typeface="Cambria Math" panose="02040503050406030204" pitchFamily="18" charset="0"/>
                                    </a:rPr>
                                  </m:ctrlPr>
                                </m:fPr>
                                <m:num>
                                  <m:r>
                                    <a:rPr lang="en-US" sz="2400" kern="1200">
                                      <a:effectLst/>
                                      <a:latin typeface="Cambria Math" panose="02040503050406030204" pitchFamily="18" charset="0"/>
                                    </a:rPr>
                                    <m:t>2∗(</m:t>
                                  </m:r>
                                  <m:r>
                                    <a:rPr lang="en-US" sz="2400" kern="1200">
                                      <a:effectLst/>
                                      <a:latin typeface="Cambria Math" panose="02040503050406030204" pitchFamily="18" charset="0"/>
                                    </a:rPr>
                                    <m:t>𝑃𝑟𝑒𝑐𝑖𝑠𝑖𝑜𝑛</m:t>
                                  </m:r>
                                  <m:r>
                                    <a:rPr lang="en-US" sz="2400" kern="1200">
                                      <a:effectLst/>
                                      <a:latin typeface="Cambria Math" panose="02040503050406030204" pitchFamily="18" charset="0"/>
                                    </a:rPr>
                                    <m:t>∗</m:t>
                                  </m:r>
                                  <m:r>
                                    <a:rPr lang="en-US" sz="2400" kern="1200">
                                      <a:effectLst/>
                                      <a:latin typeface="Cambria Math" panose="02040503050406030204" pitchFamily="18" charset="0"/>
                                    </a:rPr>
                                    <m:t>𝑅𝑒𝑐𝑎𝑙𝑙</m:t>
                                  </m:r>
                                  <m:r>
                                    <a:rPr lang="en-US" sz="2400" kern="1200">
                                      <a:effectLst/>
                                      <a:latin typeface="Cambria Math" panose="02040503050406030204" pitchFamily="18" charset="0"/>
                                    </a:rPr>
                                    <m:t>)</m:t>
                                  </m:r>
                                </m:num>
                                <m:den>
                                  <m:r>
                                    <a:rPr lang="en-US" sz="2400" kern="1200">
                                      <a:effectLst/>
                                      <a:latin typeface="Cambria Math" panose="02040503050406030204" pitchFamily="18" charset="0"/>
                                    </a:rPr>
                                    <m:t>(</m:t>
                                  </m:r>
                                  <m:r>
                                    <a:rPr lang="en-US" sz="2400" kern="1200">
                                      <a:effectLst/>
                                      <a:latin typeface="Cambria Math" panose="02040503050406030204" pitchFamily="18" charset="0"/>
                                    </a:rPr>
                                    <m:t>𝑃𝑟𝑒𝑐𝑖𝑠𝑖𝑜𝑛</m:t>
                                  </m:r>
                                  <m:r>
                                    <a:rPr lang="en-US" sz="2400" kern="1200">
                                      <a:effectLst/>
                                      <a:latin typeface="Cambria Math" panose="02040503050406030204" pitchFamily="18" charset="0"/>
                                    </a:rPr>
                                    <m:t>+</m:t>
                                  </m:r>
                                  <m:r>
                                    <a:rPr lang="en-US" sz="2400" kern="1200">
                                      <a:effectLst/>
                                      <a:latin typeface="Cambria Math" panose="02040503050406030204" pitchFamily="18" charset="0"/>
                                    </a:rPr>
                                    <m:t>𝑅𝑒𝑐𝑎𝑙𝑙</m:t>
                                  </m:r>
                                  <m:r>
                                    <a:rPr lang="en-US" sz="2400" kern="1200">
                                      <a:effectLst/>
                                      <a:latin typeface="Cambria Math" panose="02040503050406030204" pitchFamily="18" charset="0"/>
                                    </a:rPr>
                                    <m:t>)</m:t>
                                  </m:r>
                                </m:den>
                              </m:f>
                            </m:oMath>
                          </a14:m>
                          <a:endParaRPr lang="en-US" sz="2400" kern="1200" dirty="0" smtClean="0">
                            <a:effectLst/>
                          </a:endParaRPr>
                        </a:p>
                        <a:p>
                          <a:pPr algn="ctr"/>
                          <a:endParaRPr 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F1 Score is the weighted average of Precision and Recall. Therefore, this score takes both false positives and false negatives into calculation.</a:t>
                          </a:r>
                        </a:p>
                        <a:p>
                          <a:r>
                            <a:rPr lang="en-US" sz="1800" kern="1200" baseline="0" dirty="0" smtClean="0">
                              <a:effectLst/>
                            </a:rPr>
                            <a:t> [13]</a:t>
                          </a:r>
                          <a:endParaRPr lang="en-US" dirty="0"/>
                        </a:p>
                      </a:txBody>
                      <a:tcPr/>
                    </a:tc>
                    <a:extLst>
                      <a:ext uri="{0D108BD9-81ED-4DB2-BD59-A6C34878D82A}">
                        <a16:rowId xmlns:a16="http://schemas.microsoft.com/office/drawing/2014/main" val="2670673719"/>
                      </a:ext>
                    </a:extLst>
                  </a:tr>
                  <a:tr h="427520">
                    <a:tc>
                      <a:txBody>
                        <a:bodyPr/>
                        <a:lstStyle/>
                        <a:p>
                          <a:pPr algn="ctr"/>
                          <a:endParaRPr lang="en-US" dirty="0" smtClean="0"/>
                        </a:p>
                        <a:p>
                          <a:pPr algn="ctr"/>
                          <a:r>
                            <a:rPr lang="en-US" dirty="0" smtClean="0"/>
                            <a:t>Accuracy</a:t>
                          </a:r>
                          <a:endParaRPr lang="en-US" b="1"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f>
                                  <m:fPr>
                                    <m:ctrlPr>
                                      <a:rPr lang="en-US" sz="1800" i="1" kern="1200" smtClean="0">
                                        <a:effectLst/>
                                        <a:latin typeface="Cambria Math" panose="02040503050406030204" pitchFamily="18" charset="0"/>
                                      </a:rPr>
                                    </m:ctrlPr>
                                  </m:fPr>
                                  <m:num>
                                    <m:r>
                                      <a:rPr lang="en-US" sz="1800" kern="1200">
                                        <a:effectLst/>
                                        <a:latin typeface="Cambria Math" panose="02040503050406030204" pitchFamily="18" charset="0"/>
                                      </a:rPr>
                                      <m:t>𝑇𝑃</m:t>
                                    </m:r>
                                    <m:r>
                                      <a:rPr lang="en-US" sz="1800" kern="1200">
                                        <a:effectLst/>
                                        <a:latin typeface="Cambria Math" panose="02040503050406030204" pitchFamily="18" charset="0"/>
                                      </a:rPr>
                                      <m:t>+</m:t>
                                    </m:r>
                                    <m:r>
                                      <a:rPr lang="en-US" sz="1800" kern="1200">
                                        <a:effectLst/>
                                        <a:latin typeface="Cambria Math" panose="02040503050406030204" pitchFamily="18" charset="0"/>
                                      </a:rPr>
                                      <m:t>𝑇𝑁</m:t>
                                    </m:r>
                                  </m:num>
                                  <m:den>
                                    <m:r>
                                      <a:rPr lang="en-US" sz="1800" kern="1200">
                                        <a:effectLst/>
                                        <a:latin typeface="Cambria Math" panose="02040503050406030204" pitchFamily="18" charset="0"/>
                                      </a:rPr>
                                      <m:t>𝑇𝑃</m:t>
                                    </m:r>
                                    <m:r>
                                      <a:rPr lang="en-US" sz="1800" kern="1200">
                                        <a:effectLst/>
                                        <a:latin typeface="Cambria Math" panose="02040503050406030204" pitchFamily="18" charset="0"/>
                                      </a:rPr>
                                      <m:t>+</m:t>
                                    </m:r>
                                    <m:r>
                                      <a:rPr lang="en-US" sz="1800" kern="1200">
                                        <a:effectLst/>
                                        <a:latin typeface="Cambria Math" panose="02040503050406030204" pitchFamily="18" charset="0"/>
                                      </a:rPr>
                                      <m:t>𝑇𝑁</m:t>
                                    </m:r>
                                    <m:r>
                                      <a:rPr lang="en-US" sz="1800" kern="1200">
                                        <a:effectLst/>
                                        <a:latin typeface="Cambria Math" panose="02040503050406030204" pitchFamily="18" charset="0"/>
                                      </a:rPr>
                                      <m:t>+</m:t>
                                    </m:r>
                                    <m:r>
                                      <a:rPr lang="en-US" sz="1800" kern="1200">
                                        <a:effectLst/>
                                        <a:latin typeface="Cambria Math" panose="02040503050406030204" pitchFamily="18" charset="0"/>
                                      </a:rPr>
                                      <m:t>𝐹𝑃</m:t>
                                    </m:r>
                                    <m:r>
                                      <a:rPr lang="en-US" sz="1800" kern="1200">
                                        <a:effectLst/>
                                        <a:latin typeface="Cambria Math" panose="02040503050406030204" pitchFamily="18" charset="0"/>
                                      </a:rPr>
                                      <m:t>+</m:t>
                                    </m:r>
                                    <m:r>
                                      <a:rPr lang="en-US" sz="1800" kern="1200">
                                        <a:effectLst/>
                                        <a:latin typeface="Cambria Math" panose="02040503050406030204" pitchFamily="18" charset="0"/>
                                      </a:rPr>
                                      <m:t>𝐹𝑁</m:t>
                                    </m:r>
                                  </m:den>
                                </m:f>
                              </m:oMath>
                            </m:oMathPara>
                          </a14:m>
                          <a:endParaRPr lang="en-US" dirty="0"/>
                        </a:p>
                      </a:txBody>
                      <a:tcPr/>
                    </a:tc>
                    <a:tc>
                      <a:txBody>
                        <a:bodyPr/>
                        <a:lstStyle/>
                        <a:p>
                          <a:r>
                            <a:rPr lang="en-US" dirty="0" smtClean="0"/>
                            <a:t>Its </a:t>
                          </a:r>
                          <a:r>
                            <a:rPr lang="en-US" sz="1800" kern="1200" dirty="0" smtClean="0">
                              <a:effectLst/>
                            </a:rPr>
                            <a:t> calculated as the number of all correct predictions divided by the total number of the dataset [3]</a:t>
                          </a:r>
                          <a:endParaRPr lang="en-US" dirty="0"/>
                        </a:p>
                      </a:txBody>
                      <a:tcPr/>
                    </a:tc>
                    <a:extLst>
                      <a:ext uri="{0D108BD9-81ED-4DB2-BD59-A6C34878D82A}">
                        <a16:rowId xmlns:a16="http://schemas.microsoft.com/office/drawing/2014/main" val="1191419652"/>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2780955079"/>
                  </p:ext>
                </p:extLst>
              </p:nvPr>
            </p:nvGraphicFramePr>
            <p:xfrm>
              <a:off x="457200" y="1103043"/>
              <a:ext cx="11277600" cy="5151120"/>
            </p:xfrm>
            <a:graphic>
              <a:graphicData uri="http://schemas.openxmlformats.org/drawingml/2006/table">
                <a:tbl>
                  <a:tblPr firstRow="1" firstCol="1" bandRow="1">
                    <a:tableStyleId>{8FD4443E-F989-4FC4-A0C8-D5A2AF1F390B}</a:tableStyleId>
                  </a:tblPr>
                  <a:tblGrid>
                    <a:gridCol w="2402114">
                      <a:extLst>
                        <a:ext uri="{9D8B030D-6E8A-4147-A177-3AD203B41FA5}">
                          <a16:colId xmlns:a16="http://schemas.microsoft.com/office/drawing/2014/main" val="3608301722"/>
                        </a:ext>
                      </a:extLst>
                    </a:gridCol>
                    <a:gridCol w="5116286">
                      <a:extLst>
                        <a:ext uri="{9D8B030D-6E8A-4147-A177-3AD203B41FA5}">
                          <a16:colId xmlns:a16="http://schemas.microsoft.com/office/drawing/2014/main" val="1289674469"/>
                        </a:ext>
                      </a:extLst>
                    </a:gridCol>
                    <a:gridCol w="3759200">
                      <a:extLst>
                        <a:ext uri="{9D8B030D-6E8A-4147-A177-3AD203B41FA5}">
                          <a16:colId xmlns:a16="http://schemas.microsoft.com/office/drawing/2014/main" val="1907952430"/>
                        </a:ext>
                      </a:extLst>
                    </a:gridCol>
                  </a:tblGrid>
                  <a:tr h="396240">
                    <a:tc>
                      <a:txBody>
                        <a:bodyPr/>
                        <a:lstStyle/>
                        <a:p>
                          <a:pPr algn="ctr"/>
                          <a:r>
                            <a:rPr lang="en-US" sz="2000" dirty="0" smtClean="0"/>
                            <a:t>Parameter</a:t>
                          </a:r>
                          <a:r>
                            <a:rPr lang="en-US" sz="2000" baseline="0" dirty="0" smtClean="0"/>
                            <a:t> Name</a:t>
                          </a:r>
                          <a:endParaRPr lang="en-US" sz="2000" baseline="0" dirty="0" smtClean="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t>Formula</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t>Statement</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6686677"/>
                      </a:ext>
                    </a:extLst>
                  </a:tr>
                  <a:tr h="1188720">
                    <a:tc>
                      <a:txBody>
                        <a:bodyPr/>
                        <a:lstStyle/>
                        <a:p>
                          <a:pPr algn="ctr"/>
                          <a:endParaRPr lang="en-US" dirty="0" smtClean="0"/>
                        </a:p>
                        <a:p>
                          <a:pPr algn="ctr"/>
                          <a:r>
                            <a:rPr lang="en-US" dirty="0" smtClean="0"/>
                            <a:t>Precession </a:t>
                          </a:r>
                          <a:endParaRPr lang="en-US" b="1"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46961" t="-35897" r="-73897" b="-308718"/>
                          </a:stretch>
                        </a:blipFill>
                      </a:tcPr>
                    </a:tc>
                    <a:tc>
                      <a:txBody>
                        <a:bodyPr/>
                        <a:lstStyle/>
                        <a:p>
                          <a:r>
                            <a:rPr lang="en-US" sz="1800" kern="1200" dirty="0" smtClean="0">
                              <a:effectLst/>
                            </a:rPr>
                            <a:t>It</a:t>
                          </a:r>
                          <a:r>
                            <a:rPr lang="en-US" sz="1800" kern="1200" baseline="0" dirty="0" smtClean="0">
                              <a:effectLst/>
                            </a:rPr>
                            <a:t> </a:t>
                          </a:r>
                          <a:r>
                            <a:rPr lang="en-US" sz="1800" kern="1200" dirty="0" smtClean="0">
                              <a:effectLst/>
                            </a:rPr>
                            <a:t>calculated as the number of correct positive predictions divided by the total number of positive predictions [13]</a:t>
                          </a:r>
                          <a:endParaRPr lang="en-US" dirty="0"/>
                        </a:p>
                      </a:txBody>
                      <a:tcPr/>
                    </a:tc>
                    <a:extLst>
                      <a:ext uri="{0D108BD9-81ED-4DB2-BD59-A6C34878D82A}">
                        <a16:rowId xmlns:a16="http://schemas.microsoft.com/office/drawing/2014/main" val="1000840304"/>
                      </a:ext>
                    </a:extLst>
                  </a:tr>
                  <a:tr h="1188720">
                    <a:tc>
                      <a:txBody>
                        <a:bodyPr/>
                        <a:lstStyle/>
                        <a:p>
                          <a:pPr algn="ctr"/>
                          <a:endParaRPr lang="en-US" dirty="0" smtClean="0"/>
                        </a:p>
                        <a:p>
                          <a:pPr algn="ctr"/>
                          <a:r>
                            <a:rPr lang="en-US" dirty="0" smtClean="0"/>
                            <a:t>Recall</a:t>
                          </a:r>
                          <a:endParaRPr lang="en-US" b="1"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46961" t="-135204" r="-73897" b="-207143"/>
                          </a:stretch>
                        </a:blipFill>
                      </a:tcPr>
                    </a:tc>
                    <a:tc>
                      <a:txBody>
                        <a:bodyPr/>
                        <a:lstStyle/>
                        <a:p>
                          <a:r>
                            <a:rPr lang="en-US" sz="1800" kern="1200" dirty="0" smtClean="0">
                              <a:effectLst/>
                            </a:rPr>
                            <a:t>The measure of the ability of the model to accurately identify the occurrence of a positive class instance is determined by recall [12]</a:t>
                          </a:r>
                          <a:endParaRPr lang="en-US" dirty="0"/>
                        </a:p>
                      </a:txBody>
                      <a:tcPr/>
                    </a:tc>
                    <a:extLst>
                      <a:ext uri="{0D108BD9-81ED-4DB2-BD59-A6C34878D82A}">
                        <a16:rowId xmlns:a16="http://schemas.microsoft.com/office/drawing/2014/main" val="50996681"/>
                      </a:ext>
                    </a:extLst>
                  </a:tr>
                  <a:tr h="1463040">
                    <a:tc>
                      <a:txBody>
                        <a:bodyPr/>
                        <a:lstStyle/>
                        <a:p>
                          <a:pPr algn="ctr"/>
                          <a:endParaRPr lang="en-US" dirty="0" smtClean="0"/>
                        </a:p>
                        <a:p>
                          <a:pPr algn="ctr"/>
                          <a:r>
                            <a:rPr lang="en-US" dirty="0" smtClean="0"/>
                            <a:t>F1-Score</a:t>
                          </a:r>
                          <a:endParaRPr lang="en-US" b="1"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46961" t="-192083" r="-73897" b="-691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F1 Score is the weighted average of Precision and Recall. Therefore, this score takes both false positives and false negatives into calculation.</a:t>
                          </a:r>
                        </a:p>
                        <a:p>
                          <a:r>
                            <a:rPr lang="en-US" sz="1800" kern="1200" baseline="0" dirty="0" smtClean="0">
                              <a:effectLst/>
                            </a:rPr>
                            <a:t> [13]</a:t>
                          </a:r>
                          <a:endParaRPr lang="en-US" dirty="0"/>
                        </a:p>
                      </a:txBody>
                      <a:tcPr/>
                    </a:tc>
                    <a:extLst>
                      <a:ext uri="{0D108BD9-81ED-4DB2-BD59-A6C34878D82A}">
                        <a16:rowId xmlns:a16="http://schemas.microsoft.com/office/drawing/2014/main" val="2670673719"/>
                      </a:ext>
                    </a:extLst>
                  </a:tr>
                  <a:tr h="914400">
                    <a:tc>
                      <a:txBody>
                        <a:bodyPr/>
                        <a:lstStyle/>
                        <a:p>
                          <a:pPr algn="ctr"/>
                          <a:endParaRPr lang="en-US" dirty="0" smtClean="0"/>
                        </a:p>
                        <a:p>
                          <a:pPr algn="ctr"/>
                          <a:r>
                            <a:rPr lang="en-US" dirty="0" smtClean="0"/>
                            <a:t>Accuracy</a:t>
                          </a:r>
                          <a:endParaRPr lang="en-US" b="1"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46961" t="-467333" r="-73897" b="-10667"/>
                          </a:stretch>
                        </a:blipFill>
                      </a:tcPr>
                    </a:tc>
                    <a:tc>
                      <a:txBody>
                        <a:bodyPr/>
                        <a:lstStyle/>
                        <a:p>
                          <a:r>
                            <a:rPr lang="en-US" dirty="0" smtClean="0"/>
                            <a:t>Its </a:t>
                          </a:r>
                          <a:r>
                            <a:rPr lang="en-US" sz="1800" kern="1200" dirty="0" smtClean="0">
                              <a:effectLst/>
                            </a:rPr>
                            <a:t> calculated as the number of all correct predictions divided by the total number of the dataset [3]</a:t>
                          </a:r>
                          <a:endParaRPr lang="en-US" dirty="0"/>
                        </a:p>
                      </a:txBody>
                      <a:tcPr/>
                    </a:tc>
                    <a:extLst>
                      <a:ext uri="{0D108BD9-81ED-4DB2-BD59-A6C34878D82A}">
                        <a16:rowId xmlns:a16="http://schemas.microsoft.com/office/drawing/2014/main" val="1191419652"/>
                      </a:ext>
                    </a:extLst>
                  </a:tr>
                </a:tbl>
              </a:graphicData>
            </a:graphic>
          </p:graphicFrame>
        </mc:Fallback>
      </mc:AlternateContent>
      <p:sp>
        <p:nvSpPr>
          <p:cNvPr id="4" name="Rectangle 3"/>
          <p:cNvSpPr/>
          <p:nvPr/>
        </p:nvSpPr>
        <p:spPr>
          <a:xfrm>
            <a:off x="0" y="0"/>
            <a:ext cx="12192000" cy="8001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i="1" dirty="0">
                <a:latin typeface="Bodoni MT Black" panose="02070A03080606020203" pitchFamily="18" charset="0"/>
              </a:rPr>
              <a:t>Evaluation Parameters</a:t>
            </a:r>
          </a:p>
        </p:txBody>
      </p:sp>
    </p:spTree>
    <p:extLst>
      <p:ext uri="{BB962C8B-B14F-4D97-AF65-F5344CB8AC3E}">
        <p14:creationId xmlns:p14="http://schemas.microsoft.com/office/powerpoint/2010/main" val="1693664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3044395533"/>
                  </p:ext>
                </p:extLst>
              </p:nvPr>
            </p:nvGraphicFramePr>
            <p:xfrm>
              <a:off x="406400" y="1146628"/>
              <a:ext cx="11480799" cy="4818742"/>
            </p:xfrm>
            <a:graphic>
              <a:graphicData uri="http://schemas.openxmlformats.org/drawingml/2006/table">
                <a:tbl>
                  <a:tblPr firstRow="1" bandRow="1">
                    <a:tableStyleId>{8FD4443E-F989-4FC4-A0C8-D5A2AF1F390B}</a:tableStyleId>
                  </a:tblPr>
                  <a:tblGrid>
                    <a:gridCol w="3826933">
                      <a:extLst>
                        <a:ext uri="{9D8B030D-6E8A-4147-A177-3AD203B41FA5}">
                          <a16:colId xmlns:a16="http://schemas.microsoft.com/office/drawing/2014/main" val="3312557767"/>
                        </a:ext>
                      </a:extLst>
                    </a:gridCol>
                    <a:gridCol w="3826933">
                      <a:extLst>
                        <a:ext uri="{9D8B030D-6E8A-4147-A177-3AD203B41FA5}">
                          <a16:colId xmlns:a16="http://schemas.microsoft.com/office/drawing/2014/main" val="2801132395"/>
                        </a:ext>
                      </a:extLst>
                    </a:gridCol>
                    <a:gridCol w="3826933">
                      <a:extLst>
                        <a:ext uri="{9D8B030D-6E8A-4147-A177-3AD203B41FA5}">
                          <a16:colId xmlns:a16="http://schemas.microsoft.com/office/drawing/2014/main" val="1009500754"/>
                        </a:ext>
                      </a:extLst>
                    </a:gridCol>
                  </a:tblGrid>
                  <a:tr h="490394">
                    <a:tc>
                      <a:txBody>
                        <a:bodyPr/>
                        <a:lstStyle/>
                        <a:p>
                          <a:pPr algn="ctr"/>
                          <a:r>
                            <a:rPr lang="en-US" sz="2000" dirty="0" smtClean="0"/>
                            <a:t>Parameter</a:t>
                          </a:r>
                          <a:r>
                            <a:rPr lang="en-US" sz="2000" baseline="0" dirty="0" smtClean="0"/>
                            <a:t> Name</a:t>
                          </a:r>
                          <a:endParaRPr lang="en-US" sz="2000" baseline="0" dirty="0" smtClean="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t>Formula</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t>Statement</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152743"/>
                      </a:ext>
                    </a:extLst>
                  </a:tr>
                  <a:tr h="839641">
                    <a:tc>
                      <a:txBody>
                        <a:bodyPr/>
                        <a:lstStyle/>
                        <a:p>
                          <a:pPr algn="ctr"/>
                          <a:endParaRPr lang="en-US" dirty="0" smtClean="0"/>
                        </a:p>
                        <a:p>
                          <a:pPr algn="ctr"/>
                          <a:r>
                            <a:rPr lang="en-US" dirty="0" smtClean="0"/>
                            <a:t>Mean Absolute Error (MAE)</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t>MAE =  </a:t>
                          </a:r>
                          <a14:m>
                            <m:oMath xmlns:m="http://schemas.openxmlformats.org/officeDocument/2006/math">
                              <m:f>
                                <m:fPr>
                                  <m:ctrlPr>
                                    <a:rPr lang="en-US" sz="2000" i="1" smtClean="0">
                                      <a:latin typeface="Cambria Math" panose="02040503050406030204" pitchFamily="18" charset="0"/>
                                    </a:rPr>
                                  </m:ctrlPr>
                                </m:fPr>
                                <m:num>
                                  <m:nary>
                                    <m:naryPr>
                                      <m:chr m:val="∑"/>
                                      <m:ctrlPr>
                                        <a:rPr lang="en-US" sz="2000" i="1" smtClean="0">
                                          <a:latin typeface="Cambria Math" panose="02040503050406030204" pitchFamily="18" charset="0"/>
                                        </a:rPr>
                                      </m:ctrlPr>
                                    </m:naryPr>
                                    <m:sub>
                                      <m:r>
                                        <a:rPr lang="en-US" sz="2000" smtClean="0">
                                          <a:latin typeface="Cambria Math" panose="02040503050406030204" pitchFamily="18" charset="0"/>
                                        </a:rPr>
                                        <m:t>𝑖</m:t>
                                      </m:r>
                                      <m:r>
                                        <a:rPr lang="en-US" sz="2000" smtClean="0">
                                          <a:latin typeface="Cambria Math" panose="02040503050406030204" pitchFamily="18" charset="0"/>
                                        </a:rPr>
                                        <m:t>=1</m:t>
                                      </m:r>
                                    </m:sub>
                                    <m:sup>
                                      <m:r>
                                        <a:rPr lang="en-US" sz="2000" smtClean="0">
                                          <a:latin typeface="Cambria Math" panose="02040503050406030204" pitchFamily="18" charset="0"/>
                                        </a:rPr>
                                        <m:t>𝑛</m:t>
                                      </m:r>
                                    </m:sup>
                                    <m:e>
                                      <m:d>
                                        <m:dPr>
                                          <m:begChr m:val="|"/>
                                          <m:endChr m:val="|"/>
                                          <m:ctrlPr>
                                            <a:rPr lang="en-US" sz="2000" i="1" smtClean="0">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smtClean="0">
                                                  <a:latin typeface="Cambria Math" panose="02040503050406030204" pitchFamily="18" charset="0"/>
                                                </a:rPr>
                                                <m:t>𝑦</m:t>
                                              </m:r>
                                            </m:e>
                                            <m:sub>
                                              <m:r>
                                                <a:rPr lang="en-US" sz="2000" smtClean="0">
                                                  <a:latin typeface="Cambria Math" panose="02040503050406030204" pitchFamily="18" charset="0"/>
                                                </a:rPr>
                                                <m:t>𝑖</m:t>
                                              </m:r>
                                            </m:sub>
                                          </m:sSub>
                                          <m:r>
                                            <a:rPr lang="en-US" sz="2000"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smtClean="0">
                                                  <a:latin typeface="Cambria Math" panose="02040503050406030204" pitchFamily="18" charset="0"/>
                                                </a:rPr>
                                                <m:t>𝑥</m:t>
                                              </m:r>
                                            </m:e>
                                            <m:sub>
                                              <m:r>
                                                <a:rPr lang="en-US" sz="2000" smtClean="0">
                                                  <a:latin typeface="Cambria Math" panose="02040503050406030204" pitchFamily="18" charset="0"/>
                                                </a:rPr>
                                                <m:t>𝑖</m:t>
                                              </m:r>
                                            </m:sub>
                                          </m:sSub>
                                        </m:e>
                                      </m:d>
                                    </m:e>
                                  </m:nary>
                                </m:num>
                                <m:den>
                                  <m:r>
                                    <a:rPr lang="en-US" sz="2000" smtClean="0">
                                      <a:latin typeface="Cambria Math" panose="02040503050406030204" pitchFamily="18" charset="0"/>
                                    </a:rPr>
                                    <m:t>𝑁</m:t>
                                  </m:r>
                                </m:den>
                              </m:f>
                            </m:oMath>
                          </a14:m>
                          <a:endParaRPr lang="en-US" sz="1600" dirty="0">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dirty="0" smtClean="0">
                              <a:effectLst/>
                            </a:rPr>
                            <a:t>It is the average value of all absolute errors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637308008"/>
                      </a:ext>
                    </a:extLst>
                  </a:tr>
                  <a:tr h="839641">
                    <a:tc>
                      <a:txBody>
                        <a:bodyPr/>
                        <a:lstStyle/>
                        <a:p>
                          <a:pPr algn="ctr"/>
                          <a:endParaRPr lang="en-US" dirty="0" smtClean="0"/>
                        </a:p>
                        <a:p>
                          <a:pPr algn="ctr"/>
                          <a:r>
                            <a:rPr lang="en-US" dirty="0" smtClean="0"/>
                            <a:t>Mean Square Error (MSE)</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t>MSE =  </a:t>
                          </a:r>
                          <a14:m>
                            <m:oMath xmlns:m="http://schemas.openxmlformats.org/officeDocument/2006/math">
                              <m:f>
                                <m:fPr>
                                  <m:ctrlPr>
                                    <a:rPr lang="en-US" sz="2000" i="1" smtClean="0">
                                      <a:latin typeface="Cambria Math" panose="02040503050406030204" pitchFamily="18" charset="0"/>
                                    </a:rPr>
                                  </m:ctrlPr>
                                </m:fPr>
                                <m:num>
                                  <m:r>
                                    <a:rPr lang="en-US" sz="2000" smtClean="0">
                                      <a:latin typeface="Cambria Math" panose="02040503050406030204" pitchFamily="18" charset="0"/>
                                    </a:rPr>
                                    <m:t>1</m:t>
                                  </m:r>
                                </m:num>
                                <m:den>
                                  <m:r>
                                    <a:rPr lang="en-US" sz="2000" smtClean="0">
                                      <a:latin typeface="Cambria Math" panose="02040503050406030204" pitchFamily="18" charset="0"/>
                                    </a:rPr>
                                    <m:t>𝑁</m:t>
                                  </m:r>
                                </m:den>
                              </m:f>
                              <m:nary>
                                <m:naryPr>
                                  <m:chr m:val="∑"/>
                                  <m:ctrlPr>
                                    <a:rPr lang="en-US" sz="2000" i="1" smtClean="0">
                                      <a:latin typeface="Cambria Math" panose="02040503050406030204" pitchFamily="18" charset="0"/>
                                    </a:rPr>
                                  </m:ctrlPr>
                                </m:naryPr>
                                <m:sub>
                                  <m:r>
                                    <a:rPr lang="en-US" sz="2000" smtClean="0">
                                      <a:latin typeface="Cambria Math" panose="02040503050406030204" pitchFamily="18" charset="0"/>
                                    </a:rPr>
                                    <m:t>𝑖</m:t>
                                  </m:r>
                                  <m:r>
                                    <a:rPr lang="en-US" sz="2000" smtClean="0">
                                      <a:latin typeface="Cambria Math" panose="02040503050406030204" pitchFamily="18" charset="0"/>
                                    </a:rPr>
                                    <m:t>=1</m:t>
                                  </m:r>
                                </m:sub>
                                <m:sup>
                                  <m:r>
                                    <a:rPr lang="en-US" sz="2000" smtClean="0">
                                      <a:latin typeface="Cambria Math" panose="02040503050406030204" pitchFamily="18" charset="0"/>
                                    </a:rPr>
                                    <m:t>𝑛</m:t>
                                  </m:r>
                                </m:sup>
                                <m:e>
                                  <m:sSup>
                                    <m:sSupPr>
                                      <m:ctrlPr>
                                        <a:rPr lang="en-US" sz="2000" i="1" smtClean="0">
                                          <a:latin typeface="Cambria Math" panose="02040503050406030204" pitchFamily="18" charset="0"/>
                                        </a:rPr>
                                      </m:ctrlPr>
                                    </m:sSupPr>
                                    <m:e>
                                      <m:r>
                                        <a:rPr lang="en-US" sz="2000"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smtClean="0">
                                              <a:latin typeface="Cambria Math" panose="02040503050406030204" pitchFamily="18" charset="0"/>
                                            </a:rPr>
                                            <m:t>𝑦</m:t>
                                          </m:r>
                                        </m:e>
                                        <m:sub>
                                          <m:r>
                                            <a:rPr lang="en-US" sz="2000" smtClean="0">
                                              <a:latin typeface="Cambria Math" panose="02040503050406030204" pitchFamily="18" charset="0"/>
                                            </a:rPr>
                                            <m:t>𝑖</m:t>
                                          </m:r>
                                        </m:sub>
                                      </m:sSub>
                                      <m:r>
                                        <m:rPr>
                                          <m:nor/>
                                        </m:rPr>
                                        <a:rPr lang="en-US" sz="2000" dirty="0" smtClean="0"/>
                                        <m:t>−</m:t>
                                      </m:r>
                                      <m:acc>
                                        <m:accPr>
                                          <m:chr m:val="̂"/>
                                          <m:ctrlPr>
                                            <a:rPr lang="en-US" sz="2000" i="1" dirty="0" smtClean="0">
                                              <a:latin typeface="Cambria Math" panose="02040503050406030204" pitchFamily="18" charset="0"/>
                                            </a:rPr>
                                          </m:ctrlPr>
                                        </m:accPr>
                                        <m:e>
                                          <m:r>
                                            <a:rPr lang="en-US" sz="2000" dirty="0" smtClean="0">
                                              <a:latin typeface="Cambria Math" panose="02040503050406030204" pitchFamily="18" charset="0"/>
                                            </a:rPr>
                                            <m:t>𝑦</m:t>
                                          </m:r>
                                        </m:e>
                                      </m:acc>
                                      <m:r>
                                        <a:rPr lang="en-US" sz="2000" smtClean="0">
                                          <a:latin typeface="Cambria Math" panose="02040503050406030204" pitchFamily="18" charset="0"/>
                                        </a:rPr>
                                        <m:t>)</m:t>
                                      </m:r>
                                    </m:e>
                                    <m:sup>
                                      <m:r>
                                        <a:rPr lang="en-US" sz="2000" smtClean="0">
                                          <a:latin typeface="Cambria Math" panose="02040503050406030204" pitchFamily="18" charset="0"/>
                                        </a:rPr>
                                        <m:t>2</m:t>
                                      </m:r>
                                    </m:sup>
                                  </m:sSup>
                                </m:e>
                              </m:nary>
                            </m:oMath>
                          </a14:m>
                          <a:endParaRPr lang="en-US" sz="1600" dirty="0">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dirty="0" smtClean="0">
                              <a:effectLst/>
                            </a:rPr>
                            <a:t>It is the average value of all square error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086173737"/>
                      </a:ext>
                    </a:extLst>
                  </a:tr>
                  <a:tr h="1324533">
                    <a:tc>
                      <a:txBody>
                        <a:bodyPr/>
                        <a:lstStyle/>
                        <a:p>
                          <a:pPr algn="ctr"/>
                          <a:endParaRPr lang="en-US" dirty="0" smtClean="0"/>
                        </a:p>
                        <a:p>
                          <a:pPr algn="ctr"/>
                          <a:endParaRPr lang="en-US" dirty="0" smtClean="0"/>
                        </a:p>
                        <a:p>
                          <a:pPr algn="ctr"/>
                          <a:r>
                            <a:rPr lang="en-US" dirty="0" smtClean="0"/>
                            <a:t>False Positive Rate (FPR)</a:t>
                          </a:r>
                          <a:endParaRPr lang="en-US" b="1"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1600" i="1" kern="1200" smtClean="0">
                                        <a:effectLst/>
                                        <a:latin typeface="Cambria Math" panose="02040503050406030204" pitchFamily="18" charset="0"/>
                                      </a:rPr>
                                    </m:ctrlPr>
                                  </m:fPr>
                                  <m:num>
                                    <m:r>
                                      <a:rPr lang="en-US" sz="1600" kern="1200" smtClean="0">
                                        <a:effectLst/>
                                        <a:latin typeface="Cambria Math" panose="02040503050406030204" pitchFamily="18" charset="0"/>
                                      </a:rPr>
                                      <m:t>𝐹𝑃</m:t>
                                    </m:r>
                                  </m:num>
                                  <m:den>
                                    <m:r>
                                      <a:rPr lang="en-US" sz="1600" kern="1200">
                                        <a:effectLst/>
                                        <a:latin typeface="Cambria Math" panose="02040503050406030204" pitchFamily="18" charset="0"/>
                                      </a:rPr>
                                      <m:t>𝑇</m:t>
                                    </m:r>
                                    <m:r>
                                      <a:rPr lang="en-US" sz="1600" kern="1200" smtClean="0">
                                        <a:effectLst/>
                                        <a:latin typeface="Cambria Math" panose="02040503050406030204" pitchFamily="18" charset="0"/>
                                      </a:rPr>
                                      <m:t>𝑁</m:t>
                                    </m:r>
                                    <m:r>
                                      <a:rPr lang="en-US" sz="1600" kern="1200">
                                        <a:effectLst/>
                                        <a:latin typeface="Cambria Math" panose="02040503050406030204" pitchFamily="18" charset="0"/>
                                      </a:rPr>
                                      <m:t>+</m:t>
                                    </m:r>
                                    <m:r>
                                      <a:rPr lang="en-US" sz="1600" kern="1200">
                                        <a:effectLst/>
                                        <a:latin typeface="Cambria Math" panose="02040503050406030204" pitchFamily="18" charset="0"/>
                                      </a:rPr>
                                      <m:t>𝐹𝑃</m:t>
                                    </m:r>
                                  </m:den>
                                </m:f>
                              </m:oMath>
                            </m:oMathPara>
                          </a14:m>
                          <a:endParaRPr lang="en-US" sz="1600" kern="1200" dirty="0" smtClean="0">
                            <a:effectLst/>
                          </a:endParaRPr>
                        </a:p>
                        <a:p>
                          <a:pPr algn="ctr"/>
                          <a:r>
                            <a:rPr lang="en-US" sz="1600" kern="1200" dirty="0" smtClean="0">
                              <a:effectLst/>
                            </a:rPr>
                            <a:t>FP = incorrect positive prediction</a:t>
                          </a:r>
                        </a:p>
                        <a:p>
                          <a:pPr algn="ctr"/>
                          <a:r>
                            <a:rPr lang="en-US" sz="1600" kern="1200" dirty="0" smtClean="0">
                              <a:effectLst/>
                            </a:rPr>
                            <a:t>TN</a:t>
                          </a:r>
                          <a:r>
                            <a:rPr lang="en-US" sz="1600" kern="1200" baseline="0" dirty="0" smtClean="0">
                              <a:effectLst/>
                            </a:rPr>
                            <a:t> = </a:t>
                          </a:r>
                          <a:r>
                            <a:rPr lang="en-US" sz="1800" kern="1200" dirty="0" smtClean="0">
                              <a:effectLst/>
                            </a:rPr>
                            <a:t>correct negative prediction</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effectLst/>
                            </a:rPr>
                            <a:t>A False Positive Rate is an accuracy metric that can be measured on a subset of machine learning models[20]</a:t>
                          </a:r>
                          <a:endParaRPr lang="en-US" dirty="0"/>
                        </a:p>
                      </a:txBody>
                      <a:tcPr/>
                    </a:tc>
                    <a:extLst>
                      <a:ext uri="{0D108BD9-81ED-4DB2-BD59-A6C34878D82A}">
                        <a16:rowId xmlns:a16="http://schemas.microsoft.com/office/drawing/2014/main" val="4066247763"/>
                      </a:ext>
                    </a:extLst>
                  </a:tr>
                  <a:tr h="1324533">
                    <a:tc>
                      <a:txBody>
                        <a:bodyPr/>
                        <a:lstStyle/>
                        <a:p>
                          <a:pPr algn="ctr"/>
                          <a:endParaRPr lang="en-US" sz="1800" kern="1200" dirty="0" smtClean="0">
                            <a:effectLst/>
                          </a:endParaRPr>
                        </a:p>
                        <a:p>
                          <a:pPr algn="ctr"/>
                          <a:endParaRPr lang="en-US" sz="1800" kern="1200" dirty="0" smtClean="0">
                            <a:effectLst/>
                          </a:endParaRPr>
                        </a:p>
                        <a:p>
                          <a:pPr algn="ctr"/>
                          <a:r>
                            <a:rPr lang="en-US" sz="1800" kern="1200" dirty="0" smtClean="0">
                              <a:effectLst/>
                            </a:rPr>
                            <a:t>True negative rate (TNR)</a:t>
                          </a:r>
                          <a:endParaRPr lang="en-US" sz="1800" b="1"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1600" i="1" kern="1200" smtClean="0">
                                        <a:effectLst/>
                                        <a:latin typeface="Cambria Math" panose="02040503050406030204" pitchFamily="18" charset="0"/>
                                      </a:rPr>
                                    </m:ctrlPr>
                                  </m:fPr>
                                  <m:num>
                                    <m:r>
                                      <a:rPr lang="en-US" sz="1600" kern="1200" smtClean="0">
                                        <a:effectLst/>
                                        <a:latin typeface="Cambria Math" panose="02040503050406030204" pitchFamily="18" charset="0"/>
                                      </a:rPr>
                                      <m:t>𝑇𝑁</m:t>
                                    </m:r>
                                  </m:num>
                                  <m:den>
                                    <m:r>
                                      <a:rPr lang="en-US" sz="1600" kern="1200">
                                        <a:effectLst/>
                                        <a:latin typeface="Cambria Math" panose="02040503050406030204" pitchFamily="18" charset="0"/>
                                      </a:rPr>
                                      <m:t>𝑇</m:t>
                                    </m:r>
                                    <m:r>
                                      <a:rPr lang="en-US" sz="1600" kern="1200" smtClean="0">
                                        <a:effectLst/>
                                        <a:latin typeface="Cambria Math" panose="02040503050406030204" pitchFamily="18" charset="0"/>
                                      </a:rPr>
                                      <m:t>𝑁</m:t>
                                    </m:r>
                                    <m:r>
                                      <a:rPr lang="en-US" sz="1600" kern="1200">
                                        <a:effectLst/>
                                        <a:latin typeface="Cambria Math" panose="02040503050406030204" pitchFamily="18" charset="0"/>
                                      </a:rPr>
                                      <m:t>+</m:t>
                                    </m:r>
                                    <m:r>
                                      <a:rPr lang="en-US" sz="1600" kern="1200">
                                        <a:effectLst/>
                                        <a:latin typeface="Cambria Math" panose="02040503050406030204" pitchFamily="18" charset="0"/>
                                      </a:rPr>
                                      <m:t>𝐹𝑃</m:t>
                                    </m:r>
                                  </m:den>
                                </m:f>
                              </m:oMath>
                            </m:oMathPara>
                          </a14:m>
                          <a:endParaRPr/>
                        </a:p>
                        <a:p>
                          <a:pPr algn="ctr"/>
                          <a:r>
                            <a:rPr lang="en-US" sz="1600" kern="1200" dirty="0" smtClean="0">
                              <a:effectLst/>
                            </a:rPr>
                            <a:t>FP = incorrect positive prediction</a:t>
                          </a:r>
                        </a:p>
                        <a:p>
                          <a:pPr algn="ctr"/>
                          <a:r>
                            <a:rPr lang="en-US" sz="1600" kern="1200" dirty="0" smtClean="0">
                              <a:effectLst/>
                            </a:rPr>
                            <a:t>TN</a:t>
                          </a:r>
                          <a:r>
                            <a:rPr lang="en-US" sz="1600" kern="1200" baseline="0" dirty="0" smtClean="0">
                              <a:effectLst/>
                            </a:rPr>
                            <a:t> = </a:t>
                          </a:r>
                          <a:r>
                            <a:rPr lang="en-US" sz="1800" kern="1200" dirty="0" smtClean="0">
                              <a:effectLst/>
                            </a:rPr>
                            <a:t>correct negative prediction</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dirty="0" smtClean="0"/>
                            <a:t>It </a:t>
                          </a:r>
                          <a:r>
                            <a:rPr lang="en-US" sz="1800" kern="1200" dirty="0" smtClean="0">
                              <a:effectLst/>
                            </a:rPr>
                            <a:t>test negative using the test in question that are genuinely negative[20]</a:t>
                          </a:r>
                          <a:endParaRPr lang="en-US" dirty="0"/>
                        </a:p>
                      </a:txBody>
                      <a:tcPr/>
                    </a:tc>
                    <a:extLst>
                      <a:ext uri="{0D108BD9-81ED-4DB2-BD59-A6C34878D82A}">
                        <a16:rowId xmlns:a16="http://schemas.microsoft.com/office/drawing/2014/main" val="1187398120"/>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044395533"/>
                  </p:ext>
                </p:extLst>
              </p:nvPr>
            </p:nvGraphicFramePr>
            <p:xfrm>
              <a:off x="406400" y="1146628"/>
              <a:ext cx="11480799" cy="4818742"/>
            </p:xfrm>
            <a:graphic>
              <a:graphicData uri="http://schemas.openxmlformats.org/drawingml/2006/table">
                <a:tbl>
                  <a:tblPr firstRow="1" bandRow="1">
                    <a:tableStyleId>{8FD4443E-F989-4FC4-A0C8-D5A2AF1F390B}</a:tableStyleId>
                  </a:tblPr>
                  <a:tblGrid>
                    <a:gridCol w="3826933">
                      <a:extLst>
                        <a:ext uri="{9D8B030D-6E8A-4147-A177-3AD203B41FA5}">
                          <a16:colId xmlns:a16="http://schemas.microsoft.com/office/drawing/2014/main" val="3312557767"/>
                        </a:ext>
                      </a:extLst>
                    </a:gridCol>
                    <a:gridCol w="3826933">
                      <a:extLst>
                        <a:ext uri="{9D8B030D-6E8A-4147-A177-3AD203B41FA5}">
                          <a16:colId xmlns:a16="http://schemas.microsoft.com/office/drawing/2014/main" val="2801132395"/>
                        </a:ext>
                      </a:extLst>
                    </a:gridCol>
                    <a:gridCol w="3826933">
                      <a:extLst>
                        <a:ext uri="{9D8B030D-6E8A-4147-A177-3AD203B41FA5}">
                          <a16:colId xmlns:a16="http://schemas.microsoft.com/office/drawing/2014/main" val="1009500754"/>
                        </a:ext>
                      </a:extLst>
                    </a:gridCol>
                  </a:tblGrid>
                  <a:tr h="490394">
                    <a:tc>
                      <a:txBody>
                        <a:bodyPr/>
                        <a:lstStyle/>
                        <a:p>
                          <a:pPr algn="ctr"/>
                          <a:r>
                            <a:rPr lang="en-US" sz="2000" dirty="0" smtClean="0"/>
                            <a:t>Parameter</a:t>
                          </a:r>
                          <a:r>
                            <a:rPr lang="en-US" sz="2000" baseline="0" dirty="0" smtClean="0"/>
                            <a:t> Name</a:t>
                          </a:r>
                          <a:endParaRPr lang="en-US" sz="2000" baseline="0" dirty="0" smtClean="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t>Formula</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t>Statement</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152743"/>
                      </a:ext>
                    </a:extLst>
                  </a:tr>
                  <a:tr h="839641">
                    <a:tc>
                      <a:txBody>
                        <a:bodyPr/>
                        <a:lstStyle/>
                        <a:p>
                          <a:pPr algn="ctr"/>
                          <a:endParaRPr lang="en-US" dirty="0" smtClean="0"/>
                        </a:p>
                        <a:p>
                          <a:pPr algn="ctr"/>
                          <a:r>
                            <a:rPr lang="en-US" dirty="0" smtClean="0"/>
                            <a:t>Mean </a:t>
                          </a:r>
                          <a:r>
                            <a:rPr lang="en-US" dirty="0" smtClean="0"/>
                            <a:t>Absolute Error (MAE)</a:t>
                          </a:r>
                          <a:endParaRPr lang="en-US" b="1"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100000" t="-61594" r="-100478" b="-415217"/>
                          </a:stretch>
                        </a:blipFill>
                      </a:tcPr>
                    </a:tc>
                    <a:tc>
                      <a:txBody>
                        <a:bodyPr/>
                        <a:lstStyle/>
                        <a:p>
                          <a:pPr marL="0" marR="0">
                            <a:lnSpc>
                              <a:spcPct val="107000"/>
                            </a:lnSpc>
                            <a:spcBef>
                              <a:spcPts val="0"/>
                            </a:spcBef>
                            <a:spcAft>
                              <a:spcPts val="0"/>
                            </a:spcAft>
                          </a:pPr>
                          <a:r>
                            <a:rPr lang="en-US" sz="1800" dirty="0" smtClean="0">
                              <a:effectLst/>
                            </a:rPr>
                            <a:t>It is the average value of all absolute errors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637308008"/>
                      </a:ext>
                    </a:extLst>
                  </a:tr>
                  <a:tr h="839641">
                    <a:tc>
                      <a:txBody>
                        <a:bodyPr/>
                        <a:lstStyle/>
                        <a:p>
                          <a:pPr algn="ctr"/>
                          <a:endParaRPr lang="en-US" dirty="0" smtClean="0"/>
                        </a:p>
                        <a:p>
                          <a:pPr algn="ctr"/>
                          <a:r>
                            <a:rPr lang="en-US" dirty="0" smtClean="0"/>
                            <a:t>Mean </a:t>
                          </a:r>
                          <a:r>
                            <a:rPr lang="en-US" dirty="0" smtClean="0"/>
                            <a:t>Square Error (MSE)</a:t>
                          </a:r>
                          <a:endParaRPr lang="en-US" b="1"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100000" t="-161594" r="-100478" b="-315217"/>
                          </a:stretch>
                        </a:blipFill>
                      </a:tcPr>
                    </a:tc>
                    <a:tc>
                      <a:txBody>
                        <a:bodyPr/>
                        <a:lstStyle/>
                        <a:p>
                          <a:pPr marL="0" marR="0">
                            <a:lnSpc>
                              <a:spcPct val="107000"/>
                            </a:lnSpc>
                            <a:spcBef>
                              <a:spcPts val="0"/>
                            </a:spcBef>
                            <a:spcAft>
                              <a:spcPts val="0"/>
                            </a:spcAft>
                          </a:pPr>
                          <a:r>
                            <a:rPr lang="en-US" sz="1800" dirty="0" smtClean="0">
                              <a:effectLst/>
                            </a:rPr>
                            <a:t>It is the average value of all square error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086173737"/>
                      </a:ext>
                    </a:extLst>
                  </a:tr>
                  <a:tr h="1324533">
                    <a:tc>
                      <a:txBody>
                        <a:bodyPr/>
                        <a:lstStyle/>
                        <a:p>
                          <a:pPr algn="ctr"/>
                          <a:endParaRPr lang="en-US" dirty="0" smtClean="0"/>
                        </a:p>
                        <a:p>
                          <a:pPr algn="ctr"/>
                          <a:endParaRPr lang="en-US" dirty="0" smtClean="0"/>
                        </a:p>
                        <a:p>
                          <a:pPr algn="ctr"/>
                          <a:r>
                            <a:rPr lang="en-US" dirty="0" smtClean="0"/>
                            <a:t>False </a:t>
                          </a:r>
                          <a:r>
                            <a:rPr lang="en-US" dirty="0" smtClean="0"/>
                            <a:t>Positive Rate (FPR)</a:t>
                          </a:r>
                          <a:endParaRPr lang="en-US" b="1"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100000" t="-165596" r="-100478" b="-99541"/>
                          </a:stretch>
                        </a:blipFill>
                      </a:tcPr>
                    </a:tc>
                    <a:tc>
                      <a:txBody>
                        <a:bodyPr/>
                        <a:lstStyle/>
                        <a:p>
                          <a:r>
                            <a:rPr lang="en-US" sz="1800" kern="1200" dirty="0" smtClean="0">
                              <a:effectLst/>
                            </a:rPr>
                            <a:t>A False Positive Rate is an accuracy metric that can be measured on a subset of machine learning models[20]</a:t>
                          </a:r>
                          <a:endParaRPr lang="en-US" dirty="0"/>
                        </a:p>
                      </a:txBody>
                      <a:tcPr/>
                    </a:tc>
                    <a:extLst>
                      <a:ext uri="{0D108BD9-81ED-4DB2-BD59-A6C34878D82A}">
                        <a16:rowId xmlns:a16="http://schemas.microsoft.com/office/drawing/2014/main" val="4066247763"/>
                      </a:ext>
                    </a:extLst>
                  </a:tr>
                  <a:tr h="1324533">
                    <a:tc>
                      <a:txBody>
                        <a:bodyPr/>
                        <a:lstStyle/>
                        <a:p>
                          <a:pPr algn="ctr"/>
                          <a:endParaRPr lang="en-US" sz="1800" kern="1200" dirty="0" smtClean="0">
                            <a:effectLst/>
                          </a:endParaRPr>
                        </a:p>
                        <a:p>
                          <a:pPr algn="ctr"/>
                          <a:endParaRPr lang="en-US" sz="1800" kern="1200" dirty="0" smtClean="0">
                            <a:effectLst/>
                          </a:endParaRPr>
                        </a:p>
                        <a:p>
                          <a:pPr algn="ctr"/>
                          <a:r>
                            <a:rPr lang="en-US" sz="1800" kern="1200" dirty="0" smtClean="0">
                              <a:effectLst/>
                            </a:rPr>
                            <a:t>True </a:t>
                          </a:r>
                          <a:r>
                            <a:rPr lang="en-US" sz="1800" kern="1200" dirty="0" smtClean="0">
                              <a:effectLst/>
                            </a:rPr>
                            <a:t>negative rate (TNR)</a:t>
                          </a:r>
                          <a:endParaRPr lang="en-US" sz="1800" b="1"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100000" t="-266820" r="-100478"/>
                          </a:stretch>
                        </a:blipFill>
                      </a:tcPr>
                    </a:tc>
                    <a:tc>
                      <a:txBody>
                        <a:bodyPr/>
                        <a:lstStyle/>
                        <a:p>
                          <a:r>
                            <a:rPr lang="en-US" dirty="0" smtClean="0"/>
                            <a:t>It </a:t>
                          </a:r>
                          <a:r>
                            <a:rPr lang="en-US" sz="1800" kern="1200" dirty="0" smtClean="0">
                              <a:effectLst/>
                            </a:rPr>
                            <a:t>test negative using the test in question that are genuinely negative[20]</a:t>
                          </a:r>
                          <a:endParaRPr lang="en-US" dirty="0"/>
                        </a:p>
                      </a:txBody>
                      <a:tcPr/>
                    </a:tc>
                    <a:extLst>
                      <a:ext uri="{0D108BD9-81ED-4DB2-BD59-A6C34878D82A}">
                        <a16:rowId xmlns:a16="http://schemas.microsoft.com/office/drawing/2014/main" val="1187398120"/>
                      </a:ext>
                    </a:extLst>
                  </a:tr>
                </a:tbl>
              </a:graphicData>
            </a:graphic>
          </p:graphicFrame>
        </mc:Fallback>
      </mc:AlternateContent>
      <p:sp>
        <p:nvSpPr>
          <p:cNvPr id="5" name="Rectangle 4"/>
          <p:cNvSpPr/>
          <p:nvPr/>
        </p:nvSpPr>
        <p:spPr>
          <a:xfrm>
            <a:off x="0" y="0"/>
            <a:ext cx="12192000" cy="8001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i="1" dirty="0">
                <a:latin typeface="Bodoni MT Black" panose="02070A03080606020203" pitchFamily="18" charset="0"/>
              </a:rPr>
              <a:t>Evaluation Parameters</a:t>
            </a:r>
          </a:p>
        </p:txBody>
      </p:sp>
    </p:spTree>
    <p:extLst>
      <p:ext uri="{BB962C8B-B14F-4D97-AF65-F5344CB8AC3E}">
        <p14:creationId xmlns:p14="http://schemas.microsoft.com/office/powerpoint/2010/main" val="206520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09902288"/>
              </p:ext>
            </p:extLst>
          </p:nvPr>
        </p:nvGraphicFramePr>
        <p:xfrm>
          <a:off x="116114" y="2757713"/>
          <a:ext cx="3730171" cy="1957070"/>
        </p:xfrm>
        <a:graphic>
          <a:graphicData uri="http://schemas.openxmlformats.org/drawingml/2006/table">
            <a:tbl>
              <a:tblPr firstRow="1" firstCol="1" bandRow="1">
                <a:tableStyleId>{5C22544A-7EE6-4342-B048-85BDC9FD1C3A}</a:tableStyleId>
              </a:tblPr>
              <a:tblGrid>
                <a:gridCol w="1310031">
                  <a:extLst>
                    <a:ext uri="{9D8B030D-6E8A-4147-A177-3AD203B41FA5}">
                      <a16:colId xmlns:a16="http://schemas.microsoft.com/office/drawing/2014/main" val="853796827"/>
                    </a:ext>
                  </a:extLst>
                </a:gridCol>
                <a:gridCol w="1171912">
                  <a:extLst>
                    <a:ext uri="{9D8B030D-6E8A-4147-A177-3AD203B41FA5}">
                      <a16:colId xmlns:a16="http://schemas.microsoft.com/office/drawing/2014/main" val="3247914115"/>
                    </a:ext>
                  </a:extLst>
                </a:gridCol>
                <a:gridCol w="1248228">
                  <a:extLst>
                    <a:ext uri="{9D8B030D-6E8A-4147-A177-3AD203B41FA5}">
                      <a16:colId xmlns:a16="http://schemas.microsoft.com/office/drawing/2014/main" val="1695238650"/>
                    </a:ext>
                  </a:extLst>
                </a:gridCol>
              </a:tblGrid>
              <a:tr h="309117">
                <a:tc>
                  <a:txBody>
                    <a:bodyPr/>
                    <a:lstStyle/>
                    <a:p>
                      <a:pPr marL="0" marR="0" indent="457200" algn="just">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0"/>
                        </a:spcAft>
                      </a:pPr>
                      <a:r>
                        <a:rPr lang="en-US" sz="1200" dirty="0">
                          <a:effectLst/>
                        </a:rPr>
                        <a:t> </a:t>
                      </a:r>
                      <a:endParaRPr lang="en-US" sz="1100" dirty="0">
                        <a:effectLst/>
                      </a:endParaRPr>
                    </a:p>
                    <a:p>
                      <a:pPr marL="0" marR="0" algn="ctr">
                        <a:lnSpc>
                          <a:spcPct val="107000"/>
                        </a:lnSpc>
                        <a:spcBef>
                          <a:spcPts val="0"/>
                        </a:spcBef>
                        <a:spcAft>
                          <a:spcPts val="0"/>
                        </a:spcAft>
                      </a:pPr>
                      <a:r>
                        <a:rPr lang="en-US" sz="1200" dirty="0">
                          <a:effectLst/>
                        </a:rPr>
                        <a:t>Predicted Positive</a:t>
                      </a:r>
                      <a:endParaRPr lang="en-US" sz="1100" dirty="0">
                        <a:effectLst/>
                      </a:endParaRPr>
                    </a:p>
                    <a:p>
                      <a:pPr marL="0" marR="0" algn="ctr">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0"/>
                        </a:spcAft>
                      </a:pPr>
                      <a:r>
                        <a:rPr lang="en-US" sz="1200" dirty="0">
                          <a:effectLst/>
                        </a:rPr>
                        <a:t> </a:t>
                      </a:r>
                      <a:endParaRPr lang="en-US" sz="1100" dirty="0">
                        <a:effectLst/>
                      </a:endParaRPr>
                    </a:p>
                    <a:p>
                      <a:pPr marL="0" marR="0">
                        <a:lnSpc>
                          <a:spcPct val="107000"/>
                        </a:lnSpc>
                        <a:spcBef>
                          <a:spcPts val="0"/>
                        </a:spcBef>
                        <a:spcAft>
                          <a:spcPts val="0"/>
                        </a:spcAft>
                      </a:pPr>
                      <a:r>
                        <a:rPr lang="en-US" sz="1200" dirty="0">
                          <a:effectLst/>
                        </a:rPr>
                        <a:t>Predicted Negative</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3960050954"/>
                  </a:ext>
                </a:extLst>
              </a:tr>
              <a:tr h="496570">
                <a:tc rowSpan="2">
                  <a:txBody>
                    <a:bodyPr/>
                    <a:lstStyle/>
                    <a:p>
                      <a:pPr marL="0" marR="0" algn="ctr">
                        <a:lnSpc>
                          <a:spcPct val="107000"/>
                        </a:lnSpc>
                        <a:spcBef>
                          <a:spcPts val="0"/>
                        </a:spcBef>
                        <a:spcAft>
                          <a:spcPts val="0"/>
                        </a:spcAft>
                      </a:pPr>
                      <a:r>
                        <a:rPr lang="en-US" sz="1200" dirty="0">
                          <a:effectLst/>
                        </a:rPr>
                        <a:t> </a:t>
                      </a:r>
                      <a:endParaRPr lang="en-US" sz="1100" dirty="0">
                        <a:effectLst/>
                      </a:endParaRPr>
                    </a:p>
                    <a:p>
                      <a:pPr marL="0" marR="0" algn="ctr">
                        <a:lnSpc>
                          <a:spcPct val="107000"/>
                        </a:lnSpc>
                        <a:spcBef>
                          <a:spcPts val="0"/>
                        </a:spcBef>
                        <a:spcAft>
                          <a:spcPts val="0"/>
                        </a:spcAft>
                      </a:pPr>
                      <a:r>
                        <a:rPr lang="en-US" sz="1200" dirty="0">
                          <a:effectLst/>
                        </a:rPr>
                        <a:t>Actual Positive</a:t>
                      </a:r>
                      <a:endParaRPr lang="en-US" sz="1100" dirty="0">
                        <a:effectLst/>
                      </a:endParaRPr>
                    </a:p>
                    <a:p>
                      <a:pPr marL="0" marR="0" algn="ctr">
                        <a:lnSpc>
                          <a:spcPct val="107000"/>
                        </a:lnSpc>
                        <a:spcBef>
                          <a:spcPts val="0"/>
                        </a:spcBef>
                        <a:spcAft>
                          <a:spcPts val="0"/>
                        </a:spcAft>
                      </a:pPr>
                      <a:r>
                        <a:rPr lang="en-US" sz="1200" dirty="0">
                          <a:effectLst/>
                        </a:rPr>
                        <a:t> </a:t>
                      </a:r>
                      <a:endParaRPr lang="en-US" sz="1100" dirty="0">
                        <a:effectLst/>
                      </a:endParaRPr>
                    </a:p>
                    <a:p>
                      <a:pPr marL="0" marR="0" algn="ctr">
                        <a:lnSpc>
                          <a:spcPct val="107000"/>
                        </a:lnSpc>
                        <a:spcBef>
                          <a:spcPts val="0"/>
                        </a:spcBef>
                        <a:spcAft>
                          <a:spcPts val="0"/>
                        </a:spcAft>
                      </a:pPr>
                      <a:r>
                        <a:rPr lang="en-US" sz="1200" dirty="0">
                          <a:effectLst/>
                        </a:rPr>
                        <a:t> </a:t>
                      </a:r>
                      <a:endParaRPr lang="en-US" sz="1100" dirty="0">
                        <a:effectLst/>
                      </a:endParaRPr>
                    </a:p>
                    <a:p>
                      <a:pPr marL="0" marR="0" algn="ctr">
                        <a:lnSpc>
                          <a:spcPct val="107000"/>
                        </a:lnSpc>
                        <a:spcBef>
                          <a:spcPts val="0"/>
                        </a:spcBef>
                        <a:spcAft>
                          <a:spcPts val="0"/>
                        </a:spcAft>
                      </a:pPr>
                      <a:r>
                        <a:rPr lang="en-US" sz="1200" dirty="0">
                          <a:effectLst/>
                        </a:rPr>
                        <a:t>Actual Negative</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0"/>
                        </a:spcAft>
                      </a:pPr>
                      <a:r>
                        <a:rPr lang="en-US" sz="1200" dirty="0">
                          <a:effectLst/>
                        </a:rPr>
                        <a:t> </a:t>
                      </a:r>
                      <a:endParaRPr lang="en-US" sz="1100" dirty="0">
                        <a:effectLst/>
                      </a:endParaRPr>
                    </a:p>
                    <a:p>
                      <a:pPr marL="0" marR="0" algn="ctr">
                        <a:lnSpc>
                          <a:spcPct val="107000"/>
                        </a:lnSpc>
                        <a:spcBef>
                          <a:spcPts val="0"/>
                        </a:spcBef>
                        <a:spcAft>
                          <a:spcPts val="0"/>
                        </a:spcAft>
                      </a:pPr>
                      <a:r>
                        <a:rPr lang="en-US" sz="1200" dirty="0">
                          <a:effectLst/>
                        </a:rPr>
                        <a:t>True Positive(TP)</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0"/>
                        </a:spcAft>
                        <a:tabLst>
                          <a:tab pos="752475" algn="l"/>
                        </a:tabLst>
                      </a:pPr>
                      <a:r>
                        <a:rPr lang="en-US" sz="1200" dirty="0">
                          <a:effectLst/>
                        </a:rPr>
                        <a:t> </a:t>
                      </a:r>
                      <a:endParaRPr lang="en-US" sz="1100" dirty="0">
                        <a:effectLst/>
                      </a:endParaRPr>
                    </a:p>
                    <a:p>
                      <a:pPr marL="0" marR="0" algn="ctr">
                        <a:lnSpc>
                          <a:spcPct val="107000"/>
                        </a:lnSpc>
                        <a:spcBef>
                          <a:spcPts val="0"/>
                        </a:spcBef>
                        <a:spcAft>
                          <a:spcPts val="0"/>
                        </a:spcAft>
                        <a:tabLst>
                          <a:tab pos="752475" algn="l"/>
                        </a:tabLst>
                      </a:pPr>
                      <a:r>
                        <a:rPr lang="en-US" sz="1200" dirty="0">
                          <a:effectLst/>
                        </a:rPr>
                        <a:t>False Negative(FN)</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3042658368"/>
                  </a:ext>
                </a:extLst>
              </a:tr>
              <a:tr h="479425">
                <a:tc vMerge="1">
                  <a:txBody>
                    <a:bodyPr/>
                    <a:lstStyle/>
                    <a:p>
                      <a:endParaRPr lang="en-US"/>
                    </a:p>
                  </a:txBody>
                  <a:tcPr/>
                </a:tc>
                <a:tc>
                  <a:txBody>
                    <a:bodyPr/>
                    <a:lstStyle/>
                    <a:p>
                      <a:pPr marL="0" marR="0" algn="ctr">
                        <a:lnSpc>
                          <a:spcPct val="107000"/>
                        </a:lnSpc>
                        <a:spcBef>
                          <a:spcPts val="0"/>
                        </a:spcBef>
                        <a:spcAft>
                          <a:spcPts val="0"/>
                        </a:spcAft>
                        <a:tabLst>
                          <a:tab pos="600075" algn="l"/>
                        </a:tabLst>
                      </a:pPr>
                      <a:r>
                        <a:rPr lang="en-US" sz="1200" dirty="0">
                          <a:effectLst/>
                        </a:rPr>
                        <a:t> </a:t>
                      </a:r>
                      <a:endParaRPr lang="en-US" sz="1100" dirty="0">
                        <a:effectLst/>
                      </a:endParaRPr>
                    </a:p>
                    <a:p>
                      <a:pPr marL="0" marR="0" algn="ctr">
                        <a:lnSpc>
                          <a:spcPct val="107000"/>
                        </a:lnSpc>
                        <a:spcBef>
                          <a:spcPts val="0"/>
                        </a:spcBef>
                        <a:spcAft>
                          <a:spcPts val="0"/>
                        </a:spcAft>
                        <a:tabLst>
                          <a:tab pos="600075" algn="l"/>
                        </a:tabLst>
                      </a:pPr>
                      <a:r>
                        <a:rPr lang="en-US" sz="1200" dirty="0">
                          <a:effectLst/>
                        </a:rPr>
                        <a:t>False Positive(FP)</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0"/>
                        </a:spcAft>
                      </a:pPr>
                      <a:r>
                        <a:rPr lang="en-US" sz="1200" dirty="0">
                          <a:effectLst/>
                        </a:rPr>
                        <a:t> </a:t>
                      </a:r>
                      <a:endParaRPr lang="en-US" sz="1100" dirty="0">
                        <a:effectLst/>
                      </a:endParaRPr>
                    </a:p>
                    <a:p>
                      <a:pPr marL="0" marR="0" algn="ctr">
                        <a:lnSpc>
                          <a:spcPct val="107000"/>
                        </a:lnSpc>
                        <a:spcBef>
                          <a:spcPts val="0"/>
                        </a:spcBef>
                        <a:spcAft>
                          <a:spcPts val="0"/>
                        </a:spcAft>
                      </a:pPr>
                      <a:r>
                        <a:rPr lang="en-US" sz="1200" dirty="0">
                          <a:effectLst/>
                        </a:rPr>
                        <a:t>True Negative(TN)</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3918509983"/>
                  </a:ext>
                </a:extLst>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p:nvPr/>
        </p:nvSpPr>
        <p:spPr>
          <a:xfrm>
            <a:off x="0" y="0"/>
            <a:ext cx="12192000" cy="8001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i="1" dirty="0" smtClean="0">
                <a:latin typeface="Bodoni MT Black" panose="02070A03080606020203" pitchFamily="18" charset="0"/>
              </a:rPr>
              <a:t>Confusion Matrix</a:t>
            </a:r>
            <a:endParaRPr lang="en-US" sz="2400" b="1" i="1" dirty="0">
              <a:latin typeface="Bodoni MT Black" panose="02070A03080606020203"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385299279"/>
              </p:ext>
            </p:extLst>
          </p:nvPr>
        </p:nvGraphicFramePr>
        <p:xfrm>
          <a:off x="4064000" y="1735182"/>
          <a:ext cx="7779658" cy="4028440"/>
        </p:xfrm>
        <a:graphic>
          <a:graphicData uri="http://schemas.openxmlformats.org/drawingml/2006/table">
            <a:tbl>
              <a:tblPr firstRow="1" bandRow="1">
                <a:tableStyleId>{8FD4443E-F989-4FC4-A0C8-D5A2AF1F390B}</a:tableStyleId>
              </a:tblPr>
              <a:tblGrid>
                <a:gridCol w="3889829">
                  <a:extLst>
                    <a:ext uri="{9D8B030D-6E8A-4147-A177-3AD203B41FA5}">
                      <a16:colId xmlns:a16="http://schemas.microsoft.com/office/drawing/2014/main" val="511376958"/>
                    </a:ext>
                  </a:extLst>
                </a:gridCol>
                <a:gridCol w="3889829">
                  <a:extLst>
                    <a:ext uri="{9D8B030D-6E8A-4147-A177-3AD203B41FA5}">
                      <a16:colId xmlns:a16="http://schemas.microsoft.com/office/drawing/2014/main" val="1406865638"/>
                    </a:ext>
                  </a:extLst>
                </a:gridCol>
              </a:tblGrid>
              <a:tr h="370840">
                <a:tc>
                  <a:txBody>
                    <a:bodyPr/>
                    <a:lstStyle/>
                    <a:p>
                      <a:pPr algn="ctr"/>
                      <a:r>
                        <a:rPr lang="en-US" dirty="0" smtClean="0"/>
                        <a:t>Name</a:t>
                      </a:r>
                      <a:endParaRPr lang="en-US" dirty="0"/>
                    </a:p>
                  </a:txBody>
                  <a:tcPr/>
                </a:tc>
                <a:tc>
                  <a:txBody>
                    <a:bodyPr/>
                    <a:lstStyle/>
                    <a:p>
                      <a:pPr algn="ctr"/>
                      <a:r>
                        <a:rPr lang="en-US" dirty="0" smtClean="0"/>
                        <a:t>Statement</a:t>
                      </a:r>
                      <a:endParaRPr lang="en-US" dirty="0"/>
                    </a:p>
                  </a:txBody>
                  <a:tcPr/>
                </a:tc>
                <a:extLst>
                  <a:ext uri="{0D108BD9-81ED-4DB2-BD59-A6C34878D82A}">
                    <a16:rowId xmlns:a16="http://schemas.microsoft.com/office/drawing/2014/main" val="1839415267"/>
                  </a:ext>
                </a:extLst>
              </a:tr>
              <a:tr h="370840">
                <a:tc>
                  <a:txBody>
                    <a:bodyPr/>
                    <a:lstStyle/>
                    <a:p>
                      <a:pPr algn="ctr"/>
                      <a:endParaRPr lang="en-US" sz="1800" dirty="0" smtClean="0">
                        <a:effectLst/>
                      </a:endParaRPr>
                    </a:p>
                    <a:p>
                      <a:pPr algn="ctr"/>
                      <a:r>
                        <a:rPr lang="en-US" sz="1800" dirty="0" smtClean="0">
                          <a:effectLst/>
                        </a:rPr>
                        <a:t>True Positive (TP)</a:t>
                      </a:r>
                      <a:endParaRPr lang="en-US" dirty="0"/>
                    </a:p>
                  </a:txBody>
                  <a:tcPr/>
                </a:tc>
                <a:tc>
                  <a:txBody>
                    <a:bodyPr/>
                    <a:lstStyle/>
                    <a:p>
                      <a:r>
                        <a:rPr lang="en-US" sz="1800" kern="1200" dirty="0" smtClean="0">
                          <a:effectLst/>
                        </a:rPr>
                        <a:t>The number of true positive examples is the number of news articles, correctly classified as fake</a:t>
                      </a:r>
                      <a:endParaRPr lang="en-US" dirty="0"/>
                    </a:p>
                  </a:txBody>
                  <a:tcPr/>
                </a:tc>
                <a:extLst>
                  <a:ext uri="{0D108BD9-81ED-4DB2-BD59-A6C34878D82A}">
                    <a16:rowId xmlns:a16="http://schemas.microsoft.com/office/drawing/2014/main" val="806076949"/>
                  </a:ext>
                </a:extLst>
              </a:tr>
              <a:tr h="370840">
                <a:tc>
                  <a:txBody>
                    <a:bodyPr/>
                    <a:lstStyle/>
                    <a:p>
                      <a:pPr marL="0" marR="0" algn="ctr">
                        <a:lnSpc>
                          <a:spcPct val="107000"/>
                        </a:lnSpc>
                        <a:spcBef>
                          <a:spcPts val="0"/>
                        </a:spcBef>
                        <a:spcAft>
                          <a:spcPts val="0"/>
                        </a:spcAft>
                        <a:tabLst>
                          <a:tab pos="600075" algn="l"/>
                        </a:tabLst>
                      </a:pPr>
                      <a:endParaRPr lang="en-US" sz="1800" dirty="0" smtClean="0">
                        <a:effectLst/>
                      </a:endParaRPr>
                    </a:p>
                    <a:p>
                      <a:pPr marL="0" marR="0" algn="ctr">
                        <a:lnSpc>
                          <a:spcPct val="107000"/>
                        </a:lnSpc>
                        <a:spcBef>
                          <a:spcPts val="0"/>
                        </a:spcBef>
                        <a:spcAft>
                          <a:spcPts val="0"/>
                        </a:spcAft>
                        <a:tabLst>
                          <a:tab pos="600075" algn="l"/>
                        </a:tabLst>
                      </a:pPr>
                      <a:r>
                        <a:rPr lang="en-US" sz="1800" dirty="0" smtClean="0">
                          <a:effectLst/>
                        </a:rPr>
                        <a:t>False Positive (FP)</a:t>
                      </a:r>
                      <a:endParaRPr lang="en-US" sz="1600" dirty="0">
                        <a:effectLst/>
                        <a:latin typeface="Calibri" panose="020F0502020204030204" pitchFamily="34" charset="0"/>
                        <a:ea typeface="Calibri" panose="020F0502020204030204" pitchFamily="34" charset="0"/>
                        <a:cs typeface="Vrinda"/>
                      </a:endParaRPr>
                    </a:p>
                  </a:txBody>
                  <a:tcPr/>
                </a:tc>
                <a:tc>
                  <a:txBody>
                    <a:bodyPr/>
                    <a:lstStyle/>
                    <a:p>
                      <a:r>
                        <a:rPr lang="en-US" sz="1800" kern="1200" dirty="0" smtClean="0">
                          <a:effectLst/>
                        </a:rPr>
                        <a:t>The number of false positive examples is the number of news articles incorrectly classified as fake</a:t>
                      </a:r>
                      <a:endParaRPr lang="en-US" dirty="0"/>
                    </a:p>
                  </a:txBody>
                  <a:tcPr/>
                </a:tc>
                <a:extLst>
                  <a:ext uri="{0D108BD9-81ED-4DB2-BD59-A6C34878D82A}">
                    <a16:rowId xmlns:a16="http://schemas.microsoft.com/office/drawing/2014/main" val="3435987530"/>
                  </a:ext>
                </a:extLst>
              </a:tr>
              <a:tr h="370840">
                <a:tc>
                  <a:txBody>
                    <a:bodyPr/>
                    <a:lstStyle/>
                    <a:p>
                      <a:pPr marL="0" marR="0" algn="ctr">
                        <a:lnSpc>
                          <a:spcPct val="107000"/>
                        </a:lnSpc>
                        <a:spcBef>
                          <a:spcPts val="0"/>
                        </a:spcBef>
                        <a:spcAft>
                          <a:spcPts val="0"/>
                        </a:spcAft>
                        <a:tabLst>
                          <a:tab pos="600075" algn="l"/>
                        </a:tabLst>
                      </a:pPr>
                      <a:endParaRPr lang="en-US" sz="1800" dirty="0" smtClean="0">
                        <a:effectLst/>
                      </a:endParaRPr>
                    </a:p>
                    <a:p>
                      <a:pPr marL="0" marR="0" algn="ctr">
                        <a:lnSpc>
                          <a:spcPct val="107000"/>
                        </a:lnSpc>
                        <a:spcBef>
                          <a:spcPts val="0"/>
                        </a:spcBef>
                        <a:spcAft>
                          <a:spcPts val="0"/>
                        </a:spcAft>
                        <a:tabLst>
                          <a:tab pos="600075" algn="l"/>
                        </a:tabLst>
                      </a:pPr>
                      <a:r>
                        <a:rPr lang="en-US" sz="1800" dirty="0" smtClean="0">
                          <a:effectLst/>
                        </a:rPr>
                        <a:t>False</a:t>
                      </a:r>
                      <a:r>
                        <a:rPr lang="en-US" sz="1800" baseline="0" dirty="0" smtClean="0">
                          <a:effectLst/>
                        </a:rPr>
                        <a:t> </a:t>
                      </a:r>
                      <a:r>
                        <a:rPr lang="en-US" sz="1800" dirty="0" smtClean="0">
                          <a:effectLst/>
                        </a:rPr>
                        <a:t>Negative (FN)</a:t>
                      </a:r>
                      <a:endParaRPr lang="en-US" sz="1600" dirty="0">
                        <a:effectLst/>
                        <a:latin typeface="Calibri" panose="020F0502020204030204" pitchFamily="34" charset="0"/>
                        <a:ea typeface="Calibri" panose="020F0502020204030204" pitchFamily="34" charset="0"/>
                        <a:cs typeface="Vrinda"/>
                      </a:endParaRPr>
                    </a:p>
                  </a:txBody>
                  <a:tcPr/>
                </a:tc>
                <a:tc>
                  <a:txBody>
                    <a:bodyPr/>
                    <a:lstStyle/>
                    <a:p>
                      <a:r>
                        <a:rPr lang="en-US" sz="1800" kern="1200" dirty="0" smtClean="0">
                          <a:effectLst/>
                        </a:rPr>
                        <a:t>The number of false negative examples is the number of news articles incorrectly classified as true</a:t>
                      </a:r>
                      <a:endParaRPr lang="en-US" dirty="0"/>
                    </a:p>
                  </a:txBody>
                  <a:tcPr/>
                </a:tc>
                <a:extLst>
                  <a:ext uri="{0D108BD9-81ED-4DB2-BD59-A6C34878D82A}">
                    <a16:rowId xmlns:a16="http://schemas.microsoft.com/office/drawing/2014/main" val="843872455"/>
                  </a:ext>
                </a:extLst>
              </a:tr>
              <a:tr h="370840">
                <a:tc>
                  <a:txBody>
                    <a:bodyPr/>
                    <a:lstStyle/>
                    <a:p>
                      <a:pPr marL="0" marR="0" algn="ctr">
                        <a:lnSpc>
                          <a:spcPct val="107000"/>
                        </a:lnSpc>
                        <a:spcBef>
                          <a:spcPts val="0"/>
                        </a:spcBef>
                        <a:spcAft>
                          <a:spcPts val="0"/>
                        </a:spcAft>
                      </a:pPr>
                      <a:endParaRPr lang="en-US" sz="1800" dirty="0" smtClean="0">
                        <a:effectLst/>
                      </a:endParaRPr>
                    </a:p>
                    <a:p>
                      <a:pPr marL="0" marR="0" algn="ctr">
                        <a:lnSpc>
                          <a:spcPct val="107000"/>
                        </a:lnSpc>
                        <a:spcBef>
                          <a:spcPts val="0"/>
                        </a:spcBef>
                        <a:spcAft>
                          <a:spcPts val="0"/>
                        </a:spcAft>
                      </a:pPr>
                      <a:r>
                        <a:rPr lang="en-US" sz="1800" dirty="0" smtClean="0">
                          <a:effectLst/>
                        </a:rPr>
                        <a:t>True Negative (TN)</a:t>
                      </a:r>
                      <a:endParaRPr lang="en-US" sz="1600" dirty="0">
                        <a:effectLst/>
                        <a:latin typeface="Calibri" panose="020F0502020204030204" pitchFamily="34" charset="0"/>
                        <a:ea typeface="Calibri" panose="020F0502020204030204" pitchFamily="34" charset="0"/>
                        <a:cs typeface="Vrinda"/>
                      </a:endParaRPr>
                    </a:p>
                  </a:txBody>
                  <a:tcPr/>
                </a:tc>
                <a:tc>
                  <a:txBody>
                    <a:bodyPr/>
                    <a:lstStyle/>
                    <a:p>
                      <a:r>
                        <a:rPr lang="en-US" sz="1800" kern="1200" dirty="0" smtClean="0">
                          <a:effectLst/>
                        </a:rPr>
                        <a:t>The number of true negative examples is the number of news articles, correctly classified as true</a:t>
                      </a:r>
                      <a:endParaRPr lang="en-US" dirty="0"/>
                    </a:p>
                  </a:txBody>
                  <a:tcPr/>
                </a:tc>
                <a:extLst>
                  <a:ext uri="{0D108BD9-81ED-4DB2-BD59-A6C34878D82A}">
                    <a16:rowId xmlns:a16="http://schemas.microsoft.com/office/drawing/2014/main" val="1193254899"/>
                  </a:ext>
                </a:extLst>
              </a:tr>
            </a:tbl>
          </a:graphicData>
        </a:graphic>
      </p:graphicFrame>
    </p:spTree>
    <p:extLst>
      <p:ext uri="{BB962C8B-B14F-4D97-AF65-F5344CB8AC3E}">
        <p14:creationId xmlns:p14="http://schemas.microsoft.com/office/powerpoint/2010/main" val="4251993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19"/>
          <p:cNvPicPr>
            <a:picLocks noGrp="1" noChangeAspect="1"/>
          </p:cNvPicPr>
          <p:nvPr>
            <p:ph idx="1"/>
          </p:nvPr>
        </p:nvPicPr>
        <p:blipFill>
          <a:blip r:embed="rId2"/>
          <a:stretch>
            <a:fillRect/>
          </a:stretch>
        </p:blipFill>
        <p:spPr>
          <a:xfrm>
            <a:off x="615311" y="1806182"/>
            <a:ext cx="5393603" cy="3325560"/>
          </a:xfrm>
          <a:prstGeom prst="rect">
            <a:avLst/>
          </a:prstGeom>
        </p:spPr>
      </p:pic>
      <p:sp>
        <p:nvSpPr>
          <p:cNvPr id="4" name="Rectangle 3"/>
          <p:cNvSpPr/>
          <p:nvPr/>
        </p:nvSpPr>
        <p:spPr>
          <a:xfrm>
            <a:off x="0" y="0"/>
            <a:ext cx="12192000" cy="8001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i="1" dirty="0" smtClean="0">
                <a:latin typeface="Bodoni MT Black" panose="02070A03080606020203" pitchFamily="18" charset="0"/>
              </a:rPr>
              <a:t>Confusion Matrix</a:t>
            </a:r>
            <a:endParaRPr lang="en-US" sz="2400" b="1" i="1" dirty="0">
              <a:latin typeface="Bodoni MT Black" panose="02070A03080606020203" pitchFamily="18" charset="0"/>
            </a:endParaRPr>
          </a:p>
        </p:txBody>
      </p:sp>
      <p:sp>
        <p:nvSpPr>
          <p:cNvPr id="21" name="TextBox 20"/>
          <p:cNvSpPr txBox="1"/>
          <p:nvPr/>
        </p:nvSpPr>
        <p:spPr>
          <a:xfrm>
            <a:off x="653143" y="1115786"/>
            <a:ext cx="10711543"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Confusion Matrix For the Case Study-01</a:t>
            </a:r>
            <a:endParaRPr lang="en-US" sz="2000" b="1" dirty="0">
              <a:latin typeface="Times New Roman" panose="02020603050405020304" pitchFamily="18" charset="0"/>
              <a:cs typeface="Times New Roman" panose="02020603050405020304" pitchFamily="18" charset="0"/>
            </a:endParaRPr>
          </a:p>
        </p:txBody>
      </p:sp>
      <p:pic>
        <p:nvPicPr>
          <p:cNvPr id="22" name="Picture 21"/>
          <p:cNvPicPr/>
          <p:nvPr/>
        </p:nvPicPr>
        <p:blipFill>
          <a:blip r:embed="rId3">
            <a:extLst>
              <a:ext uri="{28A0092B-C50C-407E-A947-70E740481C1C}">
                <a14:useLocalDpi xmlns:a14="http://schemas.microsoft.com/office/drawing/2010/main" val="0"/>
              </a:ext>
            </a:extLst>
          </a:blip>
          <a:stretch>
            <a:fillRect/>
          </a:stretch>
        </p:blipFill>
        <p:spPr>
          <a:xfrm>
            <a:off x="6008914" y="1993900"/>
            <a:ext cx="5668010" cy="3137842"/>
          </a:xfrm>
          <a:prstGeom prst="rect">
            <a:avLst/>
          </a:prstGeom>
        </p:spPr>
      </p:pic>
    </p:spTree>
    <p:extLst>
      <p:ext uri="{BB962C8B-B14F-4D97-AF65-F5344CB8AC3E}">
        <p14:creationId xmlns:p14="http://schemas.microsoft.com/office/powerpoint/2010/main" val="2305559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765908" y="2244291"/>
            <a:ext cx="4800600" cy="2162610"/>
          </a:xfrm>
        </p:spPr>
        <p:txBody>
          <a:bodyPr>
            <a:normAutofit/>
          </a:bodyPr>
          <a:lstStyle/>
          <a:p>
            <a:pPr algn="ctr"/>
            <a:r>
              <a:rPr lang="en-US" sz="2800" dirty="0" smtClean="0">
                <a:latin typeface="Stencil" panose="040409050D0802020404" pitchFamily="82" charset="0"/>
                <a:cs typeface="Segoe UI" panose="020B0502040204020203" pitchFamily="34" charset="0"/>
              </a:rPr>
              <a:t>Presented By</a:t>
            </a:r>
            <a:br>
              <a:rPr lang="en-US" sz="2800" dirty="0" smtClean="0">
                <a:latin typeface="Stencil" panose="040409050D0802020404" pitchFamily="82" charset="0"/>
                <a:cs typeface="Segoe UI" panose="020B0502040204020203" pitchFamily="34" charset="0"/>
              </a:rPr>
            </a:br>
            <a:r>
              <a:rPr lang="en-US" sz="2800" dirty="0">
                <a:latin typeface="Franklin Gothic Book" panose="020B0503020102020204" pitchFamily="34" charset="0"/>
                <a:cs typeface="Segoe UI" panose="020B0502040204020203" pitchFamily="34" charset="0"/>
              </a:rPr>
              <a:t/>
            </a:r>
            <a:br>
              <a:rPr lang="en-US" sz="2800" dirty="0">
                <a:latin typeface="Franklin Gothic Book" panose="020B0503020102020204" pitchFamily="34" charset="0"/>
                <a:cs typeface="Segoe UI" panose="020B0502040204020203" pitchFamily="34" charset="0"/>
              </a:rPr>
            </a:br>
            <a:r>
              <a:rPr lang="en-US" sz="1800" dirty="0" smtClean="0">
                <a:latin typeface="Eras Demi ITC" panose="020B0805030504020804" pitchFamily="34" charset="0"/>
                <a:cs typeface="Segoe UI" panose="020B0502040204020203" pitchFamily="34" charset="0"/>
              </a:rPr>
              <a:t>Abu Bakkar Siddikk</a:t>
            </a:r>
            <a:br>
              <a:rPr lang="en-US" sz="1800" dirty="0" smtClean="0">
                <a:latin typeface="Eras Demi ITC" panose="020B0805030504020804" pitchFamily="34" charset="0"/>
                <a:cs typeface="Segoe UI" panose="020B0502040204020203" pitchFamily="34" charset="0"/>
              </a:rPr>
            </a:br>
            <a:r>
              <a:rPr lang="en-US" sz="1800" dirty="0" smtClean="0">
                <a:latin typeface="Eras Demi ITC" panose="020B0805030504020804" pitchFamily="34" charset="0"/>
                <a:cs typeface="Segoe UI" panose="020B0502040204020203" pitchFamily="34" charset="0"/>
              </a:rPr>
              <a:t>171-35-1994</a:t>
            </a:r>
            <a:br>
              <a:rPr lang="en-US" sz="1800" dirty="0" smtClean="0">
                <a:latin typeface="Eras Demi ITC" panose="020B0805030504020804" pitchFamily="34" charset="0"/>
                <a:cs typeface="Segoe UI" panose="020B0502040204020203" pitchFamily="34" charset="0"/>
              </a:rPr>
            </a:br>
            <a:r>
              <a:rPr lang="en-US" sz="1800" dirty="0" smtClean="0">
                <a:latin typeface="Eras Demi ITC" panose="020B0805030504020804" pitchFamily="34" charset="0"/>
                <a:cs typeface="Segoe UI" panose="020B0502040204020203" pitchFamily="34" charset="0"/>
              </a:rPr>
              <a:t>Sec: C</a:t>
            </a:r>
            <a:br>
              <a:rPr lang="en-US" sz="1800" dirty="0" smtClean="0">
                <a:latin typeface="Eras Demi ITC" panose="020B0805030504020804" pitchFamily="34" charset="0"/>
                <a:cs typeface="Segoe UI" panose="020B0502040204020203" pitchFamily="34" charset="0"/>
              </a:rPr>
            </a:br>
            <a:r>
              <a:rPr lang="en-US" sz="1800" dirty="0" smtClean="0">
                <a:latin typeface="Eras Demi ITC" panose="020B0805030504020804" pitchFamily="34" charset="0"/>
                <a:cs typeface="Segoe UI" panose="020B0502040204020203" pitchFamily="34" charset="0"/>
              </a:rPr>
              <a:t>Department of Software Engineer (SWE)</a:t>
            </a:r>
            <a:br>
              <a:rPr lang="en-US" sz="1800" dirty="0" smtClean="0">
                <a:latin typeface="Eras Demi ITC" panose="020B0805030504020804" pitchFamily="34" charset="0"/>
                <a:cs typeface="Segoe UI" panose="020B0502040204020203" pitchFamily="34" charset="0"/>
              </a:rPr>
            </a:br>
            <a:r>
              <a:rPr lang="en-US" sz="1800" dirty="0" smtClean="0">
                <a:latin typeface="Eras Demi ITC" panose="020B0805030504020804" pitchFamily="34" charset="0"/>
                <a:cs typeface="Segoe UI" panose="020B0502040204020203" pitchFamily="34" charset="0"/>
              </a:rPr>
              <a:t>Daffodil International University</a:t>
            </a:r>
            <a:endParaRPr lang="en-US" sz="3100" dirty="0">
              <a:latin typeface="Eras Demi ITC" panose="020B0805030504020804" pitchFamily="34" charset="0"/>
              <a:cs typeface="Segoe UI" panose="020B0502040204020203" pitchFamily="34" charset="0"/>
            </a:endParaRPr>
          </a:p>
        </p:txBody>
      </p:sp>
      <p:sp>
        <p:nvSpPr>
          <p:cNvPr id="10" name="Title 1">
            <a:extLst>
              <a:ext uri="{FF2B5EF4-FFF2-40B4-BE49-F238E27FC236}">
                <a16:creationId xmlns:a16="http://schemas.microsoft.com/office/drawing/2014/main" id="{042C824B-4279-4D47-92DD-71F5353FAA23}"/>
              </a:ext>
            </a:extLst>
          </p:cNvPr>
          <p:cNvSpPr txBox="1">
            <a:spLocks/>
          </p:cNvSpPr>
          <p:nvPr/>
        </p:nvSpPr>
        <p:spPr>
          <a:xfrm>
            <a:off x="6003192" y="2244291"/>
            <a:ext cx="5706208" cy="2416609"/>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dirty="0" smtClean="0">
              <a:latin typeface="Stencil" panose="040409050D0802020404" pitchFamily="82" charset="0"/>
              <a:cs typeface="Segoe UI" panose="020B0502040204020203" pitchFamily="34" charset="0"/>
            </a:endParaRPr>
          </a:p>
          <a:p>
            <a:pPr algn="ctr"/>
            <a:r>
              <a:rPr lang="en-US" sz="2800" dirty="0" smtClean="0">
                <a:latin typeface="Stencil" panose="040409050D0802020404" pitchFamily="82" charset="0"/>
                <a:cs typeface="Segoe UI" panose="020B0502040204020203" pitchFamily="34" charset="0"/>
              </a:rPr>
              <a:t>Supervised</a:t>
            </a:r>
            <a:r>
              <a:rPr lang="en-US" sz="2400" dirty="0" smtClean="0">
                <a:latin typeface="Stencil" panose="040409050D0802020404" pitchFamily="82" charset="0"/>
                <a:cs typeface="Segoe UI" panose="020B0502040204020203" pitchFamily="34" charset="0"/>
              </a:rPr>
              <a:t> </a:t>
            </a:r>
            <a:r>
              <a:rPr lang="en-US" sz="2800" dirty="0" smtClean="0">
                <a:latin typeface="Stencil" panose="040409050D0802020404" pitchFamily="82" charset="0"/>
                <a:cs typeface="Segoe UI" panose="020B0502040204020203" pitchFamily="34" charset="0"/>
              </a:rPr>
              <a:t>By</a:t>
            </a:r>
          </a:p>
          <a:p>
            <a:pPr algn="ctr"/>
            <a:endParaRPr lang="en-US" sz="2800" dirty="0" smtClean="0">
              <a:latin typeface="Stencil" panose="040409050D0802020404" pitchFamily="82" charset="0"/>
              <a:cs typeface="Segoe UI" panose="020B0502040204020203" pitchFamily="34" charset="0"/>
            </a:endParaRPr>
          </a:p>
          <a:p>
            <a:pPr algn="ctr"/>
            <a:r>
              <a:rPr lang="en-US" sz="1900" dirty="0">
                <a:latin typeface="Eras Demi ITC" panose="020B0805030504020804" pitchFamily="34" charset="0"/>
              </a:rPr>
              <a:t>Mr. Md. Shohel </a:t>
            </a:r>
            <a:r>
              <a:rPr lang="en-US" sz="1900" dirty="0" smtClean="0">
                <a:latin typeface="Eras Demi ITC" panose="020B0805030504020804" pitchFamily="34" charset="0"/>
              </a:rPr>
              <a:t>Arman</a:t>
            </a:r>
          </a:p>
          <a:p>
            <a:pPr algn="ctr"/>
            <a:r>
              <a:rPr lang="en-US" sz="1900" dirty="0">
                <a:latin typeface="Eras Demi ITC" panose="020B0805030504020804" pitchFamily="34" charset="0"/>
                <a:cs typeface="Segoe UI" panose="020B0502040204020203" pitchFamily="34" charset="0"/>
              </a:rPr>
              <a:t>Lecturer (Senior Scale</a:t>
            </a:r>
            <a:r>
              <a:rPr lang="en-US" sz="1900" dirty="0" smtClean="0">
                <a:latin typeface="Eras Demi ITC" panose="020B0805030504020804" pitchFamily="34" charset="0"/>
                <a:cs typeface="Segoe UI" panose="020B0502040204020203" pitchFamily="34" charset="0"/>
              </a:rPr>
              <a:t>)</a:t>
            </a:r>
          </a:p>
          <a:p>
            <a:pPr algn="ctr"/>
            <a:r>
              <a:rPr lang="en-US" sz="1900" dirty="0">
                <a:latin typeface="Eras Demi ITC" panose="020B0805030504020804" pitchFamily="34" charset="0"/>
                <a:cs typeface="Segoe UI" panose="020B0502040204020203" pitchFamily="34" charset="0"/>
              </a:rPr>
              <a:t>Faculty of Science and Information </a:t>
            </a:r>
            <a:r>
              <a:rPr lang="en-US" sz="1900" dirty="0" smtClean="0">
                <a:latin typeface="Eras Demi ITC" panose="020B0805030504020804" pitchFamily="34" charset="0"/>
                <a:cs typeface="Segoe UI" panose="020B0502040204020203" pitchFamily="34" charset="0"/>
              </a:rPr>
              <a:t>Technology</a:t>
            </a:r>
          </a:p>
          <a:p>
            <a:pPr algn="ctr"/>
            <a:r>
              <a:rPr lang="en-US" sz="1900" dirty="0">
                <a:latin typeface="Eras Demi ITC" panose="020B0805030504020804" pitchFamily="34" charset="0"/>
                <a:cs typeface="Segoe UI" panose="020B0502040204020203" pitchFamily="34" charset="0"/>
              </a:rPr>
              <a:t>Department of Software </a:t>
            </a:r>
            <a:r>
              <a:rPr lang="en-US" sz="1900" dirty="0" smtClean="0">
                <a:latin typeface="Eras Demi ITC" panose="020B0805030504020804" pitchFamily="34" charset="0"/>
                <a:cs typeface="Segoe UI" panose="020B0502040204020203" pitchFamily="34" charset="0"/>
              </a:rPr>
              <a:t>Engineering</a:t>
            </a:r>
          </a:p>
          <a:p>
            <a:pPr algn="ctr"/>
            <a:r>
              <a:rPr lang="en-US" sz="2000" dirty="0">
                <a:latin typeface="Eras Demi ITC" panose="020B0805030504020804" pitchFamily="34" charset="0"/>
                <a:cs typeface="Segoe UI" panose="020B0502040204020203" pitchFamily="34" charset="0"/>
              </a:rPr>
              <a:t>Daffodil International University</a:t>
            </a:r>
            <a:endParaRPr lang="en-US" sz="1900" dirty="0" smtClean="0">
              <a:latin typeface="Eras Demi ITC" panose="020B0805030504020804" pitchFamily="34" charset="0"/>
              <a:cs typeface="Segoe UI" panose="020B0502040204020203" pitchFamily="34" charset="0"/>
            </a:endParaRPr>
          </a:p>
          <a:p>
            <a:pPr algn="ctr"/>
            <a:endParaRPr lang="en-US" sz="1900" dirty="0" smtClean="0">
              <a:latin typeface="Eras Demi ITC" panose="020B0805030504020804" pitchFamily="34" charset="0"/>
              <a:cs typeface="Segoe UI" panose="020B0502040204020203" pitchFamily="34" charset="0"/>
            </a:endParaRPr>
          </a:p>
          <a:p>
            <a:pPr algn="ctr"/>
            <a:endParaRPr lang="en-US" sz="2800" dirty="0">
              <a:latin typeface="Franklin Gothic Book" panose="020B0503020102020204" pitchFamily="34" charset="0"/>
              <a:cs typeface="Segoe UI" panose="020B05020402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187" y="493712"/>
            <a:ext cx="9752013" cy="1309688"/>
          </a:xfrm>
          <a:prstGeom prst="rect">
            <a:avLst/>
          </a:prstGeom>
        </p:spPr>
      </p:pic>
    </p:spTree>
    <p:extLst>
      <p:ext uri="{BB962C8B-B14F-4D97-AF65-F5344CB8AC3E}">
        <p14:creationId xmlns:p14="http://schemas.microsoft.com/office/powerpoint/2010/main" val="1534910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653143" y="1806182"/>
            <a:ext cx="5370286" cy="3343596"/>
          </a:xfrm>
          <a:prstGeom prst="rect">
            <a:avLst/>
          </a:prstGeom>
        </p:spPr>
      </p:pic>
      <p:sp>
        <p:nvSpPr>
          <p:cNvPr id="4" name="Rectangle 3"/>
          <p:cNvSpPr/>
          <p:nvPr/>
        </p:nvSpPr>
        <p:spPr>
          <a:xfrm>
            <a:off x="0" y="0"/>
            <a:ext cx="12192000" cy="8001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i="1" dirty="0" smtClean="0">
                <a:latin typeface="Bodoni MT Black" panose="02070A03080606020203" pitchFamily="18" charset="0"/>
              </a:rPr>
              <a:t>Confusion Matrix</a:t>
            </a:r>
            <a:endParaRPr lang="en-US" sz="2400" b="1" i="1" dirty="0">
              <a:latin typeface="Bodoni MT Black" panose="02070A03080606020203" pitchFamily="18" charset="0"/>
            </a:endParaRPr>
          </a:p>
        </p:txBody>
      </p:sp>
      <p:sp>
        <p:nvSpPr>
          <p:cNvPr id="5" name="TextBox 4"/>
          <p:cNvSpPr txBox="1"/>
          <p:nvPr/>
        </p:nvSpPr>
        <p:spPr>
          <a:xfrm>
            <a:off x="653143" y="1103086"/>
            <a:ext cx="10711543"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Confusion Matrix For the Case Study-02</a:t>
            </a:r>
            <a:endParaRPr lang="en-US" sz="2000" b="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096000" y="1806182"/>
            <a:ext cx="5668010" cy="3056104"/>
          </a:xfrm>
          <a:prstGeom prst="rect">
            <a:avLst/>
          </a:prstGeom>
        </p:spPr>
      </p:pic>
    </p:spTree>
    <p:extLst>
      <p:ext uri="{BB962C8B-B14F-4D97-AF65-F5344CB8AC3E}">
        <p14:creationId xmlns:p14="http://schemas.microsoft.com/office/powerpoint/2010/main" val="2136051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653143" y="1806182"/>
            <a:ext cx="5312228" cy="3178629"/>
          </a:xfrm>
          <a:prstGeom prst="rect">
            <a:avLst/>
          </a:prstGeom>
        </p:spPr>
      </p:pic>
      <p:sp>
        <p:nvSpPr>
          <p:cNvPr id="4" name="Rectangle 3"/>
          <p:cNvSpPr/>
          <p:nvPr/>
        </p:nvSpPr>
        <p:spPr>
          <a:xfrm>
            <a:off x="0" y="0"/>
            <a:ext cx="12192000" cy="8001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i="1" dirty="0" smtClean="0">
                <a:latin typeface="Bodoni MT Black" panose="02070A03080606020203" pitchFamily="18" charset="0"/>
              </a:rPr>
              <a:t>Confusion Matrix</a:t>
            </a:r>
            <a:endParaRPr lang="en-US" sz="2400" b="1" i="1" dirty="0">
              <a:latin typeface="Bodoni MT Black" panose="02070A03080606020203" pitchFamily="18" charset="0"/>
            </a:endParaRPr>
          </a:p>
        </p:txBody>
      </p:sp>
      <p:sp>
        <p:nvSpPr>
          <p:cNvPr id="5" name="TextBox 4"/>
          <p:cNvSpPr txBox="1"/>
          <p:nvPr/>
        </p:nvSpPr>
        <p:spPr>
          <a:xfrm>
            <a:off x="653143" y="1103086"/>
            <a:ext cx="10711543"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Confusion Matrix For the Case Study-03</a:t>
            </a:r>
            <a:endParaRPr lang="en-US" sz="2000" b="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008914" y="1806182"/>
            <a:ext cx="5639435" cy="3178629"/>
          </a:xfrm>
          <a:prstGeom prst="rect">
            <a:avLst/>
          </a:prstGeom>
        </p:spPr>
      </p:pic>
    </p:spTree>
    <p:extLst>
      <p:ext uri="{BB962C8B-B14F-4D97-AF65-F5344CB8AC3E}">
        <p14:creationId xmlns:p14="http://schemas.microsoft.com/office/powerpoint/2010/main" val="25658265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9657"/>
            <a:ext cx="12192000" cy="8001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i="1" dirty="0">
                <a:latin typeface="Bodoni MT Black" panose="02070A03080606020203" pitchFamily="18" charset="0"/>
              </a:rPr>
              <a:t>Different Machine Learning </a:t>
            </a:r>
            <a:r>
              <a:rPr lang="en-US" sz="2000" b="1" i="1" dirty="0" smtClean="0">
                <a:latin typeface="Bodoni MT Black" panose="02070A03080606020203" pitchFamily="18" charset="0"/>
              </a:rPr>
              <a:t>Performance </a:t>
            </a:r>
            <a:r>
              <a:rPr lang="en-US" sz="2000" b="1" i="1" dirty="0">
                <a:latin typeface="Bodoni MT Black" panose="02070A03080606020203" pitchFamily="18" charset="0"/>
              </a:rPr>
              <a:t>Results</a:t>
            </a:r>
          </a:p>
        </p:txBody>
      </p:sp>
      <p:pic>
        <p:nvPicPr>
          <p:cNvPr id="8" name="Content Placeholder 7"/>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6642" y="1393371"/>
            <a:ext cx="7161758" cy="4210638"/>
          </a:xfrm>
          <a:prstGeom prst="rect">
            <a:avLst/>
          </a:prstGeom>
        </p:spPr>
      </p:pic>
      <p:sp>
        <p:nvSpPr>
          <p:cNvPr id="9" name="TextBox 8"/>
          <p:cNvSpPr txBox="1"/>
          <p:nvPr/>
        </p:nvSpPr>
        <p:spPr>
          <a:xfrm>
            <a:off x="7837714" y="1393371"/>
            <a:ext cx="4093029"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t>T</a:t>
            </a:r>
            <a:r>
              <a:rPr lang="en-US" dirty="0" smtClean="0"/>
              <a:t>he </a:t>
            </a:r>
            <a:r>
              <a:rPr lang="en-US" dirty="0"/>
              <a:t>classification models which are taking for the investigation in this manuscript given highest performance for </a:t>
            </a:r>
            <a:r>
              <a:rPr lang="en-US" b="1" dirty="0"/>
              <a:t>XGB</a:t>
            </a:r>
            <a:r>
              <a:rPr lang="en-US" dirty="0"/>
              <a:t> models and given less performance for </a:t>
            </a:r>
            <a:r>
              <a:rPr lang="en-US" b="1" dirty="0"/>
              <a:t>KNN </a:t>
            </a:r>
            <a:r>
              <a:rPr lang="en-US" dirty="0"/>
              <a:t>models for the given three part of </a:t>
            </a:r>
            <a:r>
              <a:rPr lang="en-US" dirty="0" smtClean="0"/>
              <a:t>dataset</a:t>
            </a:r>
            <a:r>
              <a:rPr lang="en-US" b="1" dirty="0" smtClean="0"/>
              <a:t>. </a:t>
            </a:r>
          </a:p>
          <a:p>
            <a:pPr marL="285750" indent="-285750" algn="just">
              <a:buFont typeface="Arial" panose="020B0604020202020204" pitchFamily="34" charset="0"/>
              <a:buChar char="•"/>
            </a:pPr>
            <a:endParaRPr lang="en-US" b="1" dirty="0"/>
          </a:p>
          <a:p>
            <a:pPr marL="285750" indent="-285750" algn="just">
              <a:buFont typeface="Arial" panose="020B0604020202020204" pitchFamily="34" charset="0"/>
              <a:buChar char="•"/>
            </a:pPr>
            <a:r>
              <a:rPr lang="en-US" dirty="0" smtClean="0"/>
              <a:t>But </a:t>
            </a:r>
            <a:r>
              <a:rPr lang="en-US" dirty="0"/>
              <a:t>the important point is that the </a:t>
            </a:r>
            <a:r>
              <a:rPr lang="en-US" b="1" dirty="0"/>
              <a:t>DT</a:t>
            </a:r>
            <a:r>
              <a:rPr lang="en-US" dirty="0"/>
              <a:t> classification have been increased when this propose document gradually decrease. On the other hand </a:t>
            </a:r>
            <a:r>
              <a:rPr lang="en-US" b="1" dirty="0"/>
              <a:t>SVM, KNN, MNB, PAC</a:t>
            </a:r>
            <a:r>
              <a:rPr lang="en-US" dirty="0"/>
              <a:t> and </a:t>
            </a:r>
            <a:r>
              <a:rPr lang="en-US" b="1" dirty="0"/>
              <a:t>LR</a:t>
            </a:r>
            <a:r>
              <a:rPr lang="en-US" dirty="0"/>
              <a:t> classifier has been decrease when this proposed document gradually decrease.</a:t>
            </a:r>
          </a:p>
          <a:p>
            <a:endParaRPr lang="en-US" dirty="0"/>
          </a:p>
        </p:txBody>
      </p:sp>
      <p:sp>
        <p:nvSpPr>
          <p:cNvPr id="10" name="TextBox 9"/>
          <p:cNvSpPr txBox="1"/>
          <p:nvPr/>
        </p:nvSpPr>
        <p:spPr>
          <a:xfrm>
            <a:off x="1575581" y="5748409"/>
            <a:ext cx="4723879" cy="338554"/>
          </a:xfrm>
          <a:prstGeom prst="rect">
            <a:avLst/>
          </a:prstGeom>
          <a:noFill/>
        </p:spPr>
        <p:txBody>
          <a:bodyPr wrap="square" rtlCol="0">
            <a:spAutoFit/>
          </a:bodyPr>
          <a:lstStyle/>
          <a:p>
            <a:r>
              <a:rPr lang="en-US" sz="1600" b="1" dirty="0" smtClean="0"/>
              <a:t>Figure -: </a:t>
            </a:r>
            <a:r>
              <a:rPr lang="en-US" sz="1600" b="1" dirty="0"/>
              <a:t>Different Machine Learning Accuracy Results</a:t>
            </a:r>
            <a:endParaRPr lang="en-US" sz="1600" dirty="0"/>
          </a:p>
        </p:txBody>
      </p:sp>
    </p:spTree>
    <p:extLst>
      <p:ext uri="{BB962C8B-B14F-4D97-AF65-F5344CB8AC3E}">
        <p14:creationId xmlns:p14="http://schemas.microsoft.com/office/powerpoint/2010/main" val="24402628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8001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i="1" dirty="0" smtClean="0">
                <a:latin typeface="Bodoni MT Black" panose="02070A03080606020203" pitchFamily="18" charset="0"/>
              </a:rPr>
              <a:t> </a:t>
            </a:r>
            <a:r>
              <a:rPr lang="en-US" sz="2000" b="1" i="1" dirty="0">
                <a:latin typeface="Bodoni MT Black" panose="02070A03080606020203" pitchFamily="18" charset="0"/>
              </a:rPr>
              <a:t>Precision, Recall and F1-Score for Machine Learning algorithm</a:t>
            </a:r>
            <a:endParaRPr lang="en-US" sz="3200" b="1" i="1" dirty="0">
              <a:latin typeface="Bodoni MT Black" panose="02070A03080606020203" pitchFamily="18" charset="0"/>
            </a:endParaRPr>
          </a:p>
        </p:txBody>
      </p:sp>
      <p:pic>
        <p:nvPicPr>
          <p:cNvPr id="8" name="Content Placeholder 7"/>
          <p:cNvPicPr>
            <a:picLocks noGrp="1" noChangeAspect="1"/>
          </p:cNvPicPr>
          <p:nvPr>
            <p:ph idx="1"/>
          </p:nvPr>
        </p:nvPicPr>
        <p:blipFill>
          <a:blip r:embed="rId2"/>
          <a:stretch>
            <a:fillRect/>
          </a:stretch>
        </p:blipFill>
        <p:spPr>
          <a:xfrm>
            <a:off x="1712686" y="1017814"/>
            <a:ext cx="8766628" cy="3104243"/>
          </a:xfrm>
          <a:prstGeom prst="rect">
            <a:avLst/>
          </a:prstGeom>
        </p:spPr>
      </p:pic>
      <p:sp>
        <p:nvSpPr>
          <p:cNvPr id="9" name="TextBox 8"/>
          <p:cNvSpPr txBox="1"/>
          <p:nvPr/>
        </p:nvSpPr>
        <p:spPr>
          <a:xfrm>
            <a:off x="1088571" y="4862285"/>
            <a:ext cx="10014857"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U</a:t>
            </a:r>
            <a:r>
              <a:rPr lang="en-US" dirty="0" smtClean="0"/>
              <a:t>sing </a:t>
            </a:r>
            <a:r>
              <a:rPr lang="en-US" dirty="0"/>
              <a:t>formula from classification matrix have found highest precision, F1-score and recall</a:t>
            </a:r>
            <a:r>
              <a:rPr lang="en-US" b="1" dirty="0"/>
              <a:t> </a:t>
            </a:r>
            <a:r>
              <a:rPr lang="en-US" dirty="0"/>
              <a:t>for the Decision Tree classification model of </a:t>
            </a:r>
            <a:r>
              <a:rPr lang="en-US" b="1" dirty="0"/>
              <a:t>CS-1</a:t>
            </a:r>
            <a:r>
              <a:rPr lang="en-US" dirty="0"/>
              <a:t>. For </a:t>
            </a:r>
            <a:r>
              <a:rPr lang="en-US" b="1" dirty="0"/>
              <a:t>CS-2</a:t>
            </a:r>
            <a:r>
              <a:rPr lang="en-US" dirty="0"/>
              <a:t> have been found highest precision, recall and f1-score only for </a:t>
            </a:r>
            <a:r>
              <a:rPr lang="en-US" b="1" dirty="0"/>
              <a:t>XGB</a:t>
            </a:r>
            <a:r>
              <a:rPr lang="en-US" dirty="0"/>
              <a:t> classifier. For </a:t>
            </a:r>
            <a:r>
              <a:rPr lang="en-US" b="1" dirty="0"/>
              <a:t>CS-3 </a:t>
            </a:r>
            <a:r>
              <a:rPr lang="en-US" dirty="0"/>
              <a:t>given same result 99.98 as a highest result for the precision, recall and f1-score </a:t>
            </a:r>
          </a:p>
        </p:txBody>
      </p:sp>
      <p:sp>
        <p:nvSpPr>
          <p:cNvPr id="10" name="TextBox 9"/>
          <p:cNvSpPr txBox="1"/>
          <p:nvPr/>
        </p:nvSpPr>
        <p:spPr>
          <a:xfrm>
            <a:off x="2554514" y="3952780"/>
            <a:ext cx="7082970" cy="338554"/>
          </a:xfrm>
          <a:prstGeom prst="rect">
            <a:avLst/>
          </a:prstGeom>
          <a:noFill/>
        </p:spPr>
        <p:txBody>
          <a:bodyPr wrap="square" rtlCol="0">
            <a:spAutoFit/>
          </a:bodyPr>
          <a:lstStyle/>
          <a:p>
            <a:r>
              <a:rPr lang="en-US" sz="1600" b="1" dirty="0" smtClean="0"/>
              <a:t>Table -: Precision</a:t>
            </a:r>
            <a:r>
              <a:rPr lang="en-US" sz="1600" b="1" dirty="0"/>
              <a:t>, Recall and F1-Score for Machine Learning algorithm</a:t>
            </a:r>
            <a:endParaRPr lang="en-US" sz="1600" dirty="0"/>
          </a:p>
        </p:txBody>
      </p:sp>
    </p:spTree>
    <p:extLst>
      <p:ext uri="{BB962C8B-B14F-4D97-AF65-F5344CB8AC3E}">
        <p14:creationId xmlns:p14="http://schemas.microsoft.com/office/powerpoint/2010/main" val="12095626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73943" y="1132114"/>
            <a:ext cx="8244113" cy="2859313"/>
          </a:xfrm>
          <a:prstGeom prst="rect">
            <a:avLst/>
          </a:prstGeom>
        </p:spPr>
      </p:pic>
      <p:sp>
        <p:nvSpPr>
          <p:cNvPr id="5" name="Rectangle 4"/>
          <p:cNvSpPr/>
          <p:nvPr/>
        </p:nvSpPr>
        <p:spPr>
          <a:xfrm>
            <a:off x="0" y="0"/>
            <a:ext cx="12192000" cy="8001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i="1" dirty="0">
                <a:latin typeface="Bodoni MT Black" panose="02070A03080606020203" pitchFamily="18" charset="0"/>
                <a:cs typeface="Times New Roman" panose="02020603050405020304" pitchFamily="18" charset="0"/>
              </a:rPr>
              <a:t>Accuracy of Word Embedding Model (TF-IDF)</a:t>
            </a:r>
            <a:r>
              <a:rPr lang="en-US" b="1" i="1" dirty="0">
                <a:latin typeface="Bodoni MT Black" panose="02070A03080606020203" pitchFamily="18" charset="0"/>
                <a:cs typeface="Times New Roman" panose="02020603050405020304" pitchFamily="18" charset="0"/>
              </a:rPr>
              <a:t> </a:t>
            </a:r>
            <a:endParaRPr lang="en-US" sz="3200" b="1" i="1" dirty="0">
              <a:latin typeface="Bodoni MT Black" panose="02070A03080606020203" pitchFamily="18" charset="0"/>
              <a:cs typeface="Times New Roman" panose="02020603050405020304" pitchFamily="18" charset="0"/>
            </a:endParaRPr>
          </a:p>
        </p:txBody>
      </p:sp>
      <p:sp>
        <p:nvSpPr>
          <p:cNvPr id="6" name="TextBox 5"/>
          <p:cNvSpPr txBox="1"/>
          <p:nvPr/>
        </p:nvSpPr>
        <p:spPr>
          <a:xfrm>
            <a:off x="2169885" y="3788397"/>
            <a:ext cx="8316685" cy="338554"/>
          </a:xfrm>
          <a:prstGeom prst="rect">
            <a:avLst/>
          </a:prstGeom>
          <a:noFill/>
        </p:spPr>
        <p:txBody>
          <a:bodyPr wrap="square" rtlCol="0">
            <a:spAutoFit/>
          </a:bodyPr>
          <a:lstStyle/>
          <a:p>
            <a:r>
              <a:rPr lang="en-US" sz="1600" b="1" dirty="0" smtClean="0"/>
              <a:t>Table -: </a:t>
            </a:r>
            <a:r>
              <a:rPr lang="en-US" sz="1600" b="1" dirty="0"/>
              <a:t>Accuracy of Word Embedding Model (TF-IDF) for Machine Learning algorithm</a:t>
            </a:r>
            <a:endParaRPr lang="en-US" sz="1600" dirty="0"/>
          </a:p>
        </p:txBody>
      </p:sp>
      <p:sp>
        <p:nvSpPr>
          <p:cNvPr id="7" name="TextBox 6"/>
          <p:cNvSpPr txBox="1"/>
          <p:nvPr/>
        </p:nvSpPr>
        <p:spPr>
          <a:xfrm>
            <a:off x="1204686" y="4601029"/>
            <a:ext cx="10247085" cy="923330"/>
          </a:xfrm>
          <a:prstGeom prst="rect">
            <a:avLst/>
          </a:prstGeom>
          <a:noFill/>
        </p:spPr>
        <p:txBody>
          <a:bodyPr wrap="square" rtlCol="0">
            <a:spAutoFit/>
          </a:bodyPr>
          <a:lstStyle/>
          <a:p>
            <a:pPr marL="285750" indent="-285750">
              <a:buFont typeface="Arial" panose="020B0604020202020204" pitchFamily="34" charset="0"/>
              <a:buChar char="•"/>
            </a:pPr>
            <a:r>
              <a:rPr lang="en-US" dirty="0"/>
              <a:t>Using </a:t>
            </a:r>
            <a:r>
              <a:rPr lang="en-US" dirty="0" smtClean="0"/>
              <a:t>the </a:t>
            </a:r>
            <a:r>
              <a:rPr lang="en-US" dirty="0"/>
              <a:t>word embedding model TF-IDF in this experiment  have achieved 99.66, 99.82 and </a:t>
            </a:r>
            <a:r>
              <a:rPr lang="en-US" dirty="0" smtClean="0"/>
              <a:t>99.76 </a:t>
            </a:r>
            <a:r>
              <a:rPr lang="en-US" dirty="0"/>
              <a:t>highest accuracy using three amount of </a:t>
            </a:r>
            <a:r>
              <a:rPr lang="en-US" dirty="0" smtClean="0"/>
              <a:t>dataset. </a:t>
            </a:r>
            <a:r>
              <a:rPr lang="en-US" dirty="0"/>
              <a:t>for XGB classifier among all classification model. Apart from lowest accuracy have found for KNN </a:t>
            </a:r>
            <a:r>
              <a:rPr lang="en-US" dirty="0" smtClean="0"/>
              <a:t>models.</a:t>
            </a:r>
            <a:endParaRPr lang="en-US" dirty="0"/>
          </a:p>
        </p:txBody>
      </p:sp>
    </p:spTree>
    <p:extLst>
      <p:ext uri="{BB962C8B-B14F-4D97-AF65-F5344CB8AC3E}">
        <p14:creationId xmlns:p14="http://schemas.microsoft.com/office/powerpoint/2010/main" val="9565701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1867662" y="1064038"/>
            <a:ext cx="8000238" cy="2987262"/>
          </a:xfrm>
          <a:prstGeom prst="rect">
            <a:avLst/>
          </a:prstGeom>
        </p:spPr>
      </p:pic>
      <p:sp>
        <p:nvSpPr>
          <p:cNvPr id="4" name="Rectangle 3"/>
          <p:cNvSpPr/>
          <p:nvPr/>
        </p:nvSpPr>
        <p:spPr>
          <a:xfrm>
            <a:off x="0" y="0"/>
            <a:ext cx="12192000" cy="8001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i="1" dirty="0">
                <a:latin typeface="Bodoni MT Black" panose="02070A03080606020203" pitchFamily="18" charset="0"/>
              </a:rPr>
              <a:t>Comparison-based Classification </a:t>
            </a:r>
            <a:r>
              <a:rPr lang="en-US" sz="2000" b="1" i="1" dirty="0" smtClean="0">
                <a:latin typeface="Bodoni MT Black" panose="02070A03080606020203" pitchFamily="18" charset="0"/>
              </a:rPr>
              <a:t>result</a:t>
            </a:r>
            <a:endParaRPr lang="en-US" sz="2000" i="1" dirty="0">
              <a:latin typeface="Bodoni MT Black" panose="02070A03080606020203" pitchFamily="18" charset="0"/>
            </a:endParaRPr>
          </a:p>
        </p:txBody>
      </p:sp>
      <p:sp>
        <p:nvSpPr>
          <p:cNvPr id="11" name="TextBox 10"/>
          <p:cNvSpPr txBox="1"/>
          <p:nvPr/>
        </p:nvSpPr>
        <p:spPr>
          <a:xfrm>
            <a:off x="2248662" y="3976684"/>
            <a:ext cx="7238237" cy="338554"/>
          </a:xfrm>
          <a:prstGeom prst="rect">
            <a:avLst/>
          </a:prstGeom>
          <a:noFill/>
        </p:spPr>
        <p:txBody>
          <a:bodyPr wrap="square" rtlCol="0">
            <a:spAutoFit/>
          </a:bodyPr>
          <a:lstStyle/>
          <a:p>
            <a:r>
              <a:rPr lang="en-US" sz="1600" b="1" dirty="0" smtClean="0"/>
              <a:t>Table -: Comparison-based </a:t>
            </a:r>
            <a:r>
              <a:rPr lang="en-US" sz="1600" b="1" dirty="0"/>
              <a:t>Classification result using Kaggle Fake News Dataset</a:t>
            </a:r>
            <a:endParaRPr lang="en-US" sz="1600" dirty="0"/>
          </a:p>
        </p:txBody>
      </p:sp>
      <p:sp>
        <p:nvSpPr>
          <p:cNvPr id="12" name="TextBox 11"/>
          <p:cNvSpPr txBox="1"/>
          <p:nvPr/>
        </p:nvSpPr>
        <p:spPr>
          <a:xfrm>
            <a:off x="539750" y="4409401"/>
            <a:ext cx="11112500"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 illustrate </a:t>
            </a:r>
            <a:r>
              <a:rPr lang="en-US" sz="1600" b="1" dirty="0" smtClean="0">
                <a:latin typeface="Times New Roman" panose="02020603050405020304" pitchFamily="18" charset="0"/>
                <a:cs typeface="Times New Roman" panose="02020603050405020304" pitchFamily="18" charset="0"/>
              </a:rPr>
              <a:t>table</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shows different author and their proposed model which have performed based on their model. Following is the conﬁguration of the computing environment for carrying out the </a:t>
            </a:r>
            <a:r>
              <a:rPr lang="en-US" sz="1600" dirty="0" smtClean="0">
                <a:latin typeface="Times New Roman" panose="02020603050405020304" pitchFamily="18" charset="0"/>
                <a:cs typeface="Times New Roman" panose="02020603050405020304" pitchFamily="18" charset="0"/>
              </a:rPr>
              <a:t>experiment.</a:t>
            </a:r>
          </a:p>
          <a:p>
            <a:pPr algn="just"/>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proposed </a:t>
            </a:r>
            <a:r>
              <a:rPr lang="en-US" sz="1600" dirty="0">
                <a:latin typeface="Times New Roman" panose="02020603050405020304" pitchFamily="18" charset="0"/>
                <a:cs typeface="Times New Roman" panose="02020603050405020304" pitchFamily="18" charset="0"/>
              </a:rPr>
              <a:t>Framework shows comparatively best results and effectively (training accuracy, testing accuracy also light-weight model for training). This Framework play a significant role in the fake news detection. </a:t>
            </a:r>
            <a:endParaRPr lang="en-US" sz="1600" dirty="0" smtClean="0">
              <a:latin typeface="Times New Roman" panose="02020603050405020304" pitchFamily="18" charset="0"/>
              <a:cs typeface="Times New Roman" panose="02020603050405020304" pitchFamily="18" charset="0"/>
            </a:endParaRPr>
          </a:p>
          <a:p>
            <a:pPr algn="just"/>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Using </a:t>
            </a:r>
            <a:r>
              <a:rPr lang="en-US" sz="1600" dirty="0">
                <a:latin typeface="Times New Roman" panose="02020603050405020304" pitchFamily="18" charset="0"/>
                <a:cs typeface="Times New Roman" panose="02020603050405020304" pitchFamily="18" charset="0"/>
              </a:rPr>
              <a:t>proposed Framework we were achieved an accuracy of 99.66%. This framework achieved better result with the real-world text based fake news dataset as compared to existing works. From the above table clearly said that our proposed framework strongly encourage all researchers that is most significant framework to detect fake news.</a:t>
            </a: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0373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GB" sz="1600" dirty="0">
                <a:latin typeface="Times New Roman" panose="02020603050405020304" pitchFamily="18" charset="0"/>
                <a:cs typeface="Times New Roman" panose="02020603050405020304" pitchFamily="18" charset="0"/>
              </a:rPr>
              <a:t>In recapitulate, the implementation of eight machine learning algorithms in accordance with TF-IDF has been performed to establish a matured process of detecting the fake news. It’s been examined that for checking the confirmation of information separated from the </a:t>
            </a:r>
            <a:r>
              <a:rPr lang="en-GB" sz="1600" b="1" dirty="0">
                <a:latin typeface="Times New Roman" panose="02020603050405020304" pitchFamily="18" charset="0"/>
                <a:cs typeface="Times New Roman" panose="02020603050405020304" pitchFamily="18" charset="0"/>
              </a:rPr>
              <a:t>dataset</a:t>
            </a:r>
            <a:r>
              <a:rPr lang="en-GB" sz="1600" dirty="0">
                <a:latin typeface="Times New Roman" panose="02020603050405020304" pitchFamily="18" charset="0"/>
                <a:cs typeface="Times New Roman" panose="02020603050405020304" pitchFamily="18" charset="0"/>
              </a:rPr>
              <a:t> which offers general responses for data amassing and interpretive show towards counterfeit fake news recognition. It’s also been found that KNN has given the less performance measure where boosting classifier has given the highest performance to detect the fake news. Additionally, ensemble techniques will be the best fit to solve the complex issues which have fall impact for all over the world for the purpose of identifying fake news. This work explained with extensive comprehensive that with a hot and various set of features extracted from the heading and the text, speciﬁcally the </a:t>
            </a:r>
            <a:r>
              <a:rPr lang="en-GB" sz="1600" b="1" dirty="0">
                <a:latin typeface="Times New Roman" panose="02020603050405020304" pitchFamily="18" charset="0"/>
                <a:cs typeface="Times New Roman" panose="02020603050405020304" pitchFamily="18" charset="0"/>
              </a:rPr>
              <a:t>XGB</a:t>
            </a:r>
            <a:r>
              <a:rPr lang="en-GB" sz="1600" dirty="0">
                <a:latin typeface="Times New Roman" panose="02020603050405020304" pitchFamily="18" charset="0"/>
                <a:cs typeface="Times New Roman" panose="02020603050405020304" pitchFamily="18" charset="0"/>
              </a:rPr>
              <a:t> classiﬁer can efﬁciently detect fake news with </a:t>
            </a:r>
            <a:r>
              <a:rPr lang="en-GB" sz="1600" b="1" dirty="0">
                <a:latin typeface="Times New Roman" panose="02020603050405020304" pitchFamily="18" charset="0"/>
                <a:cs typeface="Times New Roman" panose="02020603050405020304" pitchFamily="18" charset="0"/>
              </a:rPr>
              <a:t>99.66%</a:t>
            </a:r>
            <a:r>
              <a:rPr lang="en-GB" sz="1600" dirty="0">
                <a:latin typeface="Times New Roman" panose="02020603050405020304" pitchFamily="18" charset="0"/>
                <a:cs typeface="Times New Roman" panose="02020603050405020304" pitchFamily="18" charset="0"/>
              </a:rPr>
              <a:t> accuracy and </a:t>
            </a:r>
            <a:r>
              <a:rPr lang="en-GB" sz="1600" b="1" dirty="0">
                <a:latin typeface="Times New Roman" panose="02020603050405020304" pitchFamily="18" charset="0"/>
                <a:cs typeface="Times New Roman" panose="02020603050405020304" pitchFamily="18" charset="0"/>
              </a:rPr>
              <a:t>98.55%</a:t>
            </a:r>
            <a:r>
              <a:rPr lang="en-GB" sz="1600" dirty="0">
                <a:latin typeface="Times New Roman" panose="02020603050405020304" pitchFamily="18" charset="0"/>
                <a:cs typeface="Times New Roman" panose="02020603050405020304" pitchFamily="18" charset="0"/>
              </a:rPr>
              <a:t> f1-score for the CS-1, </a:t>
            </a:r>
            <a:r>
              <a:rPr lang="en-GB" sz="1600" b="1" dirty="0">
                <a:latin typeface="Times New Roman" panose="02020603050405020304" pitchFamily="18" charset="0"/>
                <a:cs typeface="Times New Roman" panose="02020603050405020304" pitchFamily="18" charset="0"/>
              </a:rPr>
              <a:t>99.82%</a:t>
            </a:r>
            <a:r>
              <a:rPr lang="en-GB" sz="1600" dirty="0">
                <a:latin typeface="Times New Roman" panose="02020603050405020304" pitchFamily="18" charset="0"/>
                <a:cs typeface="Times New Roman" panose="02020603050405020304" pitchFamily="18" charset="0"/>
              </a:rPr>
              <a:t> accuracy and </a:t>
            </a:r>
            <a:r>
              <a:rPr lang="en-GB" sz="1600" b="1" dirty="0">
                <a:latin typeface="Times New Roman" panose="02020603050405020304" pitchFamily="18" charset="0"/>
                <a:cs typeface="Times New Roman" panose="02020603050405020304" pitchFamily="18" charset="0"/>
              </a:rPr>
              <a:t>99.75% </a:t>
            </a:r>
            <a:r>
              <a:rPr lang="en-GB" sz="1600" dirty="0">
                <a:latin typeface="Times New Roman" panose="02020603050405020304" pitchFamily="18" charset="0"/>
                <a:cs typeface="Times New Roman" panose="02020603050405020304" pitchFamily="18" charset="0"/>
              </a:rPr>
              <a:t>f1-score for the CS-2 and </a:t>
            </a:r>
            <a:r>
              <a:rPr lang="en-GB" sz="1600" b="1" dirty="0">
                <a:latin typeface="Times New Roman" panose="02020603050405020304" pitchFamily="18" charset="0"/>
                <a:cs typeface="Times New Roman" panose="02020603050405020304" pitchFamily="18" charset="0"/>
              </a:rPr>
              <a:t>99.76%</a:t>
            </a:r>
            <a:r>
              <a:rPr lang="en-GB" sz="1600" dirty="0">
                <a:latin typeface="Times New Roman" panose="02020603050405020304" pitchFamily="18" charset="0"/>
                <a:cs typeface="Times New Roman" panose="02020603050405020304" pitchFamily="18" charset="0"/>
              </a:rPr>
              <a:t> accuracy and </a:t>
            </a:r>
            <a:r>
              <a:rPr lang="en-GB" sz="1600" b="1" dirty="0">
                <a:latin typeface="Times New Roman" panose="02020603050405020304" pitchFamily="18" charset="0"/>
                <a:cs typeface="Times New Roman" panose="02020603050405020304" pitchFamily="18" charset="0"/>
              </a:rPr>
              <a:t>99.76% </a:t>
            </a:r>
            <a:r>
              <a:rPr lang="en-GB" sz="1600" dirty="0">
                <a:latin typeface="Times New Roman" panose="02020603050405020304" pitchFamily="18" charset="0"/>
                <a:cs typeface="Times New Roman" panose="02020603050405020304" pitchFamily="18" charset="0"/>
              </a:rPr>
              <a:t>f1-score for the CS-3. For the less data it can be recommended to use decision tree classifier to detect fake news. A number of features and using different two-word or three-word embedding</a:t>
            </a:r>
            <a:r>
              <a:rPr lang="en-GB" sz="1600" b="1"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models for the purpose to comprising other model in addition deep learning and their model optimizers as well as other linguistic features along with the other feature extraction technique has not explored in this paper, could be added to other feature extraction technique and deep learning model with the optimizers and two or more feature in future for the shake of better performance.</a:t>
            </a:r>
            <a:endParaRPr lang="en-US"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0" y="0"/>
            <a:ext cx="12192000" cy="8001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i="1" dirty="0" smtClean="0">
                <a:latin typeface="Bodoni MT Black" panose="02070A03080606020203" pitchFamily="18" charset="0"/>
              </a:rPr>
              <a:t>Conclusion and Future Scope</a:t>
            </a:r>
            <a:endParaRPr lang="en-US" sz="4000" b="1" i="1" dirty="0">
              <a:latin typeface="Bodoni MT Black" panose="02070A03080606020203" pitchFamily="18" charset="0"/>
              <a:cs typeface="Times New Roman" panose="02020603050405020304" pitchFamily="18" charset="0"/>
            </a:endParaRPr>
          </a:p>
        </p:txBody>
      </p:sp>
    </p:spTree>
    <p:extLst>
      <p:ext uri="{BB962C8B-B14F-4D97-AF65-F5344CB8AC3E}">
        <p14:creationId xmlns:p14="http://schemas.microsoft.com/office/powerpoint/2010/main" val="15229918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55725"/>
            <a:ext cx="10515600" cy="4351338"/>
          </a:xfrm>
        </p:spPr>
        <p:txBody>
          <a:bodyPr>
            <a:normAutofit/>
          </a:bodyPr>
          <a:lstStyle/>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number of features and using different two or three word embedding</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model for the purpose to comprising other model in addition deep learning and their model optimizers as well as other linguistic features and other feature extraction technique not explored in this paper, could be added to other feature extraction technique and deep learning model with their optimizer and two or more feature in future for the shake of better accuracies and performance</a:t>
            </a:r>
          </a:p>
        </p:txBody>
      </p:sp>
      <p:sp>
        <p:nvSpPr>
          <p:cNvPr id="4" name="Rectangle 3"/>
          <p:cNvSpPr/>
          <p:nvPr/>
        </p:nvSpPr>
        <p:spPr>
          <a:xfrm>
            <a:off x="0" y="0"/>
            <a:ext cx="12192000" cy="8001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i="1" dirty="0" smtClean="0">
                <a:latin typeface="Bodoni MT Black" panose="02070A03080606020203" pitchFamily="18" charset="0"/>
              </a:rPr>
              <a:t>Conclusion and Future Scope</a:t>
            </a:r>
            <a:endParaRPr lang="en-US" sz="4000" b="1" i="1" dirty="0">
              <a:latin typeface="Bodoni MT Black" panose="02070A03080606020203" pitchFamily="18" charset="0"/>
              <a:cs typeface="Times New Roman" panose="02020603050405020304" pitchFamily="18" charset="0"/>
            </a:endParaRPr>
          </a:p>
        </p:txBody>
      </p:sp>
    </p:spTree>
    <p:extLst>
      <p:ext uri="{BB962C8B-B14F-4D97-AF65-F5344CB8AC3E}">
        <p14:creationId xmlns:p14="http://schemas.microsoft.com/office/powerpoint/2010/main" val="10710052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20" name="Picture 4" descr="Simple Thank You Slide PowerPoint Designs | Slidebaza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968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3225"/>
            <a:ext cx="10515600" cy="3914776"/>
          </a:xfrm>
        </p:spPr>
        <p:txBody>
          <a:bodyPr>
            <a:normAutofit/>
          </a:bodyPr>
          <a:lstStyle/>
          <a:p>
            <a:pPr marL="0" indent="0" algn="just">
              <a:buNone/>
            </a:pPr>
            <a:r>
              <a:rPr lang="en-US" sz="1400" dirty="0">
                <a:latin typeface="Times New Roman" panose="02020603050405020304" pitchFamily="18" charset="0"/>
                <a:cs typeface="Times New Roman" panose="02020603050405020304" pitchFamily="18" charset="0"/>
              </a:rPr>
              <a:t>Fake news is false or misleading information presented as news. It often has the aim of damaging the reputation of a person or entity, or making money through advertising revenue</a:t>
            </a:r>
            <a:r>
              <a:rPr lang="en-US" sz="1400" dirty="0" smtClean="0">
                <a:latin typeface="Times New Roman" panose="02020603050405020304" pitchFamily="18" charset="0"/>
                <a:cs typeface="Times New Roman" panose="02020603050405020304" pitchFamily="18" charset="0"/>
              </a:rPr>
              <a:t>. It </a:t>
            </a:r>
            <a:r>
              <a:rPr lang="en-US" sz="1400" dirty="0">
                <a:latin typeface="Times New Roman" panose="02020603050405020304" pitchFamily="18" charset="0"/>
                <a:cs typeface="Times New Roman" panose="02020603050405020304" pitchFamily="18" charset="0"/>
              </a:rPr>
              <a:t>can mislead us towards wrong direction. Thus, Fake News Detection has attained massive deal of interest from researchers all over the world. </a:t>
            </a:r>
          </a:p>
          <a:p>
            <a:pPr marL="0" indent="0" algn="just">
              <a:buNone/>
            </a:pPr>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proposed framework also will help to understand how much data is responsible for detecting fake news, trying to stage the linguistic differences between fake and true articles providing a visualization of the results using many visualization tools. Another major aim of this article presents a comprehensive performance evaluation of is to compare popular different machine learning classifiers like Support Vector Machine, Naïve Bayes Method, Decision Tree Classifier, Random Forest, Logistic Regression as well as to develop an ensemble method (Bagging &amp; Boosting) like XGBClassifier, Bagging Classifier of different combinations of classification models to identify which gives best optimal results for all three data part of datasets. As a result, it has been found that with an appropriate set of features extracted from the texts and the headlines, where XGB classifier can effectively classify fake news with very high detection rate. This framework also provides a strong basement of intelligent anti-fake news detector</a:t>
            </a:r>
          </a:p>
        </p:txBody>
      </p:sp>
      <p:sp>
        <p:nvSpPr>
          <p:cNvPr id="4" name="Rectangle 3"/>
          <p:cNvSpPr/>
          <p:nvPr/>
        </p:nvSpPr>
        <p:spPr>
          <a:xfrm>
            <a:off x="0" y="-159657"/>
            <a:ext cx="12192000" cy="8073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i="1" dirty="0" smtClean="0">
                <a:latin typeface="Bodoni MT Black" panose="02070A03080606020203" pitchFamily="18" charset="0"/>
                <a:cs typeface="Times New Roman" panose="02020603050405020304" pitchFamily="18" charset="0"/>
              </a:rPr>
              <a:t>Abstract</a:t>
            </a:r>
            <a:endParaRPr lang="en-US" sz="2800" b="1" i="1" dirty="0">
              <a:latin typeface="Bodoni MT Black" panose="02070A03080606020203" pitchFamily="18" charset="0"/>
              <a:cs typeface="Times New Roman" panose="02020603050405020304" pitchFamily="18" charset="0"/>
            </a:endParaRPr>
          </a:p>
        </p:txBody>
      </p:sp>
    </p:spTree>
    <p:extLst>
      <p:ext uri="{BB962C8B-B14F-4D97-AF65-F5344CB8AC3E}">
        <p14:creationId xmlns:p14="http://schemas.microsoft.com/office/powerpoint/2010/main" val="3721766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100" y="1028699"/>
            <a:ext cx="11861800" cy="5375729"/>
          </a:xfrm>
        </p:spPr>
        <p:txBody>
          <a:bodyPr>
            <a:normAutofit/>
          </a:bodyPr>
          <a:lstStyle/>
          <a:p>
            <a:pPr marL="0" lvl="0" indent="0" algn="just">
              <a:spcBef>
                <a:spcPts val="0"/>
              </a:spcBef>
              <a:spcAft>
                <a:spcPts val="0"/>
              </a:spcAft>
              <a:buNone/>
            </a:pPr>
            <a:endParaRPr lang="en-US" sz="1600" dirty="0" smtClean="0">
              <a:latin typeface="Times New Roman" panose="02020603050405020304" pitchFamily="18" charset="0"/>
              <a:cs typeface="Times New Roman" panose="02020603050405020304" pitchFamily="18" charset="0"/>
            </a:endParaRPr>
          </a:p>
          <a:p>
            <a:pPr marL="0" lvl="0" indent="0" algn="just">
              <a:spcBef>
                <a:spcPts val="0"/>
              </a:spcBef>
              <a:spcAft>
                <a:spcPts val="0"/>
              </a:spcAft>
              <a:buNone/>
            </a:pPr>
            <a:r>
              <a:rPr lang="en-US" sz="1600" dirty="0" smtClean="0">
                <a:latin typeface="Times New Roman" panose="02020603050405020304" pitchFamily="18" charset="0"/>
                <a:cs typeface="Times New Roman" panose="02020603050405020304" pitchFamily="18" charset="0"/>
              </a:rPr>
              <a:t>For the </a:t>
            </a:r>
            <a:r>
              <a:rPr lang="en-US" sz="1600" dirty="0" smtClean="0">
                <a:latin typeface="Times New Roman" panose="02020603050405020304" pitchFamily="18" charset="0"/>
                <a:cs typeface="Times New Roman" panose="02020603050405020304" pitchFamily="18" charset="0"/>
              </a:rPr>
              <a:t>purpose of fake news </a:t>
            </a:r>
            <a:r>
              <a:rPr lang="en-US" sz="1600" dirty="0" smtClean="0">
                <a:latin typeface="Times New Roman" panose="02020603050405020304" pitchFamily="18" charset="0"/>
                <a:cs typeface="Times New Roman" panose="02020603050405020304" pitchFamily="18" charset="0"/>
              </a:rPr>
              <a:t>to resolve those problem researcher worked on different model. Author develop many model and approach to detect fake news as follow.</a:t>
            </a:r>
          </a:p>
          <a:p>
            <a:pPr marL="0" lvl="0" indent="0" algn="just">
              <a:spcBef>
                <a:spcPts val="0"/>
              </a:spcBef>
              <a:spcAft>
                <a:spcPts val="0"/>
              </a:spcAft>
              <a:buNone/>
            </a:pPr>
            <a:endParaRPr lang="en-US" sz="1600" dirty="0" smtClean="0">
              <a:latin typeface="Times New Roman" panose="02020603050405020304" pitchFamily="18" charset="0"/>
              <a:cs typeface="Times New Roman" panose="02020603050405020304" pitchFamily="18" charset="0"/>
            </a:endParaRPr>
          </a:p>
          <a:p>
            <a:pPr algn="just">
              <a:spcBef>
                <a:spcPts val="0"/>
              </a:spcBef>
            </a:pPr>
            <a:r>
              <a:rPr lang="en" sz="1600" dirty="0">
                <a:latin typeface="Times New Roman" panose="02020603050405020304" pitchFamily="18" charset="0"/>
                <a:cs typeface="Times New Roman" panose="02020603050405020304" pitchFamily="18" charset="0"/>
              </a:rPr>
              <a:t>Develop a machine learning program to identify fake/unreliable news based on content </a:t>
            </a:r>
            <a:r>
              <a:rPr lang="en" sz="1600" dirty="0" smtClean="0">
                <a:latin typeface="Times New Roman" panose="02020603050405020304" pitchFamily="18" charset="0"/>
                <a:cs typeface="Times New Roman" panose="02020603050405020304" pitchFamily="18" charset="0"/>
              </a:rPr>
              <a:t>acquired.</a:t>
            </a:r>
          </a:p>
          <a:p>
            <a:pPr algn="just">
              <a:spcBef>
                <a:spcPts val="0"/>
              </a:spcBef>
            </a:pPr>
            <a:r>
              <a:rPr lang="en" sz="1600" dirty="0" smtClean="0">
                <a:latin typeface="Times New Roman" panose="02020603050405020304" pitchFamily="18" charset="0"/>
                <a:cs typeface="Times New Roman" panose="02020603050405020304" pitchFamily="18" charset="0"/>
              </a:rPr>
              <a:t>Author </a:t>
            </a:r>
            <a:r>
              <a:rPr lang="en-US" sz="1600" dirty="0">
                <a:latin typeface="Times New Roman" panose="02020603050405020304" pitchFamily="18" charset="0"/>
                <a:cs typeface="Times New Roman" panose="02020603050405020304" pitchFamily="18" charset="0"/>
              </a:rPr>
              <a:t>Finding and Improving accuracy of existing fake news detection using Deep Convolutional Neural </a:t>
            </a:r>
            <a:r>
              <a:rPr lang="en-US" sz="1600" dirty="0" smtClean="0">
                <a:latin typeface="Times New Roman" panose="02020603050405020304" pitchFamily="18" charset="0"/>
                <a:cs typeface="Times New Roman" panose="02020603050405020304" pitchFamily="18" charset="0"/>
              </a:rPr>
              <a:t>Network.</a:t>
            </a:r>
            <a:endParaRPr lang="en" sz="1600" dirty="0" smtClean="0">
              <a:latin typeface="Times New Roman" panose="02020603050405020304" pitchFamily="18" charset="0"/>
              <a:cs typeface="Times New Roman" panose="02020603050405020304" pitchFamily="18" charset="0"/>
            </a:endParaRPr>
          </a:p>
          <a:p>
            <a:pPr algn="just">
              <a:spcBef>
                <a:spcPts val="0"/>
              </a:spcBef>
            </a:pPr>
            <a:r>
              <a:rPr lang="en" sz="1600" dirty="0" smtClean="0">
                <a:latin typeface="Times New Roman" panose="02020603050405020304" pitchFamily="18" charset="0"/>
                <a:cs typeface="Times New Roman" panose="02020603050405020304" pitchFamily="18" charset="0"/>
              </a:rPr>
              <a:t>Similar Machine Learning Algorithm, Author used to identified best Accuracy to detect fake news (Ensamble-Bagging and Boosting)</a:t>
            </a:r>
          </a:p>
          <a:p>
            <a:pPr algn="just">
              <a:spcBef>
                <a:spcPts val="0"/>
              </a:spcBef>
            </a:pPr>
            <a:r>
              <a:rPr lang="en-US" sz="1600" dirty="0" smtClean="0">
                <a:latin typeface="Times New Roman" panose="02020603050405020304" pitchFamily="18" charset="0"/>
                <a:cs typeface="Times New Roman" panose="02020603050405020304" pitchFamily="18" charset="0"/>
              </a:rPr>
              <a:t>Researcher’s Used performance parameters, optimizer in D</a:t>
            </a:r>
            <a:r>
              <a:rPr lang="en" sz="1600" dirty="0" smtClean="0">
                <a:latin typeface="Times New Roman" panose="02020603050405020304" pitchFamily="18" charset="0"/>
                <a:cs typeface="Times New Roman" panose="02020603050405020304" pitchFamily="18" charset="0"/>
              </a:rPr>
              <a:t>eep Neural Network to find the best model and it’s a way to detect fake news.</a:t>
            </a:r>
          </a:p>
          <a:p>
            <a:pPr algn="just">
              <a:spcBef>
                <a:spcPts val="0"/>
              </a:spcBef>
            </a:pPr>
            <a:r>
              <a:rPr lang="en" sz="1600" dirty="0" smtClean="0">
                <a:latin typeface="Times New Roman" panose="02020603050405020304" pitchFamily="18" charset="0"/>
                <a:cs typeface="Times New Roman" panose="02020603050405020304" pitchFamily="18" charset="0"/>
              </a:rPr>
              <a:t>Appling K-fold Cross-Validation, </a:t>
            </a:r>
            <a:r>
              <a:rPr lang="en" sz="1600" dirty="0">
                <a:latin typeface="Times New Roman" panose="02020603050405020304" pitchFamily="18" charset="0"/>
                <a:cs typeface="Times New Roman" panose="02020603050405020304" pitchFamily="18" charset="0"/>
              </a:rPr>
              <a:t>N-gram and many Feature Selection </a:t>
            </a:r>
            <a:r>
              <a:rPr lang="en" sz="1600" dirty="0" smtClean="0">
                <a:latin typeface="Times New Roman" panose="02020603050405020304" pitchFamily="18" charset="0"/>
                <a:cs typeface="Times New Roman" panose="02020603050405020304" pitchFamily="18" charset="0"/>
              </a:rPr>
              <a:t>techniqeue to improve the accuracy as well as perform as a best prediction.</a:t>
            </a:r>
          </a:p>
          <a:p>
            <a:pPr algn="just">
              <a:spcBef>
                <a:spcPts val="0"/>
              </a:spcBef>
            </a:pP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0" y="-159657"/>
            <a:ext cx="12192000" cy="7946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i="1" dirty="0" smtClean="0">
                <a:latin typeface="Bodoni MT Black" panose="02070A03080606020203" pitchFamily="18" charset="0"/>
                <a:cs typeface="Times New Roman" panose="02020603050405020304" pitchFamily="18" charset="0"/>
              </a:rPr>
              <a:t>Background</a:t>
            </a:r>
            <a:endParaRPr lang="en-US" sz="2400" b="1" i="1" dirty="0">
              <a:latin typeface="Bodoni MT Black" panose="02070A03080606020203" pitchFamily="18" charset="0"/>
              <a:cs typeface="Times New Roman" panose="02020603050405020304" pitchFamily="18" charset="0"/>
            </a:endParaRPr>
          </a:p>
        </p:txBody>
      </p:sp>
    </p:spTree>
    <p:extLst>
      <p:ext uri="{BB962C8B-B14F-4D97-AF65-F5344CB8AC3E}">
        <p14:creationId xmlns:p14="http://schemas.microsoft.com/office/powerpoint/2010/main" val="2188145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515" y="1244600"/>
            <a:ext cx="11905342" cy="5446486"/>
          </a:xfrm>
        </p:spPr>
        <p:txBody>
          <a:bodyPr>
            <a:normAutofit/>
          </a:bodyPr>
          <a:lstStyle/>
          <a:p>
            <a:pPr marL="0" lvl="0" indent="0" algn="just">
              <a:spcBef>
                <a:spcPts val="0"/>
              </a:spcBef>
              <a:spcAft>
                <a:spcPts val="0"/>
              </a:spcAft>
              <a:buNone/>
            </a:pPr>
            <a:endParaRPr lang="en-US" sz="1600" dirty="0" smtClean="0">
              <a:latin typeface="Times New Roman" panose="02020603050405020304" pitchFamily="18" charset="0"/>
              <a:cs typeface="Times New Roman" panose="02020603050405020304" pitchFamily="18" charset="0"/>
            </a:endParaRPr>
          </a:p>
          <a:p>
            <a:pPr marL="0" lvl="0" indent="0" algn="just">
              <a:spcBef>
                <a:spcPts val="0"/>
              </a:spcBef>
              <a:spcAft>
                <a:spcPts val="0"/>
              </a:spcAft>
              <a:buNone/>
            </a:pPr>
            <a:r>
              <a:rPr lang="en-US" sz="1600" dirty="0">
                <a:latin typeface="Times New Roman" panose="02020603050405020304" pitchFamily="18" charset="0"/>
                <a:cs typeface="Times New Roman" panose="02020603050405020304" pitchFamily="18" charset="0"/>
              </a:rPr>
              <a:t>In this context the present article makes the following contributions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lvl="0" indent="0" algn="just">
              <a:spcBef>
                <a:spcPts val="0"/>
              </a:spcBef>
              <a:spcAft>
                <a:spcPts val="0"/>
              </a:spcAft>
              <a:buNone/>
            </a:pPr>
            <a:endParaRPr lang="en-US" sz="1600" dirty="0" smtClean="0">
              <a:latin typeface="Times New Roman" panose="02020603050405020304" pitchFamily="18" charset="0"/>
              <a:cs typeface="Times New Roman" panose="02020603050405020304" pitchFamily="18" charset="0"/>
            </a:endParaRPr>
          </a:p>
          <a:p>
            <a:pPr marL="0" indent="0" algn="just">
              <a:lnSpc>
                <a:spcPct val="50000"/>
              </a:lnSpc>
              <a:spcBef>
                <a:spcPts val="0"/>
              </a:spcBef>
              <a:buNone/>
            </a:pPr>
            <a:endParaRPr lang="en-US" sz="1600" dirty="0" smtClean="0">
              <a:latin typeface="Times New Roman" panose="02020603050405020304" pitchFamily="18" charset="0"/>
            </a:endParaRPr>
          </a:p>
          <a:p>
            <a:pPr marL="0" indent="0" algn="just">
              <a:lnSpc>
                <a:spcPct val="50000"/>
              </a:lnSpc>
              <a:spcBef>
                <a:spcPts val="0"/>
              </a:spcBef>
              <a:buNone/>
            </a:pPr>
            <a:endParaRPr lang="en-US" sz="1600" dirty="0" smtClean="0">
              <a:latin typeface="Times New Roman" panose="02020603050405020304" pitchFamily="18" charset="0"/>
              <a:cs typeface="Times New Roman" panose="02020603050405020304" pitchFamily="18" charset="0"/>
            </a:endParaRPr>
          </a:p>
          <a:p>
            <a:pPr algn="just">
              <a:lnSpc>
                <a:spcPct val="50000"/>
              </a:lnSpc>
              <a:spcBef>
                <a:spcPts val="0"/>
              </a:spcBef>
            </a:pPr>
            <a:r>
              <a:rPr lang="en-US" sz="1600" dirty="0" smtClean="0">
                <a:latin typeface="Times New Roman" panose="02020603050405020304" pitchFamily="18" charset="0"/>
                <a:cs typeface="Times New Roman" panose="02020603050405020304" pitchFamily="18" charset="0"/>
              </a:rPr>
              <a:t>Proposed a Framework based on machine-learning to detecting fake news.</a:t>
            </a:r>
          </a:p>
          <a:p>
            <a:pPr marL="0" indent="0" algn="just">
              <a:lnSpc>
                <a:spcPct val="50000"/>
              </a:lnSpc>
              <a:spcBef>
                <a:spcPts val="0"/>
              </a:spcBef>
              <a:buNone/>
            </a:pPr>
            <a:endParaRPr lang="en-US" sz="1600" dirty="0" smtClean="0">
              <a:latin typeface="Times New Roman" panose="02020603050405020304" pitchFamily="18" charset="0"/>
              <a:cs typeface="Times New Roman" panose="02020603050405020304" pitchFamily="18" charset="0"/>
            </a:endParaRPr>
          </a:p>
          <a:p>
            <a:pPr algn="just">
              <a:lnSpc>
                <a:spcPct val="5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50000"/>
              </a:lnSpc>
              <a:spcBef>
                <a:spcPts val="0"/>
              </a:spcBef>
            </a:pPr>
            <a:r>
              <a:rPr lang="en-US" sz="1600" dirty="0">
                <a:latin typeface="Times New Roman" panose="02020603050405020304" pitchFamily="18" charset="0"/>
                <a:cs typeface="Times New Roman" panose="02020603050405020304" pitchFamily="18" charset="0"/>
              </a:rPr>
              <a:t>Our goal is to develop a reliable </a:t>
            </a:r>
            <a:r>
              <a:rPr lang="en-US" sz="1600" dirty="0" smtClean="0">
                <a:latin typeface="Times New Roman" panose="02020603050405020304" pitchFamily="18" charset="0"/>
                <a:cs typeface="Times New Roman" panose="02020603050405020304" pitchFamily="18" charset="0"/>
              </a:rPr>
              <a:t>framework that classifies </a:t>
            </a:r>
            <a:r>
              <a:rPr lang="en-US" sz="1600" dirty="0">
                <a:latin typeface="Times New Roman" panose="02020603050405020304" pitchFamily="18" charset="0"/>
                <a:cs typeface="Times New Roman" panose="02020603050405020304" pitchFamily="18" charset="0"/>
              </a:rPr>
              <a:t>a given </a:t>
            </a:r>
            <a:r>
              <a:rPr lang="en-US" sz="1600" dirty="0" smtClean="0">
                <a:latin typeface="Times New Roman" panose="02020603050405020304" pitchFamily="18" charset="0"/>
                <a:cs typeface="Times New Roman" panose="02020603050405020304" pitchFamily="18" charset="0"/>
              </a:rPr>
              <a:t>news article </a:t>
            </a:r>
            <a:r>
              <a:rPr lang="en-US" sz="1600" dirty="0">
                <a:latin typeface="Times New Roman" panose="02020603050405020304" pitchFamily="18" charset="0"/>
                <a:cs typeface="Times New Roman" panose="02020603050405020304" pitchFamily="18" charset="0"/>
              </a:rPr>
              <a:t>as </a:t>
            </a:r>
            <a:r>
              <a:rPr lang="en-US" sz="1600" dirty="0" smtClean="0">
                <a:latin typeface="Times New Roman" panose="02020603050405020304" pitchFamily="18" charset="0"/>
                <a:cs typeface="Times New Roman" panose="02020603050405020304" pitchFamily="18" charset="0"/>
              </a:rPr>
              <a:t>either fake </a:t>
            </a:r>
            <a:r>
              <a:rPr lang="en-US" sz="1600" dirty="0">
                <a:latin typeface="Times New Roman" panose="02020603050405020304" pitchFamily="18" charset="0"/>
                <a:cs typeface="Times New Roman" panose="02020603050405020304" pitchFamily="18" charset="0"/>
              </a:rPr>
              <a:t>or true.</a:t>
            </a:r>
            <a:endParaRPr lang="en-US" sz="1600" dirty="0" smtClean="0">
              <a:latin typeface="Times New Roman" panose="02020603050405020304" pitchFamily="18" charset="0"/>
              <a:cs typeface="Times New Roman" panose="02020603050405020304" pitchFamily="18" charset="0"/>
            </a:endParaRPr>
          </a:p>
          <a:p>
            <a:pPr algn="just">
              <a:lnSpc>
                <a:spcPct val="50000"/>
              </a:lnSpc>
              <a:spcBef>
                <a:spcPts val="1600"/>
              </a:spcBef>
            </a:pPr>
            <a:r>
              <a:rPr lang="en-US" sz="1600" dirty="0" smtClean="0">
                <a:latin typeface="Times New Roman" panose="02020603050405020304" pitchFamily="18" charset="0"/>
                <a:cs typeface="Times New Roman" panose="02020603050405020304" pitchFamily="18" charset="0"/>
              </a:rPr>
              <a:t>Emerging </a:t>
            </a:r>
            <a:r>
              <a:rPr lang="en-US" sz="1600" dirty="0">
                <a:latin typeface="Times New Roman" panose="02020603050405020304" pitchFamily="18" charset="0"/>
                <a:cs typeface="Times New Roman" panose="02020603050405020304" pitchFamily="18" charset="0"/>
              </a:rPr>
              <a:t>research area in Natural Language </a:t>
            </a:r>
            <a:r>
              <a:rPr lang="en-US" sz="1600" dirty="0" smtClean="0">
                <a:latin typeface="Times New Roman" panose="02020603050405020304" pitchFamily="18" charset="0"/>
                <a:cs typeface="Times New Roman" panose="02020603050405020304" pitchFamily="18" charset="0"/>
              </a:rPr>
              <a:t>Processing(NLP)</a:t>
            </a:r>
            <a:r>
              <a:rPr lang="bn-BD" sz="1600" dirty="0" smtClean="0">
                <a:latin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algn="just">
              <a:lnSpc>
                <a:spcPct val="50000"/>
              </a:lnSpc>
              <a:spcBef>
                <a:spcPts val="1600"/>
              </a:spcBef>
            </a:pPr>
            <a:r>
              <a:rPr lang="en-US" sz="1600" dirty="0" smtClean="0">
                <a:latin typeface="Times New Roman" panose="02020603050405020304" pitchFamily="18" charset="0"/>
                <a:cs typeface="Times New Roman" panose="02020603050405020304" pitchFamily="18" charset="0"/>
              </a:rPr>
              <a:t>Will Evaluation </a:t>
            </a:r>
            <a:r>
              <a:rPr lang="en-US" sz="1600" dirty="0">
                <a:latin typeface="Times New Roman" panose="02020603050405020304" pitchFamily="18" charset="0"/>
                <a:cs typeface="Times New Roman" panose="02020603050405020304" pitchFamily="18" charset="0"/>
              </a:rPr>
              <a:t>environment, competitors, datasets, performance measures </a:t>
            </a:r>
            <a:r>
              <a:rPr lang="en-US" sz="1600" dirty="0" smtClean="0">
                <a:latin typeface="Times New Roman" panose="02020603050405020304" pitchFamily="18" charset="0"/>
                <a:cs typeface="Times New Roman" panose="02020603050405020304" pitchFamily="18" charset="0"/>
              </a:rPr>
              <a:t>to find the </a:t>
            </a:r>
            <a:r>
              <a:rPr lang="en-US" sz="1600" dirty="0">
                <a:latin typeface="Times New Roman" panose="02020603050405020304" pitchFamily="18" charset="0"/>
                <a:cs typeface="Times New Roman" panose="02020603050405020304" pitchFamily="18" charset="0"/>
              </a:rPr>
              <a:t>best accuracy using  ML </a:t>
            </a:r>
            <a:r>
              <a:rPr lang="en-US" sz="1600" dirty="0" smtClean="0">
                <a:latin typeface="Times New Roman" panose="02020603050405020304" pitchFamily="18" charset="0"/>
                <a:cs typeface="Times New Roman" panose="02020603050405020304" pitchFamily="18" charset="0"/>
              </a:rPr>
              <a:t>models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0" y="-159657"/>
            <a:ext cx="12192000" cy="7057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i="1" dirty="0" smtClean="0">
                <a:latin typeface="Bodoni MT Black" panose="02070A03080606020203" pitchFamily="18" charset="0"/>
                <a:cs typeface="Times New Roman" panose="02020603050405020304" pitchFamily="18" charset="0"/>
              </a:rPr>
              <a:t>Motivatio</a:t>
            </a:r>
            <a:r>
              <a:rPr lang="en-US" sz="2400" b="1" i="1" dirty="0">
                <a:latin typeface="Bodoni MT Black" panose="02070A03080606020203" pitchFamily="18" charset="0"/>
                <a:cs typeface="Times New Roman" panose="02020603050405020304" pitchFamily="18" charset="0"/>
              </a:rPr>
              <a:t>n</a:t>
            </a:r>
          </a:p>
        </p:txBody>
      </p:sp>
    </p:spTree>
    <p:extLst>
      <p:ext uri="{BB962C8B-B14F-4D97-AF65-F5344CB8AC3E}">
        <p14:creationId xmlns:p14="http://schemas.microsoft.com/office/powerpoint/2010/main" val="4271288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4925"/>
            <a:ext cx="10515600" cy="4351338"/>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T</a:t>
            </a:r>
            <a:r>
              <a:rPr lang="en-US" sz="1600" dirty="0" smtClean="0">
                <a:latin typeface="Times New Roman" panose="02020603050405020304" pitchFamily="18" charset="0"/>
                <a:cs typeface="Times New Roman" panose="02020603050405020304" pitchFamily="18" charset="0"/>
              </a:rPr>
              <a:t>he </a:t>
            </a:r>
            <a:r>
              <a:rPr lang="en-US" sz="1600" dirty="0" smtClean="0">
                <a:latin typeface="Times New Roman" panose="02020603050405020304" pitchFamily="18" charset="0"/>
                <a:cs typeface="Times New Roman" panose="02020603050405020304" pitchFamily="18" charset="0"/>
              </a:rPr>
              <a:t>target </a:t>
            </a:r>
            <a:r>
              <a:rPr lang="en-US" sz="1600" dirty="0">
                <a:latin typeface="Times New Roman" panose="02020603050405020304" pitchFamily="18" charset="0"/>
                <a:cs typeface="Times New Roman" panose="02020603050405020304" pitchFamily="18" charset="0"/>
              </a:rPr>
              <a:t>of this study is to propose an optimized </a:t>
            </a:r>
            <a:r>
              <a:rPr lang="en-US" sz="1600" dirty="0" smtClean="0">
                <a:latin typeface="Times New Roman" panose="02020603050405020304" pitchFamily="18" charset="0"/>
                <a:cs typeface="Times New Roman" panose="02020603050405020304" pitchFamily="18" charset="0"/>
              </a:rPr>
              <a:t>framework. </a:t>
            </a:r>
            <a:r>
              <a:rPr lang="en-US" sz="1600" dirty="0">
                <a:latin typeface="Times New Roman" panose="02020603050405020304" pitchFamily="18" charset="0"/>
                <a:cs typeface="Times New Roman" panose="02020603050405020304" pitchFamily="18" charset="0"/>
              </a:rPr>
              <a:t>Basically, the following problems are going too implemented in this </a:t>
            </a:r>
            <a:r>
              <a:rPr lang="en-US" sz="1600" dirty="0" smtClean="0">
                <a:latin typeface="Times New Roman" panose="02020603050405020304" pitchFamily="18" charset="0"/>
                <a:cs typeface="Times New Roman" panose="02020603050405020304" pitchFamily="18" charset="0"/>
              </a:rPr>
              <a:t>study:-</a:t>
            </a:r>
          </a:p>
          <a:p>
            <a:pPr algn="just"/>
            <a:r>
              <a:rPr lang="en-US" sz="1600" dirty="0" smtClean="0">
                <a:latin typeface="Times New Roman" panose="02020603050405020304" pitchFamily="18" charset="0"/>
                <a:cs typeface="Times New Roman" panose="02020603050405020304" pitchFamily="18" charset="0"/>
              </a:rPr>
              <a:t>To find out the best and efficient machine learning based framework to detect the fake news.</a:t>
            </a:r>
          </a:p>
          <a:p>
            <a:pPr algn="just"/>
            <a:r>
              <a:rPr lang="en-US" sz="1600" dirty="0" smtClean="0">
                <a:latin typeface="Times New Roman" panose="02020603050405020304" pitchFamily="18" charset="0"/>
                <a:cs typeface="Times New Roman" panose="02020603050405020304" pitchFamily="18" charset="0"/>
              </a:rPr>
              <a:t>Find out the best machine learning algorithm to be used for detect fake news accurately.</a:t>
            </a:r>
          </a:p>
          <a:p>
            <a:pPr algn="just"/>
            <a:r>
              <a:rPr lang="en-US" sz="1600" dirty="0" smtClean="0">
                <a:latin typeface="Times New Roman" panose="02020603050405020304" pitchFamily="18" charset="0"/>
                <a:cs typeface="Times New Roman" panose="02020603050405020304" pitchFamily="18" charset="0"/>
              </a:rPr>
              <a:t>To detect after analysis on dataset how much data are really responsible to detect the fake news properly.</a:t>
            </a:r>
          </a:p>
          <a:p>
            <a:pPr algn="just"/>
            <a:r>
              <a:rPr lang="en-US" sz="1600" dirty="0" smtClean="0">
                <a:latin typeface="Times New Roman" panose="02020603050405020304" pitchFamily="18" charset="0"/>
                <a:cs typeface="Times New Roman" panose="02020603050405020304" pitchFamily="18" charset="0"/>
              </a:rPr>
              <a:t>Implemented the best novel feature extraction technique for better performance and which will be able to fit in model to detect the fake news more efficiently.</a:t>
            </a: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0" y="0"/>
            <a:ext cx="12192000" cy="7692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i="1" dirty="0" smtClean="0">
                <a:latin typeface="Bodoni MT Black" panose="02070A03080606020203" pitchFamily="18" charset="0"/>
                <a:cs typeface="Times New Roman" panose="02020603050405020304" pitchFamily="18" charset="0"/>
              </a:rPr>
              <a:t>Problem Statement</a:t>
            </a:r>
            <a:endParaRPr lang="en-US" sz="2400" b="1" i="1" dirty="0">
              <a:latin typeface="Bodoni MT Black" panose="02070A03080606020203" pitchFamily="18" charset="0"/>
              <a:cs typeface="Times New Roman" panose="02020603050405020304" pitchFamily="18" charset="0"/>
            </a:endParaRPr>
          </a:p>
        </p:txBody>
      </p:sp>
    </p:spTree>
    <p:extLst>
      <p:ext uri="{BB962C8B-B14F-4D97-AF65-F5344CB8AC3E}">
        <p14:creationId xmlns:p14="http://schemas.microsoft.com/office/powerpoint/2010/main" val="2677030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93825"/>
            <a:ext cx="10515600" cy="4351338"/>
          </a:xfrm>
        </p:spPr>
        <p:txBody>
          <a:bodyPr>
            <a:normAutofit/>
          </a:bodyPr>
          <a:lstStyle/>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Q1- How machine learning based framework is </a:t>
            </a:r>
            <a:r>
              <a:rPr lang="en-US" sz="1800" dirty="0">
                <a:latin typeface="Times New Roman" panose="02020603050405020304" pitchFamily="18" charset="0"/>
                <a:cs typeface="Times New Roman" panose="02020603050405020304" pitchFamily="18" charset="0"/>
              </a:rPr>
              <a:t>proven to be more </a:t>
            </a:r>
            <a:r>
              <a:rPr lang="en-US" sz="1800" dirty="0" smtClean="0">
                <a:latin typeface="Times New Roman" panose="02020603050405020304" pitchFamily="18" charset="0"/>
                <a:cs typeface="Times New Roman" panose="02020603050405020304" pitchFamily="18" charset="0"/>
              </a:rPr>
              <a:t>efficient to </a:t>
            </a:r>
            <a:r>
              <a:rPr lang="en-US" sz="1800" dirty="0">
                <a:latin typeface="Times New Roman" panose="02020603050405020304" pitchFamily="18" charset="0"/>
                <a:cs typeface="Times New Roman" panose="02020603050405020304" pitchFamily="18" charset="0"/>
              </a:rPr>
              <a:t>predicting </a:t>
            </a:r>
            <a:r>
              <a:rPr lang="en-US" sz="1800" dirty="0" smtClean="0">
                <a:latin typeface="Times New Roman" panose="02020603050405020304" pitchFamily="18" charset="0"/>
                <a:cs typeface="Times New Roman" panose="02020603050405020304" pitchFamily="18" charset="0"/>
              </a:rPr>
              <a:t>the fake news.</a:t>
            </a:r>
          </a:p>
          <a:p>
            <a:pPr marL="0" indent="0">
              <a:buNone/>
            </a:pPr>
            <a:r>
              <a:rPr lang="en-US" sz="1800" dirty="0" smtClean="0">
                <a:latin typeface="Times New Roman" panose="02020603050405020304" pitchFamily="18" charset="0"/>
                <a:cs typeface="Times New Roman" panose="02020603050405020304" pitchFamily="18" charset="0"/>
              </a:rPr>
              <a:t>Q2- How dataset really responsible to detect the fake news more effectively after slicing the dataset.</a:t>
            </a: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4" name="Rectangle 3"/>
          <p:cNvSpPr/>
          <p:nvPr/>
        </p:nvSpPr>
        <p:spPr>
          <a:xfrm>
            <a:off x="0" y="0"/>
            <a:ext cx="12192000" cy="7692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i="1" dirty="0" smtClean="0">
                <a:latin typeface="Bodoni MT Black" panose="02070A03080606020203" pitchFamily="18" charset="0"/>
                <a:cs typeface="Times New Roman" panose="02020603050405020304" pitchFamily="18" charset="0"/>
              </a:rPr>
              <a:t>Research Question</a:t>
            </a:r>
            <a:endParaRPr lang="en-US" sz="2800" b="1" i="1" dirty="0">
              <a:latin typeface="Bodoni MT Black" panose="02070A03080606020203" pitchFamily="18" charset="0"/>
              <a:cs typeface="Times New Roman" panose="02020603050405020304" pitchFamily="18" charset="0"/>
            </a:endParaRPr>
          </a:p>
        </p:txBody>
      </p:sp>
    </p:spTree>
    <p:extLst>
      <p:ext uri="{BB962C8B-B14F-4D97-AF65-F5344CB8AC3E}">
        <p14:creationId xmlns:p14="http://schemas.microsoft.com/office/powerpoint/2010/main" val="375944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8" y="1003299"/>
            <a:ext cx="11945258" cy="5745843"/>
          </a:xfrm>
        </p:spPr>
        <p:txBody>
          <a:bodyPr/>
          <a:lstStyle/>
          <a:p>
            <a:endParaRPr lang="en-US" dirty="0"/>
          </a:p>
          <a:p>
            <a:r>
              <a:rPr lang="en-US" sz="1600" dirty="0" smtClean="0">
                <a:latin typeface="Times New Roman" panose="02020603050405020304" pitchFamily="18" charset="0"/>
                <a:cs typeface="Times New Roman" panose="02020603050405020304" pitchFamily="18" charset="0"/>
              </a:rPr>
              <a:t>To Detect or Identify the True/Fake news or Article among Fifty Thousand data to help avoid the rumor.</a:t>
            </a:r>
          </a:p>
          <a:p>
            <a:r>
              <a:rPr lang="en-US" sz="1600" dirty="0" smtClean="0">
                <a:latin typeface="Times New Roman" panose="02020603050405020304" pitchFamily="18" charset="0"/>
                <a:cs typeface="Times New Roman" panose="02020603050405020304" pitchFamily="18" charset="0"/>
              </a:rPr>
              <a:t>Investigate is a long process to identified which is true or false news but this system will help to identify fake news within a second.</a:t>
            </a:r>
          </a:p>
          <a:p>
            <a:r>
              <a:rPr lang="en-US" sz="1600" dirty="0" smtClean="0">
                <a:latin typeface="Times New Roman" panose="02020603050405020304" pitchFamily="18" charset="0"/>
                <a:cs typeface="Times New Roman" panose="02020603050405020304" pitchFamily="18" charset="0"/>
              </a:rPr>
              <a:t>Prediction based on “text or article” using machine Learning will help people, politicians and industrial level etc.</a:t>
            </a:r>
          </a:p>
          <a:p>
            <a:r>
              <a:rPr lang="en-US" sz="1600" dirty="0" smtClean="0">
                <a:latin typeface="Times New Roman" panose="02020603050405020304" pitchFamily="18" charset="0"/>
                <a:cs typeface="Times New Roman" panose="02020603050405020304" pitchFamily="18" charset="0"/>
              </a:rPr>
              <a:t>Providing the best machine learning based framework will help people to be aware from the rumor finding the best predictable result.</a:t>
            </a:r>
          </a:p>
          <a:p>
            <a:r>
              <a:rPr lang="en-US" sz="1600" dirty="0" smtClean="0">
                <a:latin typeface="Times New Roman" panose="02020603050405020304" pitchFamily="18" charset="0"/>
                <a:cs typeface="Times New Roman" panose="02020603050405020304" pitchFamily="18" charset="0"/>
              </a:rPr>
              <a:t>Applying the Ensemble classification achieved best accuracy which clearly said this work will provide trust information which is mostly will be help for the politicians or other</a:t>
            </a:r>
          </a:p>
          <a:p>
            <a:endParaRPr lang="en-US" dirty="0" smtClean="0"/>
          </a:p>
        </p:txBody>
      </p:sp>
      <p:sp>
        <p:nvSpPr>
          <p:cNvPr id="4" name="Rectangle 3"/>
          <p:cNvSpPr/>
          <p:nvPr/>
        </p:nvSpPr>
        <p:spPr>
          <a:xfrm>
            <a:off x="0" y="-159657"/>
            <a:ext cx="12192000" cy="9089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i="1" dirty="0" smtClean="0">
                <a:latin typeface="Bodoni MT Black" panose="02070A03080606020203" pitchFamily="18" charset="0"/>
                <a:cs typeface="Times New Roman" panose="02020603050405020304" pitchFamily="18" charset="0"/>
              </a:rPr>
              <a:t>Scope</a:t>
            </a:r>
            <a:endParaRPr lang="en-US" sz="2800" b="1" i="1" dirty="0">
              <a:latin typeface="Bodoni MT Black" panose="02070A03080606020203" pitchFamily="18" charset="0"/>
              <a:cs typeface="Times New Roman" panose="02020603050405020304" pitchFamily="18" charset="0"/>
            </a:endParaRPr>
          </a:p>
        </p:txBody>
      </p:sp>
    </p:spTree>
    <p:extLst>
      <p:ext uri="{BB962C8B-B14F-4D97-AF65-F5344CB8AC3E}">
        <p14:creationId xmlns:p14="http://schemas.microsoft.com/office/powerpoint/2010/main" val="1324153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159658"/>
            <a:ext cx="12192000" cy="6041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i="1" dirty="0" smtClean="0">
                <a:latin typeface="Bodoni MT" panose="02070603080606020203" pitchFamily="18" charset="0"/>
                <a:cs typeface="Times New Roman" panose="02020603050405020304" pitchFamily="18" charset="0"/>
              </a:rPr>
              <a:t>Literature Review</a:t>
            </a:r>
            <a:endParaRPr lang="en-US" sz="2800" b="1" i="1" dirty="0">
              <a:latin typeface="Bodoni MT" panose="02070603080606020203"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29" y="551543"/>
            <a:ext cx="11930742" cy="6110514"/>
          </a:xfrm>
          <a:prstGeom prst="rect">
            <a:avLst/>
          </a:prstGeom>
        </p:spPr>
      </p:pic>
    </p:spTree>
    <p:extLst>
      <p:ext uri="{BB962C8B-B14F-4D97-AF65-F5344CB8AC3E}">
        <p14:creationId xmlns:p14="http://schemas.microsoft.com/office/powerpoint/2010/main" val="397072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documentManagement/types"/>
    <ds:schemaRef ds:uri="http://purl.org/dc/terms/"/>
    <ds:schemaRef ds:uri="http://purl.org/dc/elements/1.1/"/>
    <ds:schemaRef ds:uri="16c05727-aa75-4e4a-9b5f-8a80a1165891"/>
    <ds:schemaRef ds:uri="http://schemas.microsoft.com/office/2006/metadata/properties"/>
    <ds:schemaRef ds:uri="http://schemas.microsoft.com/office/infopath/2007/PartnerControls"/>
    <ds:schemaRef ds:uri="http://schemas.openxmlformats.org/package/2006/metadata/core-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2650</Words>
  <Application>Microsoft Office PowerPoint</Application>
  <PresentationFormat>Widescreen</PresentationFormat>
  <Paragraphs>240</Paragraphs>
  <Slides>28</Slides>
  <Notes>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28</vt:i4>
      </vt:variant>
    </vt:vector>
  </HeadingPairs>
  <TitlesOfParts>
    <vt:vector size="44" baseType="lpstr">
      <vt:lpstr>Arial</vt:lpstr>
      <vt:lpstr>Arial Rounded MT Bold</vt:lpstr>
      <vt:lpstr>Bodoni MT</vt:lpstr>
      <vt:lpstr>Bodoni MT Black</vt:lpstr>
      <vt:lpstr>Calibri</vt:lpstr>
      <vt:lpstr>Calibri Light</vt:lpstr>
      <vt:lpstr>Cambria Math</vt:lpstr>
      <vt:lpstr>Eras Demi ITC</vt:lpstr>
      <vt:lpstr>Franklin Gothic Book</vt:lpstr>
      <vt:lpstr>Gabriola</vt:lpstr>
      <vt:lpstr>Gill Sans MT</vt:lpstr>
      <vt:lpstr>Segoe UI</vt:lpstr>
      <vt:lpstr>Stencil</vt:lpstr>
      <vt:lpstr>Times New Roman</vt:lpstr>
      <vt:lpstr>Vrinda</vt:lpstr>
      <vt:lpstr>Office Theme</vt:lpstr>
      <vt:lpstr>   Department of Software Engineering Faculty of Science and Information Technology Daffodil International University</vt:lpstr>
      <vt:lpstr>Presented By  Abu Bakkar Siddikk 171-35-1994 Sec: C Department of Software Engineer (SWE) Daffodil International University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Slide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2020-10-31T08:50:47Z</dcterms:created>
  <dcterms:modified xsi:type="dcterms:W3CDTF">2021-01-30T05:40:17Z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