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6"/>
    <p:sldMasterId id="2147483803" r:id="rId7"/>
  </p:sldMasterIdLst>
  <p:notesMasterIdLst>
    <p:notesMasterId r:id="rId90"/>
  </p:notesMasterIdLst>
  <p:handoutMasterIdLst>
    <p:handoutMasterId r:id="rId91"/>
  </p:handoutMasterIdLst>
  <p:sldIdLst>
    <p:sldId id="277" r:id="rId8"/>
    <p:sldId id="447" r:id="rId9"/>
    <p:sldId id="448" r:id="rId10"/>
    <p:sldId id="316" r:id="rId11"/>
    <p:sldId id="278" r:id="rId12"/>
    <p:sldId id="437" r:id="rId13"/>
    <p:sldId id="407" r:id="rId14"/>
    <p:sldId id="408" r:id="rId15"/>
    <p:sldId id="393" r:id="rId16"/>
    <p:sldId id="361" r:id="rId17"/>
    <p:sldId id="363" r:id="rId18"/>
    <p:sldId id="362" r:id="rId19"/>
    <p:sldId id="439" r:id="rId20"/>
    <p:sldId id="449" r:id="rId21"/>
    <p:sldId id="378" r:id="rId22"/>
    <p:sldId id="440" r:id="rId23"/>
    <p:sldId id="379" r:id="rId24"/>
    <p:sldId id="435" r:id="rId25"/>
    <p:sldId id="381" r:id="rId26"/>
    <p:sldId id="382" r:id="rId27"/>
    <p:sldId id="383" r:id="rId28"/>
    <p:sldId id="451" r:id="rId29"/>
    <p:sldId id="444" r:id="rId30"/>
    <p:sldId id="394" r:id="rId31"/>
    <p:sldId id="364" r:id="rId32"/>
    <p:sldId id="441" r:id="rId33"/>
    <p:sldId id="424" r:id="rId34"/>
    <p:sldId id="365" r:id="rId35"/>
    <p:sldId id="409" r:id="rId36"/>
    <p:sldId id="410" r:id="rId37"/>
    <p:sldId id="395" r:id="rId38"/>
    <p:sldId id="366" r:id="rId39"/>
    <p:sldId id="396" r:id="rId40"/>
    <p:sldId id="367" r:id="rId41"/>
    <p:sldId id="398" r:id="rId42"/>
    <p:sldId id="423" r:id="rId43"/>
    <p:sldId id="399" r:id="rId44"/>
    <p:sldId id="400" r:id="rId45"/>
    <p:sldId id="453" r:id="rId46"/>
    <p:sldId id="401" r:id="rId47"/>
    <p:sldId id="397" r:id="rId48"/>
    <p:sldId id="369" r:id="rId49"/>
    <p:sldId id="450" r:id="rId50"/>
    <p:sldId id="436" r:id="rId51"/>
    <p:sldId id="370" r:id="rId52"/>
    <p:sldId id="371" r:id="rId53"/>
    <p:sldId id="438" r:id="rId54"/>
    <p:sldId id="425" r:id="rId55"/>
    <p:sldId id="426" r:id="rId56"/>
    <p:sldId id="432" r:id="rId57"/>
    <p:sldId id="431" r:id="rId58"/>
    <p:sldId id="433" r:id="rId59"/>
    <p:sldId id="428" r:id="rId60"/>
    <p:sldId id="404" r:id="rId61"/>
    <p:sldId id="405" r:id="rId62"/>
    <p:sldId id="421" r:id="rId63"/>
    <p:sldId id="411" r:id="rId64"/>
    <p:sldId id="422" r:id="rId65"/>
    <p:sldId id="402" r:id="rId66"/>
    <p:sldId id="375" r:id="rId67"/>
    <p:sldId id="385" r:id="rId68"/>
    <p:sldId id="384" r:id="rId69"/>
    <p:sldId id="387" r:id="rId70"/>
    <p:sldId id="386" r:id="rId71"/>
    <p:sldId id="377" r:id="rId72"/>
    <p:sldId id="376" r:id="rId73"/>
    <p:sldId id="403" r:id="rId74"/>
    <p:sldId id="388" r:id="rId75"/>
    <p:sldId id="454" r:id="rId76"/>
    <p:sldId id="412" r:id="rId77"/>
    <p:sldId id="417" r:id="rId78"/>
    <p:sldId id="413" r:id="rId79"/>
    <p:sldId id="414" r:id="rId80"/>
    <p:sldId id="415" r:id="rId81"/>
    <p:sldId id="442" r:id="rId82"/>
    <p:sldId id="416" r:id="rId83"/>
    <p:sldId id="420" r:id="rId84"/>
    <p:sldId id="390" r:id="rId85"/>
    <p:sldId id="391" r:id="rId86"/>
    <p:sldId id="452" r:id="rId87"/>
    <p:sldId id="445" r:id="rId88"/>
    <p:sldId id="446" r:id="rId89"/>
  </p:sldIdLst>
  <p:sldSz cx="6858000" cy="9144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880">
          <p15:clr>
            <a:srgbClr val="A4A3A4"/>
          </p15:clr>
        </p15:guide>
        <p15:guide id="2" orient="horz" pos="219">
          <p15:clr>
            <a:srgbClr val="A4A3A4"/>
          </p15:clr>
        </p15:guide>
        <p15:guide id="3" orient="horz" pos="5420">
          <p15:clr>
            <a:srgbClr val="A4A3A4"/>
          </p15:clr>
        </p15:guide>
        <p15:guide id="4" orient="horz" pos="1368">
          <p15:clr>
            <a:srgbClr val="A4A3A4"/>
          </p15:clr>
        </p15:guide>
        <p15:guide id="5" orient="horz" pos="884">
          <p15:clr>
            <a:srgbClr val="A4A3A4"/>
          </p15:clr>
        </p15:guide>
        <p15:guide id="6" orient="horz" pos="4755">
          <p15:clr>
            <a:srgbClr val="A4A3A4"/>
          </p15:clr>
        </p15:guide>
        <p15:guide id="7" orient="horz" pos="340">
          <p15:clr>
            <a:srgbClr val="A4A3A4"/>
          </p15:clr>
        </p15:guide>
        <p15:guide id="8" pos="2160">
          <p15:clr>
            <a:srgbClr val="A4A3A4"/>
          </p15:clr>
        </p15:guide>
        <p15:guide id="9" pos="4202">
          <p15:clr>
            <a:srgbClr val="A4A3A4"/>
          </p15:clr>
        </p15:guide>
        <p15:guide id="10" pos="119">
          <p15:clr>
            <a:srgbClr val="A4A3A4"/>
          </p15:clr>
        </p15:guide>
        <p15:guide id="11" pos="187">
          <p15:clr>
            <a:srgbClr val="A4A3A4"/>
          </p15:clr>
        </p15:guide>
        <p15:guide id="12" pos="413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Harney" initials="JH"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B00"/>
    <a:srgbClr val="EF7D00"/>
    <a:srgbClr val="464646"/>
    <a:srgbClr val="86B9D6"/>
    <a:srgbClr val="002277"/>
    <a:srgbClr val="EFEFEF"/>
    <a:srgbClr val="0DB9D6"/>
    <a:srgbClr val="85B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6511" autoAdjust="0"/>
    <p:restoredTop sz="96331" autoAdjust="0"/>
  </p:normalViewPr>
  <p:slideViewPr>
    <p:cSldViewPr>
      <p:cViewPr varScale="1">
        <p:scale>
          <a:sx n="76" d="100"/>
          <a:sy n="76" d="100"/>
        </p:scale>
        <p:origin x="1784" y="44"/>
      </p:cViewPr>
      <p:guideLst>
        <p:guide orient="horz" pos="2880"/>
        <p:guide orient="horz" pos="219"/>
        <p:guide orient="horz" pos="5420"/>
        <p:guide orient="horz" pos="1368"/>
        <p:guide orient="horz" pos="884"/>
        <p:guide orient="horz" pos="4755"/>
        <p:guide orient="horz" pos="340"/>
        <p:guide pos="2160"/>
        <p:guide pos="4202"/>
        <p:guide pos="119"/>
        <p:guide pos="187"/>
        <p:guide pos="413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3" d="100"/>
          <a:sy n="53" d="100"/>
        </p:scale>
        <p:origin x="-29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5" Type="http://schemas.openxmlformats.org/officeDocument/2006/relationships/customXml" Target="../customXml/item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notesMaster" Target="notesMasters/notesMaster1.xml"/><Relationship Id="rId95"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BD85633-8240-4BB3-A946-D3F5084891A8}" type="datetimeFigureOut">
              <a:rPr lang="en-GB"/>
              <a:pPr>
                <a:defRPr/>
              </a:pPr>
              <a:t>04/06/2022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2517521-4E01-458F-BB45-FD9F1637483D}" type="slidenum">
              <a:rPr lang="en-GB"/>
              <a:pPr>
                <a:defRPr/>
              </a:pPr>
              <a:t>‹#›</a:t>
            </a:fld>
            <a:endParaRPr lang="en-GB"/>
          </a:p>
        </p:txBody>
      </p:sp>
    </p:spTree>
    <p:extLst>
      <p:ext uri="{BB962C8B-B14F-4D97-AF65-F5344CB8AC3E}">
        <p14:creationId xmlns:p14="http://schemas.microsoft.com/office/powerpoint/2010/main" val="1081446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99CA6CE-17AA-4F7E-B4C8-2A9064BED8CC}" type="datetimeFigureOut">
              <a:rPr lang="en-GB"/>
              <a:pPr>
                <a:defRPr/>
              </a:pPr>
              <a:t>04/06/2022</a:t>
            </a:fld>
            <a:endParaRPr lang="en-GB"/>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583109C-2E68-430E-8F51-F8780066A101}" type="slidenum">
              <a:rPr lang="en-GB"/>
              <a:pPr>
                <a:defRPr/>
              </a:pPr>
              <a:t>‹#›</a:t>
            </a:fld>
            <a:endParaRPr lang="en-GB"/>
          </a:p>
        </p:txBody>
      </p:sp>
    </p:spTree>
    <p:extLst>
      <p:ext uri="{BB962C8B-B14F-4D97-AF65-F5344CB8AC3E}">
        <p14:creationId xmlns:p14="http://schemas.microsoft.com/office/powerpoint/2010/main" val="35603301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3109C-2E68-430E-8F51-F8780066A101}" type="slidenum">
              <a:rPr lang="en-GB" smtClean="0"/>
              <a:pPr>
                <a:defRPr/>
              </a:pPr>
              <a:t>3</a:t>
            </a:fld>
            <a:endParaRPr lang="en-GB"/>
          </a:p>
        </p:txBody>
      </p:sp>
    </p:spTree>
    <p:extLst>
      <p:ext uri="{BB962C8B-B14F-4D97-AF65-F5344CB8AC3E}">
        <p14:creationId xmlns:p14="http://schemas.microsoft.com/office/powerpoint/2010/main" val="2262373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B583109C-2E68-430E-8F51-F8780066A101}" type="slidenum">
              <a:rPr lang="en-GB" smtClean="0"/>
              <a:pPr>
                <a:defRPr/>
              </a:pPr>
              <a:t>5</a:t>
            </a:fld>
            <a:endParaRPr lang="en-GB"/>
          </a:p>
        </p:txBody>
      </p:sp>
    </p:spTree>
    <p:extLst>
      <p:ext uri="{BB962C8B-B14F-4D97-AF65-F5344CB8AC3E}">
        <p14:creationId xmlns:p14="http://schemas.microsoft.com/office/powerpoint/2010/main" val="2262373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1" descr="BAT_PPT_background_Blue3.jpg"/>
          <p:cNvPicPr>
            <a:picLocks noChangeAspect="1"/>
          </p:cNvPicPr>
          <p:nvPr userDrawn="1"/>
        </p:nvPicPr>
        <p:blipFill rotWithShape="1">
          <a:blip r:embed="rId2" cstate="print"/>
          <a:srcRect b="35300"/>
          <a:stretch/>
        </p:blipFill>
        <p:spPr bwMode="auto">
          <a:xfrm>
            <a:off x="0" y="3227851"/>
            <a:ext cx="6858000" cy="5916149"/>
          </a:xfrm>
          <a:prstGeom prst="rect">
            <a:avLst/>
          </a:prstGeom>
          <a:noFill/>
          <a:ln w="9525">
            <a:noFill/>
            <a:miter lim="800000"/>
            <a:headEnd/>
            <a:tailEnd/>
          </a:ln>
        </p:spPr>
      </p:pic>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pic>
        <p:nvPicPr>
          <p:cNvPr id="10" name="Picture 9" descr="Programme Strauss Logo_RGB_L.png"/>
          <p:cNvPicPr/>
          <p:nvPr userDrawn="1"/>
        </p:nvPicPr>
        <p:blipFill>
          <a:blip r:embed="rId4" cstate="print">
            <a:extLst>
              <a:ext uri="{28A0092B-C50C-407E-A947-70E740481C1C}">
                <a14:useLocalDpi xmlns:a14="http://schemas.microsoft.com/office/drawing/2010/main" val="0"/>
              </a:ext>
            </a:extLst>
          </a:blip>
          <a:stretch>
            <a:fillRect/>
          </a:stretch>
        </p:blipFill>
        <p:spPr>
          <a:xfrm>
            <a:off x="444842" y="1430506"/>
            <a:ext cx="3659360" cy="2709446"/>
          </a:xfrm>
          <a:prstGeom prst="rect">
            <a:avLst/>
          </a:prstGeom>
        </p:spPr>
      </p:pic>
    </p:spTree>
    <p:extLst>
      <p:ext uri="{BB962C8B-B14F-4D97-AF65-F5344CB8AC3E}">
        <p14:creationId xmlns:p14="http://schemas.microsoft.com/office/powerpoint/2010/main" val="175213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8" name="Rectangle 7"/>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p>
        </p:txBody>
      </p:sp>
      <p:sp>
        <p:nvSpPr>
          <p:cNvPr id="15" name="Rectangle 14"/>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dirty="0"/>
              <a:t>STAT</a:t>
            </a:r>
            <a:r>
              <a:rPr lang="en-US" sz="1200" b="1" baseline="0" dirty="0"/>
              <a:t> v MGMT</a:t>
            </a:r>
            <a:endParaRPr lang="en-US" sz="1200" b="1" dirty="0"/>
          </a:p>
        </p:txBody>
      </p:sp>
      <p:sp>
        <p:nvSpPr>
          <p:cNvPr id="16" name="Rectangle 15"/>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a:t>OVERVIEW</a:t>
            </a:r>
          </a:p>
        </p:txBody>
      </p:sp>
      <p:sp>
        <p:nvSpPr>
          <p:cNvPr id="17" name="Rectangle 16"/>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8" name="Rectangle 17"/>
          <p:cNvSpPr/>
          <p:nvPr userDrawn="1"/>
        </p:nvSpPr>
        <p:spPr>
          <a:xfrm>
            <a:off x="4368603" y="251519"/>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TRAINING MATERIALS</a:t>
            </a:r>
          </a:p>
        </p:txBody>
      </p:sp>
      <p:sp>
        <p:nvSpPr>
          <p:cNvPr id="10" name="Rectangle 9"/>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dirty="0"/>
              <a:t>PITFALLS, CAUSE, SOLUTION</a:t>
            </a:r>
          </a:p>
        </p:txBody>
      </p:sp>
    </p:spTree>
    <p:extLst>
      <p:ext uri="{BB962C8B-B14F-4D97-AF65-F5344CB8AC3E}">
        <p14:creationId xmlns:p14="http://schemas.microsoft.com/office/powerpoint/2010/main" val="178309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8" name="Rectangle 7"/>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p>
        </p:txBody>
      </p:sp>
      <p:sp>
        <p:nvSpPr>
          <p:cNvPr id="15" name="Rectangle 14"/>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dirty="0"/>
              <a:t>STAT</a:t>
            </a:r>
            <a:r>
              <a:rPr lang="en-US" sz="1200" b="1" baseline="0" dirty="0"/>
              <a:t> v MGMT</a:t>
            </a:r>
            <a:endParaRPr lang="en-US" sz="1200" b="1" dirty="0"/>
          </a:p>
        </p:txBody>
      </p:sp>
      <p:sp>
        <p:nvSpPr>
          <p:cNvPr id="16" name="Rectangle 15"/>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a:t>OVERVIEW</a:t>
            </a:r>
          </a:p>
        </p:txBody>
      </p:sp>
      <p:sp>
        <p:nvSpPr>
          <p:cNvPr id="17" name="Rectangle 16"/>
          <p:cNvSpPr/>
          <p:nvPr userDrawn="1"/>
        </p:nvSpPr>
        <p:spPr>
          <a:xfrm>
            <a:off x="5435220" y="251519"/>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8" name="Rectangle 17"/>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TRAINING MATERIALS</a:t>
            </a:r>
          </a:p>
        </p:txBody>
      </p:sp>
      <p:sp>
        <p:nvSpPr>
          <p:cNvPr id="10" name="Rectangle 9"/>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dirty="0"/>
              <a:t>PITFALLS, CAUSE, SOLUTION</a:t>
            </a:r>
          </a:p>
        </p:txBody>
      </p:sp>
    </p:spTree>
    <p:extLst>
      <p:ext uri="{BB962C8B-B14F-4D97-AF65-F5344CB8AC3E}">
        <p14:creationId xmlns:p14="http://schemas.microsoft.com/office/powerpoint/2010/main" val="395346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7" name="Rectangle 6"/>
          <p:cNvSpPr/>
          <p:nvPr userDrawn="1"/>
        </p:nvSpPr>
        <p:spPr>
          <a:xfrm>
            <a:off x="0" y="0"/>
            <a:ext cx="6858000" cy="914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4664" y="2347781"/>
            <a:ext cx="5829300" cy="1336047"/>
          </a:xfrm>
          <a:prstGeom prst="rect">
            <a:avLst/>
          </a:prstGeom>
        </p:spPr>
        <p:txBody>
          <a:bodyPr anchor="t"/>
          <a:lstStyle>
            <a:lvl1pPr algn="l">
              <a:defRPr sz="3200" b="1" cap="all"/>
            </a:lvl1pPr>
          </a:lstStyle>
          <a:p>
            <a:r>
              <a:rPr lang="en-GB" dirty="0"/>
              <a:t>Click to edit Master title style</a:t>
            </a:r>
            <a:endParaRPr lang="en-US" dirty="0"/>
          </a:p>
        </p:txBody>
      </p:sp>
      <p:sp>
        <p:nvSpPr>
          <p:cNvPr id="3" name="Text Placeholder 2"/>
          <p:cNvSpPr>
            <a:spLocks noGrp="1"/>
          </p:cNvSpPr>
          <p:nvPr>
            <p:ph type="body" idx="1"/>
          </p:nvPr>
        </p:nvSpPr>
        <p:spPr>
          <a:xfrm>
            <a:off x="404664" y="1403649"/>
            <a:ext cx="5829300" cy="944132"/>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15" name="TextBox 14"/>
          <p:cNvSpPr txBox="1"/>
          <p:nvPr userDrawn="1"/>
        </p:nvSpPr>
        <p:spPr>
          <a:xfrm>
            <a:off x="134634" y="8892481"/>
            <a:ext cx="4410150" cy="184666"/>
          </a:xfrm>
          <a:prstGeom prst="rect">
            <a:avLst/>
          </a:prstGeom>
          <a:noFill/>
        </p:spPr>
        <p:txBody>
          <a:bodyPr wrap="square" lIns="0" tIns="0" rIns="0" bIns="0" rtlCol="0">
            <a:spAutoFit/>
          </a:bodyPr>
          <a:lstStyle/>
          <a:p>
            <a:r>
              <a:rPr lang="en-GB" sz="600" b="1" kern="1200">
                <a:solidFill>
                  <a:schemeClr val="bg1"/>
                </a:solidFill>
                <a:latin typeface="+mn-lt"/>
                <a:ea typeface="+mn-ea"/>
                <a:cs typeface="Arial" charset="0"/>
              </a:rPr>
              <a:t>CONFIDENTIAL DRAFT </a:t>
            </a:r>
            <a:r>
              <a:rPr lang="en-GB" sz="600" kern="1200">
                <a:solidFill>
                  <a:schemeClr val="bg1"/>
                </a:solidFill>
                <a:latin typeface="+mn-lt"/>
                <a:ea typeface="+mn-ea"/>
                <a:cs typeface="Arial" charset="0"/>
              </a:rPr>
              <a:t>– For internal discussion and planning purposes only. Subject to any applicable information and consultation requirements.</a:t>
            </a:r>
            <a:endParaRPr lang="en-US" sz="600" kern="1200">
              <a:solidFill>
                <a:schemeClr val="bg1"/>
              </a:solidFill>
              <a:latin typeface="+mn-lt"/>
              <a:ea typeface="+mn-ea"/>
              <a:cs typeface="Arial" charset="0"/>
            </a:endParaRPr>
          </a:p>
        </p:txBody>
      </p:sp>
      <p:pic>
        <p:nvPicPr>
          <p:cNvPr id="16" name="Picture 15" descr="White brush strok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658" y="3227851"/>
            <a:ext cx="5159675" cy="581172"/>
          </a:xfrm>
          <a:prstGeom prst="rect">
            <a:avLst/>
          </a:prstGeom>
        </p:spPr>
      </p:pic>
    </p:spTree>
    <p:extLst>
      <p:ext uri="{BB962C8B-B14F-4D97-AF65-F5344CB8AC3E}">
        <p14:creationId xmlns:p14="http://schemas.microsoft.com/office/powerpoint/2010/main" val="71062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7" name="Rectangle 6"/>
          <p:cNvSpPr/>
          <p:nvPr userDrawn="1"/>
        </p:nvSpPr>
        <p:spPr>
          <a:xfrm>
            <a:off x="0" y="0"/>
            <a:ext cx="6858000" cy="9144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4664" y="2347781"/>
            <a:ext cx="5829300" cy="1336047"/>
          </a:xfrm>
          <a:prstGeom prst="rect">
            <a:avLst/>
          </a:prstGeom>
        </p:spPr>
        <p:txBody>
          <a:bodyPr anchor="t"/>
          <a:lstStyle>
            <a:lvl1pPr algn="l">
              <a:defRPr sz="3200" b="1" cap="all"/>
            </a:lvl1pPr>
          </a:lstStyle>
          <a:p>
            <a:r>
              <a:rPr lang="en-GB" dirty="0"/>
              <a:t>Click to edit Master title style</a:t>
            </a:r>
            <a:endParaRPr lang="en-US" dirty="0"/>
          </a:p>
        </p:txBody>
      </p:sp>
      <p:sp>
        <p:nvSpPr>
          <p:cNvPr id="3" name="Text Placeholder 2"/>
          <p:cNvSpPr>
            <a:spLocks noGrp="1"/>
          </p:cNvSpPr>
          <p:nvPr>
            <p:ph type="body" idx="1"/>
          </p:nvPr>
        </p:nvSpPr>
        <p:spPr>
          <a:xfrm>
            <a:off x="404664" y="1403649"/>
            <a:ext cx="5829300" cy="944132"/>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15" name="TextBox 14"/>
          <p:cNvSpPr txBox="1"/>
          <p:nvPr userDrawn="1"/>
        </p:nvSpPr>
        <p:spPr>
          <a:xfrm>
            <a:off x="134634" y="8892481"/>
            <a:ext cx="4410150" cy="184666"/>
          </a:xfrm>
          <a:prstGeom prst="rect">
            <a:avLst/>
          </a:prstGeom>
          <a:noFill/>
        </p:spPr>
        <p:txBody>
          <a:bodyPr wrap="square" lIns="0" tIns="0" rIns="0" bIns="0" rtlCol="0">
            <a:spAutoFit/>
          </a:bodyPr>
          <a:lstStyle/>
          <a:p>
            <a:r>
              <a:rPr lang="en-GB" sz="600" b="1" kern="1200">
                <a:solidFill>
                  <a:schemeClr val="bg1"/>
                </a:solidFill>
                <a:latin typeface="+mn-lt"/>
                <a:ea typeface="+mn-ea"/>
                <a:cs typeface="Arial" charset="0"/>
              </a:rPr>
              <a:t>CONFIDENTIAL DRAFT </a:t>
            </a:r>
            <a:r>
              <a:rPr lang="en-GB" sz="600" kern="1200">
                <a:solidFill>
                  <a:schemeClr val="bg1"/>
                </a:solidFill>
                <a:latin typeface="+mn-lt"/>
                <a:ea typeface="+mn-ea"/>
                <a:cs typeface="Arial" charset="0"/>
              </a:rPr>
              <a:t>– For internal discussion and planning purposes only. Subject to any applicable information and consultation requirements.</a:t>
            </a:r>
            <a:endParaRPr lang="en-US" sz="600" kern="1200">
              <a:solidFill>
                <a:schemeClr val="bg1"/>
              </a:solidFill>
              <a:latin typeface="+mn-lt"/>
              <a:ea typeface="+mn-ea"/>
              <a:cs typeface="Arial" charset="0"/>
            </a:endParaRPr>
          </a:p>
        </p:txBody>
      </p:sp>
      <p:pic>
        <p:nvPicPr>
          <p:cNvPr id="16" name="Picture 15" descr="White brush strok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658" y="3227851"/>
            <a:ext cx="5159675" cy="581172"/>
          </a:xfrm>
          <a:prstGeom prst="rect">
            <a:avLst/>
          </a:prstGeom>
        </p:spPr>
      </p:pic>
    </p:spTree>
    <p:extLst>
      <p:ext uri="{BB962C8B-B14F-4D97-AF65-F5344CB8AC3E}">
        <p14:creationId xmlns:p14="http://schemas.microsoft.com/office/powerpoint/2010/main" val="190245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Programme Strauss Logo_RGB_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68101" y="155510"/>
            <a:ext cx="809271" cy="1064804"/>
          </a:xfrm>
          <a:prstGeom prst="rect">
            <a:avLst/>
          </a:prstGeom>
        </p:spPr>
      </p:pic>
    </p:spTree>
    <p:extLst>
      <p:ext uri="{BB962C8B-B14F-4D97-AF65-F5344CB8AC3E}">
        <p14:creationId xmlns:p14="http://schemas.microsoft.com/office/powerpoint/2010/main" val="31160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pic>
        <p:nvPicPr>
          <p:cNvPr id="9" name="Picture 1" descr="BAT_PPT_background_Blue3.jpg"/>
          <p:cNvPicPr>
            <a:picLocks noChangeAspect="1"/>
          </p:cNvPicPr>
          <p:nvPr userDrawn="1"/>
        </p:nvPicPr>
        <p:blipFill rotWithShape="1">
          <a:blip r:embed="rId2" cstate="print"/>
          <a:srcRect b="35300"/>
          <a:stretch/>
        </p:blipFill>
        <p:spPr bwMode="auto">
          <a:xfrm>
            <a:off x="0" y="3227851"/>
            <a:ext cx="6858000" cy="5916149"/>
          </a:xfrm>
          <a:prstGeom prst="rect">
            <a:avLst/>
          </a:prstGeom>
          <a:noFill/>
          <a:ln w="9525">
            <a:noFill/>
            <a:miter lim="800000"/>
            <a:headEnd/>
            <a:tailEnd/>
          </a:ln>
        </p:spPr>
      </p:pic>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pic>
        <p:nvPicPr>
          <p:cNvPr id="10" name="Picture 9" descr="Programme Strauss Logo_RGB_L.png"/>
          <p:cNvPicPr/>
          <p:nvPr userDrawn="1"/>
        </p:nvPicPr>
        <p:blipFill>
          <a:blip r:embed="rId4" cstate="print">
            <a:extLst>
              <a:ext uri="{28A0092B-C50C-407E-A947-70E740481C1C}">
                <a14:useLocalDpi xmlns:a14="http://schemas.microsoft.com/office/drawing/2010/main" val="0"/>
              </a:ext>
            </a:extLst>
          </a:blip>
          <a:stretch>
            <a:fillRect/>
          </a:stretch>
        </p:blipFill>
        <p:spPr>
          <a:xfrm>
            <a:off x="444842" y="1430506"/>
            <a:ext cx="3659360" cy="2709446"/>
          </a:xfrm>
          <a:prstGeom prst="rect">
            <a:avLst/>
          </a:prstGeom>
        </p:spPr>
      </p:pic>
    </p:spTree>
    <p:extLst>
      <p:ext uri="{BB962C8B-B14F-4D97-AF65-F5344CB8AC3E}">
        <p14:creationId xmlns:p14="http://schemas.microsoft.com/office/powerpoint/2010/main" val="3020539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descr="BATlogo_LR_rgb_medium_V2.jpg"/>
          <p:cNvPicPr>
            <a:picLocks noChangeAspect="1"/>
          </p:cNvPicPr>
          <p:nvPr userDrawn="1"/>
        </p:nvPicPr>
        <p:blipFill>
          <a:blip r:embed="rId2" cstate="print"/>
          <a:srcRect/>
          <a:stretch>
            <a:fillRect/>
          </a:stretch>
        </p:blipFill>
        <p:spPr bwMode="auto">
          <a:xfrm>
            <a:off x="5373216" y="272373"/>
            <a:ext cx="1274044" cy="823498"/>
          </a:xfrm>
          <a:prstGeom prst="rect">
            <a:avLst/>
          </a:prstGeom>
          <a:noFill/>
          <a:ln w="9525">
            <a:noFill/>
            <a:miter lim="800000"/>
            <a:headEnd/>
            <a:tailEnd/>
          </a:ln>
        </p:spPr>
      </p:pic>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pic>
        <p:nvPicPr>
          <p:cNvPr id="9" name="Picture 8" descr="Programme Strauss Logo_RGB_L.png"/>
          <p:cNvPicPr/>
          <p:nvPr userDrawn="1"/>
        </p:nvPicPr>
        <p:blipFill>
          <a:blip r:embed="rId4" cstate="print">
            <a:extLst>
              <a:ext uri="{28A0092B-C50C-407E-A947-70E740481C1C}">
                <a14:useLocalDpi xmlns:a14="http://schemas.microsoft.com/office/drawing/2010/main" val="0"/>
              </a:ext>
            </a:extLst>
          </a:blip>
          <a:stretch>
            <a:fillRect/>
          </a:stretch>
        </p:blipFill>
        <p:spPr>
          <a:xfrm>
            <a:off x="444842" y="1430506"/>
            <a:ext cx="3659360" cy="2709446"/>
          </a:xfrm>
          <a:prstGeom prst="rect">
            <a:avLst/>
          </a:prstGeom>
        </p:spPr>
      </p:pic>
    </p:spTree>
    <p:extLst>
      <p:ext uri="{BB962C8B-B14F-4D97-AF65-F5344CB8AC3E}">
        <p14:creationId xmlns:p14="http://schemas.microsoft.com/office/powerpoint/2010/main" val="2540951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3_Title Slide_NEW">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descr="BATlogo_LR_rgb_medium_V2.jpg"/>
          <p:cNvPicPr>
            <a:picLocks noChangeAspect="1"/>
          </p:cNvPicPr>
          <p:nvPr userDrawn="1"/>
        </p:nvPicPr>
        <p:blipFill>
          <a:blip r:embed="rId2" cstate="print"/>
          <a:srcRect/>
          <a:stretch>
            <a:fillRect/>
          </a:stretch>
        </p:blipFill>
        <p:spPr bwMode="auto">
          <a:xfrm>
            <a:off x="5373216" y="272373"/>
            <a:ext cx="1274044" cy="823498"/>
          </a:xfrm>
          <a:prstGeom prst="rect">
            <a:avLst/>
          </a:prstGeom>
          <a:noFill/>
          <a:ln w="9525">
            <a:noFill/>
            <a:miter lim="800000"/>
            <a:headEnd/>
            <a:tailEnd/>
          </a:ln>
        </p:spPr>
      </p:pic>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spTree>
    <p:extLst>
      <p:ext uri="{BB962C8B-B14F-4D97-AF65-F5344CB8AC3E}">
        <p14:creationId xmlns:p14="http://schemas.microsoft.com/office/powerpoint/2010/main" val="2232563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al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996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Rectangle 12"/>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4" name="Rectangle 13"/>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REFERENCE MATERIAL</a:t>
            </a:r>
          </a:p>
        </p:txBody>
      </p:sp>
      <p:sp>
        <p:nvSpPr>
          <p:cNvPr id="15" name="Rectangle 14"/>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6" name="Rectangle 15"/>
          <p:cNvSpPr/>
          <p:nvPr userDrawn="1"/>
        </p:nvSpPr>
        <p:spPr>
          <a:xfrm>
            <a:off x="134634"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0" name="Rectangle 9"/>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1" name="Rectangle 10"/>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solidFill>
                  <a:srgbClr val="FFFFFF"/>
                </a:solidFill>
              </a:rPr>
              <a:t>TRAINING MATERIALS</a:t>
            </a:r>
          </a:p>
        </p:txBody>
      </p:sp>
    </p:spTree>
    <p:extLst>
      <p:ext uri="{BB962C8B-B14F-4D97-AF65-F5344CB8AC3E}">
        <p14:creationId xmlns:p14="http://schemas.microsoft.com/office/powerpoint/2010/main" val="73047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descr="BATlogo_LR_rgb_medium_V2.jpg"/>
          <p:cNvPicPr>
            <a:picLocks noChangeAspect="1"/>
          </p:cNvPicPr>
          <p:nvPr userDrawn="1"/>
        </p:nvPicPr>
        <p:blipFill>
          <a:blip r:embed="rId2" cstate="print"/>
          <a:srcRect/>
          <a:stretch>
            <a:fillRect/>
          </a:stretch>
        </p:blipFill>
        <p:spPr bwMode="auto">
          <a:xfrm>
            <a:off x="5373216" y="272373"/>
            <a:ext cx="1274044" cy="823498"/>
          </a:xfrm>
          <a:prstGeom prst="rect">
            <a:avLst/>
          </a:prstGeom>
          <a:noFill/>
          <a:ln w="9525">
            <a:noFill/>
            <a:miter lim="800000"/>
            <a:headEnd/>
            <a:tailEnd/>
          </a:ln>
        </p:spPr>
      </p:pic>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pic>
        <p:nvPicPr>
          <p:cNvPr id="9" name="Picture 8" descr="Programme Strauss Logo_RGB_L.png"/>
          <p:cNvPicPr/>
          <p:nvPr userDrawn="1"/>
        </p:nvPicPr>
        <p:blipFill>
          <a:blip r:embed="rId4" cstate="print">
            <a:extLst>
              <a:ext uri="{28A0092B-C50C-407E-A947-70E740481C1C}">
                <a14:useLocalDpi xmlns:a14="http://schemas.microsoft.com/office/drawing/2010/main" val="0"/>
              </a:ext>
            </a:extLst>
          </a:blip>
          <a:stretch>
            <a:fillRect/>
          </a:stretch>
        </p:blipFill>
        <p:spPr>
          <a:xfrm>
            <a:off x="444842" y="1430506"/>
            <a:ext cx="3659360" cy="2709446"/>
          </a:xfrm>
          <a:prstGeom prst="rect">
            <a:avLst/>
          </a:prstGeom>
        </p:spPr>
      </p:pic>
    </p:spTree>
    <p:extLst>
      <p:ext uri="{BB962C8B-B14F-4D97-AF65-F5344CB8AC3E}">
        <p14:creationId xmlns:p14="http://schemas.microsoft.com/office/powerpoint/2010/main" val="3813031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10" name="Rectangle 9"/>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3" name="Rectangle 12"/>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4" name="Rectangle 13"/>
          <p:cNvSpPr/>
          <p:nvPr userDrawn="1"/>
        </p:nvSpPr>
        <p:spPr>
          <a:xfrm>
            <a:off x="134634"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5" name="Rectangle 14"/>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6" name="Rectangle 15"/>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solidFill>
                  <a:srgbClr val="FFFFFF"/>
                </a:solidFill>
              </a:rPr>
              <a:t>TRAINING MATERIALS</a:t>
            </a:r>
          </a:p>
        </p:txBody>
      </p:sp>
      <p:sp>
        <p:nvSpPr>
          <p:cNvPr id="11" name="Rectangle 10"/>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FUNCTIONAL GUIDES</a:t>
            </a:r>
          </a:p>
        </p:txBody>
      </p:sp>
    </p:spTree>
    <p:extLst>
      <p:ext uri="{BB962C8B-B14F-4D97-AF65-F5344CB8AC3E}">
        <p14:creationId xmlns:p14="http://schemas.microsoft.com/office/powerpoint/2010/main" val="1934931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2" name="Rectangle 11"/>
          <p:cNvSpPr/>
          <p:nvPr userDrawn="1"/>
        </p:nvSpPr>
        <p:spPr>
          <a:xfrm>
            <a:off x="1201251"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solidFill>
                  <a:srgbClr val="FFFFFF"/>
                </a:solidFill>
              </a:rPr>
              <a:t>TRAINING MATERIALS</a:t>
            </a:r>
          </a:p>
        </p:txBody>
      </p:sp>
      <p:sp>
        <p:nvSpPr>
          <p:cNvPr id="13" name="Rectangle 12"/>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FUNCTIONAL GUIDES</a:t>
            </a:r>
          </a:p>
        </p:txBody>
      </p:sp>
    </p:spTree>
    <p:extLst>
      <p:ext uri="{BB962C8B-B14F-4D97-AF65-F5344CB8AC3E}">
        <p14:creationId xmlns:p14="http://schemas.microsoft.com/office/powerpoint/2010/main" val="18236881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1" name="Rectangle 10"/>
          <p:cNvSpPr/>
          <p:nvPr userDrawn="1"/>
        </p:nvSpPr>
        <p:spPr>
          <a:xfrm>
            <a:off x="2267868"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defRPr/>
            </a:pPr>
            <a:r>
              <a:rPr lang="en-US" sz="1200" b="1">
                <a:solidFill>
                  <a:srgbClr val="FFFFFF"/>
                </a:solidFill>
              </a:rPr>
              <a:t>FUNCTIONAL GUIDES</a:t>
            </a:r>
          </a:p>
        </p:txBody>
      </p:sp>
      <p:sp>
        <p:nvSpPr>
          <p:cNvPr id="12" name="Rectangle 11"/>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solidFill>
                  <a:srgbClr val="FFFFFF"/>
                </a:solidFill>
              </a:rPr>
              <a:t>TRAINING MATERIALS</a:t>
            </a:r>
          </a:p>
        </p:txBody>
      </p:sp>
    </p:spTree>
    <p:extLst>
      <p:ext uri="{BB962C8B-B14F-4D97-AF65-F5344CB8AC3E}">
        <p14:creationId xmlns:p14="http://schemas.microsoft.com/office/powerpoint/2010/main" val="1864279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2" name="Rectangle 11"/>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solidFill>
                  <a:srgbClr val="FFFFFF"/>
                </a:solidFill>
              </a:rPr>
              <a:t>TRAINING MATERIALS</a:t>
            </a:r>
          </a:p>
        </p:txBody>
      </p:sp>
      <p:sp>
        <p:nvSpPr>
          <p:cNvPr id="13" name="Rectangle 12"/>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FUNCTIONAL GUIDES</a:t>
            </a:r>
          </a:p>
        </p:txBody>
      </p:sp>
    </p:spTree>
    <p:extLst>
      <p:ext uri="{BB962C8B-B14F-4D97-AF65-F5344CB8AC3E}">
        <p14:creationId xmlns:p14="http://schemas.microsoft.com/office/powerpoint/2010/main" val="4070337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8" name="Rectangle 7"/>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5" name="Rectangle 14"/>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6" name="Rectangle 15"/>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7" name="Rectangle 16"/>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8" name="Rectangle 17"/>
          <p:cNvSpPr/>
          <p:nvPr userDrawn="1"/>
        </p:nvSpPr>
        <p:spPr>
          <a:xfrm>
            <a:off x="4368603" y="251519"/>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TRAINING MATERIALS</a:t>
            </a:r>
          </a:p>
        </p:txBody>
      </p:sp>
      <p:sp>
        <p:nvSpPr>
          <p:cNvPr id="10" name="Rectangle 9"/>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FUNCTIONAL GUIDES</a:t>
            </a:r>
          </a:p>
        </p:txBody>
      </p:sp>
    </p:spTree>
    <p:extLst>
      <p:ext uri="{BB962C8B-B14F-4D97-AF65-F5344CB8AC3E}">
        <p14:creationId xmlns:p14="http://schemas.microsoft.com/office/powerpoint/2010/main" val="4181806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8" name="Rectangle 7"/>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endParaRPr lang="en-US" sz="1200" b="1">
              <a:solidFill>
                <a:srgbClr val="FFFFFF"/>
              </a:solidFill>
            </a:endParaRPr>
          </a:p>
        </p:txBody>
      </p:sp>
      <p:sp>
        <p:nvSpPr>
          <p:cNvPr id="15" name="Rectangle 14"/>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GENERAL GUIDE</a:t>
            </a:r>
          </a:p>
        </p:txBody>
      </p:sp>
      <p:sp>
        <p:nvSpPr>
          <p:cNvPr id="16" name="Rectangle 15"/>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a:solidFill>
                  <a:srgbClr val="FFFFFF"/>
                </a:solidFill>
              </a:rPr>
              <a:t>OVERVIEW</a:t>
            </a:r>
          </a:p>
        </p:txBody>
      </p:sp>
      <p:sp>
        <p:nvSpPr>
          <p:cNvPr id="17" name="Rectangle 16"/>
          <p:cNvSpPr/>
          <p:nvPr userDrawn="1"/>
        </p:nvSpPr>
        <p:spPr>
          <a:xfrm>
            <a:off x="5435220" y="251519"/>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8" name="Rectangle 17"/>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TRAINING MATERIALS</a:t>
            </a:r>
          </a:p>
        </p:txBody>
      </p:sp>
      <p:sp>
        <p:nvSpPr>
          <p:cNvPr id="10" name="Rectangle 9"/>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solidFill>
                  <a:srgbClr val="FFFFFF"/>
                </a:solidFill>
              </a:rPr>
              <a:t>FUNCTIONAL GUIDES</a:t>
            </a:r>
          </a:p>
        </p:txBody>
      </p:sp>
    </p:spTree>
    <p:extLst>
      <p:ext uri="{BB962C8B-B14F-4D97-AF65-F5344CB8AC3E}">
        <p14:creationId xmlns:p14="http://schemas.microsoft.com/office/powerpoint/2010/main" val="52335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Green">
    <p:spTree>
      <p:nvGrpSpPr>
        <p:cNvPr id="1" name=""/>
        <p:cNvGrpSpPr/>
        <p:nvPr/>
      </p:nvGrpSpPr>
      <p:grpSpPr>
        <a:xfrm>
          <a:off x="0" y="0"/>
          <a:ext cx="0" cy="0"/>
          <a:chOff x="0" y="0"/>
          <a:chExt cx="0" cy="0"/>
        </a:xfrm>
      </p:grpSpPr>
      <p:sp>
        <p:nvSpPr>
          <p:cNvPr id="7" name="Rectangle 6"/>
          <p:cNvSpPr/>
          <p:nvPr userDrawn="1"/>
        </p:nvSpPr>
        <p:spPr>
          <a:xfrm>
            <a:off x="0" y="0"/>
            <a:ext cx="6858000" cy="9144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04664" y="2347781"/>
            <a:ext cx="5829300" cy="1336047"/>
          </a:xfrm>
          <a:prstGeom prst="rect">
            <a:avLst/>
          </a:prstGeom>
        </p:spPr>
        <p:txBody>
          <a:bodyPr anchor="t"/>
          <a:lstStyle>
            <a:lvl1pPr algn="l">
              <a:defRPr sz="3200" b="1" cap="all"/>
            </a:lvl1pPr>
          </a:lstStyle>
          <a:p>
            <a:r>
              <a:rPr lang="en-GB" dirty="0"/>
              <a:t>Click to edit Master title style</a:t>
            </a:r>
            <a:endParaRPr lang="en-US" dirty="0"/>
          </a:p>
        </p:txBody>
      </p:sp>
      <p:sp>
        <p:nvSpPr>
          <p:cNvPr id="3" name="Text Placeholder 2"/>
          <p:cNvSpPr>
            <a:spLocks noGrp="1"/>
          </p:cNvSpPr>
          <p:nvPr>
            <p:ph type="body" idx="1"/>
          </p:nvPr>
        </p:nvSpPr>
        <p:spPr>
          <a:xfrm>
            <a:off x="404664" y="1403649"/>
            <a:ext cx="5829300" cy="944132"/>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15" name="TextBox 14"/>
          <p:cNvSpPr txBox="1"/>
          <p:nvPr userDrawn="1"/>
        </p:nvSpPr>
        <p:spPr>
          <a:xfrm>
            <a:off x="134634" y="8892481"/>
            <a:ext cx="4410150" cy="184666"/>
          </a:xfrm>
          <a:prstGeom prst="rect">
            <a:avLst/>
          </a:prstGeom>
          <a:noFill/>
        </p:spPr>
        <p:txBody>
          <a:bodyPr wrap="square" lIns="0" tIns="0" rIns="0" bIns="0" rtlCol="0">
            <a:spAutoFit/>
          </a:bodyPr>
          <a:lstStyle/>
          <a:p>
            <a:r>
              <a:rPr lang="en-GB" sz="600" b="1">
                <a:solidFill>
                  <a:srgbClr val="FFFFFF"/>
                </a:solidFill>
                <a:latin typeface="Calibri"/>
              </a:rPr>
              <a:t>CONFIDENTIAL DRAFT </a:t>
            </a:r>
            <a:r>
              <a:rPr lang="en-GB" sz="600">
                <a:solidFill>
                  <a:srgbClr val="FFFFFF"/>
                </a:solidFill>
                <a:latin typeface="Calibri"/>
              </a:rPr>
              <a:t>– For internal discussion and planning purposes only. Subject to any applicable information and consultation requirements.</a:t>
            </a:r>
            <a:endParaRPr lang="en-US" sz="600">
              <a:solidFill>
                <a:srgbClr val="FFFFFF"/>
              </a:solidFill>
              <a:latin typeface="Calibri"/>
            </a:endParaRPr>
          </a:p>
        </p:txBody>
      </p:sp>
      <p:pic>
        <p:nvPicPr>
          <p:cNvPr id="16" name="Picture 15" descr="White brush strok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658" y="3227851"/>
            <a:ext cx="5159675" cy="581172"/>
          </a:xfrm>
          <a:prstGeom prst="rect">
            <a:avLst/>
          </a:prstGeom>
        </p:spPr>
      </p:pic>
    </p:spTree>
    <p:extLst>
      <p:ext uri="{BB962C8B-B14F-4D97-AF65-F5344CB8AC3E}">
        <p14:creationId xmlns:p14="http://schemas.microsoft.com/office/powerpoint/2010/main" val="3975962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Blue">
    <p:spTree>
      <p:nvGrpSpPr>
        <p:cNvPr id="1" name=""/>
        <p:cNvGrpSpPr/>
        <p:nvPr/>
      </p:nvGrpSpPr>
      <p:grpSpPr>
        <a:xfrm>
          <a:off x="0" y="0"/>
          <a:ext cx="0" cy="0"/>
          <a:chOff x="0" y="0"/>
          <a:chExt cx="0" cy="0"/>
        </a:xfrm>
      </p:grpSpPr>
      <p:sp>
        <p:nvSpPr>
          <p:cNvPr id="7" name="Rectangle 6"/>
          <p:cNvSpPr/>
          <p:nvPr userDrawn="1"/>
        </p:nvSpPr>
        <p:spPr>
          <a:xfrm>
            <a:off x="0" y="0"/>
            <a:ext cx="6858000" cy="9144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04664" y="2347781"/>
            <a:ext cx="5829300" cy="1336047"/>
          </a:xfrm>
          <a:prstGeom prst="rect">
            <a:avLst/>
          </a:prstGeom>
        </p:spPr>
        <p:txBody>
          <a:bodyPr anchor="t"/>
          <a:lstStyle>
            <a:lvl1pPr algn="l">
              <a:defRPr sz="3200" b="1" cap="all"/>
            </a:lvl1pPr>
          </a:lstStyle>
          <a:p>
            <a:r>
              <a:rPr lang="en-GB" dirty="0"/>
              <a:t>Click to edit Master title style</a:t>
            </a:r>
            <a:endParaRPr lang="en-US" dirty="0"/>
          </a:p>
        </p:txBody>
      </p:sp>
      <p:sp>
        <p:nvSpPr>
          <p:cNvPr id="3" name="Text Placeholder 2"/>
          <p:cNvSpPr>
            <a:spLocks noGrp="1"/>
          </p:cNvSpPr>
          <p:nvPr>
            <p:ph type="body" idx="1"/>
          </p:nvPr>
        </p:nvSpPr>
        <p:spPr>
          <a:xfrm>
            <a:off x="404664" y="1403649"/>
            <a:ext cx="5829300" cy="944132"/>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15" name="TextBox 14"/>
          <p:cNvSpPr txBox="1"/>
          <p:nvPr userDrawn="1"/>
        </p:nvSpPr>
        <p:spPr>
          <a:xfrm>
            <a:off x="134634" y="8892481"/>
            <a:ext cx="4410150" cy="184666"/>
          </a:xfrm>
          <a:prstGeom prst="rect">
            <a:avLst/>
          </a:prstGeom>
          <a:noFill/>
        </p:spPr>
        <p:txBody>
          <a:bodyPr wrap="square" lIns="0" tIns="0" rIns="0" bIns="0" rtlCol="0">
            <a:spAutoFit/>
          </a:bodyPr>
          <a:lstStyle/>
          <a:p>
            <a:r>
              <a:rPr lang="en-GB" sz="600" b="1">
                <a:solidFill>
                  <a:srgbClr val="FFFFFF"/>
                </a:solidFill>
                <a:latin typeface="Calibri"/>
              </a:rPr>
              <a:t>CONFIDENTIAL DRAFT </a:t>
            </a:r>
            <a:r>
              <a:rPr lang="en-GB" sz="600">
                <a:solidFill>
                  <a:srgbClr val="FFFFFF"/>
                </a:solidFill>
                <a:latin typeface="Calibri"/>
              </a:rPr>
              <a:t>– For internal discussion and planning purposes only. Subject to any applicable information and consultation requirements.</a:t>
            </a:r>
            <a:endParaRPr lang="en-US" sz="600">
              <a:solidFill>
                <a:srgbClr val="FFFFFF"/>
              </a:solidFill>
              <a:latin typeface="Calibri"/>
            </a:endParaRPr>
          </a:p>
        </p:txBody>
      </p:sp>
      <p:pic>
        <p:nvPicPr>
          <p:cNvPr id="16" name="Picture 15" descr="White brush strok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658" y="3227851"/>
            <a:ext cx="5159675" cy="581172"/>
          </a:xfrm>
          <a:prstGeom prst="rect">
            <a:avLst/>
          </a:prstGeom>
        </p:spPr>
      </p:pic>
    </p:spTree>
    <p:extLst>
      <p:ext uri="{BB962C8B-B14F-4D97-AF65-F5344CB8AC3E}">
        <p14:creationId xmlns:p14="http://schemas.microsoft.com/office/powerpoint/2010/main" val="2376492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Programme Strauss Logo_RGB_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68101" y="155510"/>
            <a:ext cx="809271" cy="1064804"/>
          </a:xfrm>
          <a:prstGeom prst="rect">
            <a:avLst/>
          </a:prstGeom>
        </p:spPr>
      </p:pic>
    </p:spTree>
    <p:extLst>
      <p:ext uri="{BB962C8B-B14F-4D97-AF65-F5344CB8AC3E}">
        <p14:creationId xmlns:p14="http://schemas.microsoft.com/office/powerpoint/2010/main" val="72192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_NEW">
    <p:spTree>
      <p:nvGrpSpPr>
        <p:cNvPr id="1" name=""/>
        <p:cNvGrpSpPr/>
        <p:nvPr/>
      </p:nvGrpSpPr>
      <p:grpSpPr>
        <a:xfrm>
          <a:off x="0" y="0"/>
          <a:ext cx="0" cy="0"/>
          <a:chOff x="0" y="0"/>
          <a:chExt cx="0" cy="0"/>
        </a:xfrm>
      </p:grpSpPr>
      <p:sp>
        <p:nvSpPr>
          <p:cNvPr id="4" name="Rectangle 3"/>
          <p:cNvSpPr/>
          <p:nvPr userDrawn="1"/>
        </p:nvSpPr>
        <p:spPr>
          <a:xfrm>
            <a:off x="0" y="0"/>
            <a:ext cx="6858000" cy="9144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4664" y="4668011"/>
            <a:ext cx="4050450" cy="768085"/>
          </a:xfrm>
          <a:prstGeom prst="rect">
            <a:avLst/>
          </a:prstGeom>
        </p:spPr>
        <p:txBody>
          <a:bodyPr lIns="0" tIns="0" rIns="0" bIns="0"/>
          <a:lstStyle>
            <a:lvl1pPr algn="l">
              <a:defRPr sz="3200" b="1">
                <a:solidFill>
                  <a:schemeClr val="tx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404664" y="5532107"/>
            <a:ext cx="3024336" cy="864096"/>
          </a:xfrm>
          <a:prstGeom prst="rect">
            <a:avLst/>
          </a:prstGeom>
        </p:spPr>
        <p:txBody>
          <a:bodyPr lIns="0" tIns="0" rIns="0" bIns="0"/>
          <a:lstStyle>
            <a:lvl1pPr marL="0" indent="0" algn="l">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7" name="Picture 2" descr="BATlogo_LR_rgb_medium_V2.jpg"/>
          <p:cNvPicPr>
            <a:picLocks noChangeAspect="1"/>
          </p:cNvPicPr>
          <p:nvPr userDrawn="1"/>
        </p:nvPicPr>
        <p:blipFill>
          <a:blip r:embed="rId2" cstate="print"/>
          <a:srcRect/>
          <a:stretch>
            <a:fillRect/>
          </a:stretch>
        </p:blipFill>
        <p:spPr bwMode="auto">
          <a:xfrm>
            <a:off x="5373216" y="272373"/>
            <a:ext cx="1274044" cy="823498"/>
          </a:xfrm>
          <a:prstGeom prst="rect">
            <a:avLst/>
          </a:prstGeom>
          <a:noFill/>
          <a:ln w="9525">
            <a:noFill/>
            <a:miter lim="800000"/>
            <a:headEnd/>
            <a:tailEnd/>
          </a:ln>
        </p:spPr>
      </p:pic>
      <p:pic>
        <p:nvPicPr>
          <p:cNvPr id="11" name="Picture 3" descr="Tab_Blue_Scheme_Twothirds_rgb.jpg"/>
          <p:cNvPicPr>
            <a:picLocks noChangeAspect="1"/>
          </p:cNvPicPr>
          <p:nvPr userDrawn="1"/>
        </p:nvPicPr>
        <p:blipFill>
          <a:blip r:embed="rId3" cstate="print"/>
          <a:srcRect/>
          <a:stretch>
            <a:fillRect/>
          </a:stretch>
        </p:blipFill>
        <p:spPr bwMode="auto">
          <a:xfrm>
            <a:off x="0" y="323851"/>
            <a:ext cx="242888" cy="1079500"/>
          </a:xfrm>
          <a:prstGeom prst="rect">
            <a:avLst/>
          </a:prstGeom>
          <a:noFill/>
          <a:ln w="9525">
            <a:noFill/>
            <a:miter lim="800000"/>
            <a:headEnd/>
            <a:tailEnd/>
          </a:ln>
        </p:spPr>
      </p:pic>
    </p:spTree>
    <p:extLst>
      <p:ext uri="{BB962C8B-B14F-4D97-AF65-F5344CB8AC3E}">
        <p14:creationId xmlns:p14="http://schemas.microsoft.com/office/powerpoint/2010/main" val="216586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1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107504"/>
            <a:ext cx="3701158" cy="1207048"/>
          </a:xfrm>
          <a:prstGeom prst="rect">
            <a:avLst/>
          </a:prstGeom>
        </p:spPr>
      </p:pic>
      <p:sp>
        <p:nvSpPr>
          <p:cNvPr id="2" name="Title 1"/>
          <p:cNvSpPr>
            <a:spLocks noGrp="1"/>
          </p:cNvSpPr>
          <p:nvPr>
            <p:ph type="title"/>
          </p:nvPr>
        </p:nvSpPr>
        <p:spPr>
          <a:xfrm>
            <a:off x="263638" y="390187"/>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03947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179512"/>
            <a:ext cx="3701158" cy="1207048"/>
          </a:xfrm>
          <a:prstGeom prst="rect">
            <a:avLst/>
          </a:prstGeom>
        </p:spPr>
      </p:pic>
      <p:sp>
        <p:nvSpPr>
          <p:cNvPr id="2" name="Title 1"/>
          <p:cNvSpPr>
            <a:spLocks noGrp="1"/>
          </p:cNvSpPr>
          <p:nvPr>
            <p:ph type="title"/>
          </p:nvPr>
        </p:nvSpPr>
        <p:spPr>
          <a:xfrm>
            <a:off x="263638" y="323528"/>
            <a:ext cx="5408358" cy="941453"/>
          </a:xfrm>
          <a:prstGeom prst="rect">
            <a:avLst/>
          </a:prstGeom>
        </p:spPr>
        <p:txBody>
          <a:bodyPr/>
          <a:lstStyle>
            <a:lvl1pPr algn="l">
              <a:defRPr sz="2400" b="1"/>
            </a:lvl1pPr>
          </a:lstStyle>
          <a:p>
            <a:r>
              <a:rPr lang="en-GB" dirty="0"/>
              <a:t>Click to edit Master title style</a:t>
            </a:r>
            <a:endParaRPr lang="en-US" dirty="0"/>
          </a:p>
        </p:txBody>
      </p:sp>
    </p:spTree>
    <p:extLst>
      <p:ext uri="{BB962C8B-B14F-4D97-AF65-F5344CB8AC3E}">
        <p14:creationId xmlns:p14="http://schemas.microsoft.com/office/powerpoint/2010/main" val="331982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p>
        </p:txBody>
      </p:sp>
      <p:sp>
        <p:nvSpPr>
          <p:cNvPr id="12" name="Rectangle 11"/>
          <p:cNvSpPr/>
          <p:nvPr userDrawn="1"/>
        </p:nvSpPr>
        <p:spPr>
          <a:xfrm>
            <a:off x="1201251"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dirty="0"/>
              <a:t>STAT v MGMT</a:t>
            </a:r>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t>TRAINING MATERIALS</a:t>
            </a:r>
          </a:p>
        </p:txBody>
      </p:sp>
      <p:sp>
        <p:nvSpPr>
          <p:cNvPr id="13" name="Rectangle 12"/>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dirty="0"/>
              <a:t>PITFALLS, CAUSE, SOLUTION</a:t>
            </a:r>
          </a:p>
        </p:txBody>
      </p:sp>
    </p:spTree>
    <p:extLst>
      <p:ext uri="{BB962C8B-B14F-4D97-AF65-F5344CB8AC3E}">
        <p14:creationId xmlns:p14="http://schemas.microsoft.com/office/powerpoint/2010/main" val="41523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p>
        </p:txBody>
      </p:sp>
      <p:sp>
        <p:nvSpPr>
          <p:cNvPr id="11" name="Rectangle 10"/>
          <p:cNvSpPr/>
          <p:nvPr userDrawn="1"/>
        </p:nvSpPr>
        <p:spPr>
          <a:xfrm>
            <a:off x="2267868"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lvl="0" indent="0" algn="ctr" defTabSz="914400" rtl="0" eaLnBrk="1" fontAlgn="base" latinLnBrk="0" hangingPunct="1">
              <a:lnSpc>
                <a:spcPts val="1140"/>
              </a:lnSpc>
              <a:spcBef>
                <a:spcPct val="0"/>
              </a:spcBef>
              <a:spcAft>
                <a:spcPct val="0"/>
              </a:spcAft>
              <a:buClrTx/>
              <a:buSzTx/>
              <a:buFontTx/>
              <a:buNone/>
              <a:tabLst/>
              <a:defRPr/>
            </a:pPr>
            <a:r>
              <a:rPr lang="en-US" sz="1200" b="1" dirty="0"/>
              <a:t>PITFALLS, CAUSE, SOLUTION</a:t>
            </a:r>
          </a:p>
        </p:txBody>
      </p:sp>
      <p:sp>
        <p:nvSpPr>
          <p:cNvPr id="12" name="Rectangle 11"/>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dirty="0"/>
              <a:t>STAT</a:t>
            </a:r>
            <a:r>
              <a:rPr lang="en-US" sz="1200" b="1" baseline="0" dirty="0"/>
              <a:t> v MGMT</a:t>
            </a:r>
            <a:endParaRPr lang="en-US" sz="1200" b="1" dirty="0"/>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t>TRAINING MATERIALS</a:t>
            </a:r>
          </a:p>
        </p:txBody>
      </p:sp>
    </p:spTree>
    <p:extLst>
      <p:ext uri="{BB962C8B-B14F-4D97-AF65-F5344CB8AC3E}">
        <p14:creationId xmlns:p14="http://schemas.microsoft.com/office/powerpoint/2010/main" val="177525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9" name="Picture 8" descr="Header brush stroke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628" y="868675"/>
            <a:ext cx="3701158" cy="1207048"/>
          </a:xfrm>
          <a:prstGeom prst="rect">
            <a:avLst/>
          </a:prstGeom>
        </p:spPr>
      </p:pic>
      <p:sp>
        <p:nvSpPr>
          <p:cNvPr id="2" name="Title 1"/>
          <p:cNvSpPr>
            <a:spLocks noGrp="1"/>
          </p:cNvSpPr>
          <p:nvPr>
            <p:ph type="title"/>
          </p:nvPr>
        </p:nvSpPr>
        <p:spPr>
          <a:xfrm>
            <a:off x="263638" y="1079350"/>
            <a:ext cx="5408358" cy="941453"/>
          </a:xfrm>
          <a:prstGeom prst="rect">
            <a:avLst/>
          </a:prstGeom>
        </p:spPr>
        <p:txBody>
          <a:bodyPr/>
          <a:lstStyle>
            <a:lvl1pPr algn="l">
              <a:defRPr sz="2400" b="1"/>
            </a:lvl1pPr>
          </a:lstStyle>
          <a:p>
            <a:r>
              <a:rPr lang="en-GB" dirty="0"/>
              <a:t>Click to edit Master title style</a:t>
            </a:r>
            <a:endParaRPr lang="en-US" dirty="0"/>
          </a:p>
        </p:txBody>
      </p:sp>
      <p:sp>
        <p:nvSpPr>
          <p:cNvPr id="3" name="Content Placeholder 2"/>
          <p:cNvSpPr>
            <a:spLocks noGrp="1"/>
          </p:cNvSpPr>
          <p:nvPr>
            <p:ph idx="1"/>
          </p:nvPr>
        </p:nvSpPr>
        <p:spPr>
          <a:xfrm>
            <a:off x="242646" y="2133601"/>
            <a:ext cx="6426714" cy="6048673"/>
          </a:xfrm>
          <a:prstGeom prst="rect">
            <a:avLst/>
          </a:prstGeom>
        </p:spPr>
        <p:txBody>
          <a:bodyPr/>
          <a:lstStyle>
            <a:lvl1pPr marL="180975" indent="-180975">
              <a:spcBef>
                <a:spcPts val="0"/>
              </a:spcBef>
              <a:spcAft>
                <a:spcPts val="1000"/>
              </a:spcAft>
              <a:buClr>
                <a:schemeClr val="accent2"/>
              </a:buClr>
              <a:defRPr sz="2000">
                <a:solidFill>
                  <a:srgbClr val="7F7F7F"/>
                </a:solidFill>
              </a:defRPr>
            </a:lvl1pPr>
            <a:lvl2pPr marL="625475" indent="-168275">
              <a:spcBef>
                <a:spcPts val="0"/>
              </a:spcBef>
              <a:spcAft>
                <a:spcPts val="1000"/>
              </a:spcAft>
              <a:buClr>
                <a:schemeClr val="accent2"/>
              </a:buClr>
              <a:defRPr sz="1800">
                <a:solidFill>
                  <a:schemeClr val="accent4"/>
                </a:solidFill>
              </a:defRPr>
            </a:lvl2pPr>
            <a:lvl3pPr marL="1077913" indent="-163513">
              <a:spcBef>
                <a:spcPts val="0"/>
              </a:spcBef>
              <a:spcAft>
                <a:spcPts val="1000"/>
              </a:spcAft>
              <a:buClr>
                <a:schemeClr val="accent2"/>
              </a:buClr>
              <a:defRPr sz="1600">
                <a:solidFill>
                  <a:schemeClr val="accent4"/>
                </a:solidFill>
              </a:defRPr>
            </a:lvl3pPr>
            <a:lvl4pPr marL="1522413" indent="-150813">
              <a:spcBef>
                <a:spcPts val="0"/>
              </a:spcBef>
              <a:spcAft>
                <a:spcPts val="1000"/>
              </a:spcAft>
              <a:buClr>
                <a:schemeClr val="accent2"/>
              </a:buClr>
              <a:defRPr sz="1400">
                <a:solidFill>
                  <a:schemeClr val="accent4"/>
                </a:solidFill>
              </a:defRPr>
            </a:lvl4pPr>
            <a:lvl5pPr marL="1974850" indent="-146050">
              <a:spcBef>
                <a:spcPts val="0"/>
              </a:spcBef>
              <a:spcAft>
                <a:spcPts val="1000"/>
              </a:spcAft>
              <a:buClr>
                <a:schemeClr val="accent2"/>
              </a:buClr>
              <a:defRPr sz="1200">
                <a:solidFill>
                  <a:schemeClr val="accent4"/>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Rectangle 9"/>
          <p:cNvSpPr/>
          <p:nvPr userDrawn="1"/>
        </p:nvSpPr>
        <p:spPr>
          <a:xfrm>
            <a:off x="3334485" y="251520"/>
            <a:ext cx="962196" cy="455695"/>
          </a:xfrm>
          <a:prstGeom prst="rect">
            <a:avLst/>
          </a:prstGeom>
          <a:solidFill>
            <a:schemeClr val="tx1"/>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lnSpc>
                <a:spcPts val="1140"/>
              </a:lnSpc>
            </a:pPr>
            <a:r>
              <a:rPr lang="en-US" sz="1200" b="1"/>
              <a:t>FAQ</a:t>
            </a:r>
          </a:p>
        </p:txBody>
      </p:sp>
      <p:sp>
        <p:nvSpPr>
          <p:cNvPr id="12" name="Rectangle 11"/>
          <p:cNvSpPr/>
          <p:nvPr userDrawn="1"/>
        </p:nvSpPr>
        <p:spPr>
          <a:xfrm>
            <a:off x="1201251"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140"/>
              </a:lnSpc>
            </a:pPr>
            <a:r>
              <a:rPr lang="en-US" sz="1200" b="1" dirty="0"/>
              <a:t>STAT v MGMT</a:t>
            </a:r>
          </a:p>
        </p:txBody>
      </p:sp>
      <p:sp>
        <p:nvSpPr>
          <p:cNvPr id="17" name="Rectangle 16"/>
          <p:cNvSpPr/>
          <p:nvPr userDrawn="1"/>
        </p:nvSpPr>
        <p:spPr>
          <a:xfrm>
            <a:off x="134634"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lvl="0" algn="ctr">
              <a:lnSpc>
                <a:spcPts val="1140"/>
              </a:lnSpc>
            </a:pPr>
            <a:r>
              <a:rPr lang="en-US" sz="1200" b="1"/>
              <a:t>OVERVIEW</a:t>
            </a:r>
          </a:p>
        </p:txBody>
      </p:sp>
      <p:sp>
        <p:nvSpPr>
          <p:cNvPr id="18" name="Rectangle 17"/>
          <p:cNvSpPr/>
          <p:nvPr userDrawn="1"/>
        </p:nvSpPr>
        <p:spPr>
          <a:xfrm>
            <a:off x="5435220"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a:t>HOW TO GET SUPPORT</a:t>
            </a:r>
          </a:p>
        </p:txBody>
      </p:sp>
      <p:sp>
        <p:nvSpPr>
          <p:cNvPr id="19" name="Rectangle 18"/>
          <p:cNvSpPr/>
          <p:nvPr userDrawn="1"/>
        </p:nvSpPr>
        <p:spPr>
          <a:xfrm>
            <a:off x="4368603" y="251519"/>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a:lnSpc>
                <a:spcPts val="1140"/>
              </a:lnSpc>
            </a:pPr>
            <a:r>
              <a:rPr lang="en-US" sz="1200" b="1"/>
              <a:t>TRAINING MATERIALS</a:t>
            </a:r>
          </a:p>
        </p:txBody>
      </p:sp>
      <p:sp>
        <p:nvSpPr>
          <p:cNvPr id="13" name="Rectangle 12"/>
          <p:cNvSpPr/>
          <p:nvPr userDrawn="1"/>
        </p:nvSpPr>
        <p:spPr>
          <a:xfrm>
            <a:off x="2267868" y="251520"/>
            <a:ext cx="962196" cy="455695"/>
          </a:xfrm>
          <a:prstGeom prst="rect">
            <a:avLst/>
          </a:prstGeom>
          <a:solidFill>
            <a:schemeClr val="accent2"/>
          </a:solidFill>
          <a:ln>
            <a:noFill/>
          </a:ln>
          <a:effectLst>
            <a:outerShdw blurRad="46355" dist="61087" dir="2700000" rotWithShape="0">
              <a:srgbClr val="000000">
                <a:alpha val="14000"/>
              </a:srgb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marL="0" marR="0" indent="0" algn="ctr" defTabSz="914400" rtl="0" eaLnBrk="1" fontAlgn="base" latinLnBrk="0" hangingPunct="1">
              <a:lnSpc>
                <a:spcPts val="1140"/>
              </a:lnSpc>
              <a:spcBef>
                <a:spcPct val="0"/>
              </a:spcBef>
              <a:spcAft>
                <a:spcPct val="0"/>
              </a:spcAft>
              <a:buClrTx/>
              <a:buSzTx/>
              <a:buFontTx/>
              <a:buNone/>
              <a:tabLst/>
              <a:defRPr/>
            </a:pPr>
            <a:r>
              <a:rPr lang="en-US" sz="1200" b="1" dirty="0"/>
              <a:t>PITFALLS, CAUSE, SOLUTION</a:t>
            </a:r>
          </a:p>
        </p:txBody>
      </p:sp>
    </p:spTree>
    <p:extLst>
      <p:ext uri="{BB962C8B-B14F-4D97-AF65-F5344CB8AC3E}">
        <p14:creationId xmlns:p14="http://schemas.microsoft.com/office/powerpoint/2010/main" val="50857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34634" y="8814847"/>
            <a:ext cx="5598622" cy="107722"/>
          </a:xfrm>
          <a:prstGeom prst="rect">
            <a:avLst/>
          </a:prstGeom>
          <a:noFill/>
        </p:spPr>
        <p:txBody>
          <a:bodyPr wrap="square" lIns="0" tIns="0" rIns="0" bIns="0" rtlCol="0">
            <a:spAutoFit/>
          </a:bodyPr>
          <a:lstStyle/>
          <a:p>
            <a:r>
              <a:rPr lang="en-GB" sz="700" b="1" kern="1200">
                <a:solidFill>
                  <a:schemeClr val="accent4"/>
                </a:solidFill>
                <a:latin typeface="+mn-lt"/>
                <a:ea typeface="+mn-ea"/>
                <a:cs typeface="Arial" charset="0"/>
              </a:rPr>
              <a:t>CONFIDENTIAL DRAFT </a:t>
            </a:r>
            <a:r>
              <a:rPr lang="en-GB" sz="700" kern="1200">
                <a:solidFill>
                  <a:schemeClr val="accent4"/>
                </a:solidFill>
                <a:latin typeface="+mn-lt"/>
                <a:ea typeface="+mn-ea"/>
                <a:cs typeface="Arial" charset="0"/>
              </a:rPr>
              <a:t>– For internal discussion and planning purposes only. Subject to any applicable information and consultation requirements.</a:t>
            </a:r>
            <a:endParaRPr lang="en-US" sz="700" kern="1200">
              <a:solidFill>
                <a:schemeClr val="accent4"/>
              </a:solidFill>
              <a:latin typeface="+mn-lt"/>
              <a:ea typeface="+mn-ea"/>
              <a:cs typeface="Arial" charset="0"/>
            </a:endParaRPr>
          </a:p>
        </p:txBody>
      </p:sp>
    </p:spTree>
    <p:extLst>
      <p:ext uri="{BB962C8B-B14F-4D97-AF65-F5344CB8AC3E}">
        <p14:creationId xmlns:p14="http://schemas.microsoft.com/office/powerpoint/2010/main" val="2316883867"/>
      </p:ext>
    </p:extLst>
  </p:cSld>
  <p:clrMap bg1="lt1" tx1="dk1" bg2="lt2" tx2="dk2" accent1="accent1" accent2="accent2" accent3="accent3" accent4="accent4" accent5="accent5" accent6="accent6" hlink="hlink" folHlink="folHlink"/>
  <p:sldLayoutIdLst>
    <p:sldLayoutId id="2147483776" r:id="rId1"/>
    <p:sldLayoutId id="2147483799" r:id="rId2"/>
    <p:sldLayoutId id="2147483801" r:id="rId3"/>
    <p:sldLayoutId id="2147483800" r:id="rId4"/>
    <p:sldLayoutId id="2147483777" r:id="rId5"/>
    <p:sldLayoutId id="2147483787" r:id="rId6"/>
    <p:sldLayoutId id="2147483789" r:id="rId7"/>
    <p:sldLayoutId id="2147483792" r:id="rId8"/>
    <p:sldLayoutId id="2147483795" r:id="rId9"/>
    <p:sldLayoutId id="2147483797" r:id="rId10"/>
    <p:sldLayoutId id="2147483802" r:id="rId11"/>
    <p:sldLayoutId id="2147483778" r:id="rId12"/>
    <p:sldLayoutId id="2147483786" r:id="rId13"/>
    <p:sldLayoutId id="214748378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p:cNvSpPr txBox="1"/>
          <p:nvPr/>
        </p:nvSpPr>
        <p:spPr>
          <a:xfrm>
            <a:off x="134634" y="8814847"/>
            <a:ext cx="5598622" cy="107722"/>
          </a:xfrm>
          <a:prstGeom prst="rect">
            <a:avLst/>
          </a:prstGeom>
          <a:noFill/>
        </p:spPr>
        <p:txBody>
          <a:bodyPr wrap="square" lIns="0" tIns="0" rIns="0" bIns="0" rtlCol="0">
            <a:spAutoFit/>
          </a:bodyPr>
          <a:lstStyle/>
          <a:p>
            <a:r>
              <a:rPr lang="en-GB" sz="700" b="1">
                <a:solidFill>
                  <a:srgbClr val="7F7F7F"/>
                </a:solidFill>
                <a:latin typeface="Calibri"/>
              </a:rPr>
              <a:t>CONFIDENTIAL DRAFT </a:t>
            </a:r>
            <a:r>
              <a:rPr lang="en-GB" sz="700">
                <a:solidFill>
                  <a:srgbClr val="7F7F7F"/>
                </a:solidFill>
                <a:latin typeface="Calibri"/>
              </a:rPr>
              <a:t>– For internal discussion and planning purposes only. Subject to any applicable information and consultation requirements.</a:t>
            </a:r>
            <a:endParaRPr lang="en-US" sz="700">
              <a:solidFill>
                <a:srgbClr val="7F7F7F"/>
              </a:solidFill>
              <a:latin typeface="Calibri"/>
            </a:endParaRPr>
          </a:p>
        </p:txBody>
      </p:sp>
    </p:spTree>
    <p:extLst>
      <p:ext uri="{BB962C8B-B14F-4D97-AF65-F5344CB8AC3E}">
        <p14:creationId xmlns:p14="http://schemas.microsoft.com/office/powerpoint/2010/main" val="10737300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hyperlink" Target="mailto:bat_group_accounts@bat.com"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hutterstock_93639748_cover.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3096" y="1795950"/>
            <a:ext cx="2391206" cy="3492634"/>
          </a:xfrm>
          <a:prstGeom prst="rect">
            <a:avLst/>
          </a:prstGeom>
        </p:spPr>
      </p:pic>
      <p:sp>
        <p:nvSpPr>
          <p:cNvPr id="2" name="Title 1"/>
          <p:cNvSpPr>
            <a:spLocks noGrp="1"/>
          </p:cNvSpPr>
          <p:nvPr>
            <p:ph type="ctrTitle"/>
          </p:nvPr>
        </p:nvSpPr>
        <p:spPr>
          <a:xfrm>
            <a:off x="386662" y="1907704"/>
            <a:ext cx="4050450" cy="4032448"/>
          </a:xfrm>
        </p:spPr>
        <p:txBody>
          <a:bodyPr/>
          <a:lstStyle/>
          <a:p>
            <a:br>
              <a:rPr lang="en-US" sz="3300" dirty="0">
                <a:solidFill>
                  <a:srgbClr val="172962"/>
                </a:solidFill>
              </a:rPr>
            </a:br>
            <a:r>
              <a:rPr lang="en-US" sz="3300" dirty="0">
                <a:solidFill>
                  <a:srgbClr val="172962"/>
                </a:solidFill>
              </a:rPr>
              <a:t>Management BS forecasting activities</a:t>
            </a:r>
            <a:br>
              <a:rPr lang="en-US" sz="3300" dirty="0">
                <a:solidFill>
                  <a:srgbClr val="172962"/>
                </a:solidFill>
              </a:rPr>
            </a:br>
            <a:br>
              <a:rPr lang="en-US" sz="3300" dirty="0">
                <a:solidFill>
                  <a:srgbClr val="172962"/>
                </a:solidFill>
              </a:rPr>
            </a:br>
            <a:r>
              <a:rPr lang="en-US" sz="3300" dirty="0">
                <a:solidFill>
                  <a:srgbClr val="172962"/>
                </a:solidFill>
              </a:rPr>
              <a:t>A guide to enable a smooth CF report</a:t>
            </a:r>
            <a:br>
              <a:rPr lang="en-US" sz="3300" dirty="0">
                <a:solidFill>
                  <a:srgbClr val="172962"/>
                </a:solidFill>
              </a:rPr>
            </a:br>
            <a:br>
              <a:rPr lang="en-US" sz="3300" dirty="0">
                <a:solidFill>
                  <a:srgbClr val="172962"/>
                </a:solidFill>
              </a:rPr>
            </a:br>
            <a:r>
              <a:rPr lang="en-US" sz="3300" dirty="0">
                <a:solidFill>
                  <a:srgbClr val="172962"/>
                </a:solidFill>
              </a:rPr>
              <a:t>Version 240619</a:t>
            </a:r>
          </a:p>
        </p:txBody>
      </p:sp>
      <p:pic>
        <p:nvPicPr>
          <p:cNvPr id="8" name="Picture 7" descr="Green Brush Stroke_RG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409" y="5940152"/>
            <a:ext cx="5536863" cy="661517"/>
          </a:xfrm>
          <a:prstGeom prst="rect">
            <a:avLst/>
          </a:prstGeom>
        </p:spPr>
      </p:pic>
    </p:spTree>
    <p:extLst>
      <p:ext uri="{BB962C8B-B14F-4D97-AF65-F5344CB8AC3E}">
        <p14:creationId xmlns:p14="http://schemas.microsoft.com/office/powerpoint/2010/main" val="18682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264696" cy="941453"/>
          </a:xfrm>
        </p:spPr>
        <p:txBody>
          <a:bodyPr/>
          <a:lstStyle/>
          <a:p>
            <a:r>
              <a:rPr lang="en-US" sz="2200" dirty="0"/>
              <a:t>Intangible Assets – Goodwill</a:t>
            </a:r>
          </a:p>
        </p:txBody>
      </p:sp>
      <p:sp>
        <p:nvSpPr>
          <p:cNvPr id="6" name="Content Placeholder 5"/>
          <p:cNvSpPr>
            <a:spLocks noGrp="1"/>
          </p:cNvSpPr>
          <p:nvPr>
            <p:ph idx="1"/>
          </p:nvPr>
        </p:nvSpPr>
        <p:spPr>
          <a:xfrm>
            <a:off x="180000" y="1440000"/>
            <a:ext cx="6408712" cy="6048673"/>
          </a:xfrm>
        </p:spPr>
        <p:txBody>
          <a:bodyPr/>
          <a:lstStyle/>
          <a:p>
            <a:pPr marL="0" indent="0">
              <a:buNone/>
            </a:pPr>
            <a:r>
              <a:rPr lang="en-GB" sz="1500" dirty="0">
                <a:solidFill>
                  <a:schemeClr val="tx1"/>
                </a:solidFill>
              </a:rPr>
              <a:t>No forecast movements expected under the account MBNA11000 – Goodwill</a:t>
            </a:r>
          </a:p>
          <a:p>
            <a:pPr marL="0" indent="0">
              <a:buNone/>
            </a:pPr>
            <a:r>
              <a:rPr lang="en-GB" sz="1500" dirty="0">
                <a:solidFill>
                  <a:schemeClr val="tx1"/>
                </a:solidFill>
              </a:rPr>
              <a:t>Any movements under this account should be in connection with either </a:t>
            </a:r>
            <a:r>
              <a:rPr lang="en-GB" sz="1500" b="1" dirty="0">
                <a:solidFill>
                  <a:schemeClr val="tx1"/>
                </a:solidFill>
              </a:rPr>
              <a:t>acquisition</a:t>
            </a:r>
            <a:r>
              <a:rPr lang="en-GB" sz="1500" dirty="0">
                <a:solidFill>
                  <a:schemeClr val="tx1"/>
                </a:solidFill>
              </a:rPr>
              <a:t> or </a:t>
            </a:r>
            <a:r>
              <a:rPr lang="en-GB" sz="1500" b="1" dirty="0">
                <a:solidFill>
                  <a:schemeClr val="tx1"/>
                </a:solidFill>
              </a:rPr>
              <a:t>impairment</a:t>
            </a:r>
            <a:r>
              <a:rPr lang="en-GB" sz="1500" dirty="0">
                <a:solidFill>
                  <a:schemeClr val="tx1"/>
                </a:solidFill>
              </a:rPr>
              <a:t> of a </a:t>
            </a:r>
            <a:r>
              <a:rPr lang="en-GB" sz="1500" b="1" dirty="0">
                <a:solidFill>
                  <a:schemeClr val="tx1"/>
                </a:solidFill>
              </a:rPr>
              <a:t>subsidiary</a:t>
            </a:r>
            <a:r>
              <a:rPr lang="en-GB" sz="1500" dirty="0">
                <a:solidFill>
                  <a:schemeClr val="tx1"/>
                </a:solidFill>
              </a:rPr>
              <a:t>. Guidance, if required can be provided by BAT Group Accounts.</a:t>
            </a:r>
          </a:p>
          <a:p>
            <a:pPr marL="0" indent="0">
              <a:buNone/>
            </a:pPr>
            <a:r>
              <a:rPr lang="en-GB" sz="1500" dirty="0">
                <a:solidFill>
                  <a:schemeClr val="tx1"/>
                </a:solidFill>
              </a:rPr>
              <a:t>If in connection with impairment (flow MF25C) the other side should hit the P&amp;L line MPAI21000 - Goodwill and other financial assets impairment via an input in the OVH model.</a:t>
            </a:r>
          </a:p>
          <a:p>
            <a:pPr marL="0" indent="0">
              <a:buNone/>
            </a:pPr>
            <a:r>
              <a:rPr lang="en-GB" sz="1500" dirty="0">
                <a:solidFill>
                  <a:schemeClr val="tx1"/>
                </a:solidFill>
              </a:rPr>
              <a:t>Differently from the statutory cash flow the accounts mentioned above do not impact the management cash flow as the adjusting items charges to the P&amp;L considered by the CF rules exclude the accounts MPAI21000 and MPAI22000.</a:t>
            </a:r>
          </a:p>
          <a:p>
            <a:pPr marL="0" indent="0">
              <a:buNone/>
            </a:pPr>
            <a:endParaRPr lang="en-GB" sz="1500" dirty="0">
              <a:solidFill>
                <a:schemeClr val="tx1"/>
              </a:solidFill>
            </a:endParaRPr>
          </a:p>
          <a:p>
            <a:pPr marL="0" indent="0">
              <a:buNone/>
            </a:pPr>
            <a:endParaRPr lang="en-GB" sz="15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48" y="4499992"/>
            <a:ext cx="6120000" cy="689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17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Intangible Assets – Software, trademark and licenses </a:t>
            </a:r>
          </a:p>
        </p:txBody>
      </p:sp>
      <p:sp>
        <p:nvSpPr>
          <p:cNvPr id="6" name="Content Placeholder 5"/>
          <p:cNvSpPr>
            <a:spLocks noGrp="1"/>
          </p:cNvSpPr>
          <p:nvPr>
            <p:ph idx="1"/>
          </p:nvPr>
        </p:nvSpPr>
        <p:spPr>
          <a:xfrm>
            <a:off x="180000" y="1440000"/>
            <a:ext cx="6408712" cy="6626691"/>
          </a:xfrm>
        </p:spPr>
        <p:txBody>
          <a:bodyPr/>
          <a:lstStyle/>
          <a:p>
            <a:pPr marL="0" indent="0">
              <a:buNone/>
            </a:pPr>
            <a:r>
              <a:rPr lang="en-GB" sz="1500" dirty="0">
                <a:solidFill>
                  <a:schemeClr val="tx1"/>
                </a:solidFill>
              </a:rPr>
              <a:t>Movements in association with trademarks and/or licenses acquisition, depreciation or impairment should be forecast under account MBNA13000 - Trademarks and licenses</a:t>
            </a:r>
          </a:p>
          <a:p>
            <a:pPr marL="0" indent="0">
              <a:buNone/>
            </a:pPr>
            <a:r>
              <a:rPr lang="en-GB" sz="1500" dirty="0">
                <a:solidFill>
                  <a:schemeClr val="tx1"/>
                </a:solidFill>
              </a:rPr>
              <a:t>Any amortization (MF25A)/impairment (MF25C) should be forecast via the OVH model and should hit the cost centre associated with the account MPAI22000 - Amortisation &amp; impairment of acquired brands. The Group policy states as a general rule that  amortization of brands with a finite life are treated as an adjusting item. Exception may apply to amortization of licenses.</a:t>
            </a:r>
          </a:p>
          <a:p>
            <a:pPr marL="0" indent="0">
              <a:buNone/>
            </a:pPr>
            <a:r>
              <a:rPr lang="en-GB" sz="1500" dirty="0">
                <a:solidFill>
                  <a:schemeClr val="tx1"/>
                </a:solidFill>
              </a:rPr>
              <a:t>Movements in association of software need to be forecast under the account MBNA12000 - Computer software. No manual inputs are expected in this account as any movements in relation to this type of assets should be forecast under the PS model (exception applies to NON-TAO markets). Exception applies for intragroup transfers (MF20E) as well as disposals (MF30A) which need to be forecast directly in the BS account and any adjustment in relation to depreciation needs to be posted in the OVH model. Please refer to the guidance on disposal of assets section</a:t>
            </a:r>
          </a:p>
          <a:p>
            <a:pPr marL="0" indent="0">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MF25A	Depreciation or Amortisation Charge</a:t>
            </a:r>
          </a:p>
          <a:p>
            <a:pPr marL="0" indent="0">
              <a:spcAft>
                <a:spcPts val="300"/>
              </a:spcAft>
              <a:buNone/>
            </a:pPr>
            <a:r>
              <a:rPr lang="en-GB" sz="1500" dirty="0">
                <a:solidFill>
                  <a:schemeClr val="tx1"/>
                </a:solidFill>
              </a:rPr>
              <a:t>MF25C	Impairment </a:t>
            </a:r>
          </a:p>
          <a:p>
            <a:pPr marL="0" indent="0">
              <a:spcAft>
                <a:spcPts val="300"/>
              </a:spcAft>
              <a:buNone/>
            </a:pPr>
            <a:r>
              <a:rPr lang="en-GB" sz="1500" dirty="0">
                <a:solidFill>
                  <a:schemeClr val="tx1"/>
                </a:solidFill>
              </a:rPr>
              <a:t>MF20A	Additions: Separately Acquired</a:t>
            </a:r>
          </a:p>
          <a:p>
            <a:pPr marL="0" indent="0">
              <a:spcAft>
                <a:spcPts val="300"/>
              </a:spcAft>
              <a:buNone/>
            </a:pPr>
            <a:r>
              <a:rPr lang="en-GB" sz="1500" dirty="0">
                <a:solidFill>
                  <a:schemeClr val="tx1"/>
                </a:solidFill>
              </a:rPr>
              <a:t>MF20B 	Additions: Internal Development </a:t>
            </a:r>
          </a:p>
          <a:p>
            <a:pPr marL="0" indent="0">
              <a:spcAft>
                <a:spcPts val="300"/>
              </a:spcAft>
              <a:buNone/>
            </a:pPr>
            <a:r>
              <a:rPr lang="en-GB" sz="1500" dirty="0">
                <a:solidFill>
                  <a:schemeClr val="tx1"/>
                </a:solidFill>
              </a:rPr>
              <a:t>MF20E 	Intragroup Transfers </a:t>
            </a:r>
            <a:r>
              <a:rPr lang="en-GB" sz="1500" b="1" dirty="0">
                <a:solidFill>
                  <a:schemeClr val="tx1"/>
                </a:solidFill>
              </a:rPr>
              <a:t>(manual input)</a:t>
            </a:r>
          </a:p>
          <a:p>
            <a:pPr marL="0" indent="0">
              <a:spcAft>
                <a:spcPts val="300"/>
              </a:spcAft>
              <a:buNone/>
            </a:pPr>
            <a:r>
              <a:rPr lang="en-GB" sz="1500" dirty="0">
                <a:solidFill>
                  <a:schemeClr val="tx1"/>
                </a:solidFill>
              </a:rPr>
              <a:t>MF20T 	Additions: Leased Assets </a:t>
            </a:r>
            <a:r>
              <a:rPr lang="en-GB" sz="1500" b="1" dirty="0">
                <a:solidFill>
                  <a:schemeClr val="tx1"/>
                </a:solidFill>
              </a:rPr>
              <a:t>(no CAPEX impact)</a:t>
            </a:r>
          </a:p>
          <a:p>
            <a:pPr marL="0" indent="0">
              <a:spcAft>
                <a:spcPts val="300"/>
              </a:spcAft>
              <a:buNone/>
            </a:pPr>
            <a:r>
              <a:rPr lang="en-GB" sz="1500" dirty="0">
                <a:solidFill>
                  <a:schemeClr val="tx1"/>
                </a:solidFill>
              </a:rPr>
              <a:t>MF30A 	Disposals </a:t>
            </a:r>
            <a:r>
              <a:rPr lang="en-GB" sz="1500" b="1" dirty="0">
                <a:solidFill>
                  <a:schemeClr val="tx1"/>
                </a:solidFill>
              </a:rPr>
              <a:t>(manual input)</a:t>
            </a:r>
            <a:endParaRPr lang="en-GB" sz="1500" dirty="0">
              <a:solidFill>
                <a:schemeClr val="tx1"/>
              </a:solidFill>
            </a:endParaRPr>
          </a:p>
          <a:p>
            <a:pPr marL="0" indent="0">
              <a:spcAft>
                <a:spcPts val="300"/>
              </a:spcAft>
              <a:buNone/>
            </a:pPr>
            <a:r>
              <a:rPr lang="en-GB" sz="1500" dirty="0">
                <a:solidFill>
                  <a:schemeClr val="tx1"/>
                </a:solidFill>
              </a:rPr>
              <a:t>MF81A 	Foreign Exchange Gains/(Losses) to OCI </a:t>
            </a:r>
            <a:r>
              <a:rPr lang="en-GB" sz="1500" dirty="0">
                <a:solidFill>
                  <a:schemeClr val="tx1"/>
                </a:solidFill>
                <a:sym typeface="Wingdings" panose="05000000000000000000" pitchFamily="2" charset="2"/>
              </a:rPr>
              <a:t> NON CASH TRANSACTION</a:t>
            </a: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149576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Tangible Assets – property, plant and equipment</a:t>
            </a:r>
          </a:p>
        </p:txBody>
      </p:sp>
      <p:sp>
        <p:nvSpPr>
          <p:cNvPr id="6" name="Content Placeholder 5"/>
          <p:cNvSpPr>
            <a:spLocks noGrp="1"/>
          </p:cNvSpPr>
          <p:nvPr>
            <p:ph idx="1"/>
          </p:nvPr>
        </p:nvSpPr>
        <p:spPr>
          <a:xfrm>
            <a:off x="180000" y="1440000"/>
            <a:ext cx="6408712" cy="6626691"/>
          </a:xfrm>
        </p:spPr>
        <p:txBody>
          <a:bodyPr/>
          <a:lstStyle/>
          <a:p>
            <a:pPr marL="0" indent="0">
              <a:buNone/>
            </a:pPr>
            <a:r>
              <a:rPr lang="en-GB" sz="1500" dirty="0">
                <a:solidFill>
                  <a:schemeClr val="tx1"/>
                </a:solidFill>
              </a:rPr>
              <a:t>Movements in association with PP&amp;E, depreciation or impairment should be forecast under account MBNA21000 - Property, plant and equipment.</a:t>
            </a:r>
          </a:p>
          <a:p>
            <a:pPr marL="0" indent="0">
              <a:buNone/>
            </a:pPr>
            <a:r>
              <a:rPr lang="en-GB" sz="1500" dirty="0">
                <a:solidFill>
                  <a:schemeClr val="tx1"/>
                </a:solidFill>
              </a:rPr>
              <a:t>No manual inputs are expected in this account as any movements in relation to these type of assets should be forecast under the PS model (exception applies to NON-TAO markets). Exception applies for intragroup transfers (MF20E) as well as disposals (MF30A) which need to be forecast directly in the BS account and any adjustment in relation to depreciation needs to be posted in the OVH model. Please refer to the guidance on disposal of assets section</a:t>
            </a:r>
          </a:p>
          <a:p>
            <a:pPr marL="0" indent="0">
              <a:spcAft>
                <a:spcPts val="300"/>
              </a:spcAft>
              <a:buNone/>
            </a:pPr>
            <a:r>
              <a:rPr lang="en-GB" sz="1500" dirty="0">
                <a:solidFill>
                  <a:schemeClr val="tx1"/>
                </a:solidFill>
              </a:rPr>
              <a:t>Flows associated with the account above:</a:t>
            </a:r>
          </a:p>
          <a:p>
            <a:pPr marL="0" indent="0">
              <a:spcAft>
                <a:spcPts val="300"/>
              </a:spcAft>
              <a:buNone/>
            </a:pPr>
            <a:r>
              <a:rPr lang="en-GB" sz="1500" dirty="0">
                <a:solidFill>
                  <a:schemeClr val="tx1"/>
                </a:solidFill>
              </a:rPr>
              <a:t>MF25A	 Depreciation or Amortisation Charge</a:t>
            </a:r>
          </a:p>
          <a:p>
            <a:pPr marL="0" indent="0">
              <a:spcAft>
                <a:spcPts val="300"/>
              </a:spcAft>
              <a:buNone/>
            </a:pPr>
            <a:r>
              <a:rPr lang="en-GB" sz="1500" dirty="0">
                <a:solidFill>
                  <a:schemeClr val="tx1"/>
                </a:solidFill>
              </a:rPr>
              <a:t>MF25C 	Impairment</a:t>
            </a:r>
          </a:p>
          <a:p>
            <a:pPr marL="0" indent="0">
              <a:spcAft>
                <a:spcPts val="300"/>
              </a:spcAft>
              <a:buNone/>
            </a:pPr>
            <a:r>
              <a:rPr lang="en-GB" sz="1500" dirty="0">
                <a:solidFill>
                  <a:schemeClr val="tx1"/>
                </a:solidFill>
              </a:rPr>
              <a:t>MF20A 	Additions: Separately Acquired</a:t>
            </a:r>
          </a:p>
          <a:p>
            <a:pPr marL="0" indent="0">
              <a:spcAft>
                <a:spcPts val="300"/>
              </a:spcAft>
              <a:buNone/>
            </a:pPr>
            <a:r>
              <a:rPr lang="en-GB" sz="1500" dirty="0">
                <a:solidFill>
                  <a:schemeClr val="tx1"/>
                </a:solidFill>
              </a:rPr>
              <a:t>MF20E 	Intragroup Transfers </a:t>
            </a:r>
            <a:r>
              <a:rPr lang="en-GB" sz="1500" b="1" dirty="0">
                <a:solidFill>
                  <a:schemeClr val="tx1"/>
                </a:solidFill>
              </a:rPr>
              <a:t>(manual input)</a:t>
            </a:r>
          </a:p>
          <a:p>
            <a:pPr marL="0" indent="0">
              <a:spcAft>
                <a:spcPts val="300"/>
              </a:spcAft>
              <a:buNone/>
            </a:pPr>
            <a:r>
              <a:rPr lang="en-GB" sz="1500" dirty="0">
                <a:solidFill>
                  <a:schemeClr val="tx1"/>
                </a:solidFill>
              </a:rPr>
              <a:t>MF20T 	Additions: Leased Assets (</a:t>
            </a:r>
            <a:r>
              <a:rPr lang="en-GB" sz="1500" b="1" dirty="0">
                <a:solidFill>
                  <a:schemeClr val="tx1"/>
                </a:solidFill>
              </a:rPr>
              <a:t>no CAPEX impact</a:t>
            </a:r>
            <a:r>
              <a:rPr lang="en-GB" sz="1500" dirty="0">
                <a:solidFill>
                  <a:schemeClr val="tx1"/>
                </a:solidFill>
              </a:rPr>
              <a:t>)</a:t>
            </a:r>
          </a:p>
          <a:p>
            <a:pPr marL="0" indent="0">
              <a:spcAft>
                <a:spcPts val="300"/>
              </a:spcAft>
              <a:buNone/>
            </a:pPr>
            <a:r>
              <a:rPr lang="en-GB" sz="1500" dirty="0">
                <a:solidFill>
                  <a:schemeClr val="tx1"/>
                </a:solidFill>
              </a:rPr>
              <a:t>MF30A	Disposals or transfer to assets Held for Sale </a:t>
            </a:r>
            <a:r>
              <a:rPr lang="en-GB" sz="1500" b="1" dirty="0">
                <a:solidFill>
                  <a:schemeClr val="tx1"/>
                </a:solidFill>
              </a:rPr>
              <a:t>(manual input)</a:t>
            </a:r>
            <a:endParaRPr lang="en-GB" sz="1500" dirty="0">
              <a:solidFill>
                <a:schemeClr val="tx1"/>
              </a:solidFill>
            </a:endParaRPr>
          </a:p>
          <a:p>
            <a:pPr marL="0" indent="0">
              <a:spcAft>
                <a:spcPts val="300"/>
              </a:spcAft>
              <a:buNone/>
            </a:pPr>
            <a:r>
              <a:rPr lang="en-GB" sz="1500" dirty="0">
                <a:solidFill>
                  <a:schemeClr val="tx1"/>
                </a:solidFill>
              </a:rPr>
              <a:t>MF81A - Foreign Exchange Gains/(Losses) to OCI </a:t>
            </a:r>
            <a:r>
              <a:rPr lang="en-GB" sz="1500" dirty="0">
                <a:solidFill>
                  <a:schemeClr val="tx1"/>
                </a:solidFill>
                <a:sym typeface="Wingdings" panose="05000000000000000000" pitchFamily="2" charset="2"/>
              </a:rPr>
              <a:t> NON CASH TRANSACTION</a:t>
            </a: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account MBNA22000 - Tangible fixed assets - FV basis adjustment should have its balance reallocated to a given project. Any movement in this account (MF15 only) should hit either one of the WBS elements under the PS model, or the Income Statement if classified as ineffective. Given no FX movements are meant to be forecast, no further movements are expected in this account with the exception of clearing the actual balance.</a:t>
            </a:r>
          </a:p>
          <a:p>
            <a:pPr marL="0" indent="0">
              <a:buNone/>
            </a:pPr>
            <a:endParaRPr lang="en-GB" sz="1500" dirty="0">
              <a:solidFill>
                <a:schemeClr val="tx1"/>
              </a:solidFill>
            </a:endParaRPr>
          </a:p>
        </p:txBody>
      </p:sp>
    </p:spTree>
    <p:extLst>
      <p:ext uri="{BB962C8B-B14F-4D97-AF65-F5344CB8AC3E}">
        <p14:creationId xmlns:p14="http://schemas.microsoft.com/office/powerpoint/2010/main" val="2423651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externally acquired (1)</a:t>
            </a:r>
          </a:p>
        </p:txBody>
      </p:sp>
      <p:sp>
        <p:nvSpPr>
          <p:cNvPr id="6" name="Content Placeholder 5"/>
          <p:cNvSpPr>
            <a:spLocks noGrp="1"/>
          </p:cNvSpPr>
          <p:nvPr>
            <p:ph idx="1"/>
          </p:nvPr>
        </p:nvSpPr>
        <p:spPr>
          <a:xfrm>
            <a:off x="180000" y="1440000"/>
            <a:ext cx="6552728" cy="6626691"/>
          </a:xfrm>
        </p:spPr>
        <p:txBody>
          <a:bodyPr/>
          <a:lstStyle/>
          <a:p>
            <a:pPr marL="0" indent="0">
              <a:buNone/>
            </a:pPr>
            <a:r>
              <a:rPr lang="en-GB" sz="1500" dirty="0">
                <a:solidFill>
                  <a:schemeClr val="tx1"/>
                </a:solidFill>
              </a:rPr>
              <a:t>The right way to forecast for the acquisition of new assets (whether from third parties or built internally) is via the PS model based on the accruals </a:t>
            </a:r>
            <a:r>
              <a:rPr lang="en-GB" sz="1500" b="1" dirty="0">
                <a:solidFill>
                  <a:schemeClr val="tx1"/>
                </a:solidFill>
              </a:rPr>
              <a:t>concept</a:t>
            </a:r>
            <a:r>
              <a:rPr lang="en-GB" sz="1500" dirty="0">
                <a:solidFill>
                  <a:schemeClr val="tx1"/>
                </a:solidFill>
              </a:rPr>
              <a:t>. </a:t>
            </a:r>
          </a:p>
          <a:p>
            <a:pPr marL="0" indent="0">
              <a:buNone/>
            </a:pPr>
            <a:r>
              <a:rPr lang="en-GB" sz="1500" b="1" dirty="0">
                <a:solidFill>
                  <a:schemeClr val="tx1"/>
                </a:solidFill>
              </a:rPr>
              <a:t>Exception applies to NON-TAO markets. At the moment due to technical constraints CAPEX WBS in the PS model cannot be enabled.</a:t>
            </a:r>
          </a:p>
          <a:p>
            <a:pPr marL="0" indent="0">
              <a:buNone/>
            </a:pPr>
            <a:r>
              <a:rPr lang="en-GB" sz="1500" dirty="0">
                <a:solidFill>
                  <a:schemeClr val="tx1"/>
                </a:solidFill>
              </a:rPr>
              <a:t>This means it needs to be based on the project timelines to ensure the depreciation starts hitting the income statement according to plan.</a:t>
            </a:r>
          </a:p>
          <a:p>
            <a:pPr marL="0" indent="0">
              <a:buNone/>
            </a:pPr>
            <a:r>
              <a:rPr lang="en-GB" sz="1500" dirty="0">
                <a:solidFill>
                  <a:schemeClr val="tx1"/>
                </a:solidFill>
              </a:rPr>
              <a:t>This does not necessarily mean the project timeline will be the same as the cash outflows and there will be occasions when adjustments need to be performed. </a:t>
            </a:r>
          </a:p>
          <a:p>
            <a:pPr marL="0" indent="0">
              <a:buNone/>
            </a:pPr>
            <a:r>
              <a:rPr lang="en-GB" sz="1500" dirty="0">
                <a:solidFill>
                  <a:schemeClr val="tx1"/>
                </a:solidFill>
              </a:rPr>
              <a:t>Such adjustments need to be performed, whether for actuals at the end of a reporting period or for forecast in the accounts as follows:</a:t>
            </a:r>
          </a:p>
          <a:p>
            <a:pPr marL="0" indent="0">
              <a:spcAft>
                <a:spcPts val="300"/>
              </a:spcAft>
              <a:buNone/>
            </a:pPr>
            <a:r>
              <a:rPr lang="en-GB" sz="1500" dirty="0">
                <a:solidFill>
                  <a:schemeClr val="tx1"/>
                </a:solidFill>
              </a:rPr>
              <a:t>G/L Account </a:t>
            </a:r>
            <a:r>
              <a:rPr lang="en-GB" sz="1500" dirty="0">
                <a:solidFill>
                  <a:schemeClr val="tx1"/>
                </a:solidFill>
                <a:sym typeface="Wingdings" panose="05000000000000000000" pitchFamily="2" charset="2"/>
              </a:rPr>
              <a:t>   BPC Account</a:t>
            </a:r>
            <a:endParaRPr lang="en-GB" sz="1500" dirty="0">
              <a:solidFill>
                <a:schemeClr val="tx1"/>
              </a:solidFill>
            </a:endParaRPr>
          </a:p>
          <a:p>
            <a:pPr marL="0" indent="0">
              <a:spcAft>
                <a:spcPts val="300"/>
              </a:spcAft>
              <a:buNone/>
            </a:pPr>
            <a:r>
              <a:rPr lang="en-GB" sz="1500" dirty="0">
                <a:solidFill>
                  <a:schemeClr val="tx1"/>
                </a:solidFill>
              </a:rPr>
              <a:t>2252135000 </a:t>
            </a:r>
            <a:r>
              <a:rPr lang="en-GB" sz="1500" dirty="0">
                <a:solidFill>
                  <a:schemeClr val="tx1"/>
                </a:solidFill>
                <a:sym typeface="Wingdings" panose="05000000000000000000" pitchFamily="2" charset="2"/>
              </a:rPr>
              <a:t></a:t>
            </a:r>
            <a:r>
              <a:rPr lang="en-GB" sz="1500" dirty="0">
                <a:solidFill>
                  <a:schemeClr val="tx1"/>
                </a:solidFill>
              </a:rPr>
              <a:t>  MBCL64800      Accrual - CAPEX - Intangible Assets</a:t>
            </a:r>
          </a:p>
          <a:p>
            <a:pPr marL="0" indent="0">
              <a:spcAft>
                <a:spcPts val="300"/>
              </a:spcAft>
              <a:buNone/>
            </a:pPr>
            <a:r>
              <a:rPr lang="en-GB" sz="1500" dirty="0">
                <a:solidFill>
                  <a:schemeClr val="tx1"/>
                </a:solidFill>
              </a:rPr>
              <a:t>2252133000 </a:t>
            </a:r>
            <a:r>
              <a:rPr lang="en-GB" sz="1500" dirty="0">
                <a:solidFill>
                  <a:schemeClr val="tx1"/>
                </a:solidFill>
                <a:sym typeface="Wingdings" panose="05000000000000000000" pitchFamily="2" charset="2"/>
              </a:rPr>
              <a:t> </a:t>
            </a:r>
            <a:r>
              <a:rPr lang="en-GB" sz="1500" dirty="0">
                <a:solidFill>
                  <a:schemeClr val="tx1"/>
                </a:solidFill>
              </a:rPr>
              <a:t> MBCL64700      Accrual - CAPEX – Tangible assets</a:t>
            </a:r>
          </a:p>
          <a:p>
            <a:pPr marL="0" indent="0">
              <a:spcAft>
                <a:spcPts val="300"/>
              </a:spcAft>
              <a:buNone/>
            </a:pPr>
            <a:endParaRPr lang="en-GB" sz="800" dirty="0">
              <a:solidFill>
                <a:schemeClr val="tx1"/>
              </a:solidFill>
            </a:endParaRPr>
          </a:p>
          <a:p>
            <a:pPr marL="0" indent="0">
              <a:buNone/>
            </a:pPr>
            <a:r>
              <a:rPr lang="en-GB" sz="1500" dirty="0">
                <a:solidFill>
                  <a:schemeClr val="tx1"/>
                </a:solidFill>
              </a:rPr>
              <a:t>The cash flow rules consider for the purpose of Gross </a:t>
            </a:r>
            <a:r>
              <a:rPr lang="en-GB" sz="1500" dirty="0" err="1">
                <a:solidFill>
                  <a:schemeClr val="tx1"/>
                </a:solidFill>
              </a:rPr>
              <a:t>Capex</a:t>
            </a:r>
            <a:r>
              <a:rPr lang="en-GB" sz="1500" dirty="0">
                <a:solidFill>
                  <a:schemeClr val="tx1"/>
                </a:solidFill>
              </a:rPr>
              <a:t> external any amounts associated with the flows below:</a:t>
            </a:r>
          </a:p>
          <a:p>
            <a:pPr marL="0" indent="0">
              <a:spcAft>
                <a:spcPts val="300"/>
              </a:spcAft>
              <a:buNone/>
            </a:pPr>
            <a:r>
              <a:rPr lang="en-GB" sz="1500" dirty="0">
                <a:solidFill>
                  <a:schemeClr val="tx1"/>
                </a:solidFill>
              </a:rPr>
              <a:t>MF20A	Additions: Separately Acquired</a:t>
            </a:r>
          </a:p>
          <a:p>
            <a:pPr marL="0" indent="0">
              <a:spcAft>
                <a:spcPts val="300"/>
              </a:spcAft>
              <a:buNone/>
            </a:pPr>
            <a:r>
              <a:rPr lang="en-GB" sz="1500" dirty="0">
                <a:solidFill>
                  <a:schemeClr val="tx1"/>
                </a:solidFill>
              </a:rPr>
              <a:t>MF20B	Additions: Internal Development</a:t>
            </a:r>
          </a:p>
          <a:p>
            <a:pPr marL="0" indent="0">
              <a:spcAft>
                <a:spcPts val="300"/>
              </a:spcAft>
              <a:buNone/>
            </a:pPr>
            <a:endParaRPr lang="en-GB" sz="800" dirty="0">
              <a:solidFill>
                <a:schemeClr val="tx1"/>
              </a:solidFill>
            </a:endParaRPr>
          </a:p>
          <a:p>
            <a:pPr marL="0" indent="0">
              <a:buNone/>
            </a:pPr>
            <a:r>
              <a:rPr lang="en-GB" sz="1500" dirty="0">
                <a:solidFill>
                  <a:schemeClr val="tx1"/>
                </a:solidFill>
              </a:rPr>
              <a:t>As well as the balance sheet movements for the </a:t>
            </a:r>
            <a:r>
              <a:rPr lang="en-GB" sz="1500" dirty="0" err="1">
                <a:solidFill>
                  <a:schemeClr val="tx1"/>
                </a:solidFill>
              </a:rPr>
              <a:t>Capex</a:t>
            </a:r>
            <a:r>
              <a:rPr lang="en-GB" sz="1500" dirty="0">
                <a:solidFill>
                  <a:schemeClr val="tx1"/>
                </a:solidFill>
              </a:rPr>
              <a:t> Accruals.</a:t>
            </a:r>
          </a:p>
          <a:p>
            <a:pPr marL="0" indent="0">
              <a:spcAft>
                <a:spcPts val="300"/>
              </a:spcAft>
              <a:buNone/>
            </a:pPr>
            <a:r>
              <a:rPr lang="en-GB" sz="1500" dirty="0">
                <a:solidFill>
                  <a:schemeClr val="tx1"/>
                </a:solidFill>
              </a:rPr>
              <a:t>For management purposes, licenses acquired are not reported as </a:t>
            </a:r>
            <a:r>
              <a:rPr lang="en-GB" sz="1500" dirty="0" err="1">
                <a:solidFill>
                  <a:schemeClr val="tx1"/>
                </a:solidFill>
              </a:rPr>
              <a:t>Capex</a:t>
            </a:r>
            <a:r>
              <a:rPr lang="en-GB" sz="1500" dirty="0">
                <a:solidFill>
                  <a:schemeClr val="tx1"/>
                </a:solidFill>
              </a:rPr>
              <a:t>, but as part of the Intangibles cash movements in the last section of the CF as follows:</a:t>
            </a:r>
          </a:p>
          <a:p>
            <a:pPr marL="0" indent="0">
              <a:spcAft>
                <a:spcPts val="300"/>
              </a:spcAft>
              <a:buNone/>
            </a:pPr>
            <a:r>
              <a:rPr lang="en-GB" sz="1500" dirty="0">
                <a:solidFill>
                  <a:schemeClr val="tx1"/>
                </a:solidFill>
              </a:rPr>
              <a:t>MCNC33000	Sale / (purchase) of intangibles external</a:t>
            </a:r>
          </a:p>
          <a:p>
            <a:pPr marL="0" indent="0">
              <a:spcAft>
                <a:spcPts val="300"/>
              </a:spcAft>
              <a:buNone/>
            </a:pPr>
            <a:r>
              <a:rPr lang="en-GB" sz="1500" dirty="0">
                <a:solidFill>
                  <a:schemeClr val="tx1"/>
                </a:solidFill>
              </a:rPr>
              <a:t>MCNC34000	Sale / (purchase) of intangibles internal</a:t>
            </a: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341742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externally acquired (2)</a:t>
            </a:r>
          </a:p>
        </p:txBody>
      </p:sp>
      <p:sp>
        <p:nvSpPr>
          <p:cNvPr id="6" name="Content Placeholder 5"/>
          <p:cNvSpPr>
            <a:spLocks noGrp="1"/>
          </p:cNvSpPr>
          <p:nvPr>
            <p:ph idx="1"/>
          </p:nvPr>
        </p:nvSpPr>
        <p:spPr>
          <a:xfrm>
            <a:off x="180000" y="1440000"/>
            <a:ext cx="6552728" cy="6626691"/>
          </a:xfrm>
        </p:spPr>
        <p:txBody>
          <a:bodyPr/>
          <a:lstStyle/>
          <a:p>
            <a:pPr marL="0" indent="0">
              <a:buNone/>
            </a:pPr>
            <a:r>
              <a:rPr lang="en-GB" sz="1500" b="1" dirty="0">
                <a:solidFill>
                  <a:schemeClr val="tx1"/>
                </a:solidFill>
              </a:rPr>
              <a:t>FX impact on CAPEX payables</a:t>
            </a:r>
          </a:p>
          <a:p>
            <a:pPr marL="0" indent="0">
              <a:buNone/>
            </a:pPr>
            <a:r>
              <a:rPr lang="en-GB" sz="1500" dirty="0">
                <a:solidFill>
                  <a:schemeClr val="tx1"/>
                </a:solidFill>
              </a:rPr>
              <a:t>Operating gain/loss on FX includes realised and unrealised amounts relating to </a:t>
            </a:r>
            <a:r>
              <a:rPr lang="en-GB" sz="1500" dirty="0" err="1">
                <a:solidFill>
                  <a:schemeClr val="tx1"/>
                </a:solidFill>
              </a:rPr>
              <a:t>Capex</a:t>
            </a:r>
            <a:r>
              <a:rPr lang="en-GB" sz="1500" dirty="0">
                <a:solidFill>
                  <a:schemeClr val="tx1"/>
                </a:solidFill>
              </a:rPr>
              <a:t> debtors &amp; creditors, dividends received from associates,  corporation tax , as well as accrued interest on operating loans amongst other items</a:t>
            </a:r>
          </a:p>
          <a:p>
            <a:pPr marL="0" indent="0">
              <a:buNone/>
            </a:pPr>
            <a:r>
              <a:rPr lang="en-GB" sz="1500" dirty="0">
                <a:solidFill>
                  <a:schemeClr val="tx1"/>
                </a:solidFill>
              </a:rPr>
              <a:t>These amounts relate to cash flow line items that fall above Cash Generated from operations. The correct way to report such FX would be to add them back in the Other non cash items line and then report the correct amounts in each individual line. </a:t>
            </a:r>
          </a:p>
          <a:p>
            <a:pPr marL="0" indent="0">
              <a:buNone/>
            </a:pPr>
            <a:r>
              <a:rPr lang="en-GB" sz="1500" dirty="0">
                <a:solidFill>
                  <a:schemeClr val="tx1"/>
                </a:solidFill>
              </a:rPr>
              <a:t>However due to a system constraint, for the purchase of PP&amp;E, this information is not available in the Assets Registrar and therefore the CF rules do not have a place to read such information from. </a:t>
            </a:r>
          </a:p>
          <a:p>
            <a:pPr marL="0" indent="0">
              <a:buNone/>
            </a:pPr>
            <a:r>
              <a:rPr lang="en-GB" sz="1500" dirty="0">
                <a:solidFill>
                  <a:schemeClr val="tx1"/>
                </a:solidFill>
              </a:rPr>
              <a:t>Considering that FX on </a:t>
            </a:r>
            <a:r>
              <a:rPr lang="en-GB" sz="1500" dirty="0" err="1">
                <a:solidFill>
                  <a:schemeClr val="tx1"/>
                </a:solidFill>
              </a:rPr>
              <a:t>capex</a:t>
            </a:r>
            <a:r>
              <a:rPr lang="en-GB" sz="1500" dirty="0">
                <a:solidFill>
                  <a:schemeClr val="tx1"/>
                </a:solidFill>
              </a:rPr>
              <a:t> creditors is immaterial from the Group’s reporting perspective, the Group Chief Accountant has given a waiver for this particular line. In this sense the FX on </a:t>
            </a:r>
            <a:r>
              <a:rPr lang="en-GB" sz="1500" dirty="0" err="1">
                <a:solidFill>
                  <a:schemeClr val="tx1"/>
                </a:solidFill>
              </a:rPr>
              <a:t>capex</a:t>
            </a:r>
            <a:r>
              <a:rPr lang="en-GB" sz="1500" dirty="0">
                <a:solidFill>
                  <a:schemeClr val="tx1"/>
                </a:solidFill>
              </a:rPr>
              <a:t> payables will flow to the CF via the Adjusted Profit from Operations line. </a:t>
            </a:r>
          </a:p>
          <a:p>
            <a:pPr marL="0" indent="0">
              <a:buNone/>
            </a:pPr>
            <a:r>
              <a:rPr lang="en-GB" sz="1500" dirty="0">
                <a:solidFill>
                  <a:schemeClr val="tx1"/>
                </a:solidFill>
              </a:rPr>
              <a:t>If a market has any material values to be reported in this respect, </a:t>
            </a:r>
            <a:r>
              <a:rPr lang="en-GB" sz="1500" b="1" dirty="0">
                <a:solidFill>
                  <a:schemeClr val="tx1"/>
                </a:solidFill>
              </a:rPr>
              <a:t>please bear in mind the Group reports its figures in millions of Sterling Pounds</a:t>
            </a:r>
            <a:r>
              <a:rPr lang="en-GB" sz="1500" dirty="0">
                <a:solidFill>
                  <a:schemeClr val="tx1"/>
                </a:solidFill>
              </a:rPr>
              <a:t>, for the  half year and year end reporting cycles that should be e-mailed (as soon as it is known) to BAT Group Accounts as well as to the Management Cash flow manager and between the 2 of them they will make a call to whether or not a </a:t>
            </a:r>
            <a:r>
              <a:rPr lang="en-GB" sz="1500" b="1" dirty="0">
                <a:solidFill>
                  <a:schemeClr val="tx1"/>
                </a:solidFill>
              </a:rPr>
              <a:t>GROUP adjustment</a:t>
            </a:r>
            <a:r>
              <a:rPr lang="en-GB" sz="1500" dirty="0">
                <a:solidFill>
                  <a:schemeClr val="tx1"/>
                </a:solidFill>
              </a:rPr>
              <a:t> (not at end market level) will be posted in this respect given the bottom line will not change. </a:t>
            </a:r>
          </a:p>
          <a:p>
            <a:pPr marL="0" indent="0">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89566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internal disposals / purchases / transfers (1) </a:t>
            </a:r>
          </a:p>
        </p:txBody>
      </p:sp>
      <p:sp>
        <p:nvSpPr>
          <p:cNvPr id="6" name="Content Placeholder 5"/>
          <p:cNvSpPr>
            <a:spLocks noGrp="1"/>
          </p:cNvSpPr>
          <p:nvPr>
            <p:ph idx="1"/>
          </p:nvPr>
        </p:nvSpPr>
        <p:spPr>
          <a:xfrm>
            <a:off x="180000" y="1440000"/>
            <a:ext cx="6552728" cy="7380472"/>
          </a:xfrm>
        </p:spPr>
        <p:txBody>
          <a:bodyPr/>
          <a:lstStyle/>
          <a:p>
            <a:pPr marL="0" indent="0">
              <a:buNone/>
            </a:pPr>
            <a:r>
              <a:rPr lang="en-GB" sz="1500" dirty="0">
                <a:solidFill>
                  <a:schemeClr val="tx1"/>
                </a:solidFill>
              </a:rPr>
              <a:t>Intragroup transfers of assets – tangibles or intangibles (MF20E)</a:t>
            </a:r>
          </a:p>
          <a:p>
            <a:pPr marL="0" indent="0">
              <a:spcAft>
                <a:spcPts val="300"/>
              </a:spcAft>
              <a:buNone/>
            </a:pPr>
            <a:r>
              <a:rPr lang="en-GB" sz="1500" dirty="0">
                <a:solidFill>
                  <a:schemeClr val="tx1"/>
                </a:solidFill>
              </a:rPr>
              <a:t>The group policy states that no changes in the Group’s total  Tangibles or Intangibles assets should occur as a result of a transfer of assets between 2 subsidiaries. Therefore no profit should be made on such transactions and the net book value should match between the amount reported as internal asset disposal / addition by the selling and buying companies respectively.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Selling company should forecast as follows:</a:t>
            </a:r>
          </a:p>
          <a:p>
            <a:pPr marL="0" indent="0">
              <a:spcAft>
                <a:spcPts val="300"/>
              </a:spcAft>
              <a:buNone/>
            </a:pPr>
            <a:r>
              <a:rPr lang="en-GB" sz="1500" dirty="0">
                <a:solidFill>
                  <a:schemeClr val="tx1"/>
                </a:solidFill>
              </a:rPr>
              <a:t>CR – Assets using flow MF20E (NBV)</a:t>
            </a:r>
          </a:p>
          <a:p>
            <a:pPr marL="0" indent="0">
              <a:spcAft>
                <a:spcPts val="300"/>
              </a:spcAft>
              <a:buNone/>
            </a:pPr>
            <a:r>
              <a:rPr lang="en-GB" sz="1500" dirty="0">
                <a:solidFill>
                  <a:schemeClr val="tx1"/>
                </a:solidFill>
              </a:rPr>
              <a:t>DR – Cash and banks using flow MF20C (if cash)</a:t>
            </a:r>
          </a:p>
          <a:p>
            <a:pPr marL="0" indent="0">
              <a:spcAft>
                <a:spcPts val="300"/>
              </a:spcAft>
              <a:buNone/>
            </a:pPr>
            <a:r>
              <a:rPr lang="en-GB" sz="1500" dirty="0">
                <a:solidFill>
                  <a:schemeClr val="tx1"/>
                </a:solidFill>
              </a:rPr>
              <a:t>DR – Accrued income and other receivables (</a:t>
            </a:r>
            <a:r>
              <a:rPr lang="en-GB" sz="1500" dirty="0" err="1">
                <a:solidFill>
                  <a:schemeClr val="tx1"/>
                </a:solidFill>
              </a:rPr>
              <a:t>curr</a:t>
            </a:r>
            <a:r>
              <a:rPr lang="en-GB" sz="1500" dirty="0">
                <a:solidFill>
                  <a:schemeClr val="tx1"/>
                </a:solidFill>
              </a:rPr>
              <a:t>) internal (if receivable)</a:t>
            </a:r>
          </a:p>
          <a:p>
            <a:pPr marL="0" indent="0">
              <a:spcAft>
                <a:spcPts val="300"/>
              </a:spcAft>
              <a:buNone/>
            </a:pPr>
            <a:r>
              <a:rPr lang="en-GB" sz="1500" dirty="0">
                <a:solidFill>
                  <a:schemeClr val="tx1"/>
                </a:solidFill>
              </a:rPr>
              <a:t>DR – Investments in subsidiaries using flow MF20P (</a:t>
            </a:r>
            <a:r>
              <a:rPr lang="en-GB" sz="1500" dirty="0">
                <a:solidFill>
                  <a:schemeClr val="tx1"/>
                </a:solidFill>
                <a:sym typeface="Wingdings" panose="05000000000000000000" pitchFamily="2" charset="2"/>
              </a:rPr>
              <a:t>If capital injection)</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local regulations state that assets should be sold and/or transfer  at market value then 2 situations are foreseen:</a:t>
            </a:r>
          </a:p>
          <a:p>
            <a:pPr marL="342900" indent="-342900">
              <a:spcAft>
                <a:spcPts val="300"/>
              </a:spcAft>
              <a:buClr>
                <a:schemeClr val="tx1"/>
              </a:buClr>
              <a:buFont typeface="+mj-lt"/>
              <a:buAutoNum type="arabicPeriod"/>
            </a:pPr>
            <a:r>
              <a:rPr lang="en-GB" sz="1500" dirty="0">
                <a:solidFill>
                  <a:schemeClr val="tx1"/>
                </a:solidFill>
              </a:rPr>
              <a:t>Agreed sale price/transfer below original price of acquisition: adjust the NBV of the asset by writing back the necessary depreciation amount in order to achieve the desired NBV for the asset in question. This needs to be performed in the OVH model for the cost centre under which the assets has been originally set against it.</a:t>
            </a:r>
          </a:p>
          <a:p>
            <a:pPr marL="342900" indent="-342900">
              <a:spcAft>
                <a:spcPts val="300"/>
              </a:spcAft>
              <a:buClr>
                <a:schemeClr val="tx1"/>
              </a:buClr>
              <a:buFont typeface="+mj-lt"/>
              <a:buAutoNum type="arabicPeriod"/>
            </a:pPr>
            <a:endParaRPr lang="en-GB" sz="800" dirty="0">
              <a:solidFill>
                <a:schemeClr val="tx1"/>
              </a:solidFill>
            </a:endParaRPr>
          </a:p>
          <a:p>
            <a:pPr marL="342900" indent="-342900">
              <a:spcAft>
                <a:spcPts val="300"/>
              </a:spcAft>
              <a:buClr>
                <a:schemeClr val="tx1"/>
              </a:buClr>
              <a:buFont typeface="+mj-lt"/>
              <a:buAutoNum type="arabicPeriod"/>
            </a:pPr>
            <a:r>
              <a:rPr lang="en-GB" sz="1500" dirty="0">
                <a:solidFill>
                  <a:schemeClr val="tx1"/>
                </a:solidFill>
              </a:rPr>
              <a:t>Agreed sale price/transfer above the original price of acquisition: please seek advice from BAT Group Accounts, as stated above, no profits should be made on such transactions</a:t>
            </a:r>
          </a:p>
          <a:p>
            <a:pPr marL="342900" indent="-342900">
              <a:spcAft>
                <a:spcPts val="300"/>
              </a:spcAft>
              <a:buClr>
                <a:schemeClr val="tx1"/>
              </a:buClr>
              <a:buFont typeface="+mj-lt"/>
              <a:buAutoNum type="arabicPeriod"/>
            </a:pPr>
            <a:endParaRPr lang="en-GB" sz="800" dirty="0">
              <a:solidFill>
                <a:schemeClr val="tx1"/>
              </a:solidFill>
            </a:endParaRPr>
          </a:p>
          <a:p>
            <a:pPr marL="342900" indent="-342900">
              <a:spcAft>
                <a:spcPts val="300"/>
              </a:spcAft>
              <a:buClr>
                <a:schemeClr val="tx1"/>
              </a:buClr>
              <a:buFont typeface="+mj-lt"/>
              <a:buAutoNum type="arabicPeriod"/>
            </a:pPr>
            <a:r>
              <a:rPr lang="en-GB" sz="1500" dirty="0">
                <a:solidFill>
                  <a:schemeClr val="tx1"/>
                </a:solidFill>
              </a:rPr>
              <a:t>Whenever selling TM&amp;L internally, flow MF20E should be used to report the NBV movement under the MBNA13000 account. The difference between  the NBV and the agreed sale price needs to be booked under account MBEQ15000 – Other Movements  Internal in conjunction with flow MF20R. In any case it is always good to seek advice from BAT Group Accounts as there might be some additional inputs depending on the nature of the transaction.</a:t>
            </a:r>
          </a:p>
          <a:p>
            <a:pPr marL="342900" indent="-342900">
              <a:spcAft>
                <a:spcPts val="300"/>
              </a:spcAft>
              <a:buFont typeface="+mj-lt"/>
              <a:buAutoNum type="arabicPeriod"/>
            </a:pPr>
            <a:endParaRPr lang="en-GB" sz="1500" dirty="0">
              <a:solidFill>
                <a:schemeClr val="tx1"/>
              </a:solidFill>
            </a:endParaRPr>
          </a:p>
        </p:txBody>
      </p:sp>
    </p:spTree>
    <p:extLst>
      <p:ext uri="{BB962C8B-B14F-4D97-AF65-F5344CB8AC3E}">
        <p14:creationId xmlns:p14="http://schemas.microsoft.com/office/powerpoint/2010/main" val="416756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internal disposals / purchases / transfers (2) </a:t>
            </a:r>
          </a:p>
        </p:txBody>
      </p:sp>
      <p:sp>
        <p:nvSpPr>
          <p:cNvPr id="6" name="Content Placeholder 5"/>
          <p:cNvSpPr>
            <a:spLocks noGrp="1"/>
          </p:cNvSpPr>
          <p:nvPr>
            <p:ph idx="1"/>
          </p:nvPr>
        </p:nvSpPr>
        <p:spPr>
          <a:xfrm>
            <a:off x="180000" y="1440000"/>
            <a:ext cx="6552728" cy="6804408"/>
          </a:xfrm>
        </p:spPr>
        <p:txBody>
          <a:bodyPr/>
          <a:lstStyle/>
          <a:p>
            <a:pPr marL="0" indent="0">
              <a:spcAft>
                <a:spcPts val="300"/>
              </a:spcAft>
              <a:buNone/>
            </a:pPr>
            <a:r>
              <a:rPr lang="en-GB" sz="1500" dirty="0">
                <a:solidFill>
                  <a:schemeClr val="tx1"/>
                </a:solidFill>
              </a:rPr>
              <a:t>Buying company should proceed as follows:</a:t>
            </a:r>
          </a:p>
          <a:p>
            <a:pPr marL="0" indent="0">
              <a:spcAft>
                <a:spcPts val="300"/>
              </a:spcAft>
              <a:buNone/>
            </a:pPr>
            <a:r>
              <a:rPr lang="en-GB" sz="1500" dirty="0">
                <a:solidFill>
                  <a:schemeClr val="tx1"/>
                </a:solidFill>
              </a:rPr>
              <a:t>DR – Assets using flow MF20E</a:t>
            </a:r>
          </a:p>
          <a:p>
            <a:pPr marL="0" indent="0">
              <a:spcAft>
                <a:spcPts val="300"/>
              </a:spcAft>
              <a:buNone/>
            </a:pPr>
            <a:r>
              <a:rPr lang="en-GB" sz="1500" dirty="0">
                <a:solidFill>
                  <a:schemeClr val="tx1"/>
                </a:solidFill>
              </a:rPr>
              <a:t>CR – Cash and banks using flow MF20D (if cash)</a:t>
            </a:r>
          </a:p>
          <a:p>
            <a:pPr marL="0" indent="0">
              <a:spcAft>
                <a:spcPts val="300"/>
              </a:spcAft>
              <a:buNone/>
            </a:pPr>
            <a:r>
              <a:rPr lang="en-GB" sz="1500" dirty="0">
                <a:solidFill>
                  <a:schemeClr val="tx1"/>
                </a:solidFill>
              </a:rPr>
              <a:t>CR – Accrued charges and other payables (</a:t>
            </a:r>
            <a:r>
              <a:rPr lang="en-GB" sz="1500" dirty="0" err="1">
                <a:solidFill>
                  <a:schemeClr val="tx1"/>
                </a:solidFill>
              </a:rPr>
              <a:t>curr</a:t>
            </a:r>
            <a:r>
              <a:rPr lang="en-GB" sz="1500" dirty="0">
                <a:solidFill>
                  <a:schemeClr val="tx1"/>
                </a:solidFill>
              </a:rPr>
              <a:t>) internal (if payable)</a:t>
            </a:r>
          </a:p>
          <a:p>
            <a:pPr marL="0" indent="0">
              <a:spcAft>
                <a:spcPts val="300"/>
              </a:spcAft>
              <a:buNone/>
            </a:pPr>
            <a:r>
              <a:rPr lang="en-GB" sz="1500" dirty="0">
                <a:solidFill>
                  <a:schemeClr val="tx1"/>
                </a:solidFill>
              </a:rPr>
              <a:t>CR – Share capital MF30F (if capital injection)</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any additional costs in relation to the asset in question (e.g. freight, insurance, import duties, machinery set-up) have to be paid for, such costs cannot be capitalised but taken straight into the income statement.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these types of transaction do not flow via the PS model they require manual adjustments for the depreciation </a:t>
            </a:r>
            <a:r>
              <a:rPr lang="en-GB" sz="1500" b="1" dirty="0">
                <a:solidFill>
                  <a:schemeClr val="tx1"/>
                </a:solidFill>
              </a:rPr>
              <a:t>post transaction date </a:t>
            </a:r>
            <a:r>
              <a:rPr lang="en-GB" sz="1500" dirty="0">
                <a:solidFill>
                  <a:schemeClr val="tx1"/>
                </a:solidFill>
              </a:rPr>
              <a:t>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Seller </a:t>
            </a:r>
            <a:r>
              <a:rPr lang="en-GB" sz="1500" dirty="0">
                <a:solidFill>
                  <a:schemeClr val="tx1"/>
                </a:solidFill>
                <a:sym typeface="Wingdings" panose="05000000000000000000" pitchFamily="2" charset="2"/>
              </a:rPr>
              <a:t> reverse any amount calculated by the assets module</a:t>
            </a:r>
          </a:p>
          <a:p>
            <a:pPr marL="0" indent="0">
              <a:spcAft>
                <a:spcPts val="300"/>
              </a:spcAft>
              <a:buNone/>
            </a:pPr>
            <a:r>
              <a:rPr lang="en-GB" sz="1500" dirty="0">
                <a:solidFill>
                  <a:schemeClr val="tx1"/>
                </a:solidFill>
                <a:sym typeface="Wingdings" panose="05000000000000000000" pitchFamily="2" charset="2"/>
              </a:rPr>
              <a:t>Buyer  provide for any amount expected for the remainder of the year.</a:t>
            </a:r>
            <a:endParaRPr lang="en-GB" sz="1500" dirty="0">
              <a:solidFill>
                <a:schemeClr val="tx1"/>
              </a:solidFill>
            </a:endParaRP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This needs to be performed in the OVH model, under the respective cost centres where the depreciation was being/will be accounted for. By proceeding this way financial integrity between OVH and MGMT models should not be an issue.</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Cash flow rules for internal disposal/purchase of assets consider only the flow MF20E and any receivable or payable will be part of the internal working capital movements as agreed by the Group Chief Accountant.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In the case of internal transfers as capital injection, these transactions hit the Operating cash flow with an offset on Investing activities internal below Cash generated from operations. This is in line with the STAT cash flow as well as the transactions in ECC. At group level this will be eliminated as part of the consolidation adjustments.</a:t>
            </a:r>
          </a:p>
          <a:p>
            <a:pPr marL="0" indent="0">
              <a:spcAft>
                <a:spcPts val="300"/>
              </a:spcAft>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364086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disposals to third parties (1)</a:t>
            </a:r>
          </a:p>
        </p:txBody>
      </p:sp>
      <p:sp>
        <p:nvSpPr>
          <p:cNvPr id="6" name="Content Placeholder 5"/>
          <p:cNvSpPr>
            <a:spLocks noGrp="1"/>
          </p:cNvSpPr>
          <p:nvPr>
            <p:ph idx="1"/>
          </p:nvPr>
        </p:nvSpPr>
        <p:spPr>
          <a:xfrm>
            <a:off x="144000" y="1440000"/>
            <a:ext cx="6408712" cy="6626691"/>
          </a:xfrm>
        </p:spPr>
        <p:txBody>
          <a:bodyPr/>
          <a:lstStyle/>
          <a:p>
            <a:pPr marL="0" indent="0">
              <a:buNone/>
            </a:pPr>
            <a:r>
              <a:rPr lang="en-GB" sz="1500" dirty="0">
                <a:solidFill>
                  <a:schemeClr val="tx1"/>
                </a:solidFill>
              </a:rPr>
              <a:t>Disposal of Assets (MF30A) – Cash basis</a:t>
            </a:r>
          </a:p>
          <a:p>
            <a:pPr marL="0" indent="0">
              <a:spcAft>
                <a:spcPts val="300"/>
              </a:spcAft>
              <a:buNone/>
            </a:pPr>
            <a:r>
              <a:rPr lang="en-GB" sz="1500" dirty="0">
                <a:solidFill>
                  <a:schemeClr val="tx1"/>
                </a:solidFill>
              </a:rPr>
              <a:t>The disposal of assets to third parties requires inputs in the MGMT as well as in the OVH models.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a general practice the disposal of assets to third parties works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NBV of the assets:</a:t>
            </a:r>
          </a:p>
          <a:p>
            <a:pPr marL="0" indent="0">
              <a:spcAft>
                <a:spcPts val="300"/>
              </a:spcAft>
              <a:buNone/>
            </a:pPr>
            <a:r>
              <a:rPr lang="en-GB" sz="1500" dirty="0">
                <a:solidFill>
                  <a:schemeClr val="tx1"/>
                </a:solidFill>
              </a:rPr>
              <a:t>CR – Assets using flow MF30A</a:t>
            </a:r>
          </a:p>
          <a:p>
            <a:pPr marL="0" indent="0">
              <a:spcAft>
                <a:spcPts val="300"/>
              </a:spcAft>
              <a:buNone/>
            </a:pPr>
            <a:r>
              <a:rPr lang="en-GB" sz="1500" dirty="0">
                <a:solidFill>
                  <a:schemeClr val="tx1"/>
                </a:solidFill>
              </a:rPr>
              <a:t>DR – Gains/(loss) on disposal of assets cost element group for the cost centre under which the assets has been originally set against it (OVH model).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agreed sale price (whether cash or receivable)</a:t>
            </a:r>
          </a:p>
          <a:p>
            <a:pPr marL="0" indent="0">
              <a:spcAft>
                <a:spcPts val="300"/>
              </a:spcAft>
              <a:buNone/>
            </a:pPr>
            <a:r>
              <a:rPr lang="en-GB" sz="1500" dirty="0">
                <a:solidFill>
                  <a:schemeClr val="tx1"/>
                </a:solidFill>
              </a:rPr>
              <a:t>DR – Cash and bank using flow MF20C</a:t>
            </a:r>
          </a:p>
          <a:p>
            <a:pPr marL="0" indent="0">
              <a:spcAft>
                <a:spcPts val="300"/>
              </a:spcAft>
              <a:buNone/>
            </a:pPr>
            <a:r>
              <a:rPr lang="en-GB" sz="1500" dirty="0">
                <a:solidFill>
                  <a:schemeClr val="tx1"/>
                </a:solidFill>
              </a:rPr>
              <a:t>CR – Gains/(loss) on disposal of assets cost element group for the cost centre under which the assets has been originally set against it (OVH model).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the agreed sale price is higher than the original cost of acquisition then the income needs to be split between 2 Cost element Groups as follows:</a:t>
            </a:r>
          </a:p>
          <a:p>
            <a:pPr marL="0" indent="0">
              <a:spcAft>
                <a:spcPts val="300"/>
              </a:spcAft>
              <a:buNone/>
            </a:pPr>
            <a:r>
              <a:rPr lang="en-GB" sz="1500" dirty="0">
                <a:solidFill>
                  <a:schemeClr val="tx1"/>
                </a:solidFill>
              </a:rPr>
              <a:t>CR – Gains/(loss) on disposal of assets for the amount equivalent to the original cost of acquisition</a:t>
            </a:r>
          </a:p>
          <a:p>
            <a:pPr marL="0" indent="0">
              <a:spcAft>
                <a:spcPts val="300"/>
              </a:spcAft>
              <a:buNone/>
            </a:pPr>
            <a:r>
              <a:rPr lang="en-GB" sz="1500" dirty="0">
                <a:solidFill>
                  <a:schemeClr val="tx1"/>
                </a:solidFill>
              </a:rPr>
              <a:t>CR – Capital profit on disposal of assets for any amounts received in excess to the original price of acquisition. These amounts hit the account MCOC32200 Proceeds from sales of assets – adjusting in the cash flow.</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20989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disposals to third parties (2)</a:t>
            </a:r>
          </a:p>
        </p:txBody>
      </p:sp>
      <p:sp>
        <p:nvSpPr>
          <p:cNvPr id="6" name="Content Placeholder 5"/>
          <p:cNvSpPr>
            <a:spLocks noGrp="1"/>
          </p:cNvSpPr>
          <p:nvPr>
            <p:ph idx="1"/>
          </p:nvPr>
        </p:nvSpPr>
        <p:spPr>
          <a:xfrm>
            <a:off x="144000" y="1440000"/>
            <a:ext cx="6408712" cy="6626691"/>
          </a:xfrm>
        </p:spPr>
        <p:txBody>
          <a:bodyPr/>
          <a:lstStyle/>
          <a:p>
            <a:pPr marL="0" indent="0">
              <a:buNone/>
            </a:pPr>
            <a:r>
              <a:rPr lang="en-GB" sz="1500" dirty="0">
                <a:solidFill>
                  <a:schemeClr val="tx1"/>
                </a:solidFill>
              </a:rPr>
              <a:t>Disposal of Assets (MF30A) – Receivables</a:t>
            </a:r>
          </a:p>
          <a:p>
            <a:pPr marL="0" indent="0">
              <a:spcAft>
                <a:spcPts val="300"/>
              </a:spcAft>
              <a:buNone/>
            </a:pPr>
            <a:r>
              <a:rPr lang="en-GB" sz="1500" dirty="0">
                <a:solidFill>
                  <a:schemeClr val="tx1"/>
                </a:solidFill>
              </a:rPr>
              <a:t>If a sale is not meant to happen on a cash basis?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Instead of crediting cash, there are 2 accounts that should be used in conjunction with flow MF15 for this purpose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MBCA62510 - Capital expenditure receivables - PP&amp;E external</a:t>
            </a:r>
          </a:p>
          <a:p>
            <a:pPr marL="0" indent="0">
              <a:spcAft>
                <a:spcPts val="300"/>
              </a:spcAft>
              <a:buNone/>
            </a:pPr>
            <a:r>
              <a:rPr lang="en-GB" sz="1500" dirty="0">
                <a:solidFill>
                  <a:schemeClr val="tx1"/>
                </a:solidFill>
              </a:rPr>
              <a:t>MBCA62520 - Capital expenditure receivables - intangible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the sale price is agreed on a foreign currency basis, a revaluation of the receivables needs to be performed on a monthly basis (using flow MF26X) and charged to the operating section of the income statement.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Any amounts posted under flow MF26X in conjunction with the accounts referred above will have an impact in 2 lines of the cash flow statement: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Other non cash items </a:t>
            </a:r>
            <a:r>
              <a:rPr lang="en-GB" sz="1500" dirty="0">
                <a:solidFill>
                  <a:schemeClr val="tx1"/>
                </a:solidFill>
                <a:sym typeface="Wingdings" panose="05000000000000000000" pitchFamily="2" charset="2"/>
              </a:rPr>
              <a:t> to reverse the impact of a non cash item in the profit</a:t>
            </a:r>
          </a:p>
          <a:p>
            <a:pPr marL="0" indent="0">
              <a:spcAft>
                <a:spcPts val="300"/>
              </a:spcAft>
              <a:buNone/>
            </a:pPr>
            <a:r>
              <a:rPr lang="en-GB" sz="1500" dirty="0">
                <a:solidFill>
                  <a:schemeClr val="tx1"/>
                </a:solidFill>
                <a:sym typeface="Wingdings" panose="05000000000000000000" pitchFamily="2" charset="2"/>
              </a:rPr>
              <a:t>Disposal of assets   whether tangibles or intangibles (refer to the slide 4)</a:t>
            </a: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22924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disposals to third parties (3)</a:t>
            </a:r>
          </a:p>
        </p:txBody>
      </p:sp>
      <p:sp>
        <p:nvSpPr>
          <p:cNvPr id="6" name="Content Placeholder 5"/>
          <p:cNvSpPr>
            <a:spLocks noGrp="1"/>
          </p:cNvSpPr>
          <p:nvPr>
            <p:ph idx="1"/>
          </p:nvPr>
        </p:nvSpPr>
        <p:spPr>
          <a:xfrm>
            <a:off x="144000" y="1440000"/>
            <a:ext cx="6408712" cy="6626691"/>
          </a:xfrm>
        </p:spPr>
        <p:txBody>
          <a:bodyPr/>
          <a:lstStyle/>
          <a:p>
            <a:pPr marL="0" indent="0">
              <a:spcAft>
                <a:spcPts val="300"/>
              </a:spcAft>
              <a:buNone/>
            </a:pPr>
            <a:r>
              <a:rPr lang="en-GB" sz="1500" dirty="0">
                <a:solidFill>
                  <a:schemeClr val="tx1"/>
                </a:solidFill>
              </a:rPr>
              <a:t>Disposal of Assets – Depreciation or Gains/Loss adjustments on CF (1)</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Like the internal disposal of assets, this type of transaction does not flow via the PS model either. This means that a reversal of the depreciation calculated by  the assets module for the remainder of the useful life requires a manual adjustment (CY or CY+1 depending the exercise).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This needs to be performed in the OVH model, under the respective cost centres where the depreciation was being  accounted for. By proceeding this way financial integrity between OVH and MGMT models should not be an issue.</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per IFRS requirements, the amounts received on disposal of assets need to be disclosed in full the cash flow rules work as follows:</a:t>
            </a:r>
          </a:p>
          <a:p>
            <a:pPr marL="0" indent="0">
              <a:spcAft>
                <a:spcPts val="300"/>
              </a:spcAft>
              <a:buNone/>
            </a:pPr>
            <a:r>
              <a:rPr lang="en-GB" sz="1500" dirty="0">
                <a:solidFill>
                  <a:schemeClr val="tx1"/>
                </a:solidFill>
              </a:rPr>
              <a:t>For the agreed sale price = </a:t>
            </a:r>
          </a:p>
          <a:p>
            <a:pPr marL="0" indent="0">
              <a:spcAft>
                <a:spcPts val="300"/>
              </a:spcAft>
              <a:buNone/>
            </a:pPr>
            <a:r>
              <a:rPr lang="en-GB" sz="1500" dirty="0">
                <a:solidFill>
                  <a:schemeClr val="tx1"/>
                </a:solidFill>
              </a:rPr>
              <a:t>(+) Assets flow MF30A (whether an active asset of Held for sale)</a:t>
            </a:r>
          </a:p>
          <a:p>
            <a:pPr marL="0" indent="0">
              <a:spcAft>
                <a:spcPts val="300"/>
              </a:spcAft>
              <a:buNone/>
            </a:pPr>
            <a:r>
              <a:rPr lang="en-GB" sz="1500" dirty="0">
                <a:solidFill>
                  <a:schemeClr val="tx1"/>
                </a:solidFill>
              </a:rPr>
              <a:t>(+) (Gains)/Loss on disposal of assets</a:t>
            </a:r>
          </a:p>
          <a:p>
            <a:pPr marL="0" indent="0">
              <a:spcAft>
                <a:spcPts val="300"/>
              </a:spcAft>
              <a:buNone/>
            </a:pPr>
            <a:r>
              <a:rPr lang="en-GB" sz="1500" dirty="0">
                <a:solidFill>
                  <a:schemeClr val="tx1"/>
                </a:solidFill>
              </a:rPr>
              <a:t>(+) Capital profit on disposal of assets</a:t>
            </a:r>
          </a:p>
          <a:p>
            <a:pPr marL="0" indent="0">
              <a:spcAft>
                <a:spcPts val="300"/>
              </a:spcAft>
              <a:buNone/>
            </a:pPr>
            <a:r>
              <a:rPr lang="en-GB" sz="1500" dirty="0">
                <a:solidFill>
                  <a:schemeClr val="tx1"/>
                </a:solidFill>
              </a:rPr>
              <a:t>(-) Movements on liabilities associated with Held for sale assets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receivables element =</a:t>
            </a:r>
          </a:p>
          <a:p>
            <a:pPr marL="0" indent="0">
              <a:spcAft>
                <a:spcPts val="300"/>
              </a:spcAft>
              <a:buNone/>
            </a:pPr>
            <a:r>
              <a:rPr lang="en-GB" sz="1500" dirty="0">
                <a:solidFill>
                  <a:schemeClr val="tx1"/>
                </a:solidFill>
              </a:rPr>
              <a:t>(-) Movement on </a:t>
            </a:r>
            <a:r>
              <a:rPr lang="en-GB" sz="1500" dirty="0" err="1">
                <a:solidFill>
                  <a:schemeClr val="tx1"/>
                </a:solidFill>
              </a:rPr>
              <a:t>Capex</a:t>
            </a:r>
            <a:r>
              <a:rPr lang="en-GB" sz="1500" dirty="0">
                <a:solidFill>
                  <a:schemeClr val="tx1"/>
                </a:solidFill>
              </a:rPr>
              <a:t> receivables within the reporting period</a:t>
            </a:r>
          </a:p>
          <a:p>
            <a:pPr marL="0" indent="0">
              <a:spcAft>
                <a:spcPts val="300"/>
              </a:spcAft>
              <a:buNone/>
            </a:pPr>
            <a:r>
              <a:rPr lang="en-GB" sz="1500" dirty="0">
                <a:solidFill>
                  <a:schemeClr val="tx1"/>
                </a:solidFill>
              </a:rPr>
              <a:t>(+) FX revaluation on </a:t>
            </a:r>
            <a:r>
              <a:rPr lang="en-GB" sz="1500" dirty="0" err="1">
                <a:solidFill>
                  <a:schemeClr val="tx1"/>
                </a:solidFill>
              </a:rPr>
              <a:t>Capex</a:t>
            </a:r>
            <a:r>
              <a:rPr lang="en-GB" sz="1500" dirty="0">
                <a:solidFill>
                  <a:schemeClr val="tx1"/>
                </a:solidFill>
              </a:rPr>
              <a:t> receivables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any gain or loss on disposals hits the Income statement there is the need to reverse this impact in the cash flow statement. This ensures the Net cash flow balances out with the cash movements in the Net debt as well as compliance with IFRS. </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83828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Moving from </a:t>
            </a:r>
            <a:r>
              <a:rPr lang="en-GB" dirty="0" err="1"/>
              <a:t>hfm</a:t>
            </a:r>
            <a:r>
              <a:rPr lang="en-GB" dirty="0"/>
              <a:t> to </a:t>
            </a:r>
            <a:r>
              <a:rPr lang="en-GB" dirty="0" err="1"/>
              <a:t>bpc</a:t>
            </a:r>
            <a:endParaRPr lang="en-GB" dirty="0"/>
          </a:p>
        </p:txBody>
      </p:sp>
    </p:spTree>
    <p:extLst>
      <p:ext uri="{BB962C8B-B14F-4D97-AF65-F5344CB8AC3E}">
        <p14:creationId xmlns:p14="http://schemas.microsoft.com/office/powerpoint/2010/main" val="2431501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disposals to third parties (4)</a:t>
            </a:r>
          </a:p>
        </p:txBody>
      </p:sp>
      <p:sp>
        <p:nvSpPr>
          <p:cNvPr id="6" name="Content Placeholder 5"/>
          <p:cNvSpPr>
            <a:spLocks noGrp="1"/>
          </p:cNvSpPr>
          <p:nvPr>
            <p:ph idx="1"/>
          </p:nvPr>
        </p:nvSpPr>
        <p:spPr>
          <a:xfrm>
            <a:off x="144000" y="1440000"/>
            <a:ext cx="6408712" cy="6626691"/>
          </a:xfrm>
        </p:spPr>
        <p:txBody>
          <a:bodyPr/>
          <a:lstStyle/>
          <a:p>
            <a:pPr marL="0" indent="0">
              <a:spcAft>
                <a:spcPts val="300"/>
              </a:spcAft>
              <a:buNone/>
            </a:pPr>
            <a:r>
              <a:rPr lang="en-GB" sz="1500" dirty="0">
                <a:solidFill>
                  <a:schemeClr val="tx1"/>
                </a:solidFill>
              </a:rPr>
              <a:t>Disposal of Assets – Depreciation or Gains/Loss adjustments on CF (2)</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Income statement impact reversal works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Depreciation / Amortization and impairment</a:t>
            </a:r>
          </a:p>
          <a:p>
            <a:pPr marL="0" indent="0">
              <a:spcAft>
                <a:spcPts val="300"/>
              </a:spcAft>
              <a:buNone/>
            </a:pPr>
            <a:r>
              <a:rPr lang="en-GB" sz="1500" dirty="0">
                <a:solidFill>
                  <a:schemeClr val="tx1"/>
                </a:solidFill>
              </a:rPr>
              <a:t>(-) (Gains)/Loss on disposal of assets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Other non cash items in operating profit – adjusting items</a:t>
            </a:r>
          </a:p>
          <a:p>
            <a:pPr marL="0" indent="0">
              <a:spcAft>
                <a:spcPts val="300"/>
              </a:spcAft>
              <a:buNone/>
            </a:pPr>
            <a:r>
              <a:rPr lang="en-GB" sz="1500" dirty="0">
                <a:solidFill>
                  <a:schemeClr val="tx1"/>
                </a:solidFill>
              </a:rPr>
              <a:t>(-) Capital profit on disposal of assets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There are individual accounts for Intangible (Software) and Tangible (PP&amp;E) assets and allocations should be done accordingly for the Gain or loss on disposal as well as capital profits (mostly common recognized on disposal of land and buildings).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seen above any capital profit will be considered an adjusting item. If any other element of the transaction is deemed to be considered adjusting then a manual reclassification needs to be performed via the CF input form and must hit the accounts below:</a:t>
            </a:r>
          </a:p>
          <a:p>
            <a:pPr marL="0" indent="0">
              <a:spcAft>
                <a:spcPts val="300"/>
              </a:spcAft>
              <a:buNone/>
            </a:pPr>
            <a:endParaRPr lang="en-GB" sz="800" dirty="0">
              <a:solidFill>
                <a:schemeClr val="tx1"/>
              </a:solidFill>
            </a:endParaRPr>
          </a:p>
          <a:p>
            <a:pPr marL="0" indent="0">
              <a:spcAft>
                <a:spcPts val="300"/>
              </a:spcAft>
              <a:buNone/>
            </a:pPr>
            <a:r>
              <a:rPr lang="en-GB" sz="1400" dirty="0">
                <a:solidFill>
                  <a:schemeClr val="tx1"/>
                </a:solidFill>
              </a:rPr>
              <a:t>MEMO_XX_PDA2000A - Memo: (Gains) / Loss on disposal of intangibles - adjusting</a:t>
            </a:r>
          </a:p>
          <a:p>
            <a:pPr marL="0" indent="0">
              <a:spcAft>
                <a:spcPts val="300"/>
              </a:spcAft>
              <a:buNone/>
            </a:pPr>
            <a:r>
              <a:rPr lang="en-GB" sz="1400" dirty="0">
                <a:solidFill>
                  <a:schemeClr val="tx1"/>
                </a:solidFill>
              </a:rPr>
              <a:t>MEMO_XX_PDA5000A - Memo: (Gains) / Loss on disposal of PP&amp;E - adjusting</a:t>
            </a:r>
          </a:p>
          <a:p>
            <a:pPr marL="0" indent="0">
              <a:spcAft>
                <a:spcPts val="300"/>
              </a:spcAft>
              <a:buNone/>
            </a:pPr>
            <a:endParaRPr lang="en-GB" sz="14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706820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disposals to third parties (5)</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Assets Held for Sale (HFS)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accounting treatment in connection with HFS on disposal is much simpler than an active asset. However it still requires inputs in the MGMT as well as in the OVH models.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NBV of the assets:</a:t>
            </a:r>
          </a:p>
          <a:p>
            <a:pPr marL="0" indent="0">
              <a:spcAft>
                <a:spcPts val="300"/>
              </a:spcAft>
              <a:buNone/>
            </a:pPr>
            <a:r>
              <a:rPr lang="en-GB" sz="1500" dirty="0">
                <a:solidFill>
                  <a:schemeClr val="tx1"/>
                </a:solidFill>
              </a:rPr>
              <a:t>CR – HFS using flow MF30A</a:t>
            </a:r>
          </a:p>
          <a:p>
            <a:pPr marL="0" indent="0">
              <a:spcAft>
                <a:spcPts val="300"/>
              </a:spcAft>
              <a:buNone/>
            </a:pPr>
            <a:r>
              <a:rPr lang="en-GB" sz="1500" dirty="0">
                <a:solidFill>
                  <a:schemeClr val="tx1"/>
                </a:solidFill>
              </a:rPr>
              <a:t>DR – Other income external cost element group for the cost centre under which the asset had originally been set against.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cash received</a:t>
            </a:r>
          </a:p>
          <a:p>
            <a:pPr marL="0" indent="0">
              <a:spcAft>
                <a:spcPts val="300"/>
              </a:spcAft>
              <a:buNone/>
            </a:pPr>
            <a:r>
              <a:rPr lang="en-GB" sz="1500" dirty="0">
                <a:solidFill>
                  <a:schemeClr val="tx1"/>
                </a:solidFill>
              </a:rPr>
              <a:t>DR – Cash and bank using flow MF20C</a:t>
            </a:r>
          </a:p>
          <a:p>
            <a:pPr marL="0" indent="0">
              <a:spcAft>
                <a:spcPts val="300"/>
              </a:spcAft>
              <a:buNone/>
            </a:pPr>
            <a:r>
              <a:rPr lang="en-GB" sz="1500" dirty="0">
                <a:solidFill>
                  <a:schemeClr val="tx1"/>
                </a:solidFill>
              </a:rPr>
              <a:t>CR – Other income external cost element group for the cost centre under which the assets has been originally set against it.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At the moment this  transaction is automated in ECC and it is taken the Gains/Loss on disposal to the depreciation accounts. This will be fixed and if any disposals happen until this is fixed, a manual journals needs to be posted in order to get this fixed.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568931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retirement</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journals required to retire an asset are exactly the same as if the asset would be sold to a third party, except by the fact there is no cash coming in or receivables to be accrued.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31260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Assets – transfer to assets held for sale</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Assets Held for Sale (HFS)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If an asset is currently idle and it is meant to be disposed in the next 12 months it can be removed from the assets registrar and reallocated to the Held for sale account.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This implies the asset will no longer be depreciated and therefore an adjustment for the depreciation needs to be performed in the OVH model.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Flow MF26K should be used to perform the transfer from PP&amp;E to HFS account. This will have no impact in the CF.</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Before perform the move it is always a good practice to seek advice from the BAT Group Accounts team to ensure the asset does qualify for such transaction, as once it is done, the asset cannot be reinstated back to the assets registrar.</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682316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Investments </a:t>
            </a:r>
            <a:br>
              <a:rPr lang="en-GB" dirty="0"/>
            </a:br>
            <a:r>
              <a:rPr lang="en-GB" dirty="0"/>
              <a:t>Subsidiaries + JV’s</a:t>
            </a:r>
          </a:p>
        </p:txBody>
      </p:sp>
    </p:spTree>
    <p:extLst>
      <p:ext uri="{BB962C8B-B14F-4D97-AF65-F5344CB8AC3E}">
        <p14:creationId xmlns:p14="http://schemas.microsoft.com/office/powerpoint/2010/main" val="24801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Investment in Subsidiaries, Associates and JV’s (1)</a:t>
            </a:r>
          </a:p>
        </p:txBody>
      </p:sp>
      <p:sp>
        <p:nvSpPr>
          <p:cNvPr id="6" name="Content Placeholder 5"/>
          <p:cNvSpPr>
            <a:spLocks noGrp="1"/>
          </p:cNvSpPr>
          <p:nvPr>
            <p:ph idx="1"/>
          </p:nvPr>
        </p:nvSpPr>
        <p:spPr>
          <a:xfrm>
            <a:off x="180000" y="1440000"/>
            <a:ext cx="6552728" cy="6626691"/>
          </a:xfrm>
        </p:spPr>
        <p:txBody>
          <a:bodyPr/>
          <a:lstStyle/>
          <a:p>
            <a:pPr marL="0" indent="0">
              <a:buNone/>
            </a:pPr>
            <a:r>
              <a:rPr lang="en-GB" sz="1500" dirty="0">
                <a:solidFill>
                  <a:schemeClr val="tx1"/>
                </a:solidFill>
              </a:rPr>
              <a:t>As a reminder for group consolidation purposes if the ownership of a subsidiary (A) is split amongst 2 or more BAT holding companies  totalizing more than 50% of ownership then any transactions in connection/or with this subsidiary (A) should be recognized as subsidiary or internal ones. </a:t>
            </a:r>
          </a:p>
          <a:p>
            <a:pPr marL="0" indent="0">
              <a:buNone/>
            </a:pPr>
            <a:r>
              <a:rPr lang="en-GB" sz="1500" dirty="0">
                <a:solidFill>
                  <a:schemeClr val="tx1"/>
                </a:solidFill>
              </a:rPr>
              <a:t>Any transaction with entities for which the group retains less than 50% of ownership and does not control the management of such enterprise, it needs to be recognized as an associate or  external.</a:t>
            </a:r>
          </a:p>
          <a:p>
            <a:pPr marL="0" indent="0">
              <a:buNone/>
            </a:pPr>
            <a:r>
              <a:rPr lang="en-GB" sz="1500" dirty="0">
                <a:solidFill>
                  <a:schemeClr val="tx1"/>
                </a:solidFill>
              </a:rPr>
              <a:t>Movements in association with acquisition, disposal or impairment of subsidiaries should be forecast under MBNA31000 - Investments in subsidiaries.</a:t>
            </a:r>
          </a:p>
          <a:p>
            <a:pPr marL="0" indent="0">
              <a:spcAft>
                <a:spcPts val="300"/>
              </a:spcAft>
              <a:buNone/>
            </a:pPr>
            <a:r>
              <a:rPr lang="en-GB" sz="1500" dirty="0">
                <a:solidFill>
                  <a:schemeClr val="tx1"/>
                </a:solidFill>
              </a:rPr>
              <a:t>Flows associated with the account above:</a:t>
            </a:r>
          </a:p>
          <a:p>
            <a:pPr marL="0" indent="0">
              <a:spcAft>
                <a:spcPts val="300"/>
              </a:spcAft>
              <a:buNone/>
            </a:pPr>
            <a:r>
              <a:rPr lang="en-GB" sz="1500" dirty="0">
                <a:solidFill>
                  <a:schemeClr val="tx1"/>
                </a:solidFill>
              </a:rPr>
              <a:t>MF20I 	Purchases of Subsidiaries External</a:t>
            </a:r>
          </a:p>
          <a:p>
            <a:pPr marL="0" indent="0">
              <a:spcAft>
                <a:spcPts val="300"/>
              </a:spcAft>
              <a:buNone/>
            </a:pPr>
            <a:r>
              <a:rPr lang="en-GB" sz="1500" dirty="0">
                <a:solidFill>
                  <a:schemeClr val="tx1"/>
                </a:solidFill>
              </a:rPr>
              <a:t>MF20O 	Purchase of Non-Controlling Interest</a:t>
            </a:r>
          </a:p>
          <a:p>
            <a:pPr marL="0" indent="0">
              <a:spcAft>
                <a:spcPts val="300"/>
              </a:spcAft>
              <a:buNone/>
            </a:pPr>
            <a:r>
              <a:rPr lang="en-GB" sz="1500" dirty="0">
                <a:solidFill>
                  <a:schemeClr val="tx1"/>
                </a:solidFill>
              </a:rPr>
              <a:t>MF20P 	Cash outflow capital injection or return</a:t>
            </a:r>
          </a:p>
          <a:p>
            <a:pPr marL="0" indent="0">
              <a:spcAft>
                <a:spcPts val="300"/>
              </a:spcAft>
              <a:buNone/>
            </a:pPr>
            <a:r>
              <a:rPr lang="en-GB" sz="1500" dirty="0">
                <a:solidFill>
                  <a:schemeClr val="tx1"/>
                </a:solidFill>
              </a:rPr>
              <a:t>MF20Q 	Internal Purchase of Subsidiaries (Cash Relevant)</a:t>
            </a:r>
          </a:p>
          <a:p>
            <a:pPr marL="0" indent="0">
              <a:spcAft>
                <a:spcPts val="300"/>
              </a:spcAft>
              <a:buNone/>
            </a:pPr>
            <a:r>
              <a:rPr lang="en-GB" sz="1500" dirty="0">
                <a:solidFill>
                  <a:schemeClr val="tx1"/>
                </a:solidFill>
              </a:rPr>
              <a:t>MF25C 	Impairment</a:t>
            </a:r>
          </a:p>
          <a:p>
            <a:pPr marL="0" indent="0">
              <a:spcAft>
                <a:spcPts val="300"/>
              </a:spcAft>
              <a:buNone/>
            </a:pPr>
            <a:r>
              <a:rPr lang="en-GB" sz="1500" dirty="0">
                <a:solidFill>
                  <a:schemeClr val="tx1"/>
                </a:solidFill>
              </a:rPr>
              <a:t>MF30C 	Disposal of Subs Ext (All Ownership or No Control Retained)</a:t>
            </a:r>
          </a:p>
          <a:p>
            <a:pPr marL="0" indent="0">
              <a:spcAft>
                <a:spcPts val="300"/>
              </a:spcAft>
              <a:buNone/>
            </a:pPr>
            <a:r>
              <a:rPr lang="en-GB" sz="1500" dirty="0">
                <a:solidFill>
                  <a:schemeClr val="tx1"/>
                </a:solidFill>
              </a:rPr>
              <a:t>MF30E 	Disposal of Subsidiaries External (Control Retained)</a:t>
            </a:r>
          </a:p>
          <a:p>
            <a:pPr marL="0" indent="0">
              <a:spcAft>
                <a:spcPts val="300"/>
              </a:spcAft>
              <a:buNone/>
            </a:pPr>
            <a:r>
              <a:rPr lang="en-GB" sz="1500" dirty="0">
                <a:solidFill>
                  <a:schemeClr val="tx1"/>
                </a:solidFill>
              </a:rPr>
              <a:t>MF30I 	Internal Sale of Subsidiaries (Cash Relevant)</a:t>
            </a:r>
          </a:p>
          <a:p>
            <a:pPr marL="0" indent="0">
              <a:spcAft>
                <a:spcPts val="300"/>
              </a:spcAft>
              <a:buNone/>
            </a:pPr>
            <a:r>
              <a:rPr lang="en-GB" sz="1500" dirty="0">
                <a:solidFill>
                  <a:schemeClr val="tx1"/>
                </a:solidFill>
              </a:rPr>
              <a:t>MF81A 	Foreign Exchange Gains/(Losses) to OCI - </a:t>
            </a:r>
            <a:r>
              <a:rPr lang="en-GB" sz="1500" b="1" dirty="0">
                <a:solidFill>
                  <a:schemeClr val="tx1"/>
                </a:solidFill>
              </a:rPr>
              <a:t>NON CASH</a:t>
            </a: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589736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Investment in Subsidiaries, Associates and JV’s (2)</a:t>
            </a:r>
          </a:p>
        </p:txBody>
      </p:sp>
      <p:sp>
        <p:nvSpPr>
          <p:cNvPr id="6" name="Content Placeholder 5"/>
          <p:cNvSpPr>
            <a:spLocks noGrp="1"/>
          </p:cNvSpPr>
          <p:nvPr>
            <p:ph idx="1"/>
          </p:nvPr>
        </p:nvSpPr>
        <p:spPr>
          <a:xfrm>
            <a:off x="180000" y="1440000"/>
            <a:ext cx="6552728" cy="6626691"/>
          </a:xfrm>
        </p:spPr>
        <p:txBody>
          <a:bodyPr/>
          <a:lstStyle/>
          <a:p>
            <a:pPr marL="0" indent="0">
              <a:buNone/>
            </a:pPr>
            <a:r>
              <a:rPr lang="en-GB" sz="1500" dirty="0">
                <a:solidFill>
                  <a:schemeClr val="tx1"/>
                </a:solidFill>
              </a:rPr>
              <a:t>Movements in association with acquisition, disposal or impairment of associates should be forecast under MBNA32000 - Investments in associates – shares or MBNA33000 - Investments in associates – goodwill depending on the nature of the movement.</a:t>
            </a: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Net Variation (Goodwill only)</a:t>
            </a:r>
          </a:p>
          <a:p>
            <a:pPr marL="0" indent="0">
              <a:spcAft>
                <a:spcPts val="300"/>
              </a:spcAft>
              <a:buNone/>
            </a:pPr>
            <a:r>
              <a:rPr lang="en-GB" sz="1500" dirty="0">
                <a:solidFill>
                  <a:schemeClr val="tx1"/>
                </a:solidFill>
              </a:rPr>
              <a:t>MF20N 	Purchases of Associates External</a:t>
            </a:r>
          </a:p>
          <a:p>
            <a:pPr marL="0" indent="0">
              <a:spcAft>
                <a:spcPts val="300"/>
              </a:spcAft>
              <a:buNone/>
            </a:pPr>
            <a:r>
              <a:rPr lang="en-GB" sz="1500" dirty="0">
                <a:solidFill>
                  <a:schemeClr val="tx1"/>
                </a:solidFill>
              </a:rPr>
              <a:t>MF25C 	Impairment</a:t>
            </a:r>
          </a:p>
          <a:p>
            <a:pPr marL="0" indent="0">
              <a:spcAft>
                <a:spcPts val="300"/>
              </a:spcAft>
              <a:buNone/>
            </a:pPr>
            <a:r>
              <a:rPr lang="en-GB" sz="1500" dirty="0">
                <a:solidFill>
                  <a:schemeClr val="tx1"/>
                </a:solidFill>
              </a:rPr>
              <a:t>MF30D 	Proceeds from Associates' Share Buy-Backs</a:t>
            </a:r>
          </a:p>
          <a:p>
            <a:pPr marL="0" indent="0">
              <a:spcAft>
                <a:spcPts val="300"/>
              </a:spcAft>
              <a:buNone/>
            </a:pPr>
            <a:r>
              <a:rPr lang="en-GB" sz="1500" dirty="0">
                <a:solidFill>
                  <a:schemeClr val="tx1"/>
                </a:solidFill>
              </a:rPr>
              <a:t>MF30H 	Disposal of Associates</a:t>
            </a:r>
          </a:p>
          <a:p>
            <a:pPr marL="0" indent="0">
              <a:spcAft>
                <a:spcPts val="300"/>
              </a:spcAft>
              <a:buNone/>
            </a:pPr>
            <a:r>
              <a:rPr lang="en-GB" sz="1500" dirty="0">
                <a:solidFill>
                  <a:schemeClr val="tx1"/>
                </a:solidFill>
              </a:rPr>
              <a:t>MF81A 	Foreign Exchange Gains/(Losses) to OCI – </a:t>
            </a:r>
            <a:r>
              <a:rPr lang="en-GB" sz="1500" b="1" dirty="0">
                <a:solidFill>
                  <a:schemeClr val="tx1"/>
                </a:solidFill>
              </a:rPr>
              <a:t>NON CASH</a:t>
            </a: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427195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Acquisition of Subsidiaries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Generally speaking acquisition of companies tend to be a cash transaction. However, in some instances, the Group has taken a distinct approach by deferring part of the payment, which may be paid in full or partially upon certain performance criteria established in the acquisition document signed by both parts. In these situations the deferred payment should be posted under the accounts below:</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MBNL54000 - Provision on deferred consideration (subs </a:t>
            </a:r>
            <a:r>
              <a:rPr lang="en-GB" sz="1500" dirty="0" err="1">
                <a:solidFill>
                  <a:schemeClr val="tx1"/>
                </a:solidFill>
              </a:rPr>
              <a:t>acq</a:t>
            </a:r>
            <a:r>
              <a:rPr lang="en-GB" sz="1500" dirty="0">
                <a:solidFill>
                  <a:schemeClr val="tx1"/>
                </a:solidFill>
              </a:rPr>
              <a:t>)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MBCL54000 - Provision on deferred consideration (subs </a:t>
            </a:r>
            <a:r>
              <a:rPr lang="en-GB" sz="1500" dirty="0" err="1">
                <a:solidFill>
                  <a:schemeClr val="tx1"/>
                </a:solidFill>
              </a:rPr>
              <a:t>acq</a:t>
            </a:r>
            <a:r>
              <a:rPr lang="en-GB" sz="1500" dirty="0">
                <a:solidFill>
                  <a:schemeClr val="tx1"/>
                </a:solidFill>
              </a:rPr>
              <a:t>) (</a:t>
            </a:r>
            <a:r>
              <a:rPr lang="en-GB" sz="1500" dirty="0" err="1">
                <a:solidFill>
                  <a:schemeClr val="tx1"/>
                </a:solidFill>
              </a:rPr>
              <a:t>curr</a:t>
            </a:r>
            <a:r>
              <a:rPr lang="en-GB" sz="1500" dirty="0">
                <a:solidFill>
                  <a:schemeClr val="tx1"/>
                </a:solidFill>
              </a:rPr>
              <a: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Posting on acquisition date for the agreed sale price</a:t>
            </a:r>
          </a:p>
          <a:p>
            <a:pPr marL="0" indent="0">
              <a:spcAft>
                <a:spcPts val="300"/>
              </a:spcAft>
              <a:buNone/>
            </a:pPr>
            <a:r>
              <a:rPr lang="en-GB" sz="1500" dirty="0">
                <a:solidFill>
                  <a:schemeClr val="tx1"/>
                </a:solidFill>
              </a:rPr>
              <a:t>DR – Investment in subsidiaries using flow MF20I</a:t>
            </a:r>
          </a:p>
          <a:p>
            <a:pPr marL="0" indent="0">
              <a:spcAft>
                <a:spcPts val="300"/>
              </a:spcAft>
              <a:buNone/>
            </a:pPr>
            <a:r>
              <a:rPr lang="en-GB" sz="1500" dirty="0">
                <a:solidFill>
                  <a:schemeClr val="tx1"/>
                </a:solidFill>
              </a:rPr>
              <a:t>CR – Cash and bank using flow MF20D for the cash element</a:t>
            </a:r>
          </a:p>
          <a:p>
            <a:pPr marL="0" indent="0">
              <a:spcAft>
                <a:spcPts val="300"/>
              </a:spcAft>
              <a:buNone/>
            </a:pPr>
            <a:r>
              <a:rPr lang="en-GB" sz="1500" dirty="0">
                <a:solidFill>
                  <a:schemeClr val="tx1"/>
                </a:solidFill>
              </a:rPr>
              <a:t>CR – Provision on deferred consideration using flow MF15</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deferred consideration is meant to be paid in full then it is a matter of release the provision against cash. However if the criteria are not met and part of the provision is not paid to the seller, that part needs to be recycled to the income statement, most likely as an adjusting item as follows. In these instances advise from the BAT Group Accounts team will be most likely needed.</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DR – Provision on deferred consideration using flow MF15</a:t>
            </a:r>
          </a:p>
          <a:p>
            <a:pPr marL="0" indent="0">
              <a:spcAft>
                <a:spcPts val="300"/>
              </a:spcAft>
              <a:buNone/>
            </a:pPr>
            <a:r>
              <a:rPr lang="en-GB" sz="1500" dirty="0">
                <a:solidFill>
                  <a:schemeClr val="tx1"/>
                </a:solidFill>
              </a:rPr>
              <a:t>CR – Cash and bank using flow MF20D for the cash element</a:t>
            </a:r>
          </a:p>
          <a:p>
            <a:pPr marL="0" indent="0">
              <a:spcAft>
                <a:spcPts val="300"/>
              </a:spcAft>
              <a:buNone/>
            </a:pPr>
            <a:r>
              <a:rPr lang="en-GB" sz="1500" dirty="0">
                <a:solidFill>
                  <a:schemeClr val="tx1"/>
                </a:solidFill>
              </a:rPr>
              <a:t>CR – (Gain)/Loss on acquisition of  Subsidiaries/JVs &amp; Others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 This needs to be performed in the OVH model, under the most appropriate cost centre. By proceeding this way financial integrity between OVH and MGMT models should not be an issue and ensures proper allocation in the cash flow.</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535297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Disposal of Subsidiaries, Associates and JV’s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When disposing of a subsidiary or associated company  to a third party, flow MF81A should be used to account for any gain/loss on the transaction as follows: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For the agreed sale price</a:t>
            </a:r>
          </a:p>
          <a:p>
            <a:pPr marL="0" indent="0">
              <a:spcAft>
                <a:spcPts val="300"/>
              </a:spcAft>
              <a:buNone/>
            </a:pPr>
            <a:r>
              <a:rPr lang="en-GB" sz="1500" dirty="0">
                <a:solidFill>
                  <a:schemeClr val="tx1"/>
                </a:solidFill>
              </a:rPr>
              <a:t>CR – Investment in subsidiary using flow MF30C or MF30E depending on the transaction</a:t>
            </a:r>
          </a:p>
          <a:p>
            <a:pPr marL="0" indent="0">
              <a:spcAft>
                <a:spcPts val="300"/>
              </a:spcAft>
              <a:buNone/>
            </a:pPr>
            <a:r>
              <a:rPr lang="en-GB" sz="1500" dirty="0">
                <a:solidFill>
                  <a:schemeClr val="tx1"/>
                </a:solidFill>
              </a:rPr>
              <a:t>CR – Investment in associates using flow MF30H</a:t>
            </a:r>
          </a:p>
          <a:p>
            <a:pPr marL="0" indent="0">
              <a:spcAft>
                <a:spcPts val="300"/>
              </a:spcAft>
              <a:buNone/>
            </a:pPr>
            <a:r>
              <a:rPr lang="en-GB" sz="1500" dirty="0">
                <a:solidFill>
                  <a:schemeClr val="tx1"/>
                </a:solidFill>
              </a:rPr>
              <a:t>DR – Cash and banks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To account for the gains/losses on the transaction</a:t>
            </a:r>
          </a:p>
          <a:p>
            <a:pPr marL="0" indent="0">
              <a:spcAft>
                <a:spcPts val="300"/>
              </a:spcAft>
              <a:buNone/>
            </a:pPr>
            <a:r>
              <a:rPr lang="en-GB" sz="1500" dirty="0">
                <a:solidFill>
                  <a:schemeClr val="tx1"/>
                </a:solidFill>
              </a:rPr>
              <a:t>DR/CR – Investment in subsidiary using flow MF81A </a:t>
            </a:r>
          </a:p>
          <a:p>
            <a:pPr marL="0" indent="0">
              <a:spcAft>
                <a:spcPts val="300"/>
              </a:spcAft>
              <a:buNone/>
            </a:pPr>
            <a:r>
              <a:rPr lang="en-GB" sz="1500" dirty="0">
                <a:solidFill>
                  <a:schemeClr val="tx1"/>
                </a:solidFill>
              </a:rPr>
              <a:t>DR/CR – Investment in associates using flow MF81A </a:t>
            </a:r>
          </a:p>
          <a:p>
            <a:pPr marL="0" indent="0">
              <a:spcAft>
                <a:spcPts val="300"/>
              </a:spcAft>
              <a:buNone/>
            </a:pPr>
            <a:r>
              <a:rPr lang="en-GB" sz="1500" dirty="0">
                <a:solidFill>
                  <a:schemeClr val="tx1"/>
                </a:solidFill>
              </a:rPr>
              <a:t>CR/DR – (Gain)/Loss Disposal Subsidiaries/JVs &amp; Others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 This needs to be performed in the OVH model, under the most appropriate cost centre. By proceeding this way financial integrity between OVH and MGMT models should not be an issue and ensures proper allocation in the cash flow.</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171948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Internal sale/purchase of Subsidiaries</a:t>
            </a:r>
          </a:p>
        </p:txBody>
      </p:sp>
      <p:sp>
        <p:nvSpPr>
          <p:cNvPr id="6" name="Content Placeholder 5"/>
          <p:cNvSpPr>
            <a:spLocks noGrp="1"/>
          </p:cNvSpPr>
          <p:nvPr>
            <p:ph idx="1"/>
          </p:nvPr>
        </p:nvSpPr>
        <p:spPr>
          <a:xfrm>
            <a:off x="180000" y="1440000"/>
            <a:ext cx="6408712" cy="7236456"/>
          </a:xfrm>
        </p:spPr>
        <p:txBody>
          <a:bodyPr/>
          <a:lstStyle/>
          <a:p>
            <a:pPr marL="0" indent="0">
              <a:spcAft>
                <a:spcPts val="300"/>
              </a:spcAft>
              <a:buNone/>
            </a:pPr>
            <a:r>
              <a:rPr lang="en-GB" sz="1500" dirty="0">
                <a:solidFill>
                  <a:schemeClr val="tx1"/>
                </a:solidFill>
              </a:rPr>
              <a:t>On internal sale of subsidiaries no gain / loss  should be recorded in the Group’s income statement and therefore any variance between the book value and the agreed sale price needs to be taken into reserves. In these instances the selling company needs to forecast the sale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book value</a:t>
            </a:r>
          </a:p>
          <a:p>
            <a:pPr marL="0" indent="0">
              <a:spcAft>
                <a:spcPts val="300"/>
              </a:spcAft>
              <a:buNone/>
            </a:pPr>
            <a:r>
              <a:rPr lang="en-GB" sz="1500" dirty="0">
                <a:solidFill>
                  <a:schemeClr val="tx1"/>
                </a:solidFill>
              </a:rPr>
              <a:t>CR – Investment in subsidiary using flow MF30I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gain/loss on the disposal</a:t>
            </a:r>
          </a:p>
          <a:p>
            <a:pPr marL="0" indent="0">
              <a:spcAft>
                <a:spcPts val="300"/>
              </a:spcAft>
              <a:buNone/>
            </a:pPr>
            <a:r>
              <a:rPr lang="en-GB" sz="1500" dirty="0">
                <a:solidFill>
                  <a:schemeClr val="tx1"/>
                </a:solidFill>
              </a:rPr>
              <a:t>CR/DR  – Other Movements in reserves using flow MF30I</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cash received</a:t>
            </a:r>
          </a:p>
          <a:p>
            <a:pPr marL="0" indent="0">
              <a:spcAft>
                <a:spcPts val="300"/>
              </a:spcAft>
              <a:buNone/>
            </a:pPr>
            <a:r>
              <a:rPr lang="en-GB" sz="1500" dirty="0">
                <a:solidFill>
                  <a:schemeClr val="tx1"/>
                </a:solidFill>
              </a:rPr>
              <a:t>DR – Cash and banks using flow MF20C</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reporting of an investment in a subsidiary by any legal entity must always be at the Historical cost value based on the initial transaction of the first investment (i.e. the cost of the investment in the subsidiary). When there is a sale or purchase of subsidiaries from one BAT company to another - the value to be DR or CR to the investment in Subsidiary account must always be at the Historical cost value and therefore the accounting from the </a:t>
            </a:r>
            <a:r>
              <a:rPr lang="en-GB" sz="1500" b="1" dirty="0">
                <a:solidFill>
                  <a:schemeClr val="tx1"/>
                </a:solidFill>
              </a:rPr>
              <a:t>buying </a:t>
            </a:r>
            <a:r>
              <a:rPr lang="en-GB" sz="1500" dirty="0">
                <a:solidFill>
                  <a:schemeClr val="tx1"/>
                </a:solidFill>
              </a:rPr>
              <a:t>company should be as follows for Group reporting purposes. Local reporting should follow local requirements: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historical cost </a:t>
            </a:r>
          </a:p>
          <a:p>
            <a:pPr marL="0" indent="0">
              <a:spcAft>
                <a:spcPts val="300"/>
              </a:spcAft>
              <a:buNone/>
            </a:pPr>
            <a:r>
              <a:rPr lang="en-GB" sz="1500" dirty="0">
                <a:solidFill>
                  <a:schemeClr val="tx1"/>
                </a:solidFill>
              </a:rPr>
              <a:t>DR – Investment in subsidiary using flow MF20Q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gain/loss on acquisition</a:t>
            </a:r>
          </a:p>
          <a:p>
            <a:pPr marL="0" indent="0">
              <a:spcAft>
                <a:spcPts val="300"/>
              </a:spcAft>
              <a:buNone/>
            </a:pPr>
            <a:r>
              <a:rPr lang="en-GB" sz="1500" dirty="0">
                <a:solidFill>
                  <a:schemeClr val="tx1"/>
                </a:solidFill>
              </a:rPr>
              <a:t>CR/DR  – Other Movements in reserves using flow MF30I (MF20Q for actuals)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For the cash paid</a:t>
            </a:r>
          </a:p>
          <a:p>
            <a:pPr marL="0" indent="0">
              <a:spcAft>
                <a:spcPts val="300"/>
              </a:spcAft>
              <a:buNone/>
            </a:pPr>
            <a:r>
              <a:rPr lang="en-GB" sz="1500" dirty="0">
                <a:solidFill>
                  <a:schemeClr val="tx1"/>
                </a:solidFill>
              </a:rPr>
              <a:t>CR – Cash and banks using flow MF20D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35089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3528"/>
            <a:ext cx="5408358" cy="941453"/>
          </a:xfrm>
        </p:spPr>
        <p:txBody>
          <a:bodyPr/>
          <a:lstStyle/>
          <a:p>
            <a:r>
              <a:rPr lang="en-US" sz="2500" dirty="0"/>
              <a:t>Moving from HFM to BPC</a:t>
            </a:r>
          </a:p>
        </p:txBody>
      </p:sp>
      <p:sp>
        <p:nvSpPr>
          <p:cNvPr id="6" name="Content Placeholder 5"/>
          <p:cNvSpPr>
            <a:spLocks noGrp="1"/>
          </p:cNvSpPr>
          <p:nvPr>
            <p:ph idx="4294967295"/>
          </p:nvPr>
        </p:nvSpPr>
        <p:spPr>
          <a:xfrm>
            <a:off x="180000" y="1440000"/>
            <a:ext cx="6480175" cy="6048375"/>
          </a:xfrm>
          <a:prstGeom prst="rect">
            <a:avLst/>
          </a:prstGeom>
        </p:spPr>
        <p:txBody>
          <a:bodyPr/>
          <a:lstStyle/>
          <a:p>
            <a:pPr marL="0" indent="0">
              <a:buNone/>
            </a:pPr>
            <a:r>
              <a:rPr lang="en-GB" sz="1500" dirty="0">
                <a:solidFill>
                  <a:schemeClr val="tx1"/>
                </a:solidFill>
              </a:rPr>
              <a:t>Transitioning from HFM to BPC should not be a complicated task when we talk about the system structure. Both systems work on dimensions (POV in HFM or CONTEXT in BPC) which are hierarchy and data needs to be posted at base level.</a:t>
            </a:r>
          </a:p>
          <a:p>
            <a:pPr marL="0" indent="0">
              <a:buNone/>
            </a:pPr>
            <a:endParaRPr lang="en-GB" sz="800" dirty="0">
              <a:solidFill>
                <a:schemeClr val="tx1"/>
              </a:solidFill>
            </a:endParaRPr>
          </a:p>
          <a:p>
            <a:pPr marL="0" indent="0">
              <a:buNone/>
            </a:pPr>
            <a:r>
              <a:rPr lang="en-GB" sz="1500" dirty="0">
                <a:solidFill>
                  <a:schemeClr val="tx1"/>
                </a:solidFill>
              </a:rPr>
              <a:t>The chart below gives a picture of the correlation between the 2 systems to ease the understanding on migration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48" y="3131840"/>
            <a:ext cx="6120000" cy="4189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598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Investment in Subsidiaries, Associates and JV’s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No manual entries expected for the accounts below as they are supposed to be used for Group adjustments on consolidation</a:t>
            </a:r>
          </a:p>
          <a:p>
            <a:pPr marL="0" indent="0">
              <a:spcAft>
                <a:spcPts val="300"/>
              </a:spcAft>
              <a:buNone/>
            </a:pPr>
            <a:r>
              <a:rPr lang="en-GB" sz="1500" dirty="0">
                <a:solidFill>
                  <a:schemeClr val="tx1"/>
                </a:solidFill>
              </a:rPr>
              <a:t>MBNA34000 - Investments in associates - equity (BPC)</a:t>
            </a:r>
          </a:p>
          <a:p>
            <a:pPr marL="0" indent="0">
              <a:spcAft>
                <a:spcPts val="300"/>
              </a:spcAft>
              <a:buNone/>
            </a:pPr>
            <a:r>
              <a:rPr lang="en-GB" sz="1500" dirty="0">
                <a:solidFill>
                  <a:schemeClr val="tx1"/>
                </a:solidFill>
              </a:rPr>
              <a:t>MBNA35000 - Elimination of </a:t>
            </a:r>
            <a:r>
              <a:rPr lang="en-GB" sz="1500" dirty="0" err="1">
                <a:solidFill>
                  <a:schemeClr val="tx1"/>
                </a:solidFill>
              </a:rPr>
              <a:t>inv</a:t>
            </a:r>
            <a:r>
              <a:rPr lang="en-GB" sz="1500" dirty="0">
                <a:solidFill>
                  <a:schemeClr val="tx1"/>
                </a:solidFill>
              </a:rPr>
              <a:t> in subs - held comp (BPC)</a:t>
            </a:r>
          </a:p>
          <a:p>
            <a:pPr marL="0" indent="0">
              <a:spcAft>
                <a:spcPts val="300"/>
              </a:spcAft>
              <a:buNone/>
            </a:pPr>
            <a:r>
              <a:rPr lang="en-GB" sz="1500" dirty="0">
                <a:solidFill>
                  <a:schemeClr val="tx1"/>
                </a:solidFill>
              </a:rPr>
              <a:t>MBNA36000 - Elimination of </a:t>
            </a:r>
            <a:r>
              <a:rPr lang="en-GB" sz="1500" dirty="0" err="1">
                <a:solidFill>
                  <a:schemeClr val="tx1"/>
                </a:solidFill>
              </a:rPr>
              <a:t>inv</a:t>
            </a:r>
            <a:r>
              <a:rPr lang="en-GB" sz="1500" dirty="0">
                <a:solidFill>
                  <a:schemeClr val="tx1"/>
                </a:solidFill>
              </a:rPr>
              <a:t> in subs - owner comp (BPC)</a:t>
            </a:r>
          </a:p>
          <a:p>
            <a:pPr marL="0" indent="0">
              <a:buNone/>
            </a:pPr>
            <a:endParaRPr lang="en-GB" sz="1500" dirty="0">
              <a:solidFill>
                <a:schemeClr val="tx1"/>
              </a:solidFill>
            </a:endParaRPr>
          </a:p>
          <a:p>
            <a:pPr marL="0" indent="0">
              <a:buNone/>
            </a:pPr>
            <a:endParaRPr lang="en-GB" sz="1500" dirty="0">
              <a:solidFill>
                <a:schemeClr val="tx1"/>
              </a:solidFill>
            </a:endParaRPr>
          </a:p>
          <a:p>
            <a:pPr marL="0" indent="0">
              <a:buNone/>
            </a:pPr>
            <a:endParaRPr lang="en-GB" sz="1500" dirty="0">
              <a:solidFill>
                <a:schemeClr val="tx1"/>
              </a:solidFill>
            </a:endParaRPr>
          </a:p>
        </p:txBody>
      </p:sp>
    </p:spTree>
    <p:extLst>
      <p:ext uri="{BB962C8B-B14F-4D97-AF65-F5344CB8AC3E}">
        <p14:creationId xmlns:p14="http://schemas.microsoft.com/office/powerpoint/2010/main" val="3476642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Retirement Benefits</a:t>
            </a:r>
          </a:p>
        </p:txBody>
      </p:sp>
    </p:spTree>
    <p:extLst>
      <p:ext uri="{BB962C8B-B14F-4D97-AF65-F5344CB8AC3E}">
        <p14:creationId xmlns:p14="http://schemas.microsoft.com/office/powerpoint/2010/main" val="3326793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Retirement benefit schemes (RBS)</a:t>
            </a:r>
          </a:p>
        </p:txBody>
      </p:sp>
      <p:sp>
        <p:nvSpPr>
          <p:cNvPr id="6" name="Content Placeholder 5"/>
          <p:cNvSpPr>
            <a:spLocks noGrp="1"/>
          </p:cNvSpPr>
          <p:nvPr>
            <p:ph idx="1"/>
          </p:nvPr>
        </p:nvSpPr>
        <p:spPr>
          <a:xfrm>
            <a:off x="180000" y="1440000"/>
            <a:ext cx="6552728" cy="6626691"/>
          </a:xfrm>
        </p:spPr>
        <p:txBody>
          <a:bodyPr/>
          <a:lstStyle/>
          <a:p>
            <a:pPr marL="0" indent="0">
              <a:spcAft>
                <a:spcPts val="300"/>
              </a:spcAft>
              <a:buNone/>
            </a:pPr>
            <a:r>
              <a:rPr lang="en-GB" sz="1500" dirty="0">
                <a:solidFill>
                  <a:schemeClr val="tx1"/>
                </a:solidFill>
              </a:rPr>
              <a:t>Movements in association with retirement benefits should be forecast under the following accounts on a gross basis (specific accounts must be used for the related deferred tax):</a:t>
            </a:r>
          </a:p>
          <a:p>
            <a:pPr marL="0" indent="0">
              <a:spcAft>
                <a:spcPts val="300"/>
              </a:spcAft>
              <a:buNone/>
            </a:pPr>
            <a:r>
              <a:rPr lang="en-GB" sz="1500" dirty="0">
                <a:solidFill>
                  <a:schemeClr val="tx1"/>
                </a:solidFill>
              </a:rPr>
              <a:t>MBNA40000 - Retirement benefit assets</a:t>
            </a:r>
          </a:p>
          <a:p>
            <a:pPr marL="0" indent="0">
              <a:spcAft>
                <a:spcPts val="300"/>
              </a:spcAft>
              <a:buNone/>
            </a:pPr>
            <a:r>
              <a:rPr lang="en-GB" sz="1500" dirty="0">
                <a:solidFill>
                  <a:schemeClr val="tx1"/>
                </a:solidFill>
              </a:rPr>
              <a:t>MBNL20000 - Retirement benefit liabilities (MF51 enabled)</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 Net Variation </a:t>
            </a:r>
          </a:p>
          <a:p>
            <a:pPr marL="0" indent="0">
              <a:spcAft>
                <a:spcPts val="300"/>
              </a:spcAft>
              <a:buNone/>
            </a:pPr>
            <a:r>
              <a:rPr lang="en-GB" sz="1500" dirty="0">
                <a:solidFill>
                  <a:schemeClr val="tx1"/>
                </a:solidFill>
              </a:rPr>
              <a:t>MF51 - Reclassifications (Adjusting Items)</a:t>
            </a:r>
          </a:p>
          <a:p>
            <a:pPr marL="0" indent="0">
              <a:spcAft>
                <a:spcPts val="300"/>
              </a:spcAft>
              <a:buNone/>
            </a:pPr>
            <a:r>
              <a:rPr lang="en-GB" sz="1500" dirty="0">
                <a:solidFill>
                  <a:schemeClr val="tx1"/>
                </a:solidFill>
              </a:rPr>
              <a:t>MF53 - Reclassifications (MF51 off-set)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a reminder any amounts posted under MF51 need to be compensated with MF53 in order to retain the closing balance position prior to the adjustment.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OCI (Other comprehensive income) element associated with the provision of retirement benefits needs to be forecast in the equity section under the account MBEQ14410 - Reserves - actuarial g/l on retirement ben schemes.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Flows associated with the account above:</a:t>
            </a:r>
          </a:p>
          <a:p>
            <a:pPr marL="0" indent="0">
              <a:spcAft>
                <a:spcPts val="300"/>
              </a:spcAft>
              <a:buNone/>
            </a:pPr>
            <a:r>
              <a:rPr lang="en-GB" sz="1500" dirty="0">
                <a:solidFill>
                  <a:schemeClr val="tx1"/>
                </a:solidFill>
              </a:rPr>
              <a:t>MF15 - Net Variation</a:t>
            </a:r>
          </a:p>
          <a:p>
            <a:pPr marL="0" indent="0">
              <a:spcAft>
                <a:spcPts val="300"/>
              </a:spcAft>
              <a:buNone/>
            </a:pPr>
            <a:r>
              <a:rPr lang="en-GB" sz="1500" dirty="0">
                <a:solidFill>
                  <a:schemeClr val="tx1"/>
                </a:solidFill>
              </a:rPr>
              <a:t>MF16A - Actuarial Gains/(Losses) – Subsidiaries </a:t>
            </a:r>
          </a:p>
          <a:p>
            <a:pPr marL="0" indent="0">
              <a:spcAft>
                <a:spcPts val="300"/>
              </a:spcAft>
              <a:buNone/>
            </a:pPr>
            <a:r>
              <a:rPr lang="en-GB" sz="1500" dirty="0">
                <a:solidFill>
                  <a:schemeClr val="tx1"/>
                </a:solidFill>
              </a:rPr>
              <a:t>MF16C - Surplus Recognition/Minimum Funding Obligations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CF rules for the movements on retirement benefits take into consideration the movement between opening and closing balances of the </a:t>
            </a:r>
            <a:r>
              <a:rPr lang="en-GB" sz="1500" b="1" dirty="0">
                <a:solidFill>
                  <a:schemeClr val="tx1"/>
                </a:solidFill>
              </a:rPr>
              <a:t>net</a:t>
            </a:r>
            <a:r>
              <a:rPr lang="en-GB" sz="1500" dirty="0">
                <a:solidFill>
                  <a:schemeClr val="tx1"/>
                </a:solidFill>
              </a:rPr>
              <a:t> retirement liabilities and  subtracts any amounts posted on the combination of account flow MBEQ14410 / MF16A.</a:t>
            </a:r>
          </a:p>
          <a:p>
            <a:pPr marL="0" indent="0">
              <a:buNone/>
            </a:pPr>
            <a:endParaRPr lang="en-GB" sz="1500" dirty="0">
              <a:solidFill>
                <a:schemeClr val="tx1"/>
              </a:solidFill>
            </a:endParaRPr>
          </a:p>
        </p:txBody>
      </p:sp>
    </p:spTree>
    <p:extLst>
      <p:ext uri="{BB962C8B-B14F-4D97-AF65-F5344CB8AC3E}">
        <p14:creationId xmlns:p14="http://schemas.microsoft.com/office/powerpoint/2010/main" val="3922619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TAXES</a:t>
            </a:r>
            <a:br>
              <a:rPr lang="en-GB" dirty="0"/>
            </a:br>
            <a:r>
              <a:rPr lang="en-GB" dirty="0"/>
              <a:t>Corporate, Deferred and WHT</a:t>
            </a:r>
          </a:p>
        </p:txBody>
      </p:sp>
    </p:spTree>
    <p:extLst>
      <p:ext uri="{BB962C8B-B14F-4D97-AF65-F5344CB8AC3E}">
        <p14:creationId xmlns:p14="http://schemas.microsoft.com/office/powerpoint/2010/main" val="2434826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Deferred Tax</a:t>
            </a:r>
          </a:p>
        </p:txBody>
      </p:sp>
      <p:sp>
        <p:nvSpPr>
          <p:cNvPr id="6" name="Content Placeholder 5"/>
          <p:cNvSpPr>
            <a:spLocks noGrp="1"/>
          </p:cNvSpPr>
          <p:nvPr>
            <p:ph idx="1"/>
          </p:nvPr>
        </p:nvSpPr>
        <p:spPr>
          <a:xfrm>
            <a:off x="180000" y="1440000"/>
            <a:ext cx="6408712" cy="7164448"/>
          </a:xfrm>
        </p:spPr>
        <p:txBody>
          <a:bodyPr/>
          <a:lstStyle/>
          <a:p>
            <a:pPr marL="0" indent="0">
              <a:spcAft>
                <a:spcPts val="300"/>
              </a:spcAft>
              <a:buNone/>
            </a:pPr>
            <a:r>
              <a:rPr lang="en-GB" sz="1500" dirty="0">
                <a:solidFill>
                  <a:schemeClr val="tx1"/>
                </a:solidFill>
              </a:rPr>
              <a:t>As a general principle the movements related to deferred tax need to fall under the same section of the BS for which the accruals generating the tax have been posted under. In this sense any deferred tax in connection with movements in assets, liabilities or the income statement should be forecast under the accounts:</a:t>
            </a:r>
          </a:p>
          <a:p>
            <a:pPr marL="0" indent="0">
              <a:spcAft>
                <a:spcPts val="300"/>
              </a:spcAft>
              <a:buNone/>
            </a:pPr>
            <a:r>
              <a:rPr lang="en-GB" sz="1500" dirty="0">
                <a:solidFill>
                  <a:schemeClr val="tx1"/>
                </a:solidFill>
              </a:rPr>
              <a:t>MBNA50000 - Deferred tax assets</a:t>
            </a:r>
          </a:p>
          <a:p>
            <a:pPr marL="0" indent="0">
              <a:spcAft>
                <a:spcPts val="300"/>
              </a:spcAft>
              <a:buNone/>
            </a:pPr>
            <a:r>
              <a:rPr lang="en-GB" sz="1500" dirty="0">
                <a:solidFill>
                  <a:schemeClr val="tx1"/>
                </a:solidFill>
              </a:rPr>
              <a:t>MBNL30000 - Deferred tax liabilities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deferred tax associated with movements in the equity section should be forecast under the accounts below:</a:t>
            </a:r>
          </a:p>
          <a:p>
            <a:pPr marL="0" indent="0">
              <a:spcAft>
                <a:spcPts val="300"/>
              </a:spcAft>
              <a:buNone/>
            </a:pPr>
            <a:r>
              <a:rPr lang="en-GB" sz="1500" dirty="0">
                <a:solidFill>
                  <a:schemeClr val="tx1"/>
                </a:solidFill>
              </a:rPr>
              <a:t>MBEQ13213 - Deferred tax - CF hedge reserves - financing</a:t>
            </a:r>
          </a:p>
          <a:p>
            <a:pPr marL="0" indent="0">
              <a:spcAft>
                <a:spcPts val="300"/>
              </a:spcAft>
              <a:buNone/>
            </a:pPr>
            <a:r>
              <a:rPr lang="en-GB" sz="1500" dirty="0">
                <a:solidFill>
                  <a:schemeClr val="tx1"/>
                </a:solidFill>
              </a:rPr>
              <a:t>MBEQ13223 - Deferred tax - CF hedge reserves - non-financing</a:t>
            </a:r>
          </a:p>
          <a:p>
            <a:pPr marL="0" indent="0">
              <a:spcAft>
                <a:spcPts val="300"/>
              </a:spcAft>
              <a:buNone/>
            </a:pPr>
            <a:r>
              <a:rPr lang="en-GB" sz="1500" dirty="0">
                <a:solidFill>
                  <a:schemeClr val="tx1"/>
                </a:solidFill>
              </a:rPr>
              <a:t>MBEQ13320 - Deferred tax - available for sale investments</a:t>
            </a:r>
          </a:p>
          <a:p>
            <a:pPr marL="0" indent="0">
              <a:spcAft>
                <a:spcPts val="300"/>
              </a:spcAft>
              <a:buNone/>
            </a:pPr>
            <a:r>
              <a:rPr lang="en-GB" sz="1500" dirty="0">
                <a:solidFill>
                  <a:schemeClr val="tx1"/>
                </a:solidFill>
              </a:rPr>
              <a:t>MBEQ13420 - Deferred tax - revaluation reserve</a:t>
            </a:r>
          </a:p>
          <a:p>
            <a:pPr marL="0" indent="0">
              <a:spcAft>
                <a:spcPts val="300"/>
              </a:spcAft>
              <a:buNone/>
            </a:pPr>
            <a:r>
              <a:rPr lang="en-GB" sz="1500" dirty="0">
                <a:solidFill>
                  <a:schemeClr val="tx1"/>
                </a:solidFill>
              </a:rPr>
              <a:t>MBEQ14340 - Reserves - deferred tax share schemes</a:t>
            </a:r>
          </a:p>
          <a:p>
            <a:pPr marL="0" indent="0">
              <a:spcAft>
                <a:spcPts val="300"/>
              </a:spcAft>
              <a:buNone/>
            </a:pPr>
            <a:r>
              <a:rPr lang="en-GB" sz="1500" dirty="0">
                <a:solidFill>
                  <a:schemeClr val="tx1"/>
                </a:solidFill>
              </a:rPr>
              <a:t>MBEQ14420 - </a:t>
            </a:r>
            <a:r>
              <a:rPr lang="en-GB" sz="1500" dirty="0" err="1">
                <a:solidFill>
                  <a:schemeClr val="tx1"/>
                </a:solidFill>
              </a:rPr>
              <a:t>Defrd</a:t>
            </a:r>
            <a:r>
              <a:rPr lang="en-GB" sz="1500" dirty="0">
                <a:solidFill>
                  <a:schemeClr val="tx1"/>
                </a:solidFill>
              </a:rPr>
              <a:t> tax - actuarial g/l on retirement ben schemes (MF16A/C)</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 Net Variation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As none of the deferred tax accounts have been considered in the CF rules, any movements between </a:t>
            </a:r>
            <a:r>
              <a:rPr lang="en-GB" sz="1500" b="1" dirty="0">
                <a:solidFill>
                  <a:schemeClr val="tx1"/>
                </a:solidFill>
              </a:rPr>
              <a:t>deferred tax and corporate tax </a:t>
            </a:r>
            <a:r>
              <a:rPr lang="en-GB" sz="1500" dirty="0">
                <a:solidFill>
                  <a:schemeClr val="tx1"/>
                </a:solidFill>
              </a:rPr>
              <a:t>need to transit via the income statement using the accounts below or via Equity using the accounts stated above. If transiting via the income statement, the net impact of this movement should be ZERO for the total Tax in the income statement.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MPTX11300 - Taxation - deferred tax</a:t>
            </a:r>
          </a:p>
          <a:p>
            <a:pPr marL="0" indent="0">
              <a:spcAft>
                <a:spcPts val="300"/>
              </a:spcAft>
              <a:buNone/>
            </a:pPr>
            <a:r>
              <a:rPr lang="en-GB" sz="1500" dirty="0">
                <a:solidFill>
                  <a:schemeClr val="tx1"/>
                </a:solidFill>
              </a:rPr>
              <a:t>MPTX11400 - Taxation - corporate tax</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185562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Corporate Tax</a:t>
            </a:r>
          </a:p>
        </p:txBody>
      </p:sp>
      <p:sp>
        <p:nvSpPr>
          <p:cNvPr id="6" name="Content Placeholder 5"/>
          <p:cNvSpPr>
            <a:spLocks noGrp="1"/>
          </p:cNvSpPr>
          <p:nvPr>
            <p:ph idx="1"/>
          </p:nvPr>
        </p:nvSpPr>
        <p:spPr>
          <a:xfrm>
            <a:off x="180000" y="1440000"/>
            <a:ext cx="6408712" cy="7380472"/>
          </a:xfrm>
        </p:spPr>
        <p:txBody>
          <a:bodyPr/>
          <a:lstStyle/>
          <a:p>
            <a:pPr marL="0" indent="0">
              <a:spcAft>
                <a:spcPts val="300"/>
              </a:spcAft>
              <a:buNone/>
            </a:pPr>
            <a:r>
              <a:rPr lang="en-GB" sz="1500" dirty="0">
                <a:solidFill>
                  <a:schemeClr val="tx1"/>
                </a:solidFill>
              </a:rPr>
              <a:t>Any BS movements related to corporate tax (excluding withholding tax) need to hit one of the 3 accounts stated below: </a:t>
            </a:r>
          </a:p>
          <a:p>
            <a:pPr marL="0" indent="0">
              <a:spcAft>
                <a:spcPts val="300"/>
              </a:spcAft>
              <a:buNone/>
            </a:pPr>
            <a:endParaRPr lang="en-GB" sz="1000" dirty="0">
              <a:solidFill>
                <a:schemeClr val="tx1"/>
              </a:solidFill>
            </a:endParaRPr>
          </a:p>
          <a:p>
            <a:pPr marL="0" indent="0">
              <a:spcAft>
                <a:spcPts val="300"/>
              </a:spcAft>
              <a:buNone/>
            </a:pPr>
            <a:r>
              <a:rPr lang="en-GB" sz="1500" dirty="0">
                <a:solidFill>
                  <a:schemeClr val="tx1"/>
                </a:solidFill>
              </a:rPr>
              <a:t>MBCA20000 - Income tax receivable</a:t>
            </a:r>
          </a:p>
          <a:p>
            <a:pPr marL="0" indent="0">
              <a:spcAft>
                <a:spcPts val="300"/>
              </a:spcAft>
              <a:buNone/>
            </a:pPr>
            <a:r>
              <a:rPr lang="en-GB" sz="1500" dirty="0">
                <a:solidFill>
                  <a:schemeClr val="tx1"/>
                </a:solidFill>
              </a:rPr>
              <a:t>MBCL20000 - Income tax payable</a:t>
            </a:r>
          </a:p>
          <a:p>
            <a:pPr marL="0" indent="0">
              <a:spcAft>
                <a:spcPts val="300"/>
              </a:spcAft>
              <a:buNone/>
            </a:pPr>
            <a:r>
              <a:rPr lang="en-GB" sz="1500" dirty="0">
                <a:solidFill>
                  <a:schemeClr val="tx1"/>
                </a:solidFill>
              </a:rPr>
              <a:t>MBEQ14700 - Corporation tax </a:t>
            </a:r>
            <a:endParaRPr lang="en-GB" sz="1500" b="1" dirty="0">
              <a:solidFill>
                <a:srgbClr val="FF0000"/>
              </a:solidFill>
            </a:endParaRPr>
          </a:p>
          <a:p>
            <a:pPr marL="0" indent="0">
              <a:spcAft>
                <a:spcPts val="300"/>
              </a:spcAft>
              <a:buNone/>
            </a:pPr>
            <a:endParaRPr lang="en-GB" sz="1000" dirty="0">
              <a:solidFill>
                <a:schemeClr val="tx1"/>
              </a:solidFill>
            </a:endParaRPr>
          </a:p>
          <a:p>
            <a:pPr marL="0" indent="0">
              <a:spcAft>
                <a:spcPts val="300"/>
              </a:spcAft>
              <a:buNone/>
            </a:pPr>
            <a:r>
              <a:rPr lang="en-GB" sz="1500" dirty="0">
                <a:solidFill>
                  <a:schemeClr val="tx1"/>
                </a:solidFill>
              </a:rPr>
              <a:t>The CF rules for the Corporate tax  take into consideration the charges to the P&amp;L in conjunction with the net movement (Opening MF00 – Closing MF99) of the accounts above and therefore a single flow has been allowed for manual input: MF15 - Net Variation </a:t>
            </a:r>
          </a:p>
          <a:p>
            <a:pPr marL="0" indent="0">
              <a:spcAft>
                <a:spcPts val="300"/>
              </a:spcAft>
              <a:buNone/>
            </a:pPr>
            <a:endParaRPr lang="en-GB" sz="1000" dirty="0">
              <a:solidFill>
                <a:schemeClr val="tx1"/>
              </a:solidFill>
            </a:endParaRPr>
          </a:p>
          <a:p>
            <a:pPr marL="0" indent="0">
              <a:spcAft>
                <a:spcPts val="300"/>
              </a:spcAft>
              <a:buNone/>
            </a:pPr>
            <a:r>
              <a:rPr lang="en-GB" sz="1500" dirty="0">
                <a:solidFill>
                  <a:schemeClr val="tx1"/>
                </a:solidFill>
              </a:rPr>
              <a:t>Exception applies for the Income Tax payable account for which flow MF26X – Revaluation of foreign currencies has been enabled as there is a handful of markets which have their tax liabilities pegged to a foreign currency. In this case  the revaluation needs to hit the income statement above Profit from Operations</a:t>
            </a:r>
          </a:p>
          <a:p>
            <a:pPr marL="0" indent="0">
              <a:spcAft>
                <a:spcPts val="300"/>
              </a:spcAft>
              <a:buNone/>
            </a:pPr>
            <a:endParaRPr lang="en-GB" sz="1000" dirty="0">
              <a:solidFill>
                <a:schemeClr val="tx1"/>
              </a:solidFill>
            </a:endParaRPr>
          </a:p>
          <a:p>
            <a:pPr marL="0" indent="0">
              <a:spcAft>
                <a:spcPts val="300"/>
              </a:spcAft>
              <a:buNone/>
            </a:pPr>
            <a:r>
              <a:rPr lang="en-GB" sz="1500" dirty="0">
                <a:solidFill>
                  <a:schemeClr val="tx1"/>
                </a:solidFill>
              </a:rPr>
              <a:t>Movements like prepayments under income tax receivable or tax balances settlements under income tax payable are expected to be reported under MF15.</a:t>
            </a:r>
          </a:p>
          <a:p>
            <a:pPr marL="0" indent="0">
              <a:spcAft>
                <a:spcPts val="300"/>
              </a:spcAft>
              <a:buNone/>
            </a:pPr>
            <a:endParaRPr lang="en-GB" sz="1000" dirty="0">
              <a:solidFill>
                <a:schemeClr val="tx1"/>
              </a:solidFill>
            </a:endParaRPr>
          </a:p>
          <a:p>
            <a:pPr marL="0" indent="0">
              <a:spcAft>
                <a:spcPts val="300"/>
              </a:spcAft>
              <a:buNone/>
            </a:pPr>
            <a:r>
              <a:rPr lang="en-GB" sz="1500" b="1" dirty="0">
                <a:solidFill>
                  <a:schemeClr val="tx1"/>
                </a:solidFill>
              </a:rPr>
              <a:t>REMINDERS:</a:t>
            </a:r>
          </a:p>
          <a:p>
            <a:pPr marL="0" indent="0">
              <a:spcAft>
                <a:spcPts val="300"/>
              </a:spcAft>
              <a:buNone/>
            </a:pPr>
            <a:r>
              <a:rPr lang="en-GB" sz="1500" dirty="0">
                <a:solidFill>
                  <a:schemeClr val="tx1"/>
                </a:solidFill>
              </a:rPr>
              <a:t>If enabled by the formula library any amounts reported under account MPTX11400 – Corporate tax in the Income statement will flow to account MBCL20000 – Income tax payable as a credit.</a:t>
            </a:r>
          </a:p>
          <a:p>
            <a:pPr marL="0" indent="0">
              <a:spcAft>
                <a:spcPts val="300"/>
              </a:spcAft>
              <a:buNone/>
            </a:pPr>
            <a:endParaRPr lang="en-GB" sz="1000" dirty="0">
              <a:solidFill>
                <a:schemeClr val="tx1"/>
              </a:solidFill>
            </a:endParaRPr>
          </a:p>
          <a:p>
            <a:pPr marL="0" indent="0">
              <a:spcAft>
                <a:spcPts val="300"/>
              </a:spcAft>
              <a:buNone/>
            </a:pPr>
            <a:r>
              <a:rPr lang="en-GB" sz="1500" dirty="0">
                <a:solidFill>
                  <a:schemeClr val="tx1"/>
                </a:solidFill>
              </a:rPr>
              <a:t>As none of the deferred tax accounts have been considered in the CF rules, any movements between deferred tax and corporate tax need to transit via the income statement using the accounts below. The net impact of this movement should be ZERO for the total Tax in the income statement.</a:t>
            </a:r>
          </a:p>
          <a:p>
            <a:pPr marL="0" indent="0">
              <a:spcAft>
                <a:spcPts val="300"/>
              </a:spcAft>
              <a:buNone/>
            </a:pPr>
            <a:r>
              <a:rPr lang="en-GB" sz="1500" dirty="0">
                <a:solidFill>
                  <a:schemeClr val="tx1"/>
                </a:solidFill>
              </a:rPr>
              <a:t>MPTX11300 - Taxation - deferred tax</a:t>
            </a:r>
          </a:p>
          <a:p>
            <a:pPr marL="0" indent="0">
              <a:spcAft>
                <a:spcPts val="300"/>
              </a:spcAft>
              <a:buNone/>
            </a:pPr>
            <a:r>
              <a:rPr lang="en-GB" sz="1500" dirty="0">
                <a:solidFill>
                  <a:schemeClr val="tx1"/>
                </a:solidFill>
              </a:rPr>
              <a:t>MPTX11400 - Taxation - corporate tax</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423215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Withholding Tax</a:t>
            </a:r>
          </a:p>
        </p:txBody>
      </p:sp>
      <p:sp>
        <p:nvSpPr>
          <p:cNvPr id="6" name="Content Placeholder 5"/>
          <p:cNvSpPr>
            <a:spLocks noGrp="1"/>
          </p:cNvSpPr>
          <p:nvPr>
            <p:ph idx="1"/>
          </p:nvPr>
        </p:nvSpPr>
        <p:spPr>
          <a:xfrm>
            <a:off x="180000" y="1440000"/>
            <a:ext cx="6552728" cy="6626691"/>
          </a:xfrm>
        </p:spPr>
        <p:txBody>
          <a:bodyPr/>
          <a:lstStyle/>
          <a:p>
            <a:pPr marL="0" indent="0">
              <a:spcAft>
                <a:spcPts val="300"/>
              </a:spcAft>
              <a:buNone/>
            </a:pPr>
            <a:r>
              <a:rPr lang="en-GB" sz="1500" dirty="0">
                <a:solidFill>
                  <a:schemeClr val="tx1"/>
                </a:solidFill>
              </a:rPr>
              <a:t>Any BS movements related to withholding tax need to hit one of the 3 accounts stated below: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MBCL64210 - Withholding tax - dividends payable</a:t>
            </a:r>
          </a:p>
          <a:p>
            <a:pPr marL="0" indent="0">
              <a:spcAft>
                <a:spcPts val="300"/>
              </a:spcAft>
              <a:buNone/>
            </a:pPr>
            <a:r>
              <a:rPr lang="en-GB" sz="1500" dirty="0">
                <a:solidFill>
                  <a:schemeClr val="tx1"/>
                </a:solidFill>
              </a:rPr>
              <a:t>MBCL64220 - Withholding tax - other</a:t>
            </a:r>
          </a:p>
          <a:p>
            <a:pPr marL="0" indent="0">
              <a:spcAft>
                <a:spcPts val="300"/>
              </a:spcAft>
              <a:buNone/>
            </a:pPr>
            <a:r>
              <a:rPr lang="en-GB" sz="1500" dirty="0">
                <a:solidFill>
                  <a:schemeClr val="tx1"/>
                </a:solidFill>
              </a:rPr>
              <a:t>MBCL64230 - Withholding tax - interest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CF rules for the Withholding  tax  take into consideration the movement between opening (MF00) and closing balances (MF99) of the accounts above and therefore a single flow has been allowed manual input: MF15 - Net Variation.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It also takes into consideration the WHT amounts retained at the source which need to be included in the CF input form, whether for actuals or forecast:</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MEMO_OBA60300 - Memo: Withholding tax for internal dividends (PPC required)</a:t>
            </a:r>
          </a:p>
          <a:p>
            <a:pPr marL="0" indent="0">
              <a:spcAft>
                <a:spcPts val="300"/>
              </a:spcAft>
              <a:buNone/>
            </a:pPr>
            <a:r>
              <a:rPr lang="en-GB" sz="1500" dirty="0">
                <a:solidFill>
                  <a:schemeClr val="tx1"/>
                </a:solidFill>
              </a:rPr>
              <a:t>MEMO_OBA60400 - Memo: Withholding tax for external dividends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MEMO_OBA60100 - Memo: WHT for T&amp;A royalties and recharges included in 			      profit (PPC required)</a:t>
            </a:r>
          </a:p>
          <a:p>
            <a:pPr marL="0" indent="0">
              <a:spcAft>
                <a:spcPts val="300"/>
              </a:spcAft>
              <a:buNone/>
            </a:pPr>
            <a:r>
              <a:rPr lang="en-GB" sz="1500" dirty="0">
                <a:solidFill>
                  <a:schemeClr val="tx1"/>
                </a:solidFill>
              </a:rPr>
              <a:t>MEMO_OBA60500 - Memo: Withholding tax for other operating others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MEMO_OBA60200 - Memo: WHT for internal interest (PPC required)</a:t>
            </a:r>
          </a:p>
          <a:p>
            <a:pPr marL="0" indent="0">
              <a:spcAft>
                <a:spcPts val="300"/>
              </a:spcAft>
              <a:buNone/>
            </a:pPr>
            <a:r>
              <a:rPr lang="en-GB" sz="1500" dirty="0">
                <a:solidFill>
                  <a:schemeClr val="tx1"/>
                </a:solidFill>
              </a:rPr>
              <a:t>MEMO_OBA60600 - Memo: WHT for external interest</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4572000"/>
            <a:ext cx="62976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426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Financial instruments</a:t>
            </a:r>
            <a:br>
              <a:rPr lang="en-GB" dirty="0"/>
            </a:br>
            <a:r>
              <a:rPr lang="en-GB" dirty="0"/>
              <a:t>AFS + NON Finance Derivatives</a:t>
            </a:r>
          </a:p>
        </p:txBody>
      </p:sp>
    </p:spTree>
    <p:extLst>
      <p:ext uri="{BB962C8B-B14F-4D97-AF65-F5344CB8AC3E}">
        <p14:creationId xmlns:p14="http://schemas.microsoft.com/office/powerpoint/2010/main" val="2931925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Financial instruments</a:t>
            </a:r>
          </a:p>
        </p:txBody>
      </p:sp>
      <p:sp>
        <p:nvSpPr>
          <p:cNvPr id="6" name="Content Placeholder 5"/>
          <p:cNvSpPr>
            <a:spLocks noGrp="1"/>
          </p:cNvSpPr>
          <p:nvPr>
            <p:ph idx="1"/>
          </p:nvPr>
        </p:nvSpPr>
        <p:spPr>
          <a:xfrm>
            <a:off x="180000" y="1440000"/>
            <a:ext cx="6552728" cy="7524488"/>
          </a:xfrm>
        </p:spPr>
        <p:txBody>
          <a:bodyPr/>
          <a:lstStyle/>
          <a:p>
            <a:pPr marL="0" indent="0">
              <a:spcAft>
                <a:spcPts val="300"/>
              </a:spcAft>
              <a:buNone/>
            </a:pPr>
            <a:r>
              <a:rPr lang="en-GB" sz="1500" dirty="0">
                <a:solidFill>
                  <a:schemeClr val="tx1"/>
                </a:solidFill>
              </a:rPr>
              <a:t>BAT defines net debt as borrowings, including related derivatives, less cash and cash equivalents and </a:t>
            </a:r>
            <a:r>
              <a:rPr lang="en-GB" sz="1500" b="1" dirty="0">
                <a:solidFill>
                  <a:schemeClr val="tx1"/>
                </a:solidFill>
              </a:rPr>
              <a:t>current</a:t>
            </a:r>
            <a:r>
              <a:rPr lang="en-GB" sz="1500" dirty="0">
                <a:solidFill>
                  <a:schemeClr val="tx1"/>
                </a:solidFill>
              </a:rPr>
              <a:t> Investments held at fair vale (formerly known as Available for sale investments). Based on this the accounts below do not form part of the net debt and instead hit the CF statement via the flows </a:t>
            </a:r>
            <a:r>
              <a:rPr lang="en-GB" sz="1500" b="1" dirty="0">
                <a:solidFill>
                  <a:schemeClr val="tx1"/>
                </a:solidFill>
              </a:rPr>
              <a:t>MF20C/MF20D</a:t>
            </a:r>
            <a:r>
              <a:rPr lang="en-GB" sz="1500" dirty="0">
                <a:solidFill>
                  <a:schemeClr val="tx1"/>
                </a:solidFill>
              </a:rPr>
              <a:t> for cash movements. Flow </a:t>
            </a:r>
            <a:r>
              <a:rPr lang="en-GB" sz="1500" b="1" dirty="0">
                <a:solidFill>
                  <a:schemeClr val="tx1"/>
                </a:solidFill>
              </a:rPr>
              <a:t>MF26A</a:t>
            </a:r>
            <a:r>
              <a:rPr lang="en-GB" sz="1500" dirty="0">
                <a:solidFill>
                  <a:schemeClr val="tx1"/>
                </a:solidFill>
              </a:rPr>
              <a:t> (interest capitalized) impacts the interest received external in the CF.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MBCA62100 - Loans and other financial assets (</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MBNA62100 - Loans and other financial assets (non-</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MBNA71000 - Available for sale investments (non-</a:t>
            </a:r>
            <a:r>
              <a:rPr lang="en-GB" sz="1500" dirty="0" err="1">
                <a:solidFill>
                  <a:schemeClr val="tx1"/>
                </a:solidFill>
              </a:rPr>
              <a:t>curr</a:t>
            </a:r>
            <a:r>
              <a:rPr lang="en-GB" sz="1500" dirty="0">
                <a:solidFill>
                  <a:schemeClr val="tx1"/>
                </a:solidFill>
              </a:rPr>
              <a:t>) (*)</a:t>
            </a:r>
          </a:p>
          <a:p>
            <a:pPr marL="0" indent="0">
              <a:spcAft>
                <a:spcPts val="300"/>
              </a:spcAft>
              <a:buNone/>
            </a:pPr>
            <a:r>
              <a:rPr lang="en-GB" sz="1500" dirty="0">
                <a:solidFill>
                  <a:schemeClr val="tx1"/>
                </a:solidFill>
              </a:rPr>
              <a:t>MBNA73000 - Financial assets at FV through P&amp;L (non-</a:t>
            </a:r>
            <a:r>
              <a:rPr lang="en-GB" sz="1500" dirty="0" err="1">
                <a:solidFill>
                  <a:schemeClr val="tx1"/>
                </a:solidFill>
              </a:rPr>
              <a:t>curr</a:t>
            </a:r>
            <a:r>
              <a:rPr lang="en-GB" sz="1500" dirty="0">
                <a:solidFill>
                  <a:schemeClr val="tx1"/>
                </a:solidFill>
              </a:rPr>
              <a:t>) (*)</a:t>
            </a:r>
          </a:p>
          <a:p>
            <a:pPr marL="0" indent="0">
              <a:spcAft>
                <a:spcPts val="300"/>
              </a:spcAft>
              <a:buNone/>
            </a:pPr>
            <a:r>
              <a:rPr lang="en-GB" sz="1500" dirty="0">
                <a:solidFill>
                  <a:schemeClr val="tx1"/>
                </a:solidFill>
              </a:rPr>
              <a:t>MBNA75000 - Investment assets at FV through P&amp;L (non-</a:t>
            </a:r>
            <a:r>
              <a:rPr lang="en-GB" sz="1500" dirty="0" err="1">
                <a:solidFill>
                  <a:schemeClr val="tx1"/>
                </a:solidFill>
              </a:rPr>
              <a:t>curr</a:t>
            </a:r>
            <a:r>
              <a:rPr lang="en-GB" sz="1500" dirty="0">
                <a:solidFill>
                  <a:schemeClr val="tx1"/>
                </a:solidFill>
              </a:rPr>
              <a: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Other </a:t>
            </a:r>
            <a:r>
              <a:rPr lang="en-GB" sz="1500" b="1" dirty="0">
                <a:solidFill>
                  <a:schemeClr val="tx1"/>
                </a:solidFill>
              </a:rPr>
              <a:t>NON_CASH</a:t>
            </a:r>
            <a:r>
              <a:rPr lang="en-GB" sz="1500" dirty="0">
                <a:solidFill>
                  <a:schemeClr val="tx1"/>
                </a:solidFill>
              </a:rPr>
              <a:t> flows associated with the account above:</a:t>
            </a:r>
          </a:p>
          <a:p>
            <a:pPr marL="0" indent="0">
              <a:spcAft>
                <a:spcPts val="300"/>
              </a:spcAft>
              <a:buNone/>
            </a:pPr>
            <a:r>
              <a:rPr lang="en-GB" sz="1500" dirty="0">
                <a:solidFill>
                  <a:schemeClr val="tx1"/>
                </a:solidFill>
              </a:rPr>
              <a:t>MF26A - Capitalised Interest Cost</a:t>
            </a:r>
          </a:p>
          <a:p>
            <a:pPr marL="0" indent="0">
              <a:spcAft>
                <a:spcPts val="300"/>
              </a:spcAft>
              <a:buNone/>
            </a:pPr>
            <a:r>
              <a:rPr lang="en-GB" sz="1500" dirty="0">
                <a:solidFill>
                  <a:schemeClr val="tx1"/>
                </a:solidFill>
              </a:rPr>
              <a:t>MF26J - Other Non-Cash Relevant Increases/Decreases (Treasury)</a:t>
            </a:r>
          </a:p>
          <a:p>
            <a:pPr marL="0" indent="0">
              <a:spcAft>
                <a:spcPts val="300"/>
              </a:spcAft>
              <a:buNone/>
            </a:pPr>
            <a:r>
              <a:rPr lang="en-GB" sz="1500" dirty="0">
                <a:solidFill>
                  <a:schemeClr val="tx1"/>
                </a:solidFill>
              </a:rPr>
              <a:t>MF26X - Revaluation of Foreign Currency Balances  - Non-Cash</a:t>
            </a:r>
          </a:p>
          <a:p>
            <a:pPr marL="0" indent="0">
              <a:spcAft>
                <a:spcPts val="300"/>
              </a:spcAft>
              <a:buNone/>
            </a:pPr>
            <a:r>
              <a:rPr lang="en-GB" sz="1500" dirty="0">
                <a:solidFill>
                  <a:schemeClr val="tx1"/>
                </a:solidFill>
              </a:rPr>
              <a:t>MF55C - Fair value gains and losses reported in net Assets</a:t>
            </a:r>
          </a:p>
          <a:p>
            <a:pPr marL="0" indent="0">
              <a:spcAft>
                <a:spcPts val="300"/>
              </a:spcAft>
              <a:buNone/>
            </a:pPr>
            <a:r>
              <a:rPr lang="en-GB" sz="1500" dirty="0">
                <a:solidFill>
                  <a:schemeClr val="tx1"/>
                </a:solidFill>
              </a:rPr>
              <a:t>MF81B - Foreign Exchange Gains/(Losses) to P&amp;L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 Markets are not expected to input amounts in these accounts without first obtaining prior approval from BAT Group Accounts.</a:t>
            </a:r>
          </a:p>
          <a:p>
            <a:pPr marL="0" indent="0">
              <a:spcAft>
                <a:spcPts val="300"/>
              </a:spcAft>
              <a:buNone/>
            </a:pPr>
            <a:endParaRPr lang="en-GB" sz="800" b="1" dirty="0">
              <a:solidFill>
                <a:schemeClr val="tx1"/>
              </a:solidFill>
            </a:endParaRPr>
          </a:p>
          <a:p>
            <a:pPr marL="0" indent="0">
              <a:spcAft>
                <a:spcPts val="300"/>
              </a:spcAft>
              <a:buNone/>
            </a:pPr>
            <a:r>
              <a:rPr lang="en-GB" sz="1500" dirty="0">
                <a:solidFill>
                  <a:schemeClr val="tx1"/>
                </a:solidFill>
              </a:rPr>
              <a:t>Any write-offs/impairments need to be properly forecast under flow MF25C. The other side of this transaction can be either the Income Statement (ordinary or adjusting depending on materiality) or </a:t>
            </a:r>
            <a:r>
              <a:rPr lang="en-GB" sz="1500" b="1" dirty="0">
                <a:solidFill>
                  <a:schemeClr val="tx1"/>
                </a:solidFill>
              </a:rPr>
              <a:t>Other Movements on Equity</a:t>
            </a:r>
            <a:r>
              <a:rPr lang="en-GB" sz="1500" dirty="0">
                <a:solidFill>
                  <a:schemeClr val="tx1"/>
                </a:solidFill>
              </a:rPr>
              <a:t>. It is recommended in these instances to seek advice from BAT Group Accounts (bat_group_accounts@bat.com) on what would be the most appropriate treatment for each of the occasions.</a:t>
            </a:r>
          </a:p>
          <a:p>
            <a:pPr marL="0" indent="0">
              <a:spcAft>
                <a:spcPts val="300"/>
              </a:spcAft>
              <a:buNone/>
            </a:pPr>
            <a:endParaRPr lang="en-GB" sz="800" dirty="0">
              <a:solidFill>
                <a:schemeClr val="tx1"/>
              </a:solidFill>
            </a:endParaRPr>
          </a:p>
          <a:p>
            <a:pPr marL="0" indent="0">
              <a:spcAft>
                <a:spcPts val="300"/>
              </a:spcAft>
              <a:buNone/>
            </a:pPr>
            <a:r>
              <a:rPr lang="en-GB" sz="1500" b="1" dirty="0">
                <a:solidFill>
                  <a:schemeClr val="tx1"/>
                </a:solidFill>
              </a:rPr>
              <a:t>Held to Maturity accounts should no longer be used after the implementation of IFRS9</a:t>
            </a:r>
          </a:p>
        </p:txBody>
      </p:sp>
    </p:spTree>
    <p:extLst>
      <p:ext uri="{BB962C8B-B14F-4D97-AF65-F5344CB8AC3E}">
        <p14:creationId xmlns:p14="http://schemas.microsoft.com/office/powerpoint/2010/main" val="560672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Non-financing derivatives (1)</a:t>
            </a:r>
          </a:p>
        </p:txBody>
      </p:sp>
      <p:sp>
        <p:nvSpPr>
          <p:cNvPr id="6" name="Content Placeholder 5"/>
          <p:cNvSpPr>
            <a:spLocks noGrp="1"/>
          </p:cNvSpPr>
          <p:nvPr>
            <p:ph idx="1"/>
          </p:nvPr>
        </p:nvSpPr>
        <p:spPr>
          <a:xfrm>
            <a:off x="180000" y="1440000"/>
            <a:ext cx="6552728" cy="7380472"/>
          </a:xfrm>
        </p:spPr>
        <p:txBody>
          <a:bodyPr/>
          <a:lstStyle/>
          <a:p>
            <a:pPr marL="0" indent="0">
              <a:spcAft>
                <a:spcPts val="300"/>
              </a:spcAft>
              <a:buNone/>
            </a:pPr>
            <a:r>
              <a:rPr lang="en-GB" sz="1500" dirty="0">
                <a:solidFill>
                  <a:schemeClr val="tx1"/>
                </a:solidFill>
              </a:rPr>
              <a:t>Non-financing derivatives balances should be reported mainly by BATIF. Make sure the information is received from BATIF for forecasting purposes, otherwise please contact the BATIF manager before posting any balances. Such movements need to be forecast under the following accounts.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MBNA74210 - Derivative fin asset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non-fin external</a:t>
            </a:r>
          </a:p>
          <a:p>
            <a:pPr marL="0" indent="0">
              <a:spcAft>
                <a:spcPts val="300"/>
              </a:spcAft>
              <a:buNone/>
            </a:pPr>
            <a:r>
              <a:rPr lang="en-GB" sz="1500" dirty="0">
                <a:solidFill>
                  <a:schemeClr val="tx1"/>
                </a:solidFill>
              </a:rPr>
              <a:t>MBNA74220 - Derivative fin asset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non-fin internal</a:t>
            </a:r>
          </a:p>
          <a:p>
            <a:pPr marL="0" indent="0">
              <a:spcAft>
                <a:spcPts val="300"/>
              </a:spcAft>
              <a:buNone/>
            </a:pPr>
            <a:r>
              <a:rPr lang="en-GB" sz="1500" dirty="0">
                <a:solidFill>
                  <a:schemeClr val="tx1"/>
                </a:solidFill>
              </a:rPr>
              <a:t>MBCA74210 -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non-financing external</a:t>
            </a:r>
          </a:p>
          <a:p>
            <a:pPr marL="0" indent="0">
              <a:spcAft>
                <a:spcPts val="300"/>
              </a:spcAft>
              <a:buNone/>
            </a:pPr>
            <a:r>
              <a:rPr lang="en-GB" sz="1500" dirty="0">
                <a:solidFill>
                  <a:schemeClr val="tx1"/>
                </a:solidFill>
              </a:rPr>
              <a:t>MBCA74220 -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non-financing internal</a:t>
            </a:r>
          </a:p>
          <a:p>
            <a:pPr marL="0" indent="0">
              <a:spcAft>
                <a:spcPts val="300"/>
              </a:spcAft>
              <a:buNone/>
            </a:pPr>
            <a:r>
              <a:rPr lang="en-GB" sz="1500" dirty="0">
                <a:solidFill>
                  <a:schemeClr val="tx1"/>
                </a:solidFill>
              </a:rPr>
              <a:t>MBNL74300 -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non-fin external</a:t>
            </a:r>
          </a:p>
          <a:p>
            <a:pPr marL="0" indent="0">
              <a:spcAft>
                <a:spcPts val="300"/>
              </a:spcAft>
              <a:buNone/>
            </a:pPr>
            <a:r>
              <a:rPr lang="en-GB" sz="1500" dirty="0">
                <a:solidFill>
                  <a:schemeClr val="tx1"/>
                </a:solidFill>
              </a:rPr>
              <a:t>MBNL74400 -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non-fin internal</a:t>
            </a:r>
          </a:p>
          <a:p>
            <a:pPr marL="0" indent="0">
              <a:spcAft>
                <a:spcPts val="300"/>
              </a:spcAft>
              <a:buNone/>
            </a:pPr>
            <a:r>
              <a:rPr lang="en-GB" sz="1500" dirty="0">
                <a:solidFill>
                  <a:schemeClr val="tx1"/>
                </a:solidFill>
              </a:rPr>
              <a:t>MBCL74210 -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non-financing external</a:t>
            </a:r>
          </a:p>
          <a:p>
            <a:pPr marL="0" indent="0">
              <a:spcAft>
                <a:spcPts val="300"/>
              </a:spcAft>
              <a:buNone/>
            </a:pPr>
            <a:r>
              <a:rPr lang="en-GB" sz="1500" dirty="0">
                <a:solidFill>
                  <a:schemeClr val="tx1"/>
                </a:solidFill>
              </a:rPr>
              <a:t>MBCL74220 -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non-financing internal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Like the non-current investments the non-financing derivatives do not form part of the net debt as well. Non-financing derivatives as a general principle are contracted to hedge the acquisition of raw materials, machinery and protect material cash remittances (e.g. Turnover, T&amp;A, etc..) against exchange rate fluctuations. </a:t>
            </a:r>
            <a:r>
              <a:rPr lang="en-GB" sz="1500" b="1" dirty="0">
                <a:solidFill>
                  <a:schemeClr val="tx1"/>
                </a:solidFill>
              </a:rPr>
              <a:t>In this sense the outcome of these contracts normally hits the income statement above profit from operations</a:t>
            </a:r>
            <a:r>
              <a:rPr lang="en-GB" sz="1500" dirty="0">
                <a:solidFill>
                  <a:schemeClr val="tx1"/>
                </a:solidFill>
              </a:rPr>
              <a:t> and indirectly the cash flow statement, whether via the Adjusted Profit form Operations line or via the Adjusting costs line.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Exception applies to internal dividends hedging as it can be observed on the guidance on associated flows as below. Cash movements related to dividends hedging are not deemed to hit the income statement and therefore need to be disclosed in the CF statement .</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76302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overview</a:t>
            </a:r>
          </a:p>
        </p:txBody>
      </p:sp>
    </p:spTree>
    <p:extLst>
      <p:ext uri="{BB962C8B-B14F-4D97-AF65-F5344CB8AC3E}">
        <p14:creationId xmlns:p14="http://schemas.microsoft.com/office/powerpoint/2010/main" val="3597110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Non-financing derivatives (2)</a:t>
            </a:r>
          </a:p>
        </p:txBody>
      </p:sp>
      <p:sp>
        <p:nvSpPr>
          <p:cNvPr id="6" name="Content Placeholder 5"/>
          <p:cNvSpPr>
            <a:spLocks noGrp="1"/>
          </p:cNvSpPr>
          <p:nvPr>
            <p:ph idx="1"/>
          </p:nvPr>
        </p:nvSpPr>
        <p:spPr>
          <a:xfrm>
            <a:off x="180000" y="1440000"/>
            <a:ext cx="6552728" cy="7380472"/>
          </a:xfrm>
        </p:spPr>
        <p:txBody>
          <a:bodyPr/>
          <a:lstStyle/>
          <a:p>
            <a:pPr marL="0" indent="0">
              <a:spcAft>
                <a:spcPts val="300"/>
              </a:spcAft>
              <a:buNone/>
            </a:pPr>
            <a:r>
              <a:rPr lang="en-GB" sz="1500" dirty="0">
                <a:solidFill>
                  <a:schemeClr val="tx1"/>
                </a:solidFill>
              </a:rPr>
              <a:t>When dealing with the actual CF, given the information flowing from the treasury model is not accurate, additional entries for the non-financing derivatives need to be done via the Cash flow input form I301 – Flow reclassification and additional inputs for the CF.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As stated in the print screen below, flows MF20C and MF20D will have an impact in the CF, whereas any other entries won’t.</a:t>
            </a:r>
          </a:p>
          <a:p>
            <a:pPr marL="0" indent="0">
              <a:spcAft>
                <a:spcPts val="300"/>
              </a:spcAft>
              <a:buNone/>
            </a:pPr>
            <a:endParaRPr lang="en-GB" sz="15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48" y="3419872"/>
            <a:ext cx="6120000" cy="1526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021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Working capital excluding RBS</a:t>
            </a:r>
          </a:p>
        </p:txBody>
      </p:sp>
    </p:spTree>
    <p:extLst>
      <p:ext uri="{BB962C8B-B14F-4D97-AF65-F5344CB8AC3E}">
        <p14:creationId xmlns:p14="http://schemas.microsoft.com/office/powerpoint/2010/main" val="1400440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(1)</a:t>
            </a:r>
          </a:p>
        </p:txBody>
      </p:sp>
      <p:sp>
        <p:nvSpPr>
          <p:cNvPr id="6" name="Content Placeholder 5"/>
          <p:cNvSpPr>
            <a:spLocks noGrp="1"/>
          </p:cNvSpPr>
          <p:nvPr>
            <p:ph idx="1"/>
          </p:nvPr>
        </p:nvSpPr>
        <p:spPr>
          <a:xfrm>
            <a:off x="180000" y="1440000"/>
            <a:ext cx="6408712" cy="7380472"/>
          </a:xfrm>
        </p:spPr>
        <p:txBody>
          <a:bodyPr/>
          <a:lstStyle/>
          <a:p>
            <a:pPr marL="0" indent="0">
              <a:spcAft>
                <a:spcPts val="300"/>
              </a:spcAft>
              <a:buNone/>
            </a:pPr>
            <a:r>
              <a:rPr lang="en-GB" sz="1500" dirty="0">
                <a:solidFill>
                  <a:schemeClr val="tx1"/>
                </a:solidFill>
              </a:rPr>
              <a:t>The accounts to follow contribute for the working capital section of the CF (whether ordinary or adjusting). The movements on these accounts adjust the earnings recognized in the income statement from accruals (</a:t>
            </a:r>
            <a:r>
              <a:rPr lang="en-GB" sz="1500" b="1" dirty="0">
                <a:solidFill>
                  <a:srgbClr val="002060"/>
                </a:solidFill>
              </a:rPr>
              <a:t>concept</a:t>
            </a:r>
            <a:r>
              <a:rPr lang="en-GB" sz="1500" dirty="0">
                <a:solidFill>
                  <a:schemeClr val="tx1"/>
                </a:solidFill>
              </a:rPr>
              <a:t>)  to cash (</a:t>
            </a:r>
            <a:r>
              <a:rPr lang="en-GB" sz="1500" b="1" dirty="0">
                <a:solidFill>
                  <a:schemeClr val="tx1"/>
                </a:solidFill>
              </a:rPr>
              <a:t>reality</a:t>
            </a:r>
            <a:r>
              <a:rPr lang="en-GB" sz="1500" dirty="0">
                <a:solidFill>
                  <a:schemeClr val="tx1"/>
                </a:solidFill>
              </a:rPr>
              <a: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CF rules for the movements on working capital take into consideration the movement between opening (MF00) and closing balances (MF99) of the accounts considered in the rules and therefore a single flow has been allowed manual input: MF15 - Net Variation.</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Accounts in the CURRENT side of the BS (exception applies for RBS) have also been enabled for MF51 - Reclassifications (Adjusting Items). </a:t>
            </a:r>
            <a:r>
              <a:rPr lang="en-GB" sz="1500" b="1" dirty="0">
                <a:solidFill>
                  <a:schemeClr val="tx1"/>
                </a:solidFill>
              </a:rPr>
              <a:t>As a reminder any amounts posted under MF51 need to be off-set with MF53 in order to retain the closing balance position prior to the adjustment. </a:t>
            </a:r>
            <a:r>
              <a:rPr lang="en-GB" sz="1500" dirty="0">
                <a:solidFill>
                  <a:schemeClr val="tx1"/>
                </a:solidFill>
              </a:rPr>
              <a:t>This rule applies for both actuals and forecast data. Adjusting cash movements should be always reported under the </a:t>
            </a:r>
            <a:r>
              <a:rPr lang="en-GB" sz="1500" u="sng" dirty="0">
                <a:solidFill>
                  <a:schemeClr val="tx1"/>
                </a:solidFill>
              </a:rPr>
              <a:t>Current side of the BS.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176" y="5148464"/>
            <a:ext cx="3893024"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981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(2)</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mapping of the BS accounts impacting the Adjusting section of the CF is as follows: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Whilst forecasting movements between ordinary and adjusting items can be performed directly in the BS input form, any ACTUAL incurred adjusting items related to any of the BS accounts above requires an entry in CF input form.</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68" y="2051720"/>
            <a:ext cx="6408000" cy="239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07" y="6228184"/>
            <a:ext cx="62976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5977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(3)</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b="1" dirty="0">
                <a:solidFill>
                  <a:schemeClr val="tx1"/>
                </a:solidFill>
              </a:rPr>
              <a:t>Stocks or Inventories accounts (MF51/MF53 allowed for all):</a:t>
            </a:r>
          </a:p>
          <a:p>
            <a:pPr marL="0" indent="0">
              <a:spcAft>
                <a:spcPts val="300"/>
              </a:spcAft>
              <a:buNone/>
            </a:pPr>
            <a:r>
              <a:rPr lang="en-GB" sz="1500" dirty="0">
                <a:solidFill>
                  <a:schemeClr val="tx1"/>
                </a:solidFill>
              </a:rPr>
              <a:t>MBCA11100 - Leaf stocks for own consumption</a:t>
            </a:r>
          </a:p>
          <a:p>
            <a:pPr marL="0" indent="0">
              <a:spcAft>
                <a:spcPts val="300"/>
              </a:spcAft>
              <a:buNone/>
            </a:pPr>
            <a:r>
              <a:rPr lang="en-GB" sz="1500" dirty="0">
                <a:solidFill>
                  <a:schemeClr val="tx1"/>
                </a:solidFill>
              </a:rPr>
              <a:t>MBCA11200 - Leaf for external resale</a:t>
            </a:r>
          </a:p>
          <a:p>
            <a:pPr marL="0" indent="0">
              <a:spcAft>
                <a:spcPts val="300"/>
              </a:spcAft>
              <a:buNone/>
            </a:pPr>
            <a:r>
              <a:rPr lang="en-GB" sz="1500" dirty="0">
                <a:solidFill>
                  <a:schemeClr val="tx1"/>
                </a:solidFill>
              </a:rPr>
              <a:t>MBCA11300 - Leaf for internal resale</a:t>
            </a:r>
          </a:p>
          <a:p>
            <a:pPr marL="0" indent="0">
              <a:spcAft>
                <a:spcPts val="300"/>
              </a:spcAft>
              <a:buNone/>
            </a:pPr>
            <a:r>
              <a:rPr lang="en-GB" sz="1500" dirty="0">
                <a:solidFill>
                  <a:schemeClr val="tx1"/>
                </a:solidFill>
              </a:rPr>
              <a:t>MBCA11400 - Cloves</a:t>
            </a:r>
          </a:p>
          <a:p>
            <a:pPr marL="0" indent="0">
              <a:spcAft>
                <a:spcPts val="300"/>
              </a:spcAft>
              <a:buNone/>
            </a:pPr>
            <a:r>
              <a:rPr lang="en-GB" sz="1500" dirty="0">
                <a:solidFill>
                  <a:schemeClr val="tx1"/>
                </a:solidFill>
              </a:rPr>
              <a:t>MBCA12000 - Manufacturing materials</a:t>
            </a:r>
          </a:p>
          <a:p>
            <a:pPr marL="0" indent="0">
              <a:spcAft>
                <a:spcPts val="300"/>
              </a:spcAft>
              <a:buNone/>
            </a:pPr>
            <a:r>
              <a:rPr lang="en-GB" sz="1500" dirty="0">
                <a:solidFill>
                  <a:schemeClr val="tx1"/>
                </a:solidFill>
              </a:rPr>
              <a:t>MBCA13000 - Finished goods stocks - </a:t>
            </a:r>
            <a:r>
              <a:rPr lang="en-GB" sz="1500" dirty="0" err="1">
                <a:solidFill>
                  <a:schemeClr val="tx1"/>
                </a:solidFill>
              </a:rPr>
              <a:t>excl</a:t>
            </a:r>
            <a:r>
              <a:rPr lang="en-GB" sz="1500" dirty="0">
                <a:solidFill>
                  <a:schemeClr val="tx1"/>
                </a:solidFill>
              </a:rPr>
              <a:t> </a:t>
            </a:r>
            <a:r>
              <a:rPr lang="en-GB" sz="1500" dirty="0" err="1">
                <a:solidFill>
                  <a:schemeClr val="tx1"/>
                </a:solidFill>
              </a:rPr>
              <a:t>gov</a:t>
            </a:r>
            <a:r>
              <a:rPr lang="en-GB" sz="1500" dirty="0">
                <a:solidFill>
                  <a:schemeClr val="tx1"/>
                </a:solidFill>
              </a:rPr>
              <a:t> levies</a:t>
            </a:r>
          </a:p>
          <a:p>
            <a:pPr marL="0" indent="0">
              <a:spcAft>
                <a:spcPts val="300"/>
              </a:spcAft>
              <a:buNone/>
            </a:pPr>
            <a:r>
              <a:rPr lang="en-GB" sz="1500" dirty="0">
                <a:solidFill>
                  <a:schemeClr val="tx1"/>
                </a:solidFill>
              </a:rPr>
              <a:t>MBCA14000 - Government levies in stocks</a:t>
            </a:r>
          </a:p>
          <a:p>
            <a:pPr marL="0" indent="0">
              <a:spcAft>
                <a:spcPts val="300"/>
              </a:spcAft>
              <a:buNone/>
            </a:pPr>
            <a:r>
              <a:rPr lang="en-GB" sz="1500" dirty="0">
                <a:solidFill>
                  <a:schemeClr val="tx1"/>
                </a:solidFill>
              </a:rPr>
              <a:t>MBCA15000 - Other stocks including spares and consumables</a:t>
            </a:r>
          </a:p>
          <a:p>
            <a:pPr marL="0" indent="0">
              <a:spcAft>
                <a:spcPts val="300"/>
              </a:spcAft>
              <a:buNone/>
            </a:pPr>
            <a:endParaRPr lang="en-GB" sz="800" dirty="0">
              <a:solidFill>
                <a:schemeClr val="tx1"/>
              </a:solidFill>
            </a:endParaRPr>
          </a:p>
          <a:p>
            <a:pPr marL="0" indent="0">
              <a:spcAft>
                <a:spcPts val="300"/>
              </a:spcAft>
              <a:buNone/>
            </a:pPr>
            <a:r>
              <a:rPr lang="en-GB" sz="1500" b="1" dirty="0">
                <a:solidFill>
                  <a:schemeClr val="tx1"/>
                </a:solidFill>
              </a:rPr>
              <a:t>Operating receivables external accounts:</a:t>
            </a:r>
          </a:p>
          <a:p>
            <a:pPr marL="0" indent="0">
              <a:spcAft>
                <a:spcPts val="300"/>
              </a:spcAft>
              <a:buNone/>
            </a:pPr>
            <a:r>
              <a:rPr lang="en-GB" sz="1500" dirty="0">
                <a:solidFill>
                  <a:schemeClr val="tx1"/>
                </a:solidFill>
              </a:rPr>
              <a:t>MBNA61100 - Trade receivables (non-</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MBCA61100 - Trade receivables (</a:t>
            </a:r>
            <a:r>
              <a:rPr lang="en-GB" sz="1500" dirty="0" err="1">
                <a:solidFill>
                  <a:schemeClr val="tx1"/>
                </a:solidFill>
              </a:rPr>
              <a:t>curr</a:t>
            </a:r>
            <a:r>
              <a:rPr lang="en-GB" sz="1500" dirty="0">
                <a:solidFill>
                  <a:schemeClr val="tx1"/>
                </a:solidFill>
              </a:rPr>
              <a:t>) external</a:t>
            </a:r>
          </a:p>
          <a:p>
            <a:pPr marL="0" indent="0">
              <a:spcAft>
                <a:spcPts val="300"/>
              </a:spcAft>
              <a:buNone/>
            </a:pPr>
            <a:endParaRPr lang="en-GB" sz="800" b="1" dirty="0">
              <a:solidFill>
                <a:schemeClr val="tx1"/>
              </a:solidFill>
            </a:endParaRPr>
          </a:p>
          <a:p>
            <a:pPr marL="0" indent="0">
              <a:spcAft>
                <a:spcPts val="300"/>
              </a:spcAft>
              <a:buNone/>
            </a:pPr>
            <a:r>
              <a:rPr lang="en-GB" sz="1500" b="1" dirty="0">
                <a:solidFill>
                  <a:schemeClr val="tx1"/>
                </a:solidFill>
              </a:rPr>
              <a:t>Other receivables external accounts:</a:t>
            </a:r>
          </a:p>
          <a:p>
            <a:pPr marL="0" indent="0">
              <a:spcAft>
                <a:spcPts val="300"/>
              </a:spcAft>
              <a:buNone/>
            </a:pPr>
            <a:r>
              <a:rPr lang="en-GB" sz="1500" dirty="0">
                <a:solidFill>
                  <a:schemeClr val="tx1"/>
                </a:solidFill>
              </a:rPr>
              <a:t>MBNA62300 - Other receivables external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MBCA62300 - Other receivables (</a:t>
            </a:r>
            <a:r>
              <a:rPr lang="en-GB" sz="1500" dirty="0" err="1">
                <a:solidFill>
                  <a:schemeClr val="tx1"/>
                </a:solidFill>
              </a:rPr>
              <a:t>curr</a:t>
            </a:r>
            <a:r>
              <a:rPr lang="en-GB" sz="1500" dirty="0">
                <a:solidFill>
                  <a:schemeClr val="tx1"/>
                </a:solidFill>
              </a:rPr>
              <a:t>)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any tax (WHT) is meant to be retained by an external payee on the remittance of the cash, this needs to be accounted for under the Tax section of the income statement in the account to follow. The cash flow rules deducts such amounts from the movements on external receivables and adds them to the cash flow line MCOC13000 Other non cash items in operating profit to compensate for it.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MPTX12500	WHT on other income external</a:t>
            </a:r>
          </a:p>
          <a:p>
            <a:pPr marL="0" indent="0">
              <a:spcAft>
                <a:spcPts val="300"/>
              </a:spcAft>
              <a:buNone/>
            </a:pPr>
            <a:endParaRPr lang="en-GB" sz="8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263994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(4)</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b="1" dirty="0">
                <a:solidFill>
                  <a:schemeClr val="tx1"/>
                </a:solidFill>
              </a:rPr>
              <a:t>Operating payables external accounts:</a:t>
            </a:r>
          </a:p>
          <a:p>
            <a:pPr marL="0" indent="0">
              <a:spcAft>
                <a:spcPts val="300"/>
              </a:spcAft>
              <a:buNone/>
            </a:pPr>
            <a:r>
              <a:rPr lang="fr-FR" sz="1500" dirty="0">
                <a:solidFill>
                  <a:schemeClr val="tx1"/>
                </a:solidFill>
              </a:rPr>
              <a:t>MBNL61100 - Trade payables (non-</a:t>
            </a:r>
            <a:r>
              <a:rPr lang="fr-FR" sz="1500" dirty="0" err="1">
                <a:solidFill>
                  <a:schemeClr val="tx1"/>
                </a:solidFill>
              </a:rPr>
              <a:t>curr</a:t>
            </a:r>
            <a:r>
              <a:rPr lang="fr-FR" sz="1500" dirty="0">
                <a:solidFill>
                  <a:schemeClr val="tx1"/>
                </a:solidFill>
              </a:rPr>
              <a:t>) </a:t>
            </a:r>
            <a:r>
              <a:rPr lang="fr-FR" sz="1500" dirty="0" err="1">
                <a:solidFill>
                  <a:schemeClr val="tx1"/>
                </a:solidFill>
              </a:rPr>
              <a:t>external</a:t>
            </a:r>
            <a:endParaRPr lang="fr-FR" sz="1500" dirty="0">
              <a:solidFill>
                <a:schemeClr val="tx1"/>
              </a:solidFill>
            </a:endParaRPr>
          </a:p>
          <a:p>
            <a:pPr marL="0" indent="0">
              <a:spcAft>
                <a:spcPts val="300"/>
              </a:spcAft>
              <a:buNone/>
            </a:pPr>
            <a:r>
              <a:rPr lang="en-GB" sz="1500" dirty="0">
                <a:solidFill>
                  <a:schemeClr val="tx1"/>
                </a:solidFill>
              </a:rPr>
              <a:t>MBCL61100 - Trade payables (</a:t>
            </a:r>
            <a:r>
              <a:rPr lang="en-GB" sz="1500" dirty="0" err="1">
                <a:solidFill>
                  <a:schemeClr val="tx1"/>
                </a:solidFill>
              </a:rPr>
              <a:t>curr</a:t>
            </a:r>
            <a:r>
              <a:rPr lang="en-GB" sz="1500" dirty="0">
                <a:solidFill>
                  <a:schemeClr val="tx1"/>
                </a:solidFill>
              </a:rPr>
              <a:t>) external</a:t>
            </a:r>
          </a:p>
          <a:p>
            <a:pPr marL="0" indent="0">
              <a:spcAft>
                <a:spcPts val="300"/>
              </a:spcAft>
              <a:buNone/>
            </a:pPr>
            <a:endParaRPr lang="en-GB" sz="800" dirty="0">
              <a:solidFill>
                <a:schemeClr val="tx1"/>
              </a:solidFill>
            </a:endParaRPr>
          </a:p>
          <a:p>
            <a:pPr marL="0" indent="0">
              <a:spcAft>
                <a:spcPts val="300"/>
              </a:spcAft>
              <a:buNone/>
            </a:pPr>
            <a:r>
              <a:rPr lang="en-GB" sz="1500" b="1" dirty="0">
                <a:solidFill>
                  <a:schemeClr val="tx1"/>
                </a:solidFill>
              </a:rPr>
              <a:t>Other payables external accounts:</a:t>
            </a:r>
          </a:p>
          <a:p>
            <a:pPr marL="0" indent="0">
              <a:spcAft>
                <a:spcPts val="300"/>
              </a:spcAft>
              <a:buNone/>
            </a:pPr>
            <a:r>
              <a:rPr lang="en-GB" sz="1500" dirty="0">
                <a:solidFill>
                  <a:schemeClr val="tx1"/>
                </a:solidFill>
              </a:rPr>
              <a:t>MBNL63000 - Accrued charges and other payables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MBCL63100 - Accrued charges and other payables (</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MBCL64100 - Payroll and other sundry payables external</a:t>
            </a:r>
          </a:p>
          <a:p>
            <a:pPr marL="0" indent="0">
              <a:spcAft>
                <a:spcPts val="300"/>
              </a:spcAft>
              <a:buNone/>
            </a:pPr>
            <a:r>
              <a:rPr lang="en-GB" sz="1500" dirty="0">
                <a:solidFill>
                  <a:schemeClr val="tx1"/>
                </a:solidFill>
              </a:rPr>
              <a:t>MBCL64500 - Unclaimed shares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any tax (WHT) is meant to be retained by BAT companies on the remittance of the cash and paid to local authorities, this needs to be disclosed as additional information in the CF input form for both actuals and forecast.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MEMO_OBA60500 - Memo: Withholding tax for other operating others external</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cash flow rules deducts such amounts from the movements on external payables and adds them to the cash flow lines:</a:t>
            </a:r>
          </a:p>
          <a:p>
            <a:pPr marL="0" indent="0">
              <a:spcAft>
                <a:spcPts val="300"/>
              </a:spcAft>
              <a:buNone/>
            </a:pPr>
            <a:r>
              <a:rPr lang="en-GB" sz="1500" dirty="0">
                <a:solidFill>
                  <a:schemeClr val="tx1"/>
                </a:solidFill>
              </a:rPr>
              <a:t>MCOC13000 	Other non cash items in operating profit (non cash add-back)</a:t>
            </a:r>
          </a:p>
          <a:p>
            <a:pPr marL="0" indent="0">
              <a:spcAft>
                <a:spcPts val="300"/>
              </a:spcAft>
              <a:buNone/>
            </a:pPr>
            <a:r>
              <a:rPr lang="en-GB" sz="1500" dirty="0">
                <a:solidFill>
                  <a:schemeClr val="tx1"/>
                </a:solidFill>
              </a:rPr>
              <a:t>MCGO12300	WHT paid on Interest and Other Charges (cash payment)</a:t>
            </a:r>
          </a:p>
          <a:p>
            <a:pPr marL="0" indent="0">
              <a:spcAft>
                <a:spcPts val="300"/>
              </a:spcAft>
              <a:buNone/>
            </a:pPr>
            <a:endParaRPr lang="en-GB" sz="800" b="1"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07" y="5288955"/>
            <a:ext cx="62976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4165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(5)</a:t>
            </a:r>
          </a:p>
        </p:txBody>
      </p:sp>
      <p:sp>
        <p:nvSpPr>
          <p:cNvPr id="6" name="Content Placeholder 5"/>
          <p:cNvSpPr>
            <a:spLocks noGrp="1"/>
          </p:cNvSpPr>
          <p:nvPr>
            <p:ph idx="1"/>
          </p:nvPr>
        </p:nvSpPr>
        <p:spPr>
          <a:xfrm>
            <a:off x="180000" y="1440000"/>
            <a:ext cx="6408712" cy="7308464"/>
          </a:xfrm>
        </p:spPr>
        <p:txBody>
          <a:bodyPr/>
          <a:lstStyle/>
          <a:p>
            <a:pPr marL="0" indent="0">
              <a:spcAft>
                <a:spcPts val="300"/>
              </a:spcAft>
              <a:buNone/>
            </a:pPr>
            <a:r>
              <a:rPr lang="en-GB" sz="1500" b="1" dirty="0">
                <a:solidFill>
                  <a:schemeClr val="tx1"/>
                </a:solidFill>
              </a:rPr>
              <a:t>Government levies accounts:</a:t>
            </a:r>
          </a:p>
          <a:p>
            <a:pPr marL="0" indent="0">
              <a:spcAft>
                <a:spcPts val="300"/>
              </a:spcAft>
              <a:buNone/>
            </a:pPr>
            <a:r>
              <a:rPr lang="en-GB" sz="1500" dirty="0">
                <a:solidFill>
                  <a:schemeClr val="tx1"/>
                </a:solidFill>
              </a:rPr>
              <a:t>MBCA62200 - Government levies receivables</a:t>
            </a:r>
          </a:p>
          <a:p>
            <a:pPr marL="0" indent="0">
              <a:spcAft>
                <a:spcPts val="300"/>
              </a:spcAft>
              <a:buNone/>
            </a:pPr>
            <a:r>
              <a:rPr lang="en-GB" sz="1500" dirty="0">
                <a:solidFill>
                  <a:schemeClr val="tx1"/>
                </a:solidFill>
              </a:rPr>
              <a:t>MBNL62000 - Duty, excise and other taxes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MBCL62000 - Government levies payables (</a:t>
            </a:r>
            <a:r>
              <a:rPr lang="en-GB" sz="1500" dirty="0" err="1">
                <a:solidFill>
                  <a:schemeClr val="tx1"/>
                </a:solidFill>
              </a:rPr>
              <a:t>curr</a:t>
            </a:r>
            <a:r>
              <a:rPr lang="en-GB" sz="1500" dirty="0">
                <a:solidFill>
                  <a:schemeClr val="tx1"/>
                </a:solidFill>
              </a:rPr>
              <a:t>)</a:t>
            </a:r>
          </a:p>
          <a:p>
            <a:pPr marL="0" indent="0">
              <a:spcAft>
                <a:spcPts val="300"/>
              </a:spcAft>
              <a:buNone/>
            </a:pPr>
            <a:endParaRPr lang="en-GB" sz="800" b="1" dirty="0">
              <a:solidFill>
                <a:schemeClr val="tx1"/>
              </a:solidFill>
            </a:endParaRPr>
          </a:p>
          <a:p>
            <a:pPr marL="0" indent="0">
              <a:spcAft>
                <a:spcPts val="300"/>
              </a:spcAft>
              <a:buNone/>
            </a:pPr>
            <a:r>
              <a:rPr lang="en-GB" sz="1500" b="1" dirty="0">
                <a:solidFill>
                  <a:schemeClr val="tx1"/>
                </a:solidFill>
              </a:rPr>
              <a:t>Provisions accounts:</a:t>
            </a:r>
          </a:p>
          <a:p>
            <a:pPr marL="0" indent="0">
              <a:spcAft>
                <a:spcPts val="300"/>
              </a:spcAft>
              <a:buNone/>
            </a:pPr>
            <a:r>
              <a:rPr lang="en-GB" sz="1500" dirty="0">
                <a:solidFill>
                  <a:schemeClr val="tx1"/>
                </a:solidFill>
              </a:rPr>
              <a:t>MBNL51000 - Restructuring existing business (non-</a:t>
            </a:r>
            <a:r>
              <a:rPr lang="en-GB" sz="1500" dirty="0" err="1">
                <a:solidFill>
                  <a:schemeClr val="tx1"/>
                </a:solidFill>
              </a:rPr>
              <a:t>curr</a:t>
            </a:r>
            <a:r>
              <a:rPr lang="en-GB" sz="1500" dirty="0">
                <a:solidFill>
                  <a:schemeClr val="tx1"/>
                </a:solidFill>
              </a:rPr>
              <a:t>) (adjusting)</a:t>
            </a:r>
          </a:p>
          <a:p>
            <a:pPr marL="0" indent="0">
              <a:spcAft>
                <a:spcPts val="300"/>
              </a:spcAft>
              <a:buNone/>
            </a:pPr>
            <a:r>
              <a:rPr lang="en-GB" sz="1500" dirty="0">
                <a:solidFill>
                  <a:schemeClr val="tx1"/>
                </a:solidFill>
              </a:rPr>
              <a:t>MBCL51000 - Restructuring of existing business (</a:t>
            </a:r>
            <a:r>
              <a:rPr lang="en-GB" sz="1500" dirty="0" err="1">
                <a:solidFill>
                  <a:schemeClr val="tx1"/>
                </a:solidFill>
              </a:rPr>
              <a:t>curr</a:t>
            </a:r>
            <a:r>
              <a:rPr lang="en-GB" sz="1500" dirty="0">
                <a:solidFill>
                  <a:schemeClr val="tx1"/>
                </a:solidFill>
              </a:rPr>
              <a:t>) (adjusting)</a:t>
            </a:r>
          </a:p>
          <a:p>
            <a:pPr marL="0" indent="0">
              <a:spcAft>
                <a:spcPts val="300"/>
              </a:spcAft>
              <a:buNone/>
            </a:pPr>
            <a:r>
              <a:rPr lang="en-GB" sz="1500" dirty="0">
                <a:solidFill>
                  <a:schemeClr val="tx1"/>
                </a:solidFill>
              </a:rPr>
              <a:t>MBNL52000 - Other provisions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MBCL52000 - Other provisions (</a:t>
            </a:r>
            <a:r>
              <a:rPr lang="en-GB" sz="1500" dirty="0" err="1">
                <a:solidFill>
                  <a:schemeClr val="tx1"/>
                </a:solidFill>
              </a:rPr>
              <a:t>curr</a:t>
            </a:r>
            <a:r>
              <a:rPr lang="en-GB" sz="1500" dirty="0">
                <a:solidFill>
                  <a:schemeClr val="tx1"/>
                </a:solidFill>
              </a:rPr>
              <a:t>) (MF51/MF53 enabled)</a:t>
            </a:r>
          </a:p>
          <a:p>
            <a:pPr marL="0" indent="0">
              <a:spcAft>
                <a:spcPts val="300"/>
              </a:spcAft>
              <a:buNone/>
            </a:pPr>
            <a:endParaRPr lang="en-GB" sz="1500" dirty="0">
              <a:solidFill>
                <a:schemeClr val="tx1"/>
              </a:solidFill>
            </a:endParaRPr>
          </a:p>
          <a:p>
            <a:pPr marL="0" indent="0">
              <a:spcAft>
                <a:spcPts val="300"/>
              </a:spcAft>
              <a:buNone/>
            </a:pPr>
            <a:r>
              <a:rPr lang="en-GB" sz="1500" b="1" dirty="0">
                <a:solidFill>
                  <a:schemeClr val="tx1"/>
                </a:solidFill>
              </a:rPr>
              <a:t>Other payables specific to the US Market</a:t>
            </a:r>
          </a:p>
          <a:p>
            <a:pPr marL="0" indent="0">
              <a:spcAft>
                <a:spcPts val="300"/>
              </a:spcAft>
              <a:buNone/>
            </a:pPr>
            <a:r>
              <a:rPr lang="fr-FR" sz="1500" dirty="0">
                <a:solidFill>
                  <a:schemeClr val="tx1"/>
                </a:solidFill>
              </a:rPr>
              <a:t>MBCL63600 - </a:t>
            </a:r>
            <a:r>
              <a:rPr lang="en-GB" sz="1500" dirty="0">
                <a:solidFill>
                  <a:schemeClr val="tx1"/>
                </a:solidFill>
              </a:rPr>
              <a:t>Accruals related to regulatory bodies</a:t>
            </a:r>
          </a:p>
          <a:p>
            <a:pPr marL="0" indent="0">
              <a:spcAft>
                <a:spcPts val="300"/>
              </a:spcAft>
              <a:buNone/>
            </a:pPr>
            <a:r>
              <a:rPr lang="en-GB" sz="1500" dirty="0">
                <a:solidFill>
                  <a:schemeClr val="tx1"/>
                </a:solidFill>
              </a:rPr>
              <a:t>MBCL80000 - Liabilities related to MSA</a:t>
            </a:r>
          </a:p>
          <a:p>
            <a:pPr marL="0" indent="0">
              <a:spcAft>
                <a:spcPts val="300"/>
              </a:spcAft>
              <a:buNone/>
            </a:pPr>
            <a:endParaRPr lang="en-GB" sz="800" b="1" dirty="0">
              <a:solidFill>
                <a:schemeClr val="tx1"/>
              </a:solidFill>
            </a:endParaRPr>
          </a:p>
          <a:p>
            <a:pPr marL="0" indent="0">
              <a:spcAft>
                <a:spcPts val="300"/>
              </a:spcAft>
              <a:buNone/>
            </a:pPr>
            <a:r>
              <a:rPr lang="en-GB" sz="1500" b="1" dirty="0">
                <a:solidFill>
                  <a:schemeClr val="tx1"/>
                </a:solidFill>
              </a:rPr>
              <a:t>Operating receivables internal accounts:</a:t>
            </a:r>
          </a:p>
          <a:p>
            <a:pPr marL="0" indent="0">
              <a:spcAft>
                <a:spcPts val="300"/>
              </a:spcAft>
              <a:buNone/>
            </a:pPr>
            <a:r>
              <a:rPr lang="en-GB" sz="1500" dirty="0">
                <a:solidFill>
                  <a:schemeClr val="tx1"/>
                </a:solidFill>
              </a:rPr>
              <a:t>MBNA61200 - Trade receivables (non-</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MBCA61200 - Trade receivables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MBCA62410 - Accrued income and other receivables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b="1" dirty="0">
                <a:solidFill>
                  <a:schemeClr val="tx1"/>
                </a:solidFill>
              </a:rPr>
              <a:t>MBEQ14310 - Reserves - treasury share scheme - shares </a:t>
            </a:r>
          </a:p>
          <a:p>
            <a:pPr marL="0" indent="0">
              <a:spcAft>
                <a:spcPts val="300"/>
              </a:spcAft>
              <a:buNone/>
            </a:pPr>
            <a:r>
              <a:rPr lang="en-GB" sz="1500" b="1" dirty="0">
                <a:solidFill>
                  <a:schemeClr val="tx1"/>
                </a:solidFill>
                <a:sym typeface="Wingdings" panose="05000000000000000000" pitchFamily="2" charset="2"/>
              </a:rPr>
              <a:t> MF20S for use of GB70 and GB65 only</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any tax (WHT) is retained at source by the sending company (payee) the </a:t>
            </a:r>
            <a:r>
              <a:rPr lang="en-GB" sz="1500" b="1" dirty="0">
                <a:solidFill>
                  <a:schemeClr val="tx1"/>
                </a:solidFill>
              </a:rPr>
              <a:t>BAT company  receiving the cash</a:t>
            </a:r>
            <a:r>
              <a:rPr lang="en-GB" sz="1500" dirty="0">
                <a:solidFill>
                  <a:schemeClr val="tx1"/>
                </a:solidFill>
              </a:rPr>
              <a:t> needs to account for it under the Tax section in the account below. The cash flow rules deduct such amounts from the movements on internal receivables and add them to the cash flow line MCOC13000 Other non cash items in operating profit to compensate for it.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MPTX12100	WHT on internal recharges income (PPC required)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4137414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Working Capital (5)</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b="1" dirty="0">
                <a:solidFill>
                  <a:schemeClr val="tx1"/>
                </a:solidFill>
              </a:rPr>
              <a:t>Operating payables internal accounts:</a:t>
            </a:r>
          </a:p>
          <a:p>
            <a:pPr marL="0" indent="0">
              <a:spcAft>
                <a:spcPts val="300"/>
              </a:spcAft>
              <a:buNone/>
            </a:pPr>
            <a:r>
              <a:rPr lang="fr-FR" sz="1500" dirty="0">
                <a:solidFill>
                  <a:schemeClr val="tx1"/>
                </a:solidFill>
              </a:rPr>
              <a:t>MBNL61200 - Trade payables (non-</a:t>
            </a:r>
            <a:r>
              <a:rPr lang="fr-FR" sz="1500" dirty="0" err="1">
                <a:solidFill>
                  <a:schemeClr val="tx1"/>
                </a:solidFill>
              </a:rPr>
              <a:t>curr</a:t>
            </a:r>
            <a:r>
              <a:rPr lang="fr-FR" sz="1500" dirty="0">
                <a:solidFill>
                  <a:schemeClr val="tx1"/>
                </a:solidFill>
              </a:rPr>
              <a:t>) </a:t>
            </a:r>
            <a:r>
              <a:rPr lang="fr-FR" sz="1500" dirty="0" err="1">
                <a:solidFill>
                  <a:schemeClr val="tx1"/>
                </a:solidFill>
              </a:rPr>
              <a:t>internal</a:t>
            </a:r>
            <a:endParaRPr lang="fr-FR" sz="1500" dirty="0">
              <a:solidFill>
                <a:schemeClr val="tx1"/>
              </a:solidFill>
            </a:endParaRPr>
          </a:p>
          <a:p>
            <a:pPr marL="0" indent="0">
              <a:spcAft>
                <a:spcPts val="300"/>
              </a:spcAft>
              <a:buNone/>
            </a:pPr>
            <a:r>
              <a:rPr lang="en-GB" sz="1500" dirty="0">
                <a:solidFill>
                  <a:schemeClr val="tx1"/>
                </a:solidFill>
              </a:rPr>
              <a:t>MBCL61200 - Trade payables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MBCL63200 - Accrued charges and other payables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MBCL64410 - Other sundry payables internal</a:t>
            </a:r>
          </a:p>
          <a:p>
            <a:pPr marL="0" indent="0">
              <a:spcAft>
                <a:spcPts val="300"/>
              </a:spcAft>
              <a:buNone/>
            </a:pPr>
            <a:r>
              <a:rPr lang="en-GB" sz="1500" dirty="0">
                <a:solidFill>
                  <a:schemeClr val="tx1"/>
                </a:solidFill>
              </a:rPr>
              <a:t>MBCL64420 - Advances to trade partners internal</a:t>
            </a:r>
          </a:p>
          <a:p>
            <a:pPr marL="0" indent="0">
              <a:spcAft>
                <a:spcPts val="300"/>
              </a:spcAft>
              <a:buNone/>
            </a:pPr>
            <a:r>
              <a:rPr lang="en-GB" sz="1500" b="1" dirty="0">
                <a:solidFill>
                  <a:schemeClr val="tx1"/>
                </a:solidFill>
              </a:rPr>
              <a:t>MBEQ14900 - Other movements</a:t>
            </a:r>
          </a:p>
          <a:p>
            <a:pPr>
              <a:spcAft>
                <a:spcPts val="300"/>
              </a:spcAft>
              <a:buFont typeface="Wingdings"/>
              <a:buChar char="à"/>
            </a:pPr>
            <a:r>
              <a:rPr lang="en-GB" sz="1500" b="1" dirty="0">
                <a:solidFill>
                  <a:schemeClr val="tx1"/>
                </a:solidFill>
              </a:rPr>
              <a:t>MF20S for use of GB70 and GB65 only</a:t>
            </a:r>
          </a:p>
          <a:p>
            <a:pPr>
              <a:spcAft>
                <a:spcPts val="300"/>
              </a:spcAft>
              <a:buFont typeface="Wingdings"/>
              <a:buChar char="à"/>
            </a:pPr>
            <a:endParaRPr lang="en-GB" sz="1500" b="1" dirty="0">
              <a:solidFill>
                <a:schemeClr val="tx1"/>
              </a:solidFill>
            </a:endParaRPr>
          </a:p>
          <a:p>
            <a:pPr marL="0" indent="0">
              <a:spcAft>
                <a:spcPts val="300"/>
              </a:spcAft>
              <a:buNone/>
            </a:pPr>
            <a:r>
              <a:rPr lang="en-GB" sz="1500" dirty="0">
                <a:solidFill>
                  <a:schemeClr val="tx1"/>
                </a:solidFill>
              </a:rPr>
              <a:t>If any tax (WHT) is meant to be retained by BAT companies on the remittance of the cash and paid to local authorities, this needs to be disclosed as additional information in the CF input form for both actuals and forecast.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MEMO_OBA60100 - Memo: WHT for T&amp;A royalties and recharges included in 			      profit (PPC required)</a:t>
            </a:r>
          </a:p>
          <a:p>
            <a:pPr marL="0" indent="0">
              <a:spcAft>
                <a:spcPts val="300"/>
              </a:spcAft>
              <a:buNone/>
            </a:pPr>
            <a:endParaRPr lang="en-GB" sz="1500" b="1" dirty="0">
              <a:solidFill>
                <a:schemeClr val="tx1"/>
              </a:solidFill>
            </a:endParaRPr>
          </a:p>
          <a:p>
            <a:pPr marL="0" indent="0">
              <a:spcAft>
                <a:spcPts val="300"/>
              </a:spcAft>
              <a:buNone/>
            </a:pPr>
            <a:endParaRPr lang="en-GB" sz="1500" b="1" dirty="0">
              <a:solidFill>
                <a:schemeClr val="tx1"/>
              </a:solidFill>
            </a:endParaRPr>
          </a:p>
          <a:p>
            <a:pPr marL="0" indent="0">
              <a:spcAft>
                <a:spcPts val="300"/>
              </a:spcAft>
              <a:buNone/>
            </a:pPr>
            <a:endParaRPr lang="en-GB" sz="1500" b="1" dirty="0">
              <a:solidFill>
                <a:schemeClr val="tx1"/>
              </a:solidFill>
            </a:endParaRPr>
          </a:p>
          <a:p>
            <a:pPr marL="0" indent="0">
              <a:spcAft>
                <a:spcPts val="300"/>
              </a:spcAft>
              <a:buNone/>
            </a:pPr>
            <a:endParaRPr lang="en-GB" sz="1500" b="1"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cash flow rules deduct such amounts from the movements on internal payables and add them to the cash flow lines:</a:t>
            </a:r>
          </a:p>
          <a:p>
            <a:pPr marL="0" indent="0">
              <a:spcAft>
                <a:spcPts val="300"/>
              </a:spcAft>
              <a:buNone/>
            </a:pPr>
            <a:r>
              <a:rPr lang="en-GB" sz="1500" dirty="0">
                <a:solidFill>
                  <a:schemeClr val="tx1"/>
                </a:solidFill>
              </a:rPr>
              <a:t>MCOC13000 	Other non cash items in operating profit (non cash add-back)</a:t>
            </a:r>
          </a:p>
          <a:p>
            <a:pPr marL="0" indent="0">
              <a:spcAft>
                <a:spcPts val="300"/>
              </a:spcAft>
              <a:buNone/>
            </a:pPr>
            <a:r>
              <a:rPr lang="en-GB" sz="1500" dirty="0">
                <a:solidFill>
                  <a:schemeClr val="tx1"/>
                </a:solidFill>
              </a:rPr>
              <a:t>MCGO12300	WHT paid on Interest and Other Charges (cash payment)</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07" y="5436096"/>
            <a:ext cx="6297613"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2747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Net Interest Paid</a:t>
            </a:r>
          </a:p>
        </p:txBody>
      </p:sp>
    </p:spTree>
    <p:extLst>
      <p:ext uri="{BB962C8B-B14F-4D97-AF65-F5344CB8AC3E}">
        <p14:creationId xmlns:p14="http://schemas.microsoft.com/office/powerpoint/2010/main" val="2101596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Interest payable (1)</a:t>
            </a:r>
          </a:p>
        </p:txBody>
      </p:sp>
      <p:sp>
        <p:nvSpPr>
          <p:cNvPr id="6" name="Content Placeholder 5"/>
          <p:cNvSpPr>
            <a:spLocks noGrp="1"/>
          </p:cNvSpPr>
          <p:nvPr>
            <p:ph idx="1"/>
          </p:nvPr>
        </p:nvSpPr>
        <p:spPr>
          <a:xfrm>
            <a:off x="180000" y="1440000"/>
            <a:ext cx="6624736" cy="6626691"/>
          </a:xfrm>
        </p:spPr>
        <p:txBody>
          <a:bodyPr/>
          <a:lstStyle/>
          <a:p>
            <a:pPr marL="0" indent="0">
              <a:spcAft>
                <a:spcPts val="300"/>
              </a:spcAft>
              <a:buNone/>
            </a:pPr>
            <a:r>
              <a:rPr lang="en-GB" sz="1500" dirty="0">
                <a:solidFill>
                  <a:schemeClr val="tx1"/>
                </a:solidFill>
              </a:rPr>
              <a:t>Balance sheet movements in connection with the net finance costs impact the cash flow statement (for the cash element) as well as the net debt (for the changes in accrued interest – Please refer to the Net Debt section for further details).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In ECC, each month interest is calculated and accrued on Borrowings - principal account. At the end of the month, ECC flips the interest element from the Borrowings – principal account into the Borrowings – interest account. This is automatically reversed on the first day of the following month.</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Given the way ECC works on the accruals of interest on borrowings, it is easier to follow the approach in BPC and therefore the net variance (interest charged to the income statement, payments and interest capitalized) or flow MF15 would suffice.</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stated above the CF rules for the interest also take into consideration any interest that has been/or meant to be capitalized. These amounts are captured from Borrowings - principal accounts under flow MF26A and therefore it is quite important to take it into consideration when building the forecast.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correlation between the CF and BS accounts in what concerns interest paid is as follows:</a:t>
            </a:r>
            <a:endParaRPr lang="en-GB" sz="800" dirty="0">
              <a:solidFill>
                <a:schemeClr val="tx1"/>
              </a:solidFill>
            </a:endParaRPr>
          </a:p>
          <a:p>
            <a:pPr marL="0" indent="0">
              <a:spcAft>
                <a:spcPts val="300"/>
              </a:spcAft>
              <a:buNone/>
            </a:pPr>
            <a:r>
              <a:rPr lang="en-GB" sz="1500" dirty="0">
                <a:solidFill>
                  <a:schemeClr val="tx1"/>
                </a:solidFill>
              </a:rPr>
              <a:t>CF	MCGO11110	Interest payments external</a:t>
            </a:r>
          </a:p>
          <a:p>
            <a:pPr marL="0" indent="0">
              <a:spcAft>
                <a:spcPts val="300"/>
              </a:spcAft>
              <a:buNone/>
            </a:pPr>
            <a:r>
              <a:rPr lang="en-GB" sz="1500" dirty="0">
                <a:solidFill>
                  <a:schemeClr val="tx1"/>
                </a:solidFill>
              </a:rPr>
              <a:t>BS	MBCL15100	Borrowings (</a:t>
            </a:r>
            <a:r>
              <a:rPr lang="en-GB" sz="1500" dirty="0" err="1">
                <a:solidFill>
                  <a:schemeClr val="tx1"/>
                </a:solidFill>
              </a:rPr>
              <a:t>curr</a:t>
            </a:r>
            <a:r>
              <a:rPr lang="en-GB" sz="1500" dirty="0">
                <a:solidFill>
                  <a:schemeClr val="tx1"/>
                </a:solidFill>
              </a:rPr>
              <a:t>) - interest accrued external</a:t>
            </a:r>
          </a:p>
          <a:p>
            <a:pPr marL="0" indent="0">
              <a:spcAft>
                <a:spcPts val="300"/>
              </a:spcAft>
              <a:buNone/>
            </a:pPr>
            <a:r>
              <a:rPr lang="en-GB" sz="1500" dirty="0">
                <a:solidFill>
                  <a:schemeClr val="tx1"/>
                </a:solidFill>
              </a:rPr>
              <a:t>BS	MBCL61310	Facility commitment fees payable (</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BS	MBCL64910	Financing guarantee fees payable (</a:t>
            </a:r>
            <a:r>
              <a:rPr lang="en-GB" sz="1500" dirty="0" err="1">
                <a:solidFill>
                  <a:schemeClr val="tx1"/>
                </a:solidFill>
              </a:rPr>
              <a:t>curr</a:t>
            </a:r>
            <a:r>
              <a:rPr lang="en-GB" sz="1500" dirty="0">
                <a:solidFill>
                  <a:schemeClr val="tx1"/>
                </a:solidFill>
              </a:rPr>
              <a:t>)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CF	MCGO11120	Interest element of finance lease payments external</a:t>
            </a:r>
          </a:p>
          <a:p>
            <a:pPr marL="0" indent="0">
              <a:spcAft>
                <a:spcPts val="300"/>
              </a:spcAft>
              <a:buNone/>
            </a:pPr>
            <a:r>
              <a:rPr lang="en-GB" sz="1500" dirty="0">
                <a:solidFill>
                  <a:schemeClr val="tx1"/>
                </a:solidFill>
              </a:rPr>
              <a:t>BS	MBCL15300	Finance lease (</a:t>
            </a:r>
            <a:r>
              <a:rPr lang="en-GB" sz="1500" dirty="0" err="1">
                <a:solidFill>
                  <a:schemeClr val="tx1"/>
                </a:solidFill>
              </a:rPr>
              <a:t>curr</a:t>
            </a:r>
            <a:r>
              <a:rPr lang="en-GB" sz="1500" dirty="0">
                <a:solidFill>
                  <a:schemeClr val="tx1"/>
                </a:solidFill>
              </a:rPr>
              <a:t>) - interest accrued external</a:t>
            </a:r>
          </a:p>
          <a:p>
            <a:pPr marL="0" indent="0">
              <a:spcAft>
                <a:spcPts val="300"/>
              </a:spcAft>
              <a:buNone/>
            </a:pPr>
            <a:endParaRPr lang="en-GB" sz="800" dirty="0">
              <a:solidFill>
                <a:schemeClr val="tx1"/>
              </a:solidFill>
            </a:endParaRPr>
          </a:p>
        </p:txBody>
      </p:sp>
    </p:spTree>
    <p:extLst>
      <p:ext uri="{BB962C8B-B14F-4D97-AF65-F5344CB8AC3E}">
        <p14:creationId xmlns:p14="http://schemas.microsoft.com/office/powerpoint/2010/main" val="120009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5408358" cy="941453"/>
          </a:xfrm>
        </p:spPr>
        <p:txBody>
          <a:bodyPr/>
          <a:lstStyle/>
          <a:p>
            <a:r>
              <a:rPr lang="en-US" sz="2500" dirty="0"/>
              <a:t>Overview </a:t>
            </a:r>
          </a:p>
        </p:txBody>
      </p:sp>
      <p:sp>
        <p:nvSpPr>
          <p:cNvPr id="6" name="Content Placeholder 5"/>
          <p:cNvSpPr>
            <a:spLocks noGrp="1"/>
          </p:cNvSpPr>
          <p:nvPr>
            <p:ph idx="1"/>
          </p:nvPr>
        </p:nvSpPr>
        <p:spPr>
          <a:xfrm>
            <a:off x="180000" y="1440000"/>
            <a:ext cx="6480720" cy="6048673"/>
          </a:xfrm>
        </p:spPr>
        <p:txBody>
          <a:bodyPr/>
          <a:lstStyle/>
          <a:p>
            <a:pPr marL="0" indent="0">
              <a:buNone/>
            </a:pPr>
            <a:r>
              <a:rPr lang="en-GB" sz="1500" dirty="0">
                <a:solidFill>
                  <a:schemeClr val="tx1"/>
                </a:solidFill>
              </a:rPr>
              <a:t>The purpose of this guide is to provide some guidance on the preparation of the BS movements and their impact on the CF. It addresses mostly manual inputs as the movements generated by the formula library should be known by the markets as they took part in the build up.</a:t>
            </a:r>
          </a:p>
          <a:p>
            <a:pPr marL="0" indent="0">
              <a:buNone/>
            </a:pPr>
            <a:r>
              <a:rPr lang="en-GB" sz="1500" dirty="0">
                <a:solidFill>
                  <a:schemeClr val="tx1"/>
                </a:solidFill>
              </a:rPr>
              <a:t>As a starting point it is worth remembering that BPC BS mirrors reality or the same SAP accounting principles. </a:t>
            </a:r>
          </a:p>
          <a:p>
            <a:pPr marL="0" indent="0">
              <a:buNone/>
            </a:pPr>
            <a:r>
              <a:rPr lang="en-GB" sz="1500" dirty="0">
                <a:solidFill>
                  <a:schemeClr val="tx1"/>
                </a:solidFill>
              </a:rPr>
              <a:t>Differently from HFM, BPC requires “proper accounting”. What does this mean? The double posting concept applies and everything needs to balance. Also closing balances are made of movements or FLOWS under which the right amounts need to be allocated, </a:t>
            </a:r>
            <a:r>
              <a:rPr lang="en-GB" sz="1500" dirty="0" err="1">
                <a:solidFill>
                  <a:schemeClr val="tx1"/>
                </a:solidFill>
              </a:rPr>
              <a:t>e.g</a:t>
            </a:r>
            <a:r>
              <a:rPr lang="en-GB" sz="1500" dirty="0">
                <a:solidFill>
                  <a:schemeClr val="tx1"/>
                </a:solidFill>
              </a:rPr>
              <a:t> MF20C - Cash inflows, MF26X - FX on balances exposed to foreign currency. The proper allocation of the movements will lead to a successful Net Cash Flow reconciling with the Net Debt “</a:t>
            </a:r>
            <a:r>
              <a:rPr lang="en-GB" sz="1500" b="1" dirty="0">
                <a:solidFill>
                  <a:schemeClr val="tx1"/>
                </a:solidFill>
              </a:rPr>
              <a:t>CASH movements</a:t>
            </a:r>
            <a:r>
              <a:rPr lang="en-GB" sz="1500" dirty="0">
                <a:solidFill>
                  <a:schemeClr val="tx1"/>
                </a:solidFill>
              </a:rPr>
              <a:t>”.</a:t>
            </a:r>
          </a:p>
          <a:p>
            <a:pPr marL="0" indent="0">
              <a:buNone/>
            </a:pPr>
            <a:r>
              <a:rPr lang="en-GB" sz="1500" dirty="0">
                <a:solidFill>
                  <a:schemeClr val="tx1"/>
                </a:solidFill>
              </a:rPr>
              <a:t>It is also important to bear in mind the system has been designed in a way that any imbalanced BS will be balanced out in the </a:t>
            </a:r>
            <a:r>
              <a:rPr lang="en-GB" sz="1500" dirty="0">
                <a:solidFill>
                  <a:srgbClr val="002060"/>
                </a:solidFill>
              </a:rPr>
              <a:t>MBCA81100 - Cash and bank balances </a:t>
            </a:r>
            <a:r>
              <a:rPr lang="en-GB" sz="1500" dirty="0" err="1">
                <a:solidFill>
                  <a:srgbClr val="002060"/>
                </a:solidFill>
              </a:rPr>
              <a:t>excl</a:t>
            </a:r>
            <a:r>
              <a:rPr lang="en-GB" sz="1500" dirty="0">
                <a:solidFill>
                  <a:srgbClr val="002060"/>
                </a:solidFill>
              </a:rPr>
              <a:t> cash pooling account . This happens when the package “Calculate </a:t>
            </a:r>
            <a:r>
              <a:rPr lang="en-GB" sz="1500" dirty="0">
                <a:solidFill>
                  <a:schemeClr val="tx1"/>
                </a:solidFill>
              </a:rPr>
              <a:t>BS” is run.  Therefore if any market believes the closing balance position of this account is not the desirable one, </a:t>
            </a:r>
            <a:r>
              <a:rPr lang="en-GB" sz="1500" dirty="0">
                <a:solidFill>
                  <a:srgbClr val="002060"/>
                </a:solidFill>
              </a:rPr>
              <a:t>it needs to rectify by balancing out in the Other movements on Equity or any other account, however incurring the risk of not having the Net Debt balancing out with the Net Cash flow.</a:t>
            </a:r>
          </a:p>
          <a:p>
            <a:pPr marL="0" indent="0">
              <a:buNone/>
            </a:pPr>
            <a:r>
              <a:rPr lang="en-GB" sz="1500" dirty="0">
                <a:solidFill>
                  <a:schemeClr val="tx1"/>
                </a:solidFill>
              </a:rPr>
              <a:t>Another important step before looking into the CF report is to run the package “Calculate BS” (CF is also run when the BS is calculated) to ensure all the closing balances are copied from MFEND to MF99, which is the closing balance position used by the CF rules. The planning allowed flows by account have been allocated with the CF impact as the main target.</a:t>
            </a:r>
          </a:p>
        </p:txBody>
      </p:sp>
    </p:spTree>
    <p:extLst>
      <p:ext uri="{BB962C8B-B14F-4D97-AF65-F5344CB8AC3E}">
        <p14:creationId xmlns:p14="http://schemas.microsoft.com/office/powerpoint/2010/main" val="1279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Interest payable (2)</a:t>
            </a:r>
          </a:p>
        </p:txBody>
      </p:sp>
      <p:sp>
        <p:nvSpPr>
          <p:cNvPr id="6" name="Content Placeholder 5"/>
          <p:cNvSpPr>
            <a:spLocks noGrp="1"/>
          </p:cNvSpPr>
          <p:nvPr>
            <p:ph idx="1"/>
          </p:nvPr>
        </p:nvSpPr>
        <p:spPr>
          <a:xfrm>
            <a:off x="180000" y="1440000"/>
            <a:ext cx="6624736" cy="6626691"/>
          </a:xfrm>
        </p:spPr>
        <p:txBody>
          <a:bodyPr/>
          <a:lstStyle/>
          <a:p>
            <a:pPr marL="0" indent="0">
              <a:spcAft>
                <a:spcPts val="300"/>
              </a:spcAft>
              <a:buNone/>
            </a:pPr>
            <a:r>
              <a:rPr lang="en-GB" sz="1500" dirty="0">
                <a:solidFill>
                  <a:schemeClr val="tx1"/>
                </a:solidFill>
              </a:rPr>
              <a:t>CF	MCGO11210	Interest payments internal</a:t>
            </a:r>
          </a:p>
          <a:p>
            <a:pPr marL="0" indent="0">
              <a:spcAft>
                <a:spcPts val="300"/>
              </a:spcAft>
              <a:buNone/>
            </a:pPr>
            <a:r>
              <a:rPr lang="en-GB" sz="1500" dirty="0">
                <a:solidFill>
                  <a:schemeClr val="tx1"/>
                </a:solidFill>
              </a:rPr>
              <a:t>BS	MBCL15200	Borrowings (</a:t>
            </a:r>
            <a:r>
              <a:rPr lang="en-GB" sz="1500" dirty="0" err="1">
                <a:solidFill>
                  <a:schemeClr val="tx1"/>
                </a:solidFill>
              </a:rPr>
              <a:t>curr</a:t>
            </a:r>
            <a:r>
              <a:rPr lang="en-GB" sz="1500" dirty="0">
                <a:solidFill>
                  <a:schemeClr val="tx1"/>
                </a:solidFill>
              </a:rPr>
              <a:t>) - interest accrued internal</a:t>
            </a:r>
          </a:p>
          <a:p>
            <a:pPr marL="0" indent="0">
              <a:spcAft>
                <a:spcPts val="300"/>
              </a:spcAft>
              <a:buNone/>
            </a:pPr>
            <a:r>
              <a:rPr lang="en-GB" sz="1500" dirty="0">
                <a:solidFill>
                  <a:schemeClr val="tx1"/>
                </a:solidFill>
              </a:rPr>
              <a:t>BS	MBCL61320	Facility commitment fees payable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BS	MBCL64920	Financing guarantee fees payable (</a:t>
            </a:r>
            <a:r>
              <a:rPr lang="en-GB" sz="1500" dirty="0" err="1">
                <a:solidFill>
                  <a:schemeClr val="tx1"/>
                </a:solidFill>
              </a:rPr>
              <a:t>curr</a:t>
            </a:r>
            <a:r>
              <a:rPr lang="en-GB" sz="1500" dirty="0">
                <a:solidFill>
                  <a:schemeClr val="tx1"/>
                </a:solidFill>
              </a:rPr>
              <a:t>) internal</a:t>
            </a:r>
          </a:p>
          <a:p>
            <a:pPr marL="0" indent="0">
              <a:spcAft>
                <a:spcPts val="300"/>
              </a:spcAft>
              <a:buNone/>
            </a:pPr>
            <a:endParaRPr lang="en-GB" sz="800" dirty="0">
              <a:solidFill>
                <a:schemeClr val="tx1"/>
              </a:solidFill>
            </a:endParaRPr>
          </a:p>
        </p:txBody>
      </p:sp>
    </p:spTree>
    <p:extLst>
      <p:ext uri="{BB962C8B-B14F-4D97-AF65-F5344CB8AC3E}">
        <p14:creationId xmlns:p14="http://schemas.microsoft.com/office/powerpoint/2010/main" val="3071296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pPr marL="0" indent="0">
              <a:spcAft>
                <a:spcPts val="300"/>
              </a:spcAft>
            </a:pPr>
            <a:r>
              <a:rPr lang="en-GB" sz="2000" dirty="0"/>
              <a:t>Other investment and interest received (1)</a:t>
            </a:r>
          </a:p>
        </p:txBody>
      </p:sp>
      <p:sp>
        <p:nvSpPr>
          <p:cNvPr id="6" name="Content Placeholder 5"/>
          <p:cNvSpPr>
            <a:spLocks noGrp="1"/>
          </p:cNvSpPr>
          <p:nvPr>
            <p:ph idx="1"/>
          </p:nvPr>
        </p:nvSpPr>
        <p:spPr>
          <a:xfrm>
            <a:off x="180000" y="1440000"/>
            <a:ext cx="6624736" cy="6626691"/>
          </a:xfrm>
        </p:spPr>
        <p:txBody>
          <a:bodyPr/>
          <a:lstStyle/>
          <a:p>
            <a:pPr marL="0" indent="0">
              <a:spcAft>
                <a:spcPts val="300"/>
              </a:spcAft>
              <a:buNone/>
            </a:pPr>
            <a:r>
              <a:rPr lang="en-GB" sz="1500" dirty="0">
                <a:solidFill>
                  <a:schemeClr val="tx1"/>
                </a:solidFill>
              </a:rPr>
              <a:t>Balance sheet movements in connection with the net finance costs impact the cash flow statement (for the cash element) as well as the net debt (for the changes in accrued interest – Please refer to the Net Debt section for further details).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investment income encompasses interest received on investments as well as dividends received externally in connection with small stakes in other companies.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Like interest paid forecasting wise, it is easier to forecast the net variance (interest charged to the income statement, payments and interest capitalized) under the flow MF15.</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stated above the CF rules for the investment income also take into consideration any interest that has been/or meant to be capitalized. These amounts are captured from Investments and/or accounts – principal under flow MF26A and therefore it is quite important to take it into consideration when building the forecast.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correlation between the CF and BS accounts related to investment incomes is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CF	MCGO11130	Other investment and interest received external</a:t>
            </a:r>
          </a:p>
          <a:p>
            <a:pPr marL="0" indent="0">
              <a:spcAft>
                <a:spcPts val="300"/>
              </a:spcAft>
              <a:buNone/>
            </a:pPr>
            <a:r>
              <a:rPr lang="en-GB" sz="1500" dirty="0">
                <a:solidFill>
                  <a:schemeClr val="tx1"/>
                </a:solidFill>
              </a:rPr>
              <a:t>BS	MBCA62610	Interest receivable external</a:t>
            </a:r>
          </a:p>
          <a:p>
            <a:pPr marL="0" indent="0">
              <a:spcAft>
                <a:spcPts val="300"/>
              </a:spcAft>
              <a:buNone/>
            </a:pPr>
            <a:r>
              <a:rPr lang="en-GB" sz="1500" dirty="0">
                <a:solidFill>
                  <a:schemeClr val="tx1"/>
                </a:solidFill>
              </a:rPr>
              <a:t>BS	MBCA71100	Available for sale investments (</a:t>
            </a:r>
            <a:r>
              <a:rPr lang="en-GB" sz="1500" dirty="0" err="1">
                <a:solidFill>
                  <a:schemeClr val="tx1"/>
                </a:solidFill>
              </a:rPr>
              <a:t>curr</a:t>
            </a:r>
            <a:r>
              <a:rPr lang="en-GB" sz="1500" dirty="0">
                <a:solidFill>
                  <a:schemeClr val="tx1"/>
                </a:solidFill>
              </a:rPr>
              <a:t>) - interest</a:t>
            </a:r>
          </a:p>
          <a:p>
            <a:pPr marL="0" indent="0">
              <a:spcAft>
                <a:spcPts val="300"/>
              </a:spcAft>
              <a:buNone/>
            </a:pPr>
            <a:r>
              <a:rPr lang="en-GB" sz="1500" dirty="0">
                <a:solidFill>
                  <a:schemeClr val="tx1"/>
                </a:solidFill>
              </a:rPr>
              <a:t>BS	MBCA72100	Financial assets at FV through P&amp;L (</a:t>
            </a:r>
            <a:r>
              <a:rPr lang="en-GB" sz="1500" dirty="0" err="1">
                <a:solidFill>
                  <a:schemeClr val="tx1"/>
                </a:solidFill>
              </a:rPr>
              <a:t>curr</a:t>
            </a:r>
            <a:r>
              <a:rPr lang="en-GB" sz="1500" dirty="0">
                <a:solidFill>
                  <a:schemeClr val="tx1"/>
                </a:solidFill>
              </a:rPr>
              <a:t>) - interest</a:t>
            </a:r>
          </a:p>
          <a:p>
            <a:pPr marL="0" indent="0">
              <a:spcAft>
                <a:spcPts val="300"/>
              </a:spcAft>
              <a:buNone/>
            </a:pPr>
            <a:r>
              <a:rPr lang="en-GB" sz="1500" dirty="0">
                <a:solidFill>
                  <a:schemeClr val="tx1"/>
                </a:solidFill>
              </a:rPr>
              <a:t>BS	MBCA73100	Investments held to maturity (</a:t>
            </a:r>
            <a:r>
              <a:rPr lang="en-GB" sz="1500" dirty="0" err="1">
                <a:solidFill>
                  <a:schemeClr val="tx1"/>
                </a:solidFill>
              </a:rPr>
              <a:t>curr</a:t>
            </a:r>
            <a:r>
              <a:rPr lang="en-GB" sz="1500" dirty="0">
                <a:solidFill>
                  <a:schemeClr val="tx1"/>
                </a:solidFill>
              </a:rPr>
              <a:t>) - interest</a:t>
            </a:r>
          </a:p>
          <a:p>
            <a:pPr marL="0" indent="0">
              <a:spcAft>
                <a:spcPts val="300"/>
              </a:spcAft>
              <a:buNone/>
            </a:pPr>
            <a:r>
              <a:rPr lang="en-GB" sz="1500" dirty="0">
                <a:solidFill>
                  <a:schemeClr val="tx1"/>
                </a:solidFill>
              </a:rPr>
              <a:t>BS	MBCA83200	Cash equivalents external – interest</a:t>
            </a:r>
          </a:p>
          <a:p>
            <a:pPr marL="0" indent="0">
              <a:spcAft>
                <a:spcPts val="300"/>
              </a:spcAft>
              <a:buNone/>
            </a:pPr>
            <a:endParaRPr lang="en-GB" sz="8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800" dirty="0">
              <a:solidFill>
                <a:schemeClr val="tx1"/>
              </a:solidFill>
            </a:endParaRPr>
          </a:p>
        </p:txBody>
      </p:sp>
    </p:spTree>
    <p:extLst>
      <p:ext uri="{BB962C8B-B14F-4D97-AF65-F5344CB8AC3E}">
        <p14:creationId xmlns:p14="http://schemas.microsoft.com/office/powerpoint/2010/main" val="2043175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pPr marL="0" indent="0">
              <a:spcAft>
                <a:spcPts val="300"/>
              </a:spcAft>
            </a:pPr>
            <a:r>
              <a:rPr lang="en-GB" sz="2000" dirty="0"/>
              <a:t>Other investment and interest received (2)</a:t>
            </a:r>
          </a:p>
        </p:txBody>
      </p:sp>
      <p:sp>
        <p:nvSpPr>
          <p:cNvPr id="6" name="Content Placeholder 5"/>
          <p:cNvSpPr>
            <a:spLocks noGrp="1"/>
          </p:cNvSpPr>
          <p:nvPr>
            <p:ph idx="1"/>
          </p:nvPr>
        </p:nvSpPr>
        <p:spPr>
          <a:xfrm>
            <a:off x="180000" y="1440000"/>
            <a:ext cx="6624736" cy="6626691"/>
          </a:xfrm>
        </p:spPr>
        <p:txBody>
          <a:bodyPr/>
          <a:lstStyle/>
          <a:p>
            <a:pPr marL="0" indent="0">
              <a:spcAft>
                <a:spcPts val="300"/>
              </a:spcAft>
              <a:buNone/>
            </a:pPr>
            <a:r>
              <a:rPr lang="en-GB" sz="1500" dirty="0">
                <a:solidFill>
                  <a:schemeClr val="tx1"/>
                </a:solidFill>
              </a:rPr>
              <a:t>CF	MCGO11220	Investment income received internal</a:t>
            </a:r>
          </a:p>
          <a:p>
            <a:pPr marL="0" indent="0">
              <a:spcAft>
                <a:spcPts val="300"/>
              </a:spcAft>
              <a:buNone/>
            </a:pPr>
            <a:r>
              <a:rPr lang="en-GB" sz="1500" dirty="0">
                <a:solidFill>
                  <a:schemeClr val="tx1"/>
                </a:solidFill>
              </a:rPr>
              <a:t>BS	MBCA62420	Financing guarantee fees receivable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BS	MBCA62430	Facility commitment fees receivable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BS	MBCA62620	Interest receivable internal</a:t>
            </a:r>
          </a:p>
          <a:p>
            <a:pPr marL="0" indent="0">
              <a:spcAft>
                <a:spcPts val="300"/>
              </a:spcAft>
              <a:buNone/>
            </a:pPr>
            <a:r>
              <a:rPr lang="en-GB" sz="1500" dirty="0">
                <a:solidFill>
                  <a:schemeClr val="tx1"/>
                </a:solidFill>
              </a:rPr>
              <a:t>BS	MBCA84200	Cash equivalents internal - interest</a:t>
            </a:r>
          </a:p>
          <a:p>
            <a:pPr marL="0" indent="0">
              <a:spcAft>
                <a:spcPts val="300"/>
              </a:spcAft>
              <a:buNone/>
            </a:pPr>
            <a:endParaRPr lang="en-GB" sz="8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800" dirty="0">
              <a:solidFill>
                <a:schemeClr val="tx1"/>
              </a:solidFill>
            </a:endParaRPr>
          </a:p>
        </p:txBody>
      </p:sp>
    </p:spTree>
    <p:extLst>
      <p:ext uri="{BB962C8B-B14F-4D97-AF65-F5344CB8AC3E}">
        <p14:creationId xmlns:p14="http://schemas.microsoft.com/office/powerpoint/2010/main" val="3706058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Financing derivatives </a:t>
            </a:r>
            <a:r>
              <a:rPr lang="en-US" sz="2200" dirty="0">
                <a:sym typeface="Wingdings" panose="05000000000000000000" pitchFamily="2" charset="2"/>
              </a:rPr>
              <a:t>– Interest element</a:t>
            </a:r>
            <a:endParaRPr lang="en-US" sz="2200" dirty="0"/>
          </a:p>
        </p:txBody>
      </p:sp>
      <p:sp>
        <p:nvSpPr>
          <p:cNvPr id="6" name="Content Placeholder 5"/>
          <p:cNvSpPr>
            <a:spLocks noGrp="1"/>
          </p:cNvSpPr>
          <p:nvPr>
            <p:ph idx="1"/>
          </p:nvPr>
        </p:nvSpPr>
        <p:spPr>
          <a:xfrm>
            <a:off x="180000" y="1440000"/>
            <a:ext cx="6408712" cy="7164448"/>
          </a:xfrm>
        </p:spPr>
        <p:txBody>
          <a:bodyPr/>
          <a:lstStyle/>
          <a:p>
            <a:pPr marL="0" indent="0">
              <a:spcAft>
                <a:spcPts val="300"/>
              </a:spcAft>
              <a:buNone/>
            </a:pPr>
            <a:r>
              <a:rPr lang="en-GB" sz="1500" dirty="0">
                <a:solidFill>
                  <a:schemeClr val="tx1"/>
                </a:solidFill>
              </a:rPr>
              <a:t>The net interest paid section of the CF also takes into consideration any interests on swaps and </a:t>
            </a:r>
            <a:r>
              <a:rPr lang="en-GB" sz="1500" dirty="0" err="1">
                <a:solidFill>
                  <a:schemeClr val="tx1"/>
                </a:solidFill>
              </a:rPr>
              <a:t>hedgings</a:t>
            </a:r>
            <a:r>
              <a:rPr lang="en-GB" sz="1500" dirty="0">
                <a:solidFill>
                  <a:schemeClr val="tx1"/>
                </a:solidFill>
              </a:rPr>
              <a:t>. Whether internal or external transactions for this matter, the group considers all these elements as external elements of the CF, reason why in the BPC cash flow there is no longer a breakdown between  internal and external flows on derivatives.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Unlike the other elements of the net interest paid section forecasting on a net variance does not suffice. Input on flows MF20C / MF20D associated with the accounts below are required to impact the cash flow statement whereas inputs on flow MF26X impact the Net Debt statement as a non cash movement. Entry is also required for actual in the CF input form as currently the data coming from ECC does not have the correct breakdown between cash and non cash elements for the accounts stated below.</a:t>
            </a: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rgbClr val="FF0000"/>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To follow below are the correlation between the CF and BS accounts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CF	MCGO11140	Cash inflows / (outflows) on derivatives</a:t>
            </a:r>
          </a:p>
          <a:p>
            <a:pPr marL="0" indent="0">
              <a:spcAft>
                <a:spcPts val="300"/>
              </a:spcAft>
              <a:buNone/>
            </a:pPr>
            <a:r>
              <a:rPr lang="en-GB" sz="1500" dirty="0">
                <a:solidFill>
                  <a:schemeClr val="tx1"/>
                </a:solidFill>
              </a:rPr>
              <a:t>BS	MBCL74112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external - interest</a:t>
            </a:r>
          </a:p>
          <a:p>
            <a:pPr marL="0" indent="0">
              <a:spcAft>
                <a:spcPts val="300"/>
              </a:spcAft>
              <a:buNone/>
            </a:pPr>
            <a:r>
              <a:rPr lang="en-GB" sz="1500" dirty="0">
                <a:solidFill>
                  <a:schemeClr val="tx1"/>
                </a:solidFill>
              </a:rPr>
              <a:t>BS	MBCA74112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external - interest</a:t>
            </a:r>
          </a:p>
          <a:p>
            <a:pPr marL="0" indent="0">
              <a:spcAft>
                <a:spcPts val="300"/>
              </a:spcAft>
              <a:buNone/>
            </a:pPr>
            <a:r>
              <a:rPr lang="en-GB" sz="1500" dirty="0">
                <a:solidFill>
                  <a:schemeClr val="tx1"/>
                </a:solidFill>
              </a:rPr>
              <a:t>BS	MBCA74122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internal - interest</a:t>
            </a:r>
          </a:p>
          <a:p>
            <a:pPr marL="0" indent="0">
              <a:spcAft>
                <a:spcPts val="300"/>
              </a:spcAft>
              <a:buNone/>
            </a:pPr>
            <a:r>
              <a:rPr lang="en-GB" sz="1500" dirty="0">
                <a:solidFill>
                  <a:schemeClr val="tx1"/>
                </a:solidFill>
              </a:rPr>
              <a:t>BS	MBCL74122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internal - interest</a:t>
            </a:r>
          </a:p>
          <a:p>
            <a:pPr marL="0" indent="0">
              <a:spcAft>
                <a:spcPts val="300"/>
              </a:spcAft>
              <a:buNone/>
            </a:pPr>
            <a:endParaRPr lang="en-GB" sz="1500" dirty="0">
              <a:solidFill>
                <a:schemeClr val="tx1"/>
              </a:solidFill>
            </a:endParaRPr>
          </a:p>
        </p:txBody>
      </p:sp>
      <p:pic>
        <p:nvPicPr>
          <p:cNvPr id="5" name="Picture 4"/>
          <p:cNvPicPr>
            <a:picLocks noChangeAspect="1"/>
          </p:cNvPicPr>
          <p:nvPr/>
        </p:nvPicPr>
        <p:blipFill>
          <a:blip r:embed="rId2"/>
          <a:stretch>
            <a:fillRect/>
          </a:stretch>
        </p:blipFill>
        <p:spPr>
          <a:xfrm>
            <a:off x="297352" y="4644008"/>
            <a:ext cx="6300000" cy="1495330"/>
          </a:xfrm>
          <a:prstGeom prst="rect">
            <a:avLst/>
          </a:prstGeom>
        </p:spPr>
      </p:pic>
    </p:spTree>
    <p:extLst>
      <p:ext uri="{BB962C8B-B14F-4D97-AF65-F5344CB8AC3E}">
        <p14:creationId xmlns:p14="http://schemas.microsoft.com/office/powerpoint/2010/main" val="1215073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DIVIDENDS (NON EQUITY)</a:t>
            </a:r>
          </a:p>
        </p:txBody>
      </p:sp>
    </p:spTree>
    <p:extLst>
      <p:ext uri="{BB962C8B-B14F-4D97-AF65-F5344CB8AC3E}">
        <p14:creationId xmlns:p14="http://schemas.microsoft.com/office/powerpoint/2010/main" val="2322355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Dividends receivable (1)</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Any movements related to dividends receivable need to be posted under one of the accounts below whether internal or from associates. Any other dividends received externally from small stakes on 3</a:t>
            </a:r>
            <a:r>
              <a:rPr lang="en-GB" sz="1500" baseline="30000" dirty="0">
                <a:solidFill>
                  <a:schemeClr val="tx1"/>
                </a:solidFill>
              </a:rPr>
              <a:t>rd</a:t>
            </a:r>
            <a:r>
              <a:rPr lang="en-GB" sz="1500" dirty="0">
                <a:solidFill>
                  <a:schemeClr val="tx1"/>
                </a:solidFill>
              </a:rPr>
              <a:t> party companies are treated as interest and addressed under the Interest received external section.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MBCA62720 - Dividends receivable internal</a:t>
            </a:r>
          </a:p>
          <a:p>
            <a:pPr marL="0" indent="0">
              <a:spcAft>
                <a:spcPts val="300"/>
              </a:spcAft>
              <a:buNone/>
            </a:pPr>
            <a:r>
              <a:rPr lang="en-GB" sz="1500" dirty="0">
                <a:solidFill>
                  <a:schemeClr val="tx1"/>
                </a:solidFill>
              </a:rPr>
              <a:t>MBCA62730 - Dividends receivable from associates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 Net Variation</a:t>
            </a:r>
          </a:p>
          <a:p>
            <a:pPr marL="0" indent="0">
              <a:spcAft>
                <a:spcPts val="300"/>
              </a:spcAft>
              <a:buNone/>
            </a:pPr>
            <a:r>
              <a:rPr lang="en-GB" sz="1500" dirty="0">
                <a:solidFill>
                  <a:schemeClr val="tx1"/>
                </a:solidFill>
              </a:rPr>
              <a:t>MF51 - Reclassifications (Adjusting Items) – </a:t>
            </a:r>
            <a:r>
              <a:rPr lang="en-GB" sz="1500" b="1" dirty="0">
                <a:solidFill>
                  <a:schemeClr val="tx1"/>
                </a:solidFill>
              </a:rPr>
              <a:t>GROUP CONSOLIDATION USE ONLY</a:t>
            </a:r>
          </a:p>
          <a:p>
            <a:pPr marL="0" indent="0">
              <a:spcAft>
                <a:spcPts val="300"/>
              </a:spcAft>
              <a:buNone/>
            </a:pPr>
            <a:r>
              <a:rPr lang="en-GB" sz="1500" dirty="0">
                <a:solidFill>
                  <a:schemeClr val="tx1"/>
                </a:solidFill>
              </a:rPr>
              <a:t>MF26X - Revaluation of Foreign Currency Balances  - Non-Cash</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Any FX movements from the date of the dividends accrual until the day the cash is received needs to be posted under MF26X. The accrued dividends income in the Income statement must not be updated as a result of FX movements. Therefore the disclosure of the FX as stated above is required so as the CF rules can reflect the correct amount of cash received.</a:t>
            </a:r>
          </a:p>
          <a:p>
            <a:pPr marL="0" indent="0">
              <a:spcAft>
                <a:spcPts val="300"/>
              </a:spcAft>
              <a:buNone/>
            </a:pPr>
            <a:endParaRPr lang="en-GB" sz="1500" dirty="0">
              <a:solidFill>
                <a:schemeClr val="tx1"/>
              </a:solidFill>
            </a:endParaRPr>
          </a:p>
          <a:p>
            <a:pPr marL="0" indent="0">
              <a:spcAft>
                <a:spcPts val="300"/>
              </a:spcAft>
              <a:buNone/>
            </a:pPr>
            <a:r>
              <a:rPr lang="en-GB" sz="1500" b="1" dirty="0">
                <a:solidFill>
                  <a:schemeClr val="tx1"/>
                </a:solidFill>
              </a:rPr>
              <a:t>REMINDERS from the formula library:</a:t>
            </a:r>
          </a:p>
          <a:p>
            <a:pPr marL="0" indent="0">
              <a:spcAft>
                <a:spcPts val="300"/>
              </a:spcAft>
              <a:buNone/>
            </a:pPr>
            <a:r>
              <a:rPr lang="en-GB" sz="1500" dirty="0">
                <a:solidFill>
                  <a:schemeClr val="tx1"/>
                </a:solidFill>
              </a:rPr>
              <a:t>If enabled, any amounts posted under the accounts below</a:t>
            </a:r>
          </a:p>
          <a:p>
            <a:pPr marL="0" indent="0">
              <a:spcAft>
                <a:spcPts val="300"/>
              </a:spcAft>
              <a:buNone/>
            </a:pPr>
            <a:r>
              <a:rPr lang="en-GB" sz="1500" dirty="0">
                <a:solidFill>
                  <a:schemeClr val="tx1"/>
                </a:solidFill>
              </a:rPr>
              <a:t>MPNF14000 – Ordinary dividend income internal</a:t>
            </a:r>
          </a:p>
          <a:p>
            <a:pPr marL="0" indent="0">
              <a:spcAft>
                <a:spcPts val="300"/>
              </a:spcAft>
              <a:buNone/>
            </a:pPr>
            <a:r>
              <a:rPr lang="en-GB" sz="1500" dirty="0">
                <a:solidFill>
                  <a:schemeClr val="tx1"/>
                </a:solidFill>
              </a:rPr>
              <a:t>MPNF11000 – Dividends received from associates</a:t>
            </a:r>
          </a:p>
          <a:p>
            <a:pPr marL="0" indent="0">
              <a:spcAft>
                <a:spcPts val="300"/>
              </a:spcAft>
              <a:buNone/>
            </a:pPr>
            <a:r>
              <a:rPr lang="en-GB" sz="1500" dirty="0">
                <a:solidFill>
                  <a:schemeClr val="tx1"/>
                </a:solidFill>
              </a:rPr>
              <a:t>will be posted automatically as a debit in the accounts to follow, respectively </a:t>
            </a:r>
          </a:p>
          <a:p>
            <a:pPr marL="0" indent="0">
              <a:spcAft>
                <a:spcPts val="300"/>
              </a:spcAft>
              <a:buNone/>
            </a:pPr>
            <a:r>
              <a:rPr lang="en-GB" sz="1500" dirty="0">
                <a:solidFill>
                  <a:schemeClr val="tx1"/>
                </a:solidFill>
              </a:rPr>
              <a:t>MBCA62720 - Dividends receivable internal</a:t>
            </a:r>
          </a:p>
          <a:p>
            <a:pPr marL="0" indent="0">
              <a:spcAft>
                <a:spcPts val="300"/>
              </a:spcAft>
              <a:buNone/>
            </a:pPr>
            <a:r>
              <a:rPr lang="en-GB" sz="1500" dirty="0">
                <a:solidFill>
                  <a:schemeClr val="tx1"/>
                </a:solidFill>
              </a:rPr>
              <a:t>MBCA62730 - Dividends receivable from associates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220876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Dividends receivable (2)</a:t>
            </a:r>
          </a:p>
        </p:txBody>
      </p:sp>
      <p:sp>
        <p:nvSpPr>
          <p:cNvPr id="6" name="Content Placeholder 5"/>
          <p:cNvSpPr>
            <a:spLocks noGrp="1"/>
          </p:cNvSpPr>
          <p:nvPr>
            <p:ph idx="1"/>
          </p:nvPr>
        </p:nvSpPr>
        <p:spPr>
          <a:xfrm>
            <a:off x="180000" y="1440000"/>
            <a:ext cx="6480720" cy="6626691"/>
          </a:xfrm>
        </p:spPr>
        <p:txBody>
          <a:bodyPr/>
          <a:lstStyle/>
          <a:p>
            <a:pPr marL="0" indent="0">
              <a:spcAft>
                <a:spcPts val="300"/>
              </a:spcAft>
              <a:buNone/>
            </a:pPr>
            <a:r>
              <a:rPr lang="en-GB" sz="1500" dirty="0">
                <a:solidFill>
                  <a:schemeClr val="tx1"/>
                </a:solidFill>
              </a:rPr>
              <a:t>As a reminder for the companies which receive dividends net of Withholding TAX</a:t>
            </a:r>
          </a:p>
          <a:p>
            <a:pPr marL="0" indent="0">
              <a:spcAft>
                <a:spcPts val="300"/>
              </a:spcAft>
              <a:buNone/>
            </a:pPr>
            <a:endParaRPr lang="en-GB" sz="1500" dirty="0">
              <a:solidFill>
                <a:schemeClr val="tx1"/>
              </a:solidFill>
            </a:endParaRPr>
          </a:p>
          <a:p>
            <a:pPr>
              <a:spcAft>
                <a:spcPts val="300"/>
              </a:spcAft>
              <a:buClr>
                <a:schemeClr val="tx1"/>
              </a:buClr>
              <a:buFontTx/>
              <a:buChar char="-"/>
            </a:pPr>
            <a:r>
              <a:rPr lang="en-GB" sz="1500" dirty="0">
                <a:solidFill>
                  <a:schemeClr val="tx1"/>
                </a:solidFill>
              </a:rPr>
              <a:t>Accruals in the income statement should be on a gross basis</a:t>
            </a:r>
          </a:p>
          <a:p>
            <a:pPr>
              <a:spcAft>
                <a:spcPts val="300"/>
              </a:spcAft>
              <a:buClr>
                <a:schemeClr val="tx1"/>
              </a:buClr>
              <a:buFontTx/>
              <a:buChar char="-"/>
            </a:pPr>
            <a:r>
              <a:rPr lang="en-GB" sz="1500" dirty="0">
                <a:solidFill>
                  <a:schemeClr val="tx1"/>
                </a:solidFill>
              </a:rPr>
              <a:t>Accruals in the balance sheet should be on a gross basis</a:t>
            </a:r>
          </a:p>
          <a:p>
            <a:pPr>
              <a:spcAft>
                <a:spcPts val="300"/>
              </a:spcAft>
              <a:buClr>
                <a:schemeClr val="tx1"/>
              </a:buClr>
              <a:buFontTx/>
              <a:buChar char="-"/>
            </a:pPr>
            <a:r>
              <a:rPr lang="en-GB" sz="1500" dirty="0">
                <a:solidFill>
                  <a:schemeClr val="tx1"/>
                </a:solidFill>
              </a:rPr>
              <a:t>The WHT element retained by the payee needs to be posted in the tax section of the income statement under the accounts:</a:t>
            </a:r>
          </a:p>
          <a:p>
            <a:pPr lvl="1">
              <a:spcAft>
                <a:spcPts val="300"/>
              </a:spcAft>
              <a:buClr>
                <a:schemeClr val="tx1"/>
              </a:buClr>
              <a:buFontTx/>
              <a:buChar char="-"/>
            </a:pPr>
            <a:r>
              <a:rPr lang="en-GB" sz="1300" dirty="0">
                <a:solidFill>
                  <a:schemeClr val="tx1"/>
                </a:solidFill>
              </a:rPr>
              <a:t>MPTX12300	WHT on dividends received internal (PPC required)</a:t>
            </a:r>
          </a:p>
          <a:p>
            <a:pPr lvl="1">
              <a:spcAft>
                <a:spcPts val="300"/>
              </a:spcAft>
              <a:buClr>
                <a:schemeClr val="tx1"/>
              </a:buClr>
              <a:buFontTx/>
              <a:buChar char="-"/>
            </a:pPr>
            <a:r>
              <a:rPr lang="en-GB" sz="1300" dirty="0">
                <a:solidFill>
                  <a:schemeClr val="tx1"/>
                </a:solidFill>
              </a:rPr>
              <a:t>MPTX12400	WHT on dividends received external/associates</a:t>
            </a:r>
          </a:p>
          <a:p>
            <a:pPr>
              <a:spcAft>
                <a:spcPts val="300"/>
              </a:spcAft>
              <a:buClr>
                <a:schemeClr val="tx1"/>
              </a:buClr>
              <a:buFontTx/>
              <a:buChar char="-"/>
            </a:pPr>
            <a:r>
              <a:rPr lang="en-GB" sz="1500" dirty="0">
                <a:solidFill>
                  <a:schemeClr val="tx1"/>
                </a:solidFill>
              </a:rPr>
              <a:t>The cash flow rules will take that into consideration and will eliminate the WHT element from the equation.</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6190363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Dividends payable (1) </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Any movements related to dividends payable needs to be posted under one of the accounts below whether internal, external to non-controlling interests (for subsidiaries not 100% owned by BAT) or external to the owners of the parent (BAT </a:t>
            </a:r>
            <a:r>
              <a:rPr lang="en-GB" sz="1500" dirty="0" err="1">
                <a:solidFill>
                  <a:schemeClr val="tx1"/>
                </a:solidFill>
              </a:rPr>
              <a:t>plc</a:t>
            </a:r>
            <a:r>
              <a:rPr lang="en-GB" sz="1500" dirty="0">
                <a:solidFill>
                  <a:schemeClr val="tx1"/>
                </a:solidFill>
              </a:rPr>
              <a:t> only).</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MBCL64330 - Dividends payable internal</a:t>
            </a:r>
          </a:p>
          <a:p>
            <a:pPr marL="0" indent="0">
              <a:spcAft>
                <a:spcPts val="300"/>
              </a:spcAft>
              <a:buNone/>
            </a:pPr>
            <a:r>
              <a:rPr lang="en-GB" sz="1500" dirty="0">
                <a:solidFill>
                  <a:schemeClr val="tx1"/>
                </a:solidFill>
              </a:rPr>
              <a:t>MBCL64310 - Dividends payable - external to owners of the parent </a:t>
            </a:r>
            <a:r>
              <a:rPr lang="en-GB" sz="1500" dirty="0">
                <a:solidFill>
                  <a:schemeClr val="tx1"/>
                </a:solidFill>
                <a:sym typeface="Wingdings" panose="05000000000000000000" pitchFamily="2" charset="2"/>
              </a:rPr>
              <a:t> BAT </a:t>
            </a:r>
            <a:r>
              <a:rPr lang="en-GB" sz="1500" dirty="0" err="1">
                <a:solidFill>
                  <a:schemeClr val="tx1"/>
                </a:solidFill>
                <a:sym typeface="Wingdings" panose="05000000000000000000" pitchFamily="2" charset="2"/>
              </a:rPr>
              <a:t>Plc</a:t>
            </a:r>
            <a:endParaRPr lang="en-GB" sz="1500" dirty="0">
              <a:solidFill>
                <a:schemeClr val="tx1"/>
              </a:solidFill>
            </a:endParaRPr>
          </a:p>
          <a:p>
            <a:pPr marL="0" indent="0">
              <a:spcAft>
                <a:spcPts val="300"/>
              </a:spcAft>
              <a:buNone/>
            </a:pPr>
            <a:r>
              <a:rPr lang="en-GB" sz="1500" dirty="0">
                <a:solidFill>
                  <a:schemeClr val="tx1"/>
                </a:solidFill>
              </a:rPr>
              <a:t>MBCL64320 - Dividends payable - external to non-controlling interests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 Net Variation</a:t>
            </a:r>
          </a:p>
          <a:p>
            <a:pPr marL="0" indent="0">
              <a:spcAft>
                <a:spcPts val="300"/>
              </a:spcAft>
              <a:buNone/>
            </a:pPr>
            <a:r>
              <a:rPr lang="en-GB" sz="1500" dirty="0">
                <a:solidFill>
                  <a:schemeClr val="tx1"/>
                </a:solidFill>
              </a:rPr>
              <a:t>MF26X - Revaluation of Foreign Currency Balances  - Non-Cash</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Dividends paid to shareholders are expected to be declared and paid in the functional currency of the country. There are, though, some exceptions and in these instances if any FX movements from the date of the dividends are declared until the day the dividends are paid out needs to be posted under flow MF26X on the accounts mentioned above. The dividends  declared in the Equity section of the BS must not be updated as a result of FX movements. The disclosure of the FX as stated above is required so as the CF rules can reflect the correct amount of cash received.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219987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Dividends payable (2)</a:t>
            </a:r>
          </a:p>
        </p:txBody>
      </p:sp>
      <p:sp>
        <p:nvSpPr>
          <p:cNvPr id="6" name="Content Placeholder 5"/>
          <p:cNvSpPr>
            <a:spLocks noGrp="1"/>
          </p:cNvSpPr>
          <p:nvPr>
            <p:ph idx="1"/>
          </p:nvPr>
        </p:nvSpPr>
        <p:spPr>
          <a:xfrm>
            <a:off x="180000" y="1440000"/>
            <a:ext cx="6408712" cy="7164448"/>
          </a:xfrm>
        </p:spPr>
        <p:txBody>
          <a:bodyPr/>
          <a:lstStyle/>
          <a:p>
            <a:pPr marL="0" indent="0">
              <a:spcAft>
                <a:spcPts val="300"/>
              </a:spcAft>
              <a:buNone/>
            </a:pPr>
            <a:r>
              <a:rPr lang="en-GB" sz="1500" b="1" dirty="0">
                <a:solidFill>
                  <a:schemeClr val="tx1"/>
                </a:solidFill>
              </a:rPr>
              <a:t>REMINDERS from the formula library:</a:t>
            </a:r>
          </a:p>
          <a:p>
            <a:pPr marL="0" indent="0">
              <a:spcAft>
                <a:spcPts val="300"/>
              </a:spcAft>
              <a:buNone/>
            </a:pPr>
            <a:r>
              <a:rPr lang="en-GB" sz="1500" dirty="0">
                <a:solidFill>
                  <a:schemeClr val="tx1"/>
                </a:solidFill>
              </a:rPr>
              <a:t>If enabled, any amounts posted under the accounts below</a:t>
            </a:r>
          </a:p>
          <a:p>
            <a:pPr marL="0" indent="0">
              <a:spcAft>
                <a:spcPts val="300"/>
              </a:spcAft>
              <a:buNone/>
            </a:pPr>
            <a:r>
              <a:rPr lang="en-GB" sz="1500" dirty="0">
                <a:solidFill>
                  <a:schemeClr val="tx1"/>
                </a:solidFill>
              </a:rPr>
              <a:t>MBEQ14820 - Ordinary dividends paid – internal</a:t>
            </a:r>
          </a:p>
          <a:p>
            <a:pPr marL="0" indent="0">
              <a:spcAft>
                <a:spcPts val="300"/>
              </a:spcAft>
              <a:buNone/>
            </a:pPr>
            <a:r>
              <a:rPr lang="en-GB" sz="1500" dirty="0">
                <a:solidFill>
                  <a:schemeClr val="tx1"/>
                </a:solidFill>
              </a:rPr>
              <a:t>MBEQ14830 - Ordinary dividends paid - external (GB65 or BAT </a:t>
            </a:r>
            <a:r>
              <a:rPr lang="en-GB" sz="1500" dirty="0" err="1">
                <a:solidFill>
                  <a:schemeClr val="tx1"/>
                </a:solidFill>
              </a:rPr>
              <a:t>plc</a:t>
            </a:r>
            <a:r>
              <a:rPr lang="en-GB" sz="1500" dirty="0">
                <a:solidFill>
                  <a:schemeClr val="tx1"/>
                </a:solidFill>
              </a:rPr>
              <a:t> only)</a:t>
            </a:r>
          </a:p>
          <a:p>
            <a:pPr marL="0" indent="0">
              <a:spcAft>
                <a:spcPts val="300"/>
              </a:spcAft>
              <a:buNone/>
            </a:pPr>
            <a:r>
              <a:rPr lang="en-GB" sz="1500" dirty="0">
                <a:solidFill>
                  <a:schemeClr val="tx1"/>
                </a:solidFill>
              </a:rPr>
              <a:t>MBEQ20100 - NCI - ordinary dividends paid external</a:t>
            </a:r>
          </a:p>
          <a:p>
            <a:pPr marL="0" indent="0">
              <a:spcAft>
                <a:spcPts val="300"/>
              </a:spcAft>
              <a:buNone/>
            </a:pPr>
            <a:r>
              <a:rPr lang="en-GB" sz="1500" dirty="0">
                <a:solidFill>
                  <a:schemeClr val="tx1"/>
                </a:solidFill>
              </a:rPr>
              <a:t>will be posted automatically as a credit in the accounts to follow, respectively </a:t>
            </a:r>
          </a:p>
          <a:p>
            <a:pPr marL="0" indent="0">
              <a:spcAft>
                <a:spcPts val="300"/>
              </a:spcAft>
              <a:buNone/>
            </a:pPr>
            <a:r>
              <a:rPr lang="en-GB" sz="1500" dirty="0">
                <a:solidFill>
                  <a:schemeClr val="tx1"/>
                </a:solidFill>
              </a:rPr>
              <a:t>MBCL64330 - Dividends payable internal</a:t>
            </a:r>
          </a:p>
          <a:p>
            <a:pPr marL="0" indent="0">
              <a:spcAft>
                <a:spcPts val="300"/>
              </a:spcAft>
              <a:buNone/>
            </a:pPr>
            <a:r>
              <a:rPr lang="en-GB" sz="1500" dirty="0">
                <a:solidFill>
                  <a:schemeClr val="tx1"/>
                </a:solidFill>
              </a:rPr>
              <a:t>MBCL64310 - Dividends payable - external to owners of the parent</a:t>
            </a:r>
          </a:p>
          <a:p>
            <a:pPr marL="0" indent="0">
              <a:spcAft>
                <a:spcPts val="300"/>
              </a:spcAft>
              <a:buNone/>
            </a:pPr>
            <a:r>
              <a:rPr lang="en-GB" sz="1500" dirty="0">
                <a:solidFill>
                  <a:schemeClr val="tx1"/>
                </a:solidFill>
              </a:rPr>
              <a:t>MBCL64320 - Dividends payable - external to non-controlling interests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 a reminder for the companies which need to retain taxes on the remittance of dividends (WHT), please proceed as follows:</a:t>
            </a:r>
          </a:p>
          <a:p>
            <a:pPr marL="0" indent="0">
              <a:spcAft>
                <a:spcPts val="300"/>
              </a:spcAft>
              <a:buNone/>
            </a:pPr>
            <a:endParaRPr lang="en-GB" sz="800" dirty="0">
              <a:solidFill>
                <a:schemeClr val="tx1"/>
              </a:solidFill>
            </a:endParaRPr>
          </a:p>
          <a:p>
            <a:pPr>
              <a:spcAft>
                <a:spcPts val="300"/>
              </a:spcAft>
              <a:buClr>
                <a:schemeClr val="tx1"/>
              </a:buClr>
              <a:buFont typeface="Calibri" panose="020F0502020204030204" pitchFamily="34" charset="0"/>
              <a:buChar char="-"/>
            </a:pPr>
            <a:r>
              <a:rPr lang="en-GB" sz="1500" dirty="0">
                <a:solidFill>
                  <a:schemeClr val="tx1"/>
                </a:solidFill>
              </a:rPr>
              <a:t>Dividends declared in the Equity section should be on a gross basis</a:t>
            </a:r>
          </a:p>
          <a:p>
            <a:pPr>
              <a:spcAft>
                <a:spcPts val="300"/>
              </a:spcAft>
              <a:buClr>
                <a:schemeClr val="tx1"/>
              </a:buClr>
              <a:buFont typeface="Calibri" panose="020F0502020204030204" pitchFamily="34" charset="0"/>
              <a:buChar char="-"/>
            </a:pPr>
            <a:r>
              <a:rPr lang="en-GB" sz="1500" dirty="0">
                <a:solidFill>
                  <a:schemeClr val="tx1"/>
                </a:solidFill>
              </a:rPr>
              <a:t>Payable balances in the balance sheet should be on a gross basis</a:t>
            </a:r>
          </a:p>
          <a:p>
            <a:pPr>
              <a:spcAft>
                <a:spcPts val="300"/>
              </a:spcAft>
              <a:buClr>
                <a:schemeClr val="tx1"/>
              </a:buClr>
              <a:buFont typeface="Calibri" panose="020F0502020204030204" pitchFamily="34" charset="0"/>
              <a:buChar char="-"/>
            </a:pPr>
            <a:r>
              <a:rPr lang="en-GB" sz="1500" dirty="0">
                <a:solidFill>
                  <a:schemeClr val="tx1"/>
                </a:solidFill>
              </a:rPr>
              <a:t>The WHT element retained needs to be informed in the CF input form, whether for </a:t>
            </a:r>
            <a:r>
              <a:rPr lang="en-GB" sz="1500" b="1" dirty="0">
                <a:solidFill>
                  <a:schemeClr val="tx1"/>
                </a:solidFill>
              </a:rPr>
              <a:t>actuals</a:t>
            </a:r>
            <a:r>
              <a:rPr lang="en-GB" sz="1500" dirty="0">
                <a:solidFill>
                  <a:schemeClr val="tx1"/>
                </a:solidFill>
              </a:rPr>
              <a:t> or </a:t>
            </a:r>
            <a:r>
              <a:rPr lang="en-GB" sz="1500" b="1" dirty="0">
                <a:solidFill>
                  <a:schemeClr val="tx1"/>
                </a:solidFill>
              </a:rPr>
              <a:t>forecast </a:t>
            </a:r>
            <a:r>
              <a:rPr lang="en-GB" sz="1500" dirty="0">
                <a:solidFill>
                  <a:schemeClr val="tx1"/>
                </a:solidFill>
              </a:rPr>
              <a:t>data.</a:t>
            </a:r>
          </a:p>
          <a:p>
            <a:pPr lvl="1">
              <a:spcAft>
                <a:spcPts val="300"/>
              </a:spcAft>
              <a:buClr>
                <a:schemeClr val="tx1"/>
              </a:buClr>
              <a:buFont typeface="Calibri" panose="020F0502020204030204" pitchFamily="34" charset="0"/>
              <a:buChar char="-"/>
            </a:pPr>
            <a:r>
              <a:rPr lang="en-GB" sz="1300" dirty="0">
                <a:solidFill>
                  <a:schemeClr val="tx1"/>
                </a:solidFill>
              </a:rPr>
              <a:t>MEMO_OBA60300 - Memo: Withholding tax for internal dividends (PPC Required)</a:t>
            </a:r>
          </a:p>
          <a:p>
            <a:pPr lvl="1">
              <a:spcAft>
                <a:spcPts val="300"/>
              </a:spcAft>
              <a:buClr>
                <a:schemeClr val="tx1"/>
              </a:buClr>
              <a:buFont typeface="Calibri" panose="020F0502020204030204" pitchFamily="34" charset="0"/>
              <a:buChar char="-"/>
            </a:pPr>
            <a:r>
              <a:rPr lang="en-GB" sz="1300" dirty="0">
                <a:solidFill>
                  <a:schemeClr val="tx1"/>
                </a:solidFill>
              </a:rPr>
              <a:t>MEMO_OBA60400 - Memo: Withholding tax for external dividends</a:t>
            </a:r>
          </a:p>
          <a:p>
            <a:pPr>
              <a:spcAft>
                <a:spcPts val="300"/>
              </a:spcAft>
              <a:buClr>
                <a:schemeClr val="tx1"/>
              </a:buClr>
              <a:buFont typeface="Calibri" panose="020F0502020204030204" pitchFamily="34" charset="0"/>
              <a:buChar char="-"/>
            </a:pPr>
            <a:r>
              <a:rPr lang="en-GB" sz="1500" dirty="0">
                <a:solidFill>
                  <a:schemeClr val="tx1"/>
                </a:solidFill>
              </a:rPr>
              <a:t>The cash flow rules take that into consideration and eliminate the WHT element from the equation.</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52" y="6804248"/>
            <a:ext cx="6300000" cy="1007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9995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equity</a:t>
            </a:r>
          </a:p>
        </p:txBody>
      </p:sp>
    </p:spTree>
    <p:extLst>
      <p:ext uri="{BB962C8B-B14F-4D97-AF65-F5344CB8AC3E}">
        <p14:creationId xmlns:p14="http://schemas.microsoft.com/office/powerpoint/2010/main" val="362834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BS principles</a:t>
            </a:r>
          </a:p>
        </p:txBody>
      </p:sp>
    </p:spTree>
    <p:extLst>
      <p:ext uri="{BB962C8B-B14F-4D97-AF65-F5344CB8AC3E}">
        <p14:creationId xmlns:p14="http://schemas.microsoft.com/office/powerpoint/2010/main" val="3001203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a:t>
            </a:r>
            <a:r>
              <a:rPr lang="en-GB" sz="2200" dirty="0"/>
              <a:t>share capital and share premium</a:t>
            </a:r>
            <a:br>
              <a:rPr lang="en-GB" sz="2200" dirty="0"/>
            </a:br>
            <a:endParaRPr lang="en-US" sz="2200" dirty="0"/>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Any movements in the share capital account are expected to hit the CF statement as a general rule.</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MBEQ11000 - Share capital and share premium</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flows below must be used in connection with capital increase by any of the subsidiaries. For the ones that are not 100% owned (directly or indirectly) by  BAT </a:t>
            </a:r>
            <a:r>
              <a:rPr lang="en-GB" sz="1500" dirty="0" err="1">
                <a:solidFill>
                  <a:schemeClr val="tx1"/>
                </a:solidFill>
              </a:rPr>
              <a:t>plc</a:t>
            </a:r>
            <a:r>
              <a:rPr lang="en-GB" sz="1500" dirty="0">
                <a:solidFill>
                  <a:schemeClr val="tx1"/>
                </a:solidFill>
              </a:rPr>
              <a:t>, the ultimate parent company of BAT group, any funding, as a general rule should be split between Internal and NCI in the same proportion of the capital structure.</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MF30F – Cash inflow capital injection or return</a:t>
            </a:r>
          </a:p>
          <a:p>
            <a:pPr marL="0" indent="0">
              <a:spcAft>
                <a:spcPts val="300"/>
              </a:spcAft>
              <a:buNone/>
            </a:pPr>
            <a:r>
              <a:rPr lang="en-GB" sz="1500" dirty="0">
                <a:solidFill>
                  <a:schemeClr val="tx1"/>
                </a:solidFill>
              </a:rPr>
              <a:t>MF30G – Capital Injection Received Non-Controlling Interest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flows below are of exclusive use of </a:t>
            </a:r>
            <a:r>
              <a:rPr lang="en-GB" sz="1500" b="1" dirty="0">
                <a:solidFill>
                  <a:schemeClr val="tx1"/>
                </a:solidFill>
              </a:rPr>
              <a:t>GB65 and GB70</a:t>
            </a:r>
          </a:p>
          <a:p>
            <a:pPr marL="0" indent="0">
              <a:spcAft>
                <a:spcPts val="300"/>
              </a:spcAft>
              <a:buNone/>
            </a:pPr>
            <a:r>
              <a:rPr lang="en-GB" sz="1500" dirty="0">
                <a:solidFill>
                  <a:schemeClr val="tx1"/>
                </a:solidFill>
              </a:rPr>
              <a:t>MF40 – Increase in Share Capital (GB65 or BAT </a:t>
            </a:r>
            <a:r>
              <a:rPr lang="en-GB" sz="1500" dirty="0" err="1">
                <a:solidFill>
                  <a:schemeClr val="tx1"/>
                </a:solidFill>
              </a:rPr>
              <a:t>plc</a:t>
            </a:r>
            <a:r>
              <a:rPr lang="en-GB" sz="1500" dirty="0">
                <a:solidFill>
                  <a:schemeClr val="tx1"/>
                </a:solidFill>
              </a:rPr>
              <a:t> only)</a:t>
            </a:r>
          </a:p>
          <a:p>
            <a:pPr marL="0" indent="0">
              <a:spcAft>
                <a:spcPts val="300"/>
              </a:spcAft>
              <a:buNone/>
            </a:pPr>
            <a:r>
              <a:rPr lang="en-GB" sz="1500" dirty="0">
                <a:solidFill>
                  <a:schemeClr val="tx1"/>
                </a:solidFill>
              </a:rPr>
              <a:t>MF20F – Issue of Shares (Related to Share Options)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If any other “non-cash” adjustments required under this line, flow MF81A should be used.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638802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Profit and Loss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No manual inputs are expected into this account as the Retained earnings flow automatically from the Income statement as a credit under flow MF10 – </a:t>
            </a:r>
            <a:r>
              <a:rPr lang="en-GB" sz="1500" b="1" dirty="0">
                <a:solidFill>
                  <a:schemeClr val="tx1"/>
                </a:solidFill>
              </a:rPr>
              <a:t>Net profit (loss) for the period</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MBEQ14100 - Profit/loss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At BAT1 level there will be other flows which are brought over from STAT to MGMT as part of the Group consolidation journals.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0239617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share related transactions (1)</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movements posted on the accounts to follow are closely linked with the re-purchase of shares issued by BAT plc. Whether its done via a share buy back program or via employees share options/share incentive schemes such movements impact mostly BAT </a:t>
            </a:r>
            <a:r>
              <a:rPr lang="en-GB" sz="1500" dirty="0" err="1">
                <a:solidFill>
                  <a:schemeClr val="tx1"/>
                </a:solidFill>
              </a:rPr>
              <a:t>plc</a:t>
            </a:r>
            <a:r>
              <a:rPr lang="en-GB" sz="1500" dirty="0">
                <a:solidFill>
                  <a:schemeClr val="tx1"/>
                </a:solidFill>
              </a:rPr>
              <a:t> (GB65) and or other UK companies. Hence, as a general rule, no inputs expected in these accounts by any of the overseas subsidiaries.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MBEQ14310 - Reserves - treasury share scheme shares</a:t>
            </a:r>
          </a:p>
          <a:p>
            <a:pPr marL="0" indent="0">
              <a:spcAft>
                <a:spcPts val="300"/>
              </a:spcAft>
              <a:buNone/>
            </a:pPr>
            <a:r>
              <a:rPr lang="en-GB" sz="1500" dirty="0">
                <a:solidFill>
                  <a:schemeClr val="tx1"/>
                </a:solidFill>
              </a:rPr>
              <a:t>MBEQ14320 - Reserves - treasury buy back shares</a:t>
            </a:r>
          </a:p>
          <a:p>
            <a:pPr marL="0" indent="0">
              <a:spcAft>
                <a:spcPts val="300"/>
              </a:spcAft>
              <a:buNone/>
            </a:pPr>
            <a:r>
              <a:rPr lang="en-GB" sz="1500" dirty="0">
                <a:solidFill>
                  <a:schemeClr val="tx1"/>
                </a:solidFill>
              </a:rPr>
              <a:t>MBEQ14330 - Reserves - employee share schemes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Flows associated with the accounts above</a:t>
            </a:r>
          </a:p>
          <a:p>
            <a:pPr marL="0" indent="0">
              <a:spcAft>
                <a:spcPts val="300"/>
              </a:spcAft>
              <a:buNone/>
            </a:pPr>
            <a:r>
              <a:rPr lang="en-GB" sz="1500" dirty="0">
                <a:solidFill>
                  <a:schemeClr val="tx1"/>
                </a:solidFill>
              </a:rPr>
              <a:t>MF15		Net Variation (</a:t>
            </a:r>
            <a:r>
              <a:rPr lang="en-GB" sz="1500" b="1" dirty="0">
                <a:solidFill>
                  <a:schemeClr val="tx1"/>
                </a:solidFill>
              </a:rPr>
              <a:t>NON-CASH</a:t>
            </a:r>
            <a:r>
              <a:rPr lang="en-GB" sz="1500" dirty="0">
                <a:solidFill>
                  <a:schemeClr val="tx1"/>
                </a:solidFill>
              </a:rPr>
              <a:t>)</a:t>
            </a:r>
          </a:p>
          <a:p>
            <a:pPr marL="0" indent="0">
              <a:spcAft>
                <a:spcPts val="300"/>
              </a:spcAft>
              <a:buNone/>
            </a:pPr>
            <a:r>
              <a:rPr lang="en-GB" sz="1500" dirty="0">
                <a:solidFill>
                  <a:schemeClr val="tx1"/>
                </a:solidFill>
              </a:rPr>
              <a:t>MF20G	Purchase of Own Shares</a:t>
            </a:r>
          </a:p>
          <a:p>
            <a:pPr marL="0" indent="0">
              <a:spcAft>
                <a:spcPts val="300"/>
              </a:spcAft>
              <a:buNone/>
            </a:pPr>
            <a:r>
              <a:rPr lang="en-GB" sz="1500" dirty="0">
                <a:solidFill>
                  <a:schemeClr val="tx1"/>
                </a:solidFill>
              </a:rPr>
              <a:t>MF20S	Treasury Share Recharge - Non-Cash</a:t>
            </a:r>
          </a:p>
          <a:p>
            <a:pPr marL="0" indent="0">
              <a:spcAft>
                <a:spcPts val="300"/>
              </a:spcAft>
              <a:buNone/>
            </a:pPr>
            <a:r>
              <a:rPr lang="en-GB" sz="1500" dirty="0">
                <a:solidFill>
                  <a:schemeClr val="tx1"/>
                </a:solidFill>
              </a:rPr>
              <a:t>MF26I	Value of Employee Services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Directly or indirectly these accounts have an impact in the CF statement as follows: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MCNC21000	BAT </a:t>
            </a:r>
            <a:r>
              <a:rPr lang="en-GB" sz="1500" dirty="0" err="1">
                <a:solidFill>
                  <a:schemeClr val="tx1"/>
                </a:solidFill>
              </a:rPr>
              <a:t>plc</a:t>
            </a:r>
            <a:r>
              <a:rPr lang="en-GB" sz="1500" dirty="0">
                <a:solidFill>
                  <a:schemeClr val="tx1"/>
                </a:solidFill>
              </a:rPr>
              <a:t> share buy back</a:t>
            </a:r>
          </a:p>
          <a:p>
            <a:pPr marL="0" indent="0">
              <a:spcAft>
                <a:spcPts val="300"/>
              </a:spcAft>
              <a:buNone/>
            </a:pPr>
            <a:r>
              <a:rPr lang="en-GB" sz="1500" dirty="0">
                <a:solidFill>
                  <a:schemeClr val="tx1"/>
                </a:solidFill>
              </a:rPr>
              <a:t>(-) MBEQ14320 	Reserves - treasury buy back shares / MF20G</a:t>
            </a:r>
          </a:p>
          <a:p>
            <a:pPr marL="0" indent="0">
              <a:spcAft>
                <a:spcPts val="300"/>
              </a:spcAft>
              <a:buNone/>
            </a:pPr>
            <a:r>
              <a:rPr lang="en-GB" sz="1500" dirty="0">
                <a:solidFill>
                  <a:schemeClr val="tx1"/>
                </a:solidFill>
              </a:rPr>
              <a:t>(+) MBCL64600	Treasury - share buy back creditors / MF15</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943024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share related transactions (2)</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MCNC41000	Net flows from share schemes</a:t>
            </a:r>
          </a:p>
          <a:p>
            <a:pPr marL="0" indent="0">
              <a:spcAft>
                <a:spcPts val="300"/>
              </a:spcAft>
              <a:buNone/>
            </a:pPr>
            <a:r>
              <a:rPr lang="en-GB" sz="1500" dirty="0">
                <a:solidFill>
                  <a:schemeClr val="tx1"/>
                </a:solidFill>
              </a:rPr>
              <a:t>(-) MBEQ14310 	Reserves - treasury share scheme shares / MF20G</a:t>
            </a:r>
          </a:p>
          <a:p>
            <a:pPr marL="0" indent="0">
              <a:spcAft>
                <a:spcPts val="300"/>
              </a:spcAft>
              <a:buNone/>
            </a:pPr>
            <a:r>
              <a:rPr lang="en-GB" sz="1500" dirty="0">
                <a:solidFill>
                  <a:schemeClr val="tx1"/>
                </a:solidFill>
              </a:rPr>
              <a:t>(-) MBEQ14330 	Reserves - employee share schemes / MF20G</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MCOC13000	Other non cash items in operating profit</a:t>
            </a:r>
          </a:p>
          <a:p>
            <a:pPr marL="0" indent="0">
              <a:spcAft>
                <a:spcPts val="300"/>
              </a:spcAft>
              <a:buNone/>
            </a:pPr>
            <a:r>
              <a:rPr lang="en-GB" sz="1500" dirty="0">
                <a:solidFill>
                  <a:schemeClr val="tx1"/>
                </a:solidFill>
              </a:rPr>
              <a:t>(+) MBEQ14330 	Reserves - employee share schemes / MF26I (IFRS2 provision)</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MCOC22100	Operating receivables internal accounts </a:t>
            </a:r>
          </a:p>
          <a:p>
            <a:pPr marL="0" indent="0">
              <a:spcAft>
                <a:spcPts val="300"/>
              </a:spcAft>
              <a:buNone/>
            </a:pPr>
            <a:r>
              <a:rPr lang="en-GB" sz="1500" dirty="0">
                <a:solidFill>
                  <a:schemeClr val="tx1"/>
                </a:solidFill>
              </a:rPr>
              <a:t>(+) MBEQ14310 	Reserves - treasury share scheme shares / MF20S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375429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other movements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Other movements in reserves can encompass a range of movements as follows: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MBEQ14900 - Other movements</a:t>
            </a:r>
          </a:p>
          <a:p>
            <a:pPr marL="0" indent="0">
              <a:spcAft>
                <a:spcPts val="300"/>
              </a:spcAft>
              <a:buNone/>
            </a:pPr>
            <a:r>
              <a:rPr lang="en-GB" sz="1500" dirty="0">
                <a:solidFill>
                  <a:schemeClr val="tx1"/>
                </a:solidFill>
              </a:rPr>
              <a:t>MBEQ15000 - Other movements internal</a:t>
            </a:r>
          </a:p>
          <a:p>
            <a:pPr marL="0" indent="0">
              <a:spcAft>
                <a:spcPts val="300"/>
              </a:spcAft>
              <a:buNone/>
            </a:pPr>
            <a:r>
              <a:rPr lang="en-GB" sz="1500" dirty="0">
                <a:solidFill>
                  <a:schemeClr val="tx1"/>
                </a:solidFill>
              </a:rPr>
              <a:t>MBEQ16000 - Other movements - Phantom treasury shares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For the gain / loss on transactions involving investment in subsidiaries or intangible assets:</a:t>
            </a:r>
          </a:p>
          <a:p>
            <a:pPr marL="0" indent="0">
              <a:spcAft>
                <a:spcPts val="300"/>
              </a:spcAft>
              <a:buNone/>
            </a:pPr>
            <a:r>
              <a:rPr lang="en-GB" sz="1500" dirty="0">
                <a:solidFill>
                  <a:schemeClr val="tx1"/>
                </a:solidFill>
              </a:rPr>
              <a:t>MF20O	Purchase of Non-Controlling Interest (MBEQ14900 only)</a:t>
            </a:r>
          </a:p>
          <a:p>
            <a:pPr marL="0" indent="0">
              <a:spcAft>
                <a:spcPts val="300"/>
              </a:spcAft>
              <a:buNone/>
            </a:pPr>
            <a:r>
              <a:rPr lang="en-GB" sz="1500" dirty="0">
                <a:solidFill>
                  <a:schemeClr val="tx1"/>
                </a:solidFill>
              </a:rPr>
              <a:t>MF20R	Internal Sale or Purchase of Licences</a:t>
            </a:r>
          </a:p>
          <a:p>
            <a:pPr marL="0" indent="0">
              <a:spcAft>
                <a:spcPts val="300"/>
              </a:spcAft>
              <a:buNone/>
            </a:pPr>
            <a:r>
              <a:rPr lang="en-GB" sz="1500" dirty="0">
                <a:solidFill>
                  <a:schemeClr val="tx1"/>
                </a:solidFill>
              </a:rPr>
              <a:t>MF30I	Internal Sale of Subsidiaries (Cash Relevant)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Recharge of shares in connection with share schemes between GB65 and GB70.</a:t>
            </a:r>
          </a:p>
          <a:p>
            <a:pPr marL="0" indent="0">
              <a:spcAft>
                <a:spcPts val="300"/>
              </a:spcAft>
              <a:buNone/>
            </a:pPr>
            <a:r>
              <a:rPr lang="en-GB" sz="1500" dirty="0">
                <a:solidFill>
                  <a:schemeClr val="tx1"/>
                </a:solidFill>
              </a:rPr>
              <a:t>MF20S	Treasury Share Recharge - Non-Cash</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Any other non cash movements not reported in any other of the specific account/flow combination of the equity section.</a:t>
            </a:r>
          </a:p>
          <a:p>
            <a:pPr marL="0" indent="0">
              <a:spcAft>
                <a:spcPts val="300"/>
              </a:spcAft>
              <a:buNone/>
            </a:pPr>
            <a:r>
              <a:rPr lang="en-GB" sz="1500" dirty="0">
                <a:solidFill>
                  <a:schemeClr val="tx1"/>
                </a:solidFill>
              </a:rPr>
              <a:t>MF15		Net Variation (</a:t>
            </a:r>
            <a:r>
              <a:rPr lang="en-GB" sz="1500" b="1" dirty="0">
                <a:solidFill>
                  <a:schemeClr val="tx1"/>
                </a:solidFill>
              </a:rPr>
              <a:t>NON-CASH</a:t>
            </a:r>
            <a:r>
              <a:rPr lang="en-GB" sz="1500" dirty="0">
                <a:solidFill>
                  <a:schemeClr val="tx1"/>
                </a:solidFill>
              </a:rPr>
              <a:t>)</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45662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dividends</a:t>
            </a:r>
          </a:p>
        </p:txBody>
      </p:sp>
      <p:sp>
        <p:nvSpPr>
          <p:cNvPr id="6" name="Content Placeholder 5"/>
          <p:cNvSpPr>
            <a:spLocks noGrp="1"/>
          </p:cNvSpPr>
          <p:nvPr>
            <p:ph idx="1"/>
          </p:nvPr>
        </p:nvSpPr>
        <p:spPr>
          <a:xfrm>
            <a:off x="180000" y="1440000"/>
            <a:ext cx="6408712" cy="7092440"/>
          </a:xfrm>
        </p:spPr>
        <p:txBody>
          <a:bodyPr/>
          <a:lstStyle/>
          <a:p>
            <a:pPr marL="0" indent="0">
              <a:spcAft>
                <a:spcPts val="300"/>
              </a:spcAft>
              <a:buNone/>
            </a:pPr>
            <a:r>
              <a:rPr lang="en-GB" sz="1500" dirty="0">
                <a:solidFill>
                  <a:schemeClr val="tx1"/>
                </a:solidFill>
              </a:rPr>
              <a:t>The dividends accounts under the equity section should have any movements reported under flow MF06 – Dividends. Unlike HFM these accounts have a carry forward balance and the movement for the year needs to match with the one reported in PL3 section of the HFM.</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MBEQ14820 - Ordinary dividends paid – internal</a:t>
            </a:r>
          </a:p>
          <a:p>
            <a:pPr marL="0" indent="0">
              <a:spcAft>
                <a:spcPts val="300"/>
              </a:spcAft>
              <a:buNone/>
            </a:pPr>
            <a:r>
              <a:rPr lang="en-GB" sz="1500" dirty="0">
                <a:solidFill>
                  <a:schemeClr val="tx1"/>
                </a:solidFill>
              </a:rPr>
              <a:t>MBEQ14830 - Ordinary dividends paid - external (</a:t>
            </a:r>
            <a:r>
              <a:rPr lang="en-GB" sz="1500" b="1" dirty="0">
                <a:solidFill>
                  <a:schemeClr val="tx1"/>
                </a:solidFill>
              </a:rPr>
              <a:t>GB65 or BAT </a:t>
            </a:r>
            <a:r>
              <a:rPr lang="en-GB" sz="1500" b="1" dirty="0" err="1">
                <a:solidFill>
                  <a:schemeClr val="tx1"/>
                </a:solidFill>
              </a:rPr>
              <a:t>plc</a:t>
            </a:r>
            <a:r>
              <a:rPr lang="en-GB" sz="1500" b="1" dirty="0">
                <a:solidFill>
                  <a:schemeClr val="tx1"/>
                </a:solidFill>
              </a:rPr>
              <a:t> only</a:t>
            </a:r>
            <a:r>
              <a:rPr lang="en-GB" sz="1500" dirty="0">
                <a:solidFill>
                  <a:schemeClr val="tx1"/>
                </a:solidFill>
              </a:rPr>
              <a:t>)</a:t>
            </a:r>
          </a:p>
          <a:p>
            <a:pPr marL="0" indent="0">
              <a:spcAft>
                <a:spcPts val="300"/>
              </a:spcAft>
              <a:buNone/>
            </a:pPr>
            <a:r>
              <a:rPr lang="en-GB" sz="1500" dirty="0">
                <a:solidFill>
                  <a:schemeClr val="tx1"/>
                </a:solidFill>
              </a:rPr>
              <a:t>MBEQ20100 - NCI - ordinary dividends paid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If the payment is not meant to happen within the same reporting period then a posting needs to be made against the counterpart accounts as below under flow MF15. This can also be enabled by the formula library upon request.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MBCL64330 - Dividends payable internal</a:t>
            </a:r>
          </a:p>
          <a:p>
            <a:pPr marL="0" indent="0">
              <a:spcAft>
                <a:spcPts val="300"/>
              </a:spcAft>
              <a:buNone/>
            </a:pPr>
            <a:r>
              <a:rPr lang="en-GB" sz="1500" dirty="0">
                <a:solidFill>
                  <a:schemeClr val="tx1"/>
                </a:solidFill>
              </a:rPr>
              <a:t>MBCL64310 - Dividends payable - external to owners of the parent</a:t>
            </a:r>
          </a:p>
          <a:p>
            <a:pPr marL="0" indent="0">
              <a:spcAft>
                <a:spcPts val="300"/>
              </a:spcAft>
              <a:buNone/>
            </a:pPr>
            <a:r>
              <a:rPr lang="en-GB" sz="1500" dirty="0">
                <a:solidFill>
                  <a:schemeClr val="tx1"/>
                </a:solidFill>
              </a:rPr>
              <a:t>MBCL64320 - Dividends payable - external to non-controlling interests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This is required for the CF rules to take the liability movement into account, otherwise when running the package “Calculate BS” the system will adjust the account MBCA81100 - Cash and bank balances </a:t>
            </a:r>
            <a:r>
              <a:rPr lang="en-GB" sz="1500" dirty="0" err="1">
                <a:solidFill>
                  <a:schemeClr val="tx1"/>
                </a:solidFill>
              </a:rPr>
              <a:t>excl</a:t>
            </a:r>
            <a:r>
              <a:rPr lang="en-GB" sz="1500" dirty="0">
                <a:solidFill>
                  <a:schemeClr val="tx1"/>
                </a:solidFill>
              </a:rPr>
              <a:t> cash pooling for the movements posted on the accounts above.</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On </a:t>
            </a:r>
            <a:r>
              <a:rPr lang="en-GB" sz="1500" b="1" dirty="0">
                <a:solidFill>
                  <a:schemeClr val="tx1"/>
                </a:solidFill>
              </a:rPr>
              <a:t>Group consolidation</a:t>
            </a:r>
            <a:r>
              <a:rPr lang="en-GB" sz="1500" dirty="0">
                <a:solidFill>
                  <a:schemeClr val="tx1"/>
                </a:solidFill>
              </a:rPr>
              <a:t>, the account below is used to accommodate the reversal of the internal dividends from P&amp;L and Equity using flow </a:t>
            </a:r>
            <a:r>
              <a:rPr lang="en-GB" sz="1500" b="1" dirty="0">
                <a:solidFill>
                  <a:schemeClr val="tx1"/>
                </a:solidFill>
              </a:rPr>
              <a:t>MF06</a:t>
            </a:r>
            <a:r>
              <a:rPr lang="en-GB" sz="1500" dirty="0">
                <a:solidFill>
                  <a:schemeClr val="tx1"/>
                </a:solidFill>
              </a:rPr>
              <a:t>. This is performed automatically when consolidation runs for the Group, however if any amounts remain in the P&amp;L or in the Equity section, then a manual journal should be posted to perform the full elimination.</a:t>
            </a:r>
          </a:p>
          <a:p>
            <a:pPr marL="0" indent="0">
              <a:spcAft>
                <a:spcPts val="300"/>
              </a:spcAft>
              <a:buNone/>
            </a:pPr>
            <a:r>
              <a:rPr lang="en-GB" sz="1500" dirty="0">
                <a:solidFill>
                  <a:schemeClr val="tx1"/>
                </a:solidFill>
              </a:rPr>
              <a:t>MBEQ13500 - Other reserves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522214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Equity – accounts which required net variation only</a:t>
            </a:r>
          </a:p>
        </p:txBody>
      </p:sp>
      <p:sp>
        <p:nvSpPr>
          <p:cNvPr id="6" name="Content Placeholder 5"/>
          <p:cNvSpPr>
            <a:spLocks noGrp="1"/>
          </p:cNvSpPr>
          <p:nvPr>
            <p:ph idx="1"/>
          </p:nvPr>
        </p:nvSpPr>
        <p:spPr>
          <a:xfrm>
            <a:off x="180000" y="1440000"/>
            <a:ext cx="6408712" cy="7164448"/>
          </a:xfrm>
        </p:spPr>
        <p:txBody>
          <a:bodyPr/>
          <a:lstStyle/>
          <a:p>
            <a:pPr marL="0" indent="0">
              <a:spcAft>
                <a:spcPts val="300"/>
              </a:spcAft>
              <a:buNone/>
            </a:pPr>
            <a:r>
              <a:rPr lang="en-GB" sz="1500" dirty="0">
                <a:solidFill>
                  <a:schemeClr val="tx1"/>
                </a:solidFill>
              </a:rPr>
              <a:t>Some of the accounts of the equity section have already been addressed in other sections of this document and therefore only the remaining ones will be addressed here.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Any postings in the accounts to follow are, generally speaking, made in connection with FX/FV movements or OCI (Other comprehensive income) and therefore should not impact the CF statement. Nevertheless the other side of these postings may impact the Net debt report as NON_CASH movements.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Considering the actual closing position of the BS used as the basis for any forecast exercise is always up to date, when comes to the revaluation of foreign currency exposure, no forecast movements in connection to FX are expected here. Hedging instruments maturity movements are the most likely ones to happen on a forecast basis.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MBEQ13100 - Currency translation reserve</a:t>
            </a:r>
          </a:p>
          <a:p>
            <a:pPr marL="0" indent="0">
              <a:spcAft>
                <a:spcPts val="300"/>
              </a:spcAft>
              <a:buNone/>
            </a:pPr>
            <a:r>
              <a:rPr lang="en-GB" sz="1500" dirty="0">
                <a:solidFill>
                  <a:schemeClr val="tx1"/>
                </a:solidFill>
              </a:rPr>
              <a:t>MBEQ13221 - Reserves - CF hedge reserves - non-financing</a:t>
            </a:r>
          </a:p>
          <a:p>
            <a:pPr marL="0" indent="0">
              <a:spcAft>
                <a:spcPts val="300"/>
              </a:spcAft>
              <a:buNone/>
            </a:pPr>
            <a:r>
              <a:rPr lang="en-GB" sz="1500" dirty="0">
                <a:solidFill>
                  <a:schemeClr val="tx1"/>
                </a:solidFill>
              </a:rPr>
              <a:t>MBEQ13211 - Reserves - CF hedge reserves - financing</a:t>
            </a:r>
          </a:p>
          <a:p>
            <a:pPr marL="0" indent="0">
              <a:spcAft>
                <a:spcPts val="300"/>
              </a:spcAft>
              <a:buNone/>
            </a:pPr>
            <a:r>
              <a:rPr lang="en-GB" sz="1500" dirty="0">
                <a:solidFill>
                  <a:schemeClr val="tx1"/>
                </a:solidFill>
              </a:rPr>
              <a:t>MBEQ13310 - Reserves - FV available for sale investments</a:t>
            </a:r>
          </a:p>
          <a:p>
            <a:pPr marL="0" indent="0">
              <a:spcAft>
                <a:spcPts val="300"/>
              </a:spcAft>
              <a:buNone/>
            </a:pPr>
            <a:r>
              <a:rPr lang="en-GB" sz="1500" dirty="0">
                <a:solidFill>
                  <a:schemeClr val="tx1"/>
                </a:solidFill>
              </a:rPr>
              <a:t>MBEQ13410 - Reserves - revaluation reserve</a:t>
            </a:r>
          </a:p>
          <a:p>
            <a:pPr marL="0" indent="0">
              <a:spcAft>
                <a:spcPts val="300"/>
              </a:spcAft>
              <a:buNone/>
            </a:pPr>
            <a:r>
              <a:rPr lang="en-GB" sz="1500" dirty="0">
                <a:solidFill>
                  <a:schemeClr val="tx1"/>
                </a:solidFill>
              </a:rPr>
              <a:t>MBEQ13600 - Equity </a:t>
            </a:r>
            <a:r>
              <a:rPr lang="en-GB" sz="1500" dirty="0" err="1">
                <a:solidFill>
                  <a:schemeClr val="tx1"/>
                </a:solidFill>
              </a:rPr>
              <a:t>cmpnt</a:t>
            </a:r>
            <a:r>
              <a:rPr lang="en-GB" sz="1500" dirty="0">
                <a:solidFill>
                  <a:schemeClr val="tx1"/>
                </a:solidFill>
              </a:rPr>
              <a:t> of </a:t>
            </a:r>
            <a:r>
              <a:rPr lang="en-GB" sz="1500" dirty="0" err="1">
                <a:solidFill>
                  <a:schemeClr val="tx1"/>
                </a:solidFill>
              </a:rPr>
              <a:t>compnd</a:t>
            </a:r>
            <a:r>
              <a:rPr lang="en-GB" sz="1500" dirty="0">
                <a:solidFill>
                  <a:schemeClr val="tx1"/>
                </a:solidFill>
              </a:rPr>
              <a:t> financial </a:t>
            </a:r>
            <a:r>
              <a:rPr lang="en-GB" sz="1500" dirty="0" err="1">
                <a:solidFill>
                  <a:schemeClr val="tx1"/>
                </a:solidFill>
              </a:rPr>
              <a:t>inst</a:t>
            </a:r>
            <a:r>
              <a:rPr lang="en-GB" sz="1500" dirty="0">
                <a:solidFill>
                  <a:schemeClr val="tx1"/>
                </a:solidFill>
              </a:rPr>
              <a:t> BPC</a:t>
            </a:r>
          </a:p>
          <a:p>
            <a:pPr marL="0" indent="0">
              <a:spcAft>
                <a:spcPts val="300"/>
              </a:spcAft>
              <a:buNone/>
            </a:pPr>
            <a:r>
              <a:rPr lang="en-GB" sz="1500" dirty="0">
                <a:solidFill>
                  <a:schemeClr val="tx1"/>
                </a:solidFill>
              </a:rPr>
              <a:t>MBEQ14200 - Intangibles pre IFRS 10</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account below is also enabled for flow MF06 which is supposed to be </a:t>
            </a:r>
            <a:r>
              <a:rPr lang="en-GB" sz="1500" b="1" dirty="0">
                <a:solidFill>
                  <a:schemeClr val="tx1"/>
                </a:solidFill>
              </a:rPr>
              <a:t>used for consolidation purposes only by the Global team.</a:t>
            </a:r>
          </a:p>
          <a:p>
            <a:pPr marL="0" indent="0">
              <a:spcAft>
                <a:spcPts val="300"/>
              </a:spcAft>
              <a:buNone/>
            </a:pPr>
            <a:r>
              <a:rPr lang="en-GB" sz="1500" dirty="0">
                <a:solidFill>
                  <a:schemeClr val="tx1"/>
                </a:solidFill>
              </a:rPr>
              <a:t>MBEQ13500 - Other reserves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738107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NET Debt</a:t>
            </a:r>
          </a:p>
        </p:txBody>
      </p:sp>
    </p:spTree>
    <p:extLst>
      <p:ext uri="{BB962C8B-B14F-4D97-AF65-F5344CB8AC3E}">
        <p14:creationId xmlns:p14="http://schemas.microsoft.com/office/powerpoint/2010/main" val="779256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Overview</a:t>
            </a:r>
          </a:p>
        </p:txBody>
      </p:sp>
      <p:sp>
        <p:nvSpPr>
          <p:cNvPr id="6" name="Content Placeholder 5"/>
          <p:cNvSpPr>
            <a:spLocks noGrp="1"/>
          </p:cNvSpPr>
          <p:nvPr>
            <p:ph idx="1"/>
          </p:nvPr>
        </p:nvSpPr>
        <p:spPr>
          <a:xfrm>
            <a:off x="180000" y="1440000"/>
            <a:ext cx="6408712" cy="7380472"/>
          </a:xfrm>
        </p:spPr>
        <p:txBody>
          <a:bodyPr/>
          <a:lstStyle/>
          <a:p>
            <a:pPr marL="0" indent="0">
              <a:spcAft>
                <a:spcPts val="300"/>
              </a:spcAft>
              <a:buNone/>
            </a:pPr>
            <a:r>
              <a:rPr lang="en-GB" sz="1500" dirty="0">
                <a:solidFill>
                  <a:schemeClr val="tx1"/>
                </a:solidFill>
              </a:rPr>
              <a:t>The Net debt is closely linked with the CF statement. It enables the Group to present a CF statement that is not “polluted” by financing activities and therefore easing the understanding what is the Group’s true cash generation.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One point that some users may find not that easy to understand is the disclosure of the interest in both CF and ND statements. In the CF it is disclosed the interest cash element whereas in the Net debt is just the “changes in the accrued interest” or a NON-CASH element as it can be observed below.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56" y="3635896"/>
            <a:ext cx="6120000" cy="463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485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(Acquired) / Disposed</a:t>
            </a:r>
          </a:p>
        </p:txBody>
      </p:sp>
      <p:sp>
        <p:nvSpPr>
          <p:cNvPr id="6" name="Content Placeholder 5"/>
          <p:cNvSpPr>
            <a:spLocks noGrp="1"/>
          </p:cNvSpPr>
          <p:nvPr>
            <p:ph idx="1"/>
          </p:nvPr>
        </p:nvSpPr>
        <p:spPr>
          <a:xfrm>
            <a:off x="180000" y="1440000"/>
            <a:ext cx="6561368" cy="7380472"/>
          </a:xfrm>
        </p:spPr>
        <p:txBody>
          <a:bodyPr/>
          <a:lstStyle/>
          <a:p>
            <a:pPr marL="0" indent="0">
              <a:spcAft>
                <a:spcPts val="300"/>
              </a:spcAft>
              <a:buNone/>
            </a:pPr>
            <a:r>
              <a:rPr lang="en-GB" sz="1500" dirty="0">
                <a:solidFill>
                  <a:schemeClr val="tx1"/>
                </a:solidFill>
              </a:rPr>
              <a:t>Acquisition of Subsidiaries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Whenever BAT acquires a new subsidiary, as per the </a:t>
            </a:r>
            <a:r>
              <a:rPr lang="en-GB" sz="1500" dirty="0" err="1">
                <a:solidFill>
                  <a:schemeClr val="tx1"/>
                </a:solidFill>
              </a:rPr>
              <a:t>TaO</a:t>
            </a:r>
            <a:r>
              <a:rPr lang="en-GB" sz="1500" dirty="0">
                <a:solidFill>
                  <a:schemeClr val="tx1"/>
                </a:solidFill>
              </a:rPr>
              <a:t> design, the new company is granted a period of exception when comes to reporting. This exception means a period to adjust to BAT practices and systems during which the financial reporting will be done on a NON TAO basis. For the opening balance position of the newly acquired company flow MF01 needs to be used. This flow is not allowed for data entry in BPC MGMT on a standard process and therefore:</a:t>
            </a:r>
          </a:p>
          <a:p>
            <a:pPr>
              <a:spcAft>
                <a:spcPts val="300"/>
              </a:spcAft>
            </a:pPr>
            <a:r>
              <a:rPr lang="en-GB" sz="1500" dirty="0">
                <a:solidFill>
                  <a:schemeClr val="tx1"/>
                </a:solidFill>
              </a:rPr>
              <a:t>For actual data, the best way to perform the input under flow MF01, is to perform the entry in the STAT solution and then run the package “STAT to MGMT data transfer” </a:t>
            </a:r>
          </a:p>
          <a:p>
            <a:pPr>
              <a:spcAft>
                <a:spcPts val="300"/>
              </a:spcAft>
            </a:pPr>
            <a:r>
              <a:rPr lang="en-GB" sz="1500" dirty="0">
                <a:solidFill>
                  <a:schemeClr val="tx1"/>
                </a:solidFill>
              </a:rPr>
              <a:t>For forecast data, the use of the mushroom will be necessary, if the first reporting cycle for the newly acquired company happens to be a MOP or FCT exercise.</a:t>
            </a:r>
          </a:p>
          <a:p>
            <a:pPr marL="0" indent="0">
              <a:spcAft>
                <a:spcPts val="300"/>
              </a:spcAft>
              <a:buNone/>
            </a:pPr>
            <a:r>
              <a:rPr lang="en-GB" sz="1500" dirty="0">
                <a:solidFill>
                  <a:schemeClr val="tx1"/>
                </a:solidFill>
              </a:rPr>
              <a:t>The opening balance position for acquired companies needs to be translated by the LC/GBP spot rate of the acquisition date. To reflect this in BPC, flow MF01 is translated by the RATEID “Spot Rates”. Once an acquisition has materialized, the Spot Rate needs to be manually populated in BPC RATES model (as well as the GBP rate which needs to be 1) and be kept the same for the all the remainder months of the year. This applies for any category under which data has been populated for the newly acquired company in the year of the acquisition.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Cash and cash equivalents external reported under flow MF01 will be disclosed in the CF as an inflow under MCNC31000 - Purchase of Subsidiaries, Associates and JV’s as well as a cash movement in the Net Debt.</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Any other ND account with values reported under flow MF01 will be disclosed in the ND under flow MND16B -	Net debt (acquired) / disposed.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20830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Balance sheet principles (1)</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Any movements in the Net Assets (Total Assets – Total  Liabilities) will have an impact / has its source coming from:</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1) Income Statement </a:t>
            </a:r>
            <a:r>
              <a:rPr lang="en-GB" sz="1500" dirty="0">
                <a:solidFill>
                  <a:schemeClr val="tx1"/>
                </a:solidFill>
                <a:sym typeface="Wingdings" panose="05000000000000000000" pitchFamily="2" charset="2"/>
              </a:rPr>
              <a:t> in its turn will impact Equity</a:t>
            </a:r>
          </a:p>
          <a:p>
            <a:pPr marL="0" indent="0">
              <a:spcAft>
                <a:spcPts val="300"/>
              </a:spcAft>
              <a:buNone/>
            </a:pPr>
            <a:r>
              <a:rPr lang="en-GB" sz="1500" dirty="0">
                <a:solidFill>
                  <a:schemeClr val="tx1"/>
                </a:solidFill>
                <a:sym typeface="Wingdings" panose="05000000000000000000" pitchFamily="2" charset="2"/>
              </a:rPr>
              <a:t>2) Reallocation within current and non-current  Zero impact</a:t>
            </a:r>
          </a:p>
          <a:p>
            <a:pPr marL="0" indent="0">
              <a:spcAft>
                <a:spcPts val="300"/>
              </a:spcAft>
              <a:buNone/>
            </a:pPr>
            <a:r>
              <a:rPr lang="en-GB" sz="1500" dirty="0">
                <a:solidFill>
                  <a:schemeClr val="tx1"/>
                </a:solidFill>
                <a:sym typeface="Wingdings" panose="05000000000000000000" pitchFamily="2" charset="2"/>
              </a:rPr>
              <a:t>3) Equity  OCI, retained earnings for the year, dividends declared.</a:t>
            </a:r>
          </a:p>
          <a:p>
            <a:pPr marL="0" indent="0">
              <a:spcAft>
                <a:spcPts val="300"/>
              </a:spcAft>
              <a:buNone/>
            </a:pPr>
            <a:endParaRPr lang="en-GB" sz="1500" dirty="0">
              <a:solidFill>
                <a:schemeClr val="tx1"/>
              </a:solidFill>
              <a:sym typeface="Wingdings" panose="05000000000000000000" pitchFamily="2" charset="2"/>
            </a:endParaRPr>
          </a:p>
          <a:p>
            <a:pPr marL="0" indent="0">
              <a:spcAft>
                <a:spcPts val="300"/>
              </a:spcAft>
              <a:buNone/>
            </a:pPr>
            <a:r>
              <a:rPr lang="en-GB" sz="1500" dirty="0">
                <a:solidFill>
                  <a:schemeClr val="tx1"/>
                </a:solidFill>
              </a:rPr>
              <a:t>OCI or other comprehensive income contains all the Net Assets changes that are not permitted to be included in the income statement. It is particularly valuable for understanding on-going changes in the fair value of a company's assets. Items that you should insert in OCI will include, amongst others:</a:t>
            </a:r>
          </a:p>
          <a:p>
            <a:pPr marL="0" indent="0">
              <a:spcAft>
                <a:spcPts val="300"/>
              </a:spcAft>
              <a:buNone/>
            </a:pPr>
            <a:endParaRPr lang="en-GB" sz="1500" dirty="0">
              <a:solidFill>
                <a:schemeClr val="tx1"/>
              </a:solidFill>
            </a:endParaRPr>
          </a:p>
          <a:p>
            <a:pPr>
              <a:spcAft>
                <a:spcPts val="300"/>
              </a:spcAft>
              <a:buClr>
                <a:srgbClr val="002060"/>
              </a:buClr>
              <a:buFont typeface="Calibri" panose="020F0502020204030204" pitchFamily="34" charset="0"/>
              <a:buChar char="-"/>
            </a:pPr>
            <a:r>
              <a:rPr lang="en-GB" sz="1500" dirty="0">
                <a:solidFill>
                  <a:schemeClr val="tx1"/>
                </a:solidFill>
              </a:rPr>
              <a:t>Available-for-sale securities FV changes </a:t>
            </a:r>
          </a:p>
          <a:p>
            <a:pPr>
              <a:spcAft>
                <a:spcPts val="300"/>
              </a:spcAft>
              <a:buClr>
                <a:srgbClr val="002060"/>
              </a:buClr>
              <a:buFont typeface="Calibri" panose="020F0502020204030204" pitchFamily="34" charset="0"/>
              <a:buChar char="-"/>
            </a:pPr>
            <a:r>
              <a:rPr lang="en-GB" sz="1500" dirty="0">
                <a:solidFill>
                  <a:schemeClr val="tx1"/>
                </a:solidFill>
              </a:rPr>
              <a:t>Available-for-sale securities unrealized gains and losses</a:t>
            </a:r>
          </a:p>
          <a:p>
            <a:pPr>
              <a:spcAft>
                <a:spcPts val="300"/>
              </a:spcAft>
              <a:buClr>
                <a:srgbClr val="002060"/>
              </a:buClr>
              <a:buFont typeface="Calibri" panose="020F0502020204030204" pitchFamily="34" charset="0"/>
              <a:buChar char="-"/>
            </a:pPr>
            <a:r>
              <a:rPr lang="en-GB" sz="1500" dirty="0">
                <a:solidFill>
                  <a:schemeClr val="tx1"/>
                </a:solidFill>
              </a:rPr>
              <a:t>Cash flow hedge derivative instrument gains and losses</a:t>
            </a:r>
          </a:p>
          <a:p>
            <a:pPr>
              <a:spcAft>
                <a:spcPts val="300"/>
              </a:spcAft>
              <a:buClr>
                <a:srgbClr val="002060"/>
              </a:buClr>
              <a:buFont typeface="Calibri" panose="020F0502020204030204" pitchFamily="34" charset="0"/>
              <a:buChar char="-"/>
            </a:pPr>
            <a:r>
              <a:rPr lang="en-GB" sz="1500" dirty="0">
                <a:solidFill>
                  <a:schemeClr val="tx1"/>
                </a:solidFill>
              </a:rPr>
              <a:t>FX gains and losses on permanent internal loans / borrowings</a:t>
            </a:r>
          </a:p>
          <a:p>
            <a:pPr>
              <a:spcAft>
                <a:spcPts val="300"/>
              </a:spcAft>
              <a:buClr>
                <a:srgbClr val="002060"/>
              </a:buClr>
              <a:buFont typeface="Calibri" panose="020F0502020204030204" pitchFamily="34" charset="0"/>
              <a:buChar char="-"/>
            </a:pPr>
            <a:r>
              <a:rPr lang="en-GB" sz="1500" dirty="0">
                <a:solidFill>
                  <a:schemeClr val="tx1"/>
                </a:solidFill>
              </a:rPr>
              <a:t>Retirement benefit schemes actuarial gains and losses as well as surplus recognition</a:t>
            </a:r>
          </a:p>
          <a:p>
            <a:pPr>
              <a:spcAft>
                <a:spcPts val="300"/>
              </a:spcAft>
              <a:buClr>
                <a:srgbClr val="002060"/>
              </a:buClr>
              <a:buFont typeface="Calibri" panose="020F0502020204030204" pitchFamily="34" charset="0"/>
              <a:buChar char="-"/>
            </a:pPr>
            <a:r>
              <a:rPr lang="en-GB" sz="1500" dirty="0">
                <a:solidFill>
                  <a:schemeClr val="tx1"/>
                </a:solidFill>
              </a:rPr>
              <a:t>FX transaction gains and losses on net investment hedges</a:t>
            </a:r>
          </a:p>
          <a:p>
            <a:pPr>
              <a:spcAft>
                <a:spcPts val="300"/>
              </a:spcAft>
              <a:buClr>
                <a:srgbClr val="002060"/>
              </a:buClr>
              <a:buFont typeface="Calibri" panose="020F0502020204030204" pitchFamily="34" charset="0"/>
              <a:buChar char="-"/>
            </a:pPr>
            <a:r>
              <a:rPr lang="en-GB" sz="1500" dirty="0">
                <a:solidFill>
                  <a:schemeClr val="tx1"/>
                </a:solidFill>
              </a:rPr>
              <a:t>Foreign currency translation adjustments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group requires the above elements to be disclosed on a gross basis and the referred tax (whether deferred or corporate) element to be disclosed on the appropriate accounts under the Equity section of the balance sheet.</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872780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Cash and cash equivalents (principal)</a:t>
            </a:r>
          </a:p>
        </p:txBody>
      </p:sp>
      <p:sp>
        <p:nvSpPr>
          <p:cNvPr id="6" name="Content Placeholder 5"/>
          <p:cNvSpPr>
            <a:spLocks noGrp="1"/>
          </p:cNvSpPr>
          <p:nvPr>
            <p:ph idx="1"/>
          </p:nvPr>
        </p:nvSpPr>
        <p:spPr>
          <a:xfrm>
            <a:off x="180000" y="1440000"/>
            <a:ext cx="6408712" cy="7236456"/>
          </a:xfrm>
        </p:spPr>
        <p:txBody>
          <a:bodyPr/>
          <a:lstStyle/>
          <a:p>
            <a:pPr marL="0" indent="0">
              <a:spcAft>
                <a:spcPts val="300"/>
              </a:spcAft>
              <a:buNone/>
            </a:pPr>
            <a:r>
              <a:rPr lang="en-GB" sz="1500" dirty="0">
                <a:solidFill>
                  <a:schemeClr val="tx1"/>
                </a:solidFill>
              </a:rPr>
              <a:t>The cash and cash equivalents accounts to follow require some specific flows whether cash or non-cash movements they need to be clearly identified</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MBCA81100	Cash and bank balances </a:t>
            </a:r>
            <a:r>
              <a:rPr lang="en-GB" sz="1500" dirty="0" err="1">
                <a:solidFill>
                  <a:schemeClr val="tx1"/>
                </a:solidFill>
              </a:rPr>
              <a:t>excl</a:t>
            </a:r>
            <a:r>
              <a:rPr lang="en-GB" sz="1500" dirty="0">
                <a:solidFill>
                  <a:schemeClr val="tx1"/>
                </a:solidFill>
              </a:rPr>
              <a:t> cash pooling </a:t>
            </a:r>
          </a:p>
          <a:p>
            <a:pPr marL="0" indent="0">
              <a:spcAft>
                <a:spcPts val="300"/>
              </a:spcAft>
              <a:buNone/>
            </a:pPr>
            <a:r>
              <a:rPr lang="en-GB" sz="1500" dirty="0">
                <a:solidFill>
                  <a:schemeClr val="tx1"/>
                </a:solidFill>
              </a:rPr>
              <a:t>MBCA81200	Cash pooling</a:t>
            </a:r>
          </a:p>
          <a:p>
            <a:pPr marL="0" indent="0">
              <a:spcAft>
                <a:spcPts val="300"/>
              </a:spcAft>
              <a:buNone/>
            </a:pPr>
            <a:r>
              <a:rPr lang="en-GB" sz="1500" dirty="0">
                <a:solidFill>
                  <a:schemeClr val="tx1"/>
                </a:solidFill>
              </a:rPr>
              <a:t>MBCA83100	Cash equivalents external - principal</a:t>
            </a:r>
          </a:p>
          <a:p>
            <a:pPr marL="0" indent="0">
              <a:spcAft>
                <a:spcPts val="300"/>
              </a:spcAft>
              <a:buNone/>
            </a:pPr>
            <a:r>
              <a:rPr lang="en-GB" sz="1500" dirty="0">
                <a:solidFill>
                  <a:schemeClr val="tx1"/>
                </a:solidFill>
              </a:rPr>
              <a:t>MBCA84100	Cash equivalents internal - principal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Associated cash flows (impact MND15 - Cash movements):</a:t>
            </a:r>
          </a:p>
          <a:p>
            <a:pPr marL="0" indent="0">
              <a:spcAft>
                <a:spcPts val="300"/>
              </a:spcAft>
              <a:buNone/>
            </a:pPr>
            <a:r>
              <a:rPr lang="en-GB" sz="1500" dirty="0">
                <a:solidFill>
                  <a:schemeClr val="tx1"/>
                </a:solidFill>
              </a:rPr>
              <a:t>MF20C – Cash inflow</a:t>
            </a:r>
          </a:p>
          <a:p>
            <a:pPr marL="0" indent="0">
              <a:spcAft>
                <a:spcPts val="300"/>
              </a:spcAft>
              <a:buNone/>
            </a:pPr>
            <a:r>
              <a:rPr lang="en-GB" sz="1500" dirty="0">
                <a:solidFill>
                  <a:schemeClr val="tx1"/>
                </a:solidFill>
              </a:rPr>
              <a:t>MF20D – Cash outflow</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Non-cash flows (MND81 - Exchange rate effect - local books revaluation)</a:t>
            </a:r>
          </a:p>
          <a:p>
            <a:pPr marL="0" indent="0">
              <a:spcAft>
                <a:spcPts val="300"/>
              </a:spcAft>
              <a:buNone/>
            </a:pPr>
            <a:r>
              <a:rPr lang="en-GB" sz="1500" dirty="0">
                <a:solidFill>
                  <a:schemeClr val="tx1"/>
                </a:solidFill>
              </a:rPr>
              <a:t>MF55C	Fair Value</a:t>
            </a:r>
          </a:p>
          <a:p>
            <a:pPr marL="0" indent="0">
              <a:spcAft>
                <a:spcPts val="300"/>
              </a:spcAft>
              <a:buNone/>
            </a:pPr>
            <a:r>
              <a:rPr lang="en-GB" sz="1500" dirty="0">
                <a:solidFill>
                  <a:schemeClr val="tx1"/>
                </a:solidFill>
              </a:rPr>
              <a:t>MF26X	Revaluation of Foreign Currency Balances  - Non-Cash</a:t>
            </a:r>
          </a:p>
          <a:p>
            <a:pPr marL="0" indent="0">
              <a:spcAft>
                <a:spcPts val="300"/>
              </a:spcAft>
              <a:buNone/>
            </a:pPr>
            <a:r>
              <a:rPr lang="en-GB" sz="1500" dirty="0">
                <a:solidFill>
                  <a:schemeClr val="tx1"/>
                </a:solidFill>
              </a:rPr>
              <a:t>MF81B	Foreign exchange gains/(losses) to P&amp;L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Non-cash flows (impact MND16C - Interest write-ups, FV and other changes)</a:t>
            </a:r>
          </a:p>
          <a:p>
            <a:pPr marL="0" indent="0">
              <a:spcAft>
                <a:spcPts val="300"/>
              </a:spcAft>
              <a:buNone/>
            </a:pPr>
            <a:r>
              <a:rPr lang="en-GB" sz="1500" dirty="0">
                <a:solidFill>
                  <a:schemeClr val="tx1"/>
                </a:solidFill>
              </a:rPr>
              <a:t>Any other movements not listed above excluding MF01/MF98</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As stated in the Overview section when running the package “Calculate BS” the system will balance out any BS imbalances as a CASH movement under the account MBCA81100 - Cash and bank balances </a:t>
            </a:r>
            <a:r>
              <a:rPr lang="en-GB" sz="1500" dirty="0" err="1">
                <a:solidFill>
                  <a:schemeClr val="tx1"/>
                </a:solidFill>
              </a:rPr>
              <a:t>excl</a:t>
            </a:r>
            <a:r>
              <a:rPr lang="en-GB" sz="1500" dirty="0">
                <a:solidFill>
                  <a:schemeClr val="tx1"/>
                </a:solidFill>
              </a:rPr>
              <a:t> cash pooling / Flow MF15. </a:t>
            </a:r>
          </a:p>
          <a:p>
            <a:pPr marL="0" indent="0">
              <a:spcAft>
                <a:spcPts val="300"/>
              </a:spcAft>
              <a:buNone/>
            </a:pPr>
            <a:r>
              <a:rPr lang="en-GB" sz="1500" dirty="0">
                <a:solidFill>
                  <a:schemeClr val="tx1"/>
                </a:solidFill>
              </a:rPr>
              <a:t>For the markets who hold bank accounts in foreign currency it is important to pay attention to this. If any financial FX has been posted in the income statement in respect of the bank accounts, then such amounts need to be properly forecast in the BS. Generally speaking on a forecast basis no FX should considered in the BS, unless the exchange rate is forecast to move.</a:t>
            </a:r>
          </a:p>
        </p:txBody>
      </p:sp>
    </p:spTree>
    <p:extLst>
      <p:ext uri="{BB962C8B-B14F-4D97-AF65-F5344CB8AC3E}">
        <p14:creationId xmlns:p14="http://schemas.microsoft.com/office/powerpoint/2010/main" val="2592012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Overdrafts</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There is no requirement to account for Overdrafts in ECC. BPC Statutory on translation flips any negative Cash and Bank balances into Overdrafts. The BPC management gets this figure on a consolidated basis form BPS STAT for the purposes of having the 2 sets of data showing the same numbers.</a:t>
            </a:r>
          </a:p>
          <a:p>
            <a:pPr marL="0" indent="0">
              <a:spcAft>
                <a:spcPts val="300"/>
              </a:spcAft>
              <a:buNone/>
            </a:pPr>
            <a:endParaRPr lang="en-GB" sz="1500" dirty="0">
              <a:solidFill>
                <a:schemeClr val="tx1"/>
              </a:solidFill>
            </a:endParaRPr>
          </a:p>
          <a:p>
            <a:pPr marL="0" indent="0">
              <a:spcAft>
                <a:spcPts val="300"/>
              </a:spcAft>
              <a:buNone/>
            </a:pPr>
            <a:r>
              <a:rPr lang="en-GB" sz="1500" b="1" dirty="0">
                <a:solidFill>
                  <a:schemeClr val="tx1"/>
                </a:solidFill>
              </a:rPr>
              <a:t>In this sense, when inputting actual data for NON_TAO entities, no balances should be provided for the Overdrafts account.</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In terms of forecast, as  BPC management has no provision for such adjustment, it would be a good practice to flip any negative cash balances at year end into overdrafts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DR – Cash and Bank using flow MF15</a:t>
            </a:r>
          </a:p>
          <a:p>
            <a:pPr marL="0" indent="0">
              <a:spcAft>
                <a:spcPts val="300"/>
              </a:spcAft>
              <a:buNone/>
            </a:pPr>
            <a:r>
              <a:rPr lang="en-GB" sz="1500" dirty="0">
                <a:solidFill>
                  <a:schemeClr val="tx1"/>
                </a:solidFill>
              </a:rPr>
              <a:t>CR – Overdrafts using flow </a:t>
            </a:r>
            <a:r>
              <a:rPr lang="en-GB" sz="1500" b="1" dirty="0">
                <a:solidFill>
                  <a:schemeClr val="tx1"/>
                </a:solidFill>
              </a:rPr>
              <a:t>MF12 (Overdraft posting at closing rate)</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When forecasting January of CY +1 then the following post should forecast</a:t>
            </a:r>
          </a:p>
          <a:p>
            <a:pPr marL="0" indent="0">
              <a:spcAft>
                <a:spcPts val="300"/>
              </a:spcAft>
              <a:buNone/>
            </a:pPr>
            <a:r>
              <a:rPr lang="en-GB" sz="1500" dirty="0">
                <a:solidFill>
                  <a:schemeClr val="tx1"/>
                </a:solidFill>
              </a:rPr>
              <a:t>CR – Cash and bank using flow MF15</a:t>
            </a:r>
          </a:p>
          <a:p>
            <a:pPr marL="0" indent="0">
              <a:spcAft>
                <a:spcPts val="300"/>
              </a:spcAft>
              <a:buNone/>
            </a:pPr>
            <a:r>
              <a:rPr lang="en-GB" sz="1500" dirty="0">
                <a:solidFill>
                  <a:schemeClr val="tx1"/>
                </a:solidFill>
              </a:rPr>
              <a:t>DR – Overdrafts using flow  </a:t>
            </a:r>
            <a:r>
              <a:rPr lang="en-GB" sz="1500" b="1" dirty="0">
                <a:solidFill>
                  <a:schemeClr val="tx1"/>
                </a:solidFill>
              </a:rPr>
              <a:t>MF02 (Reversal of copy forward adjustments)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This movement provides a better forecast of the Group’s total borrowings position at year end.</a:t>
            </a:r>
          </a:p>
        </p:txBody>
      </p:sp>
    </p:spTree>
    <p:extLst>
      <p:ext uri="{BB962C8B-B14F-4D97-AF65-F5344CB8AC3E}">
        <p14:creationId xmlns:p14="http://schemas.microsoft.com/office/powerpoint/2010/main" val="3120831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a:t>
            </a:r>
            <a:r>
              <a:rPr lang="en-GB" sz="2200" dirty="0"/>
              <a:t>Investments held at fair vale </a:t>
            </a:r>
            <a:r>
              <a:rPr lang="en-US" sz="2200" dirty="0"/>
              <a:t> - principal</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Formerly know as Available for sale in the Net Debt, the accounts below require some specific flows whether cash or non-cash movements they need to be clearly identified</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MBCA71000	Available for sale investments (</a:t>
            </a:r>
            <a:r>
              <a:rPr lang="en-GB" sz="1500" dirty="0" err="1">
                <a:solidFill>
                  <a:schemeClr val="tx1"/>
                </a:solidFill>
              </a:rPr>
              <a:t>curr</a:t>
            </a:r>
            <a:r>
              <a:rPr lang="en-GB" sz="1500" dirty="0">
                <a:solidFill>
                  <a:schemeClr val="tx1"/>
                </a:solidFill>
              </a:rPr>
              <a:t>) – principal (*)</a:t>
            </a:r>
          </a:p>
          <a:p>
            <a:pPr marL="0" indent="0">
              <a:spcAft>
                <a:spcPts val="300"/>
              </a:spcAft>
              <a:buNone/>
            </a:pPr>
            <a:r>
              <a:rPr lang="en-GB" sz="1500" dirty="0">
                <a:solidFill>
                  <a:schemeClr val="tx1"/>
                </a:solidFill>
              </a:rPr>
              <a:t>MBCA72000	Financial assets at FV through P&amp;L (</a:t>
            </a:r>
            <a:r>
              <a:rPr lang="en-GB" sz="1500" dirty="0" err="1">
                <a:solidFill>
                  <a:schemeClr val="tx1"/>
                </a:solidFill>
              </a:rPr>
              <a:t>curr</a:t>
            </a:r>
            <a:r>
              <a:rPr lang="en-GB" sz="1500" dirty="0">
                <a:solidFill>
                  <a:schemeClr val="tx1"/>
                </a:solidFill>
              </a:rPr>
              <a:t>) – principal (*)</a:t>
            </a:r>
          </a:p>
          <a:p>
            <a:pPr marL="0" indent="0">
              <a:spcAft>
                <a:spcPts val="300"/>
              </a:spcAft>
              <a:buNone/>
            </a:pPr>
            <a:r>
              <a:rPr lang="en-GB" sz="1500" dirty="0">
                <a:solidFill>
                  <a:schemeClr val="tx1"/>
                </a:solidFill>
              </a:rPr>
              <a:t>MBCA72300	Investments assets at FV through P&amp;L (</a:t>
            </a:r>
            <a:r>
              <a:rPr lang="en-GB" sz="1500" dirty="0" err="1">
                <a:solidFill>
                  <a:schemeClr val="tx1"/>
                </a:solidFill>
              </a:rPr>
              <a:t>curr</a:t>
            </a:r>
            <a:r>
              <a:rPr lang="en-GB" sz="1500" dirty="0">
                <a:solidFill>
                  <a:schemeClr val="tx1"/>
                </a:solidFill>
              </a:rPr>
              <a:t>) – principal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Associated cash flows (impact MND15 - Cash movements):</a:t>
            </a:r>
          </a:p>
          <a:p>
            <a:pPr marL="0" indent="0">
              <a:spcAft>
                <a:spcPts val="300"/>
              </a:spcAft>
              <a:buNone/>
            </a:pPr>
            <a:r>
              <a:rPr lang="en-GB" sz="1500" dirty="0">
                <a:solidFill>
                  <a:schemeClr val="tx1"/>
                </a:solidFill>
              </a:rPr>
              <a:t>MF20C – Cash inflow</a:t>
            </a:r>
          </a:p>
          <a:p>
            <a:pPr marL="0" indent="0">
              <a:spcAft>
                <a:spcPts val="300"/>
              </a:spcAft>
              <a:buNone/>
            </a:pPr>
            <a:r>
              <a:rPr lang="en-GB" sz="1500" dirty="0">
                <a:solidFill>
                  <a:schemeClr val="tx1"/>
                </a:solidFill>
              </a:rPr>
              <a:t>MF20D – Cash outflow</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Non-cash flows (MND81 - Exchange rate effect - local books revaluation)</a:t>
            </a:r>
          </a:p>
          <a:p>
            <a:pPr marL="0" indent="0">
              <a:spcAft>
                <a:spcPts val="300"/>
              </a:spcAft>
              <a:buNone/>
            </a:pPr>
            <a:r>
              <a:rPr lang="en-GB" sz="1500" dirty="0">
                <a:solidFill>
                  <a:schemeClr val="tx1"/>
                </a:solidFill>
              </a:rPr>
              <a:t>MF26X	Revaluation of Foreign Currency Balances  - Non-Cash</a:t>
            </a:r>
          </a:p>
          <a:p>
            <a:pPr marL="0" indent="0">
              <a:spcAft>
                <a:spcPts val="300"/>
              </a:spcAft>
              <a:buNone/>
            </a:pPr>
            <a:r>
              <a:rPr lang="en-GB" sz="1500" dirty="0">
                <a:solidFill>
                  <a:schemeClr val="tx1"/>
                </a:solidFill>
              </a:rPr>
              <a:t>MF55C	Fair Value</a:t>
            </a:r>
          </a:p>
          <a:p>
            <a:pPr marL="0" indent="0">
              <a:spcAft>
                <a:spcPts val="300"/>
              </a:spcAft>
              <a:buNone/>
            </a:pPr>
            <a:r>
              <a:rPr lang="en-GB" sz="1500" dirty="0">
                <a:solidFill>
                  <a:schemeClr val="tx1"/>
                </a:solidFill>
              </a:rPr>
              <a:t>MF81B	Foreign exchange gains/(losses) to P&amp;L</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Non-cash flows (impact MND16C - Interest write-ups, FV and other changes)</a:t>
            </a:r>
          </a:p>
          <a:p>
            <a:pPr marL="0" indent="0">
              <a:spcAft>
                <a:spcPts val="300"/>
              </a:spcAft>
              <a:buNone/>
            </a:pPr>
            <a:r>
              <a:rPr lang="en-GB" sz="1500" dirty="0">
                <a:solidFill>
                  <a:schemeClr val="tx1"/>
                </a:solidFill>
              </a:rPr>
              <a:t>Any other movements not listed above excluding MF01 / MF98</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 Markets are not expected to input amounts in these accounts without first obtaining prior approval from BAT Group Accounts.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434280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Obligations under finance lease (principal)</a:t>
            </a:r>
          </a:p>
        </p:txBody>
      </p:sp>
      <p:sp>
        <p:nvSpPr>
          <p:cNvPr id="6" name="Content Placeholder 5"/>
          <p:cNvSpPr>
            <a:spLocks noGrp="1"/>
          </p:cNvSpPr>
          <p:nvPr>
            <p:ph idx="1"/>
          </p:nvPr>
        </p:nvSpPr>
        <p:spPr>
          <a:xfrm>
            <a:off x="180000" y="1440000"/>
            <a:ext cx="6408712" cy="7020432"/>
          </a:xfrm>
        </p:spPr>
        <p:txBody>
          <a:bodyPr/>
          <a:lstStyle/>
          <a:p>
            <a:pPr marL="0" indent="0">
              <a:spcAft>
                <a:spcPts val="300"/>
              </a:spcAft>
              <a:buNone/>
            </a:pPr>
            <a:r>
              <a:rPr lang="en-GB" sz="1500" dirty="0">
                <a:solidFill>
                  <a:schemeClr val="tx1"/>
                </a:solidFill>
              </a:rPr>
              <a:t>Obligations under finance lease accounts to follow require some specific flows whether cash or non-cash movements they need to be clearly identified</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MBNL13000	Finance lease - principal external (non-</a:t>
            </a:r>
            <a:r>
              <a:rPr lang="en-GB" sz="1500" dirty="0" err="1">
                <a:solidFill>
                  <a:schemeClr val="tx1"/>
                </a:solidFill>
              </a:rPr>
              <a:t>curr</a:t>
            </a:r>
            <a:r>
              <a:rPr lang="en-GB" sz="1500" dirty="0">
                <a:solidFill>
                  <a:schemeClr val="tx1"/>
                </a:solidFill>
              </a:rPr>
              <a:t>)</a:t>
            </a:r>
          </a:p>
          <a:p>
            <a:pPr marL="0" indent="0">
              <a:spcAft>
                <a:spcPts val="300"/>
              </a:spcAft>
              <a:buNone/>
            </a:pPr>
            <a:r>
              <a:rPr lang="en-GB" sz="1500" dirty="0">
                <a:solidFill>
                  <a:schemeClr val="tx1"/>
                </a:solidFill>
              </a:rPr>
              <a:t>MBCL14000	Finance lease (</a:t>
            </a:r>
            <a:r>
              <a:rPr lang="en-GB" sz="1500" dirty="0" err="1">
                <a:solidFill>
                  <a:schemeClr val="tx1"/>
                </a:solidFill>
              </a:rPr>
              <a:t>curr</a:t>
            </a:r>
            <a:r>
              <a:rPr lang="en-GB" sz="1500" dirty="0">
                <a:solidFill>
                  <a:schemeClr val="tx1"/>
                </a:solidFill>
              </a:rPr>
              <a:t>) - principal external</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Associated cash flows (impact MND15 - Cash movements):</a:t>
            </a:r>
          </a:p>
          <a:p>
            <a:pPr marL="0" indent="0">
              <a:spcAft>
                <a:spcPts val="300"/>
              </a:spcAft>
              <a:buNone/>
            </a:pPr>
            <a:r>
              <a:rPr lang="en-GB" sz="1500" dirty="0">
                <a:solidFill>
                  <a:schemeClr val="tx1"/>
                </a:solidFill>
              </a:rPr>
              <a:t>MF15 	Net variation</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Non-cash flows (MND81 - Exchange rate effect - local books revaluation)</a:t>
            </a:r>
          </a:p>
          <a:p>
            <a:pPr marL="0" indent="0">
              <a:spcAft>
                <a:spcPts val="300"/>
              </a:spcAft>
              <a:buNone/>
            </a:pPr>
            <a:r>
              <a:rPr lang="en-GB" sz="1500" dirty="0">
                <a:solidFill>
                  <a:schemeClr val="tx1"/>
                </a:solidFill>
              </a:rPr>
              <a:t>MF26X	Revaluation of Foreign Currency Balances  - Non-Cash</a:t>
            </a:r>
          </a:p>
          <a:p>
            <a:pPr marL="0" indent="0">
              <a:spcAft>
                <a:spcPts val="300"/>
              </a:spcAft>
              <a:buNone/>
            </a:pPr>
            <a:r>
              <a:rPr lang="en-GB" sz="1500" dirty="0">
                <a:solidFill>
                  <a:schemeClr val="tx1"/>
                </a:solidFill>
              </a:rPr>
              <a:t>MF55C	Fair Value</a:t>
            </a:r>
          </a:p>
          <a:p>
            <a:pPr marL="0" indent="0">
              <a:spcAft>
                <a:spcPts val="300"/>
              </a:spcAft>
              <a:buNone/>
            </a:pPr>
            <a:r>
              <a:rPr lang="en-GB" sz="1500" dirty="0">
                <a:solidFill>
                  <a:schemeClr val="tx1"/>
                </a:solidFill>
              </a:rPr>
              <a:t>MF81B	Foreign exchange gains/(losses) to P&amp;L</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Non-cash flows (impact MND16C - Interest write-ups, FV and other changes)</a:t>
            </a:r>
          </a:p>
          <a:p>
            <a:pPr marL="0" indent="0">
              <a:spcAft>
                <a:spcPts val="300"/>
              </a:spcAft>
              <a:buNone/>
            </a:pPr>
            <a:r>
              <a:rPr lang="en-GB" sz="1500" dirty="0">
                <a:solidFill>
                  <a:schemeClr val="tx1"/>
                </a:solidFill>
              </a:rPr>
              <a:t>Any other movements not listed above excluding MF01 / MF98</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The Net Debt rules take into consideration the value of PP&amp;E as well as intangible assets acquired under flow MF20T – Additions: Leased Assets when calculating the value of cash movements. </a:t>
            </a:r>
          </a:p>
          <a:p>
            <a:pPr marL="0" indent="0">
              <a:spcAft>
                <a:spcPts val="300"/>
              </a:spcAft>
              <a:buNone/>
            </a:pPr>
            <a:endParaRPr lang="en-GB" sz="1500" b="1" dirty="0">
              <a:solidFill>
                <a:schemeClr val="tx1"/>
              </a:solidFill>
            </a:endParaRPr>
          </a:p>
          <a:p>
            <a:pPr marL="0" indent="0">
              <a:spcAft>
                <a:spcPts val="300"/>
              </a:spcAft>
              <a:buNone/>
            </a:pPr>
            <a:r>
              <a:rPr lang="en-GB" sz="1500" dirty="0">
                <a:solidFill>
                  <a:schemeClr val="tx1"/>
                </a:solidFill>
              </a:rPr>
              <a:t>All the movements in the Net Debt are recorded under account MDCL14000  -Finance lease (</a:t>
            </a:r>
            <a:r>
              <a:rPr lang="en-GB" sz="1500" dirty="0" err="1">
                <a:solidFill>
                  <a:schemeClr val="tx1"/>
                </a:solidFill>
              </a:rPr>
              <a:t>curr</a:t>
            </a:r>
            <a:r>
              <a:rPr lang="en-GB" sz="1500" dirty="0">
                <a:solidFill>
                  <a:schemeClr val="tx1"/>
                </a:solidFill>
              </a:rPr>
              <a:t>) - principal external  as the system cannot identify whether  an asset has been added to the current or non current lease account.</a:t>
            </a:r>
            <a:endParaRPr lang="en-GB" sz="1500" dirty="0">
              <a:solidFill>
                <a:srgbClr val="FF0000"/>
              </a:solidFill>
            </a:endParaRPr>
          </a:p>
        </p:txBody>
      </p:sp>
    </p:spTree>
    <p:extLst>
      <p:ext uri="{BB962C8B-B14F-4D97-AF65-F5344CB8AC3E}">
        <p14:creationId xmlns:p14="http://schemas.microsoft.com/office/powerpoint/2010/main" val="4264868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Financing derivatives (principal)</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financing derivatives accounts whether internal or external also require specific flows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MBNA74110	Derivative fin asset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financing external</a:t>
            </a:r>
          </a:p>
          <a:p>
            <a:pPr marL="0" indent="0">
              <a:spcAft>
                <a:spcPts val="300"/>
              </a:spcAft>
              <a:buNone/>
            </a:pPr>
            <a:r>
              <a:rPr lang="en-GB" sz="1500" dirty="0">
                <a:solidFill>
                  <a:schemeClr val="tx1"/>
                </a:solidFill>
              </a:rPr>
              <a:t>MBCA74111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external - </a:t>
            </a:r>
            <a:r>
              <a:rPr lang="en-GB" sz="1500" dirty="0" err="1">
                <a:solidFill>
                  <a:schemeClr val="tx1"/>
                </a:solidFill>
              </a:rPr>
              <a:t>principl</a:t>
            </a:r>
            <a:endParaRPr lang="en-GB" sz="1500" dirty="0">
              <a:solidFill>
                <a:schemeClr val="tx1"/>
              </a:solidFill>
            </a:endParaRPr>
          </a:p>
          <a:p>
            <a:pPr marL="0" indent="0">
              <a:spcAft>
                <a:spcPts val="300"/>
              </a:spcAft>
              <a:buNone/>
            </a:pPr>
            <a:r>
              <a:rPr lang="en-GB" sz="1500" dirty="0">
                <a:solidFill>
                  <a:schemeClr val="tx1"/>
                </a:solidFill>
              </a:rPr>
              <a:t>MBNL74100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financing external</a:t>
            </a:r>
          </a:p>
          <a:p>
            <a:pPr marL="0" indent="0">
              <a:spcAft>
                <a:spcPts val="300"/>
              </a:spcAft>
              <a:buNone/>
            </a:pPr>
            <a:r>
              <a:rPr lang="en-GB" sz="1500" dirty="0">
                <a:solidFill>
                  <a:schemeClr val="tx1"/>
                </a:solidFill>
              </a:rPr>
              <a:t>MBCL74111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external - principal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MBNA74120	Derivative fin asset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financing internal</a:t>
            </a:r>
          </a:p>
          <a:p>
            <a:pPr marL="0" indent="0">
              <a:spcAft>
                <a:spcPts val="300"/>
              </a:spcAft>
              <a:buNone/>
            </a:pPr>
            <a:r>
              <a:rPr lang="en-GB" sz="1500" dirty="0">
                <a:solidFill>
                  <a:schemeClr val="tx1"/>
                </a:solidFill>
              </a:rPr>
              <a:t>MBCA74121	Derivative fin asset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internal - </a:t>
            </a:r>
            <a:r>
              <a:rPr lang="en-GB" sz="1500" dirty="0" err="1">
                <a:solidFill>
                  <a:schemeClr val="tx1"/>
                </a:solidFill>
              </a:rPr>
              <a:t>principl</a:t>
            </a:r>
            <a:endParaRPr lang="en-GB" sz="1500" dirty="0">
              <a:solidFill>
                <a:schemeClr val="tx1"/>
              </a:solidFill>
            </a:endParaRPr>
          </a:p>
          <a:p>
            <a:pPr marL="0" indent="0">
              <a:spcAft>
                <a:spcPts val="300"/>
              </a:spcAft>
              <a:buNone/>
            </a:pPr>
            <a:r>
              <a:rPr lang="en-GB" sz="1500" dirty="0">
                <a:solidFill>
                  <a:schemeClr val="tx1"/>
                </a:solidFill>
              </a:rPr>
              <a:t>MBNL74200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(non-</a:t>
            </a:r>
            <a:r>
              <a:rPr lang="en-GB" sz="1500" dirty="0" err="1">
                <a:solidFill>
                  <a:schemeClr val="tx1"/>
                </a:solidFill>
              </a:rPr>
              <a:t>curr</a:t>
            </a:r>
            <a:r>
              <a:rPr lang="en-GB" sz="1500" dirty="0">
                <a:solidFill>
                  <a:schemeClr val="tx1"/>
                </a:solidFill>
              </a:rPr>
              <a:t>) - financing internal</a:t>
            </a:r>
          </a:p>
          <a:p>
            <a:pPr marL="0" indent="0">
              <a:spcAft>
                <a:spcPts val="300"/>
              </a:spcAft>
              <a:buNone/>
            </a:pPr>
            <a:r>
              <a:rPr lang="en-GB" sz="1500" dirty="0">
                <a:solidFill>
                  <a:schemeClr val="tx1"/>
                </a:solidFill>
              </a:rPr>
              <a:t>MBCL74121	Derivative fin </a:t>
            </a:r>
            <a:r>
              <a:rPr lang="en-GB" sz="1500" dirty="0" err="1">
                <a:solidFill>
                  <a:schemeClr val="tx1"/>
                </a:solidFill>
              </a:rPr>
              <a:t>liab</a:t>
            </a:r>
            <a:r>
              <a:rPr lang="en-GB" sz="1500" dirty="0">
                <a:solidFill>
                  <a:schemeClr val="tx1"/>
                </a:solidFill>
              </a:rPr>
              <a:t> </a:t>
            </a:r>
            <a:r>
              <a:rPr lang="en-GB" sz="1500" dirty="0" err="1">
                <a:solidFill>
                  <a:schemeClr val="tx1"/>
                </a:solidFill>
              </a:rPr>
              <a:t>instrs</a:t>
            </a:r>
            <a:r>
              <a:rPr lang="en-GB" sz="1500" dirty="0">
                <a:solidFill>
                  <a:schemeClr val="tx1"/>
                </a:solidFill>
              </a:rPr>
              <a:t> (</a:t>
            </a:r>
            <a:r>
              <a:rPr lang="en-GB" sz="1500" dirty="0" err="1">
                <a:solidFill>
                  <a:schemeClr val="tx1"/>
                </a:solidFill>
              </a:rPr>
              <a:t>curr</a:t>
            </a:r>
            <a:r>
              <a:rPr lang="en-GB" sz="1500" dirty="0">
                <a:solidFill>
                  <a:schemeClr val="tx1"/>
                </a:solidFill>
              </a:rPr>
              <a:t>) - fin internal - principal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Associated cash flows (impact MND15 - Cash movements):</a:t>
            </a:r>
          </a:p>
          <a:p>
            <a:pPr marL="0" indent="0">
              <a:spcAft>
                <a:spcPts val="300"/>
              </a:spcAft>
              <a:buNone/>
            </a:pPr>
            <a:r>
              <a:rPr lang="en-GB" sz="1500" dirty="0">
                <a:solidFill>
                  <a:schemeClr val="tx1"/>
                </a:solidFill>
              </a:rPr>
              <a:t>MF20C – Cash inflow</a:t>
            </a:r>
          </a:p>
          <a:p>
            <a:pPr marL="0" indent="0">
              <a:spcAft>
                <a:spcPts val="300"/>
              </a:spcAft>
              <a:buNone/>
            </a:pPr>
            <a:r>
              <a:rPr lang="en-GB" sz="1500" dirty="0">
                <a:solidFill>
                  <a:schemeClr val="tx1"/>
                </a:solidFill>
              </a:rPr>
              <a:t>MF20D – Cash outflow</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Any other </a:t>
            </a:r>
            <a:r>
              <a:rPr lang="en-GB" sz="1500" b="1" dirty="0">
                <a:solidFill>
                  <a:schemeClr val="tx1"/>
                </a:solidFill>
              </a:rPr>
              <a:t>non-cash</a:t>
            </a:r>
            <a:r>
              <a:rPr lang="en-GB" sz="1500" dirty="0">
                <a:solidFill>
                  <a:schemeClr val="tx1"/>
                </a:solidFill>
              </a:rPr>
              <a:t> movement (including new contracts) needs to be forecast under the flow MF26X - Revaluation of Foreign Currency Balances  - Non-Cash. </a:t>
            </a:r>
          </a:p>
          <a:p>
            <a:pPr marL="0" indent="0">
              <a:spcAft>
                <a:spcPts val="300"/>
              </a:spcAft>
              <a:buNone/>
            </a:pPr>
            <a:r>
              <a:rPr lang="en-GB" sz="1500" b="1" dirty="0">
                <a:solidFill>
                  <a:schemeClr val="tx1"/>
                </a:solidFill>
              </a:rPr>
              <a:t>It might not be the most appropriate definition, however it keeps it in line with the data reallocation  for the derivatives actual figures (please refer to Input Forms Folder / Indirect Cash Flow / I301 – Flow reallocation and additional information.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The net debt rules allocate the variance between opening and closing balances (excluding any cash movements) under the flow MND81 - Exchange rate effect - local books revaluation.</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2997972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669360" cy="941453"/>
          </a:xfrm>
        </p:spPr>
        <p:txBody>
          <a:bodyPr/>
          <a:lstStyle/>
          <a:p>
            <a:r>
              <a:rPr lang="en-US" sz="2200" dirty="0"/>
              <a:t>Net debt – Financing derivatives actuals reclassification</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Whilst the data related to derivatives forecast can be properly input in the system, the actual data coming from ECC needs to be reclassified as the treasury model accounting (and respective TT’s/Flows) does not fit for the purpose of the cash flow.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In order to enable the reallocation of the flows, an input form has been built for this purpose. The form, firstly conceived to enable the input on a quarterly basis has been changed to enable the inputs on a monthly basis. Once refreshed, the input form will display the opening and closing balances for the month. At this point data can be populated in the system. Any data populated in the input form will be compensated on flow MF52 in order to maintain the closing balance position before any adjustment. </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This needs to be prepared for financing derivatives whether internal or external, principal or interest elements.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pic>
        <p:nvPicPr>
          <p:cNvPr id="3" name="Picture 2"/>
          <p:cNvPicPr>
            <a:picLocks noChangeAspect="1"/>
          </p:cNvPicPr>
          <p:nvPr/>
        </p:nvPicPr>
        <p:blipFill>
          <a:blip r:embed="rId2"/>
          <a:stretch>
            <a:fillRect/>
          </a:stretch>
        </p:blipFill>
        <p:spPr>
          <a:xfrm>
            <a:off x="261368" y="5220072"/>
            <a:ext cx="6300000" cy="1495330"/>
          </a:xfrm>
          <a:prstGeom prst="rect">
            <a:avLst/>
          </a:prstGeom>
        </p:spPr>
      </p:pic>
    </p:spTree>
    <p:extLst>
      <p:ext uri="{BB962C8B-B14F-4D97-AF65-F5344CB8AC3E}">
        <p14:creationId xmlns:p14="http://schemas.microsoft.com/office/powerpoint/2010/main" val="42644815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597352" cy="941453"/>
          </a:xfrm>
        </p:spPr>
        <p:txBody>
          <a:bodyPr/>
          <a:lstStyle/>
          <a:p>
            <a:r>
              <a:rPr lang="en-US" sz="2200" dirty="0"/>
              <a:t>Net debt – Loans and borrowings (principal - 1)</a:t>
            </a:r>
          </a:p>
        </p:txBody>
      </p:sp>
      <p:sp>
        <p:nvSpPr>
          <p:cNvPr id="6" name="Content Placeholder 5"/>
          <p:cNvSpPr>
            <a:spLocks noGrp="1"/>
          </p:cNvSpPr>
          <p:nvPr>
            <p:ph idx="1"/>
          </p:nvPr>
        </p:nvSpPr>
        <p:spPr>
          <a:xfrm>
            <a:off x="180000" y="1440000"/>
            <a:ext cx="6408712" cy="7524488"/>
          </a:xfrm>
        </p:spPr>
        <p:txBody>
          <a:bodyPr/>
          <a:lstStyle/>
          <a:p>
            <a:pPr marL="0" indent="0">
              <a:spcAft>
                <a:spcPts val="300"/>
              </a:spcAft>
              <a:buNone/>
            </a:pPr>
            <a:r>
              <a:rPr lang="en-GB" sz="1500" dirty="0">
                <a:solidFill>
                  <a:schemeClr val="tx1"/>
                </a:solidFill>
              </a:rPr>
              <a:t>The loans and borrowings accounts whether internal or external also require specific flows as follows:</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MBNA63000	Loans (non-</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MBCA63000	Loans (</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MBNL12000	Borrowings (non-</a:t>
            </a:r>
            <a:r>
              <a:rPr lang="en-GB" sz="1500" dirty="0" err="1">
                <a:solidFill>
                  <a:schemeClr val="tx1"/>
                </a:solidFill>
              </a:rPr>
              <a:t>curr</a:t>
            </a:r>
            <a:r>
              <a:rPr lang="en-GB" sz="1500" dirty="0">
                <a:solidFill>
                  <a:schemeClr val="tx1"/>
                </a:solidFill>
              </a:rPr>
              <a:t>) internal</a:t>
            </a:r>
          </a:p>
          <a:p>
            <a:pPr marL="0" indent="0">
              <a:spcAft>
                <a:spcPts val="300"/>
              </a:spcAft>
              <a:buNone/>
            </a:pPr>
            <a:r>
              <a:rPr lang="en-GB" sz="1500" dirty="0">
                <a:solidFill>
                  <a:schemeClr val="tx1"/>
                </a:solidFill>
              </a:rPr>
              <a:t>MBCL12100	Borrowings (</a:t>
            </a:r>
            <a:r>
              <a:rPr lang="en-GB" sz="1500" dirty="0" err="1">
                <a:solidFill>
                  <a:schemeClr val="tx1"/>
                </a:solidFill>
              </a:rPr>
              <a:t>curr</a:t>
            </a:r>
            <a:r>
              <a:rPr lang="en-GB" sz="1500" dirty="0">
                <a:solidFill>
                  <a:schemeClr val="tx1"/>
                </a:solidFill>
              </a:rPr>
              <a:t>) - </a:t>
            </a:r>
            <a:r>
              <a:rPr lang="en-GB" sz="1500" dirty="0" err="1">
                <a:solidFill>
                  <a:schemeClr val="tx1"/>
                </a:solidFill>
              </a:rPr>
              <a:t>excl</a:t>
            </a:r>
            <a:r>
              <a:rPr lang="en-GB" sz="1500" dirty="0">
                <a:solidFill>
                  <a:schemeClr val="tx1"/>
                </a:solidFill>
              </a:rPr>
              <a:t> other cash pooling internal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MBNL11000	Borrowings (non-</a:t>
            </a:r>
            <a:r>
              <a:rPr lang="en-GB" sz="1500" dirty="0" err="1">
                <a:solidFill>
                  <a:schemeClr val="tx1"/>
                </a:solidFill>
              </a:rPr>
              <a:t>curr</a:t>
            </a:r>
            <a:r>
              <a:rPr lang="en-GB" sz="1500" dirty="0">
                <a:solidFill>
                  <a:schemeClr val="tx1"/>
                </a:solidFill>
              </a:rPr>
              <a:t>) external</a:t>
            </a:r>
          </a:p>
          <a:p>
            <a:pPr marL="0" indent="0">
              <a:spcAft>
                <a:spcPts val="300"/>
              </a:spcAft>
              <a:buNone/>
            </a:pPr>
            <a:r>
              <a:rPr lang="en-GB" sz="1500" dirty="0">
                <a:solidFill>
                  <a:schemeClr val="tx1"/>
                </a:solidFill>
              </a:rPr>
              <a:t>MBCL11000	Borrowings (</a:t>
            </a:r>
            <a:r>
              <a:rPr lang="en-GB" sz="1500" dirty="0" err="1">
                <a:solidFill>
                  <a:schemeClr val="tx1"/>
                </a:solidFill>
              </a:rPr>
              <a:t>curr</a:t>
            </a:r>
            <a:r>
              <a:rPr lang="en-GB" sz="1500" dirty="0">
                <a:solidFill>
                  <a:schemeClr val="tx1"/>
                </a:solidFill>
              </a:rPr>
              <a:t>) - external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MBCA64000	Loans - IHC internal (no plan)</a:t>
            </a:r>
          </a:p>
          <a:p>
            <a:pPr marL="0" indent="0">
              <a:spcAft>
                <a:spcPts val="300"/>
              </a:spcAft>
              <a:buNone/>
            </a:pPr>
            <a:r>
              <a:rPr lang="en-GB" sz="1500" dirty="0">
                <a:solidFill>
                  <a:schemeClr val="tx1"/>
                </a:solidFill>
              </a:rPr>
              <a:t>MBCA82100	IHC account internal (no plan)</a:t>
            </a:r>
          </a:p>
          <a:p>
            <a:pPr marL="0" indent="0">
              <a:spcAft>
                <a:spcPts val="300"/>
              </a:spcAft>
              <a:buNone/>
            </a:pPr>
            <a:r>
              <a:rPr lang="en-GB" sz="1500" dirty="0">
                <a:solidFill>
                  <a:schemeClr val="tx1"/>
                </a:solidFill>
              </a:rPr>
              <a:t>MBCL12200	Borrowings (</a:t>
            </a:r>
            <a:r>
              <a:rPr lang="en-GB" sz="1500" dirty="0" err="1">
                <a:solidFill>
                  <a:schemeClr val="tx1"/>
                </a:solidFill>
              </a:rPr>
              <a:t>curr</a:t>
            </a:r>
            <a:r>
              <a:rPr lang="en-GB" sz="1500" dirty="0">
                <a:solidFill>
                  <a:schemeClr val="tx1"/>
                </a:solidFill>
              </a:rPr>
              <a:t>) - other cash pooling internal</a:t>
            </a:r>
          </a:p>
          <a:p>
            <a:pPr marL="0" indent="0">
              <a:spcAft>
                <a:spcPts val="300"/>
              </a:spcAft>
              <a:buNone/>
            </a:pPr>
            <a:r>
              <a:rPr lang="en-GB" sz="1500" dirty="0">
                <a:solidFill>
                  <a:schemeClr val="tx1"/>
                </a:solidFill>
              </a:rPr>
              <a:t>MBCL12300	Borrowings (</a:t>
            </a:r>
            <a:r>
              <a:rPr lang="en-GB" sz="1500" dirty="0" err="1">
                <a:solidFill>
                  <a:schemeClr val="tx1"/>
                </a:solidFill>
              </a:rPr>
              <a:t>curr</a:t>
            </a:r>
            <a:r>
              <a:rPr lang="en-GB" sz="1500" dirty="0">
                <a:solidFill>
                  <a:schemeClr val="tx1"/>
                </a:solidFill>
              </a:rPr>
              <a:t>) - IHC internal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Associated cash flows (impact MND15 - Cash movements):</a:t>
            </a:r>
          </a:p>
          <a:p>
            <a:pPr marL="0" indent="0">
              <a:spcAft>
                <a:spcPts val="300"/>
              </a:spcAft>
              <a:buNone/>
            </a:pPr>
            <a:r>
              <a:rPr lang="en-GB" sz="1500" dirty="0">
                <a:solidFill>
                  <a:schemeClr val="tx1"/>
                </a:solidFill>
              </a:rPr>
              <a:t>MF20C – Cash inflow</a:t>
            </a:r>
          </a:p>
          <a:p>
            <a:pPr marL="0" indent="0">
              <a:spcAft>
                <a:spcPts val="300"/>
              </a:spcAft>
              <a:buNone/>
            </a:pPr>
            <a:r>
              <a:rPr lang="en-GB" sz="1500" dirty="0">
                <a:solidFill>
                  <a:schemeClr val="tx1"/>
                </a:solidFill>
              </a:rPr>
              <a:t>MF20D – Cash outflow</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Non-cash flows (MND81 - Exchange rate effect - local books revaluation)</a:t>
            </a:r>
          </a:p>
          <a:p>
            <a:pPr marL="0" indent="0">
              <a:spcAft>
                <a:spcPts val="300"/>
              </a:spcAft>
              <a:buNone/>
            </a:pPr>
            <a:r>
              <a:rPr lang="en-GB" sz="1500" dirty="0">
                <a:solidFill>
                  <a:schemeClr val="tx1"/>
                </a:solidFill>
              </a:rPr>
              <a:t>MF26X	Revaluation of Foreign Currency Balances  - Non-Cash</a:t>
            </a:r>
          </a:p>
          <a:p>
            <a:pPr marL="0" indent="0">
              <a:spcAft>
                <a:spcPts val="300"/>
              </a:spcAft>
              <a:buNone/>
            </a:pPr>
            <a:r>
              <a:rPr lang="en-GB" sz="1500" dirty="0">
                <a:solidFill>
                  <a:schemeClr val="tx1"/>
                </a:solidFill>
              </a:rPr>
              <a:t>MF55C	Fair Value</a:t>
            </a:r>
          </a:p>
          <a:p>
            <a:pPr marL="0" indent="0">
              <a:spcAft>
                <a:spcPts val="300"/>
              </a:spcAft>
              <a:buNone/>
            </a:pPr>
            <a:r>
              <a:rPr lang="en-GB" sz="1500" dirty="0">
                <a:solidFill>
                  <a:schemeClr val="tx1"/>
                </a:solidFill>
              </a:rPr>
              <a:t>MF81B	Foreign exchange gains/(losses) to P&amp;L</a:t>
            </a:r>
          </a:p>
          <a:p>
            <a:pPr marL="0" indent="0">
              <a:spcAft>
                <a:spcPts val="300"/>
              </a:spcAft>
              <a:buNone/>
            </a:pPr>
            <a:endParaRPr lang="en-GB" sz="800" dirty="0">
              <a:solidFill>
                <a:schemeClr val="tx1"/>
              </a:solidFill>
            </a:endParaRPr>
          </a:p>
          <a:p>
            <a:pPr marL="0" indent="0">
              <a:spcAft>
                <a:spcPts val="300"/>
              </a:spcAft>
              <a:buNone/>
            </a:pPr>
            <a:r>
              <a:rPr lang="en-GB" sz="1500" dirty="0">
                <a:solidFill>
                  <a:schemeClr val="tx1"/>
                </a:solidFill>
              </a:rPr>
              <a:t>Non-cash flows (impact MND16C - Interest write-ups, FV and other changes)</a:t>
            </a:r>
          </a:p>
          <a:p>
            <a:pPr marL="0" indent="0">
              <a:spcAft>
                <a:spcPts val="300"/>
              </a:spcAft>
              <a:buNone/>
            </a:pPr>
            <a:r>
              <a:rPr lang="en-GB" sz="1500" dirty="0">
                <a:solidFill>
                  <a:schemeClr val="tx1"/>
                </a:solidFill>
              </a:rPr>
              <a:t>Any other movements not listed above excluding MF01/MF98</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8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207383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552728" cy="941453"/>
          </a:xfrm>
        </p:spPr>
        <p:txBody>
          <a:bodyPr/>
          <a:lstStyle/>
          <a:p>
            <a:r>
              <a:rPr lang="en-US" sz="2200" dirty="0"/>
              <a:t>Net debt – Loans and borrowings (principal - 2)</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Any loans/borrowings write-offs need to be properly forecast under flow MF25C. The other side of this transaction can be either the Income Statement (ordinary or adjusting depending on materiality) or Other Movements on Equity. It is recommended to check with BAT Group Accounts (</a:t>
            </a:r>
            <a:r>
              <a:rPr lang="en-GB" sz="1500" dirty="0">
                <a:solidFill>
                  <a:schemeClr val="tx1"/>
                </a:solidFill>
                <a:hlinkClick r:id="rId2"/>
              </a:rPr>
              <a:t>bat_group_accounts@bat.com</a:t>
            </a:r>
            <a:r>
              <a:rPr lang="en-GB" sz="1500" dirty="0">
                <a:solidFill>
                  <a:schemeClr val="tx1"/>
                </a:solidFill>
              </a:rPr>
              <a:t>) or with the BATIF manager (if an internal transaction with BATIF) to confirm the most appropriate treatment for each of the above occasions.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6498778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Non specific movements accounts (1)</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As per the example in the Net debt overview, forecasting the net variance (MF15) for some of the accounts is enough to produce both the CF and the Net debt. This concept applies mostly for the interest accrued accounts, for both an asset or  liability. Please note, all interest accounts are placed under the CURRENT section of the BS.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External interest – PPC equals to I_NONE</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Internal interest – PPC required by partner</a:t>
            </a:r>
          </a:p>
          <a:p>
            <a:pPr marL="0" indent="0">
              <a:spcAft>
                <a:spcPts val="300"/>
              </a:spcAft>
              <a:buNone/>
            </a:pPr>
            <a:endParaRPr lang="en-GB" sz="1500" dirty="0">
              <a:solidFill>
                <a:schemeClr val="tx1"/>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00" y="3347864"/>
            <a:ext cx="6480000" cy="213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00" y="6012160"/>
            <a:ext cx="6480000" cy="190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0590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Non specific movements accounts (2)</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other remaining accounts impacting the Net debt are :</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MBCA61300 - IHC end of month settlements receivable internal (no plan)</a:t>
            </a:r>
          </a:p>
          <a:p>
            <a:pPr marL="0" indent="0">
              <a:spcAft>
                <a:spcPts val="300"/>
              </a:spcAft>
              <a:buNone/>
            </a:pPr>
            <a:r>
              <a:rPr lang="en-GB" sz="1500" dirty="0">
                <a:solidFill>
                  <a:schemeClr val="tx1"/>
                </a:solidFill>
              </a:rPr>
              <a:t>MBCA61400 - IHC end of month settlements account internal (no plan)</a:t>
            </a:r>
          </a:p>
          <a:p>
            <a:pPr marL="0" indent="0">
              <a:spcAft>
                <a:spcPts val="300"/>
              </a:spcAft>
              <a:buNone/>
            </a:pPr>
            <a:r>
              <a:rPr lang="en-GB" sz="1500" dirty="0">
                <a:solidFill>
                  <a:schemeClr val="tx1"/>
                </a:solidFill>
              </a:rPr>
              <a:t>MBCL63300 - IHC end of month settlements payable internal (no plan)</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No balances expected to flow from actual figures under this account and therefore if any balances left outstanding they should be </a:t>
            </a:r>
            <a:r>
              <a:rPr lang="en-GB" sz="1500" dirty="0" err="1">
                <a:solidFill>
                  <a:schemeClr val="tx1"/>
                </a:solidFill>
              </a:rPr>
              <a:t>zeroized</a:t>
            </a:r>
            <a:r>
              <a:rPr lang="en-GB" sz="1500" dirty="0">
                <a:solidFill>
                  <a:schemeClr val="tx1"/>
                </a:solidFill>
              </a:rPr>
              <a:t> under flow MF15 – Net variation on the first forecasting period and properly allocated in the BS.</a:t>
            </a: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1957475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Balance sheet principles (2)</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4) Cash and bank balances most likely to be impacted by:</a:t>
            </a:r>
          </a:p>
          <a:p>
            <a:pPr marL="0" indent="0">
              <a:spcAft>
                <a:spcPts val="300"/>
              </a:spcAft>
              <a:buNone/>
            </a:pPr>
            <a:endParaRPr lang="en-GB" sz="800" dirty="0">
              <a:solidFill>
                <a:schemeClr val="tx1"/>
              </a:solidFill>
            </a:endParaRPr>
          </a:p>
          <a:p>
            <a:pPr>
              <a:spcAft>
                <a:spcPts val="300"/>
              </a:spcAft>
              <a:buClr>
                <a:schemeClr val="accent3">
                  <a:lumMod val="10000"/>
                </a:schemeClr>
              </a:buClr>
              <a:buFont typeface="Calibri" panose="020F0502020204030204" pitchFamily="34" charset="0"/>
              <a:buChar char="-"/>
            </a:pPr>
            <a:r>
              <a:rPr lang="en-GB" sz="1500" dirty="0">
                <a:solidFill>
                  <a:schemeClr val="tx1"/>
                </a:solidFill>
              </a:rPr>
              <a:t>Reduction on receivables balances (trade, sundry, dividends, interest)</a:t>
            </a:r>
          </a:p>
          <a:p>
            <a:pPr>
              <a:spcAft>
                <a:spcPts val="300"/>
              </a:spcAft>
              <a:buClr>
                <a:schemeClr val="accent3">
                  <a:lumMod val="10000"/>
                </a:schemeClr>
              </a:buClr>
              <a:buFont typeface="Calibri" panose="020F0502020204030204" pitchFamily="34" charset="0"/>
              <a:buChar char="-"/>
            </a:pPr>
            <a:r>
              <a:rPr lang="en-GB" sz="1500" dirty="0">
                <a:solidFill>
                  <a:schemeClr val="tx1"/>
                </a:solidFill>
              </a:rPr>
              <a:t>Reduction on payables balances (trade, sundry, dividends, interest)</a:t>
            </a:r>
          </a:p>
          <a:p>
            <a:pPr>
              <a:spcAft>
                <a:spcPts val="300"/>
              </a:spcAft>
              <a:buClr>
                <a:schemeClr val="accent3">
                  <a:lumMod val="10000"/>
                </a:schemeClr>
              </a:buClr>
              <a:buFont typeface="Calibri" panose="020F0502020204030204" pitchFamily="34" charset="0"/>
              <a:buChar char="-"/>
            </a:pPr>
            <a:r>
              <a:rPr lang="en-GB" sz="1500" dirty="0">
                <a:solidFill>
                  <a:schemeClr val="tx1"/>
                </a:solidFill>
              </a:rPr>
              <a:t>Increase/decrease on loans/borrowings balances (*)</a:t>
            </a:r>
          </a:p>
          <a:p>
            <a:pPr>
              <a:spcAft>
                <a:spcPts val="300"/>
              </a:spcAft>
              <a:buClr>
                <a:schemeClr val="accent3">
                  <a:lumMod val="10000"/>
                </a:schemeClr>
              </a:buClr>
              <a:buFont typeface="Calibri" panose="020F0502020204030204" pitchFamily="34" charset="0"/>
              <a:buChar char="-"/>
            </a:pPr>
            <a:r>
              <a:rPr lang="en-GB" sz="1500" dirty="0">
                <a:solidFill>
                  <a:schemeClr val="tx1"/>
                </a:solidFill>
              </a:rPr>
              <a:t>Decrease on finance leases balances (*)</a:t>
            </a:r>
          </a:p>
          <a:p>
            <a:pPr>
              <a:spcAft>
                <a:spcPts val="300"/>
              </a:spcAft>
              <a:buClr>
                <a:schemeClr val="accent3">
                  <a:lumMod val="10000"/>
                </a:schemeClr>
              </a:buClr>
              <a:buFont typeface="Calibri" panose="020F0502020204030204" pitchFamily="34" charset="0"/>
              <a:buChar char="-"/>
            </a:pPr>
            <a:r>
              <a:rPr lang="en-GB" sz="1500" dirty="0">
                <a:solidFill>
                  <a:schemeClr val="tx1"/>
                </a:solidFill>
              </a:rPr>
              <a:t>Any other investing activities like funding or purchase of a subsidiary</a:t>
            </a:r>
          </a:p>
          <a:p>
            <a:pPr>
              <a:spcAft>
                <a:spcPts val="300"/>
              </a:spcAft>
              <a:buClr>
                <a:schemeClr val="accent3">
                  <a:lumMod val="10000"/>
                </a:schemeClr>
              </a:buClr>
              <a:buFont typeface="Calibri" panose="020F0502020204030204" pitchFamily="34" charset="0"/>
              <a:buChar char="-"/>
            </a:pPr>
            <a:endParaRPr lang="en-GB" sz="800" dirty="0">
              <a:solidFill>
                <a:schemeClr val="tx1"/>
              </a:solidFill>
            </a:endParaRPr>
          </a:p>
          <a:p>
            <a:pPr marL="0" indent="0">
              <a:spcAft>
                <a:spcPts val="300"/>
              </a:spcAft>
              <a:buClr>
                <a:schemeClr val="accent3">
                  <a:lumMod val="10000"/>
                </a:schemeClr>
              </a:buClr>
              <a:buNone/>
            </a:pPr>
            <a:r>
              <a:rPr lang="en-GB" sz="1500" dirty="0">
                <a:solidFill>
                  <a:schemeClr val="tx1"/>
                </a:solidFill>
              </a:rPr>
              <a:t>(*) Any non cash transactions (FX, FV, write-offs, etc..) impacting the accounts above will be disclosed in the Net Debt as non-cash transactions.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32" y="3998599"/>
            <a:ext cx="6660000" cy="4605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2083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Net debt – Borrowings – inter profit </a:t>
            </a:r>
            <a:r>
              <a:rPr lang="en-US" sz="2200" dirty="0" err="1"/>
              <a:t>centre</a:t>
            </a:r>
            <a:endParaRPr lang="en-US" sz="2200" dirty="0"/>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The accounts MBCL13000 - Borrowings (</a:t>
            </a:r>
            <a:r>
              <a:rPr lang="en-GB" sz="1500" dirty="0" err="1">
                <a:solidFill>
                  <a:schemeClr val="tx1"/>
                </a:solidFill>
              </a:rPr>
              <a:t>curr</a:t>
            </a:r>
            <a:r>
              <a:rPr lang="en-GB" sz="1500" dirty="0">
                <a:solidFill>
                  <a:schemeClr val="tx1"/>
                </a:solidFill>
              </a:rPr>
              <a:t>) - inter-profit centre is </a:t>
            </a:r>
            <a:r>
              <a:rPr lang="en-GB" sz="1500" b="1" dirty="0">
                <a:solidFill>
                  <a:schemeClr val="tx1"/>
                </a:solidFill>
              </a:rPr>
              <a:t>blocked for forecast. </a:t>
            </a:r>
            <a:r>
              <a:rPr lang="en-GB" sz="1500" dirty="0">
                <a:solidFill>
                  <a:schemeClr val="tx1"/>
                </a:solidFill>
              </a:rPr>
              <a:t>This account plays the role of “cash and bank” for the Profit Centres which do not hold bank accounts in ECC. How that works in ECC</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In the Profit centre which does not hold a bank account when paying an expense</a:t>
            </a:r>
          </a:p>
          <a:p>
            <a:pPr marL="0" indent="0">
              <a:spcAft>
                <a:spcPts val="300"/>
              </a:spcAft>
              <a:buNone/>
            </a:pPr>
            <a:r>
              <a:rPr lang="en-GB" sz="1500" dirty="0">
                <a:solidFill>
                  <a:schemeClr val="tx1"/>
                </a:solidFill>
              </a:rPr>
              <a:t>DR	Income Statement</a:t>
            </a:r>
          </a:p>
          <a:p>
            <a:pPr marL="0" indent="0">
              <a:spcAft>
                <a:spcPts val="300"/>
              </a:spcAft>
              <a:buNone/>
            </a:pPr>
            <a:r>
              <a:rPr lang="en-GB" sz="1500" dirty="0">
                <a:solidFill>
                  <a:schemeClr val="tx1"/>
                </a:solidFill>
              </a:rPr>
              <a:t>CR	MBCL13000</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In the Profit centre which does hold the bank account</a:t>
            </a:r>
          </a:p>
          <a:p>
            <a:pPr marL="0" indent="0">
              <a:spcAft>
                <a:spcPts val="300"/>
              </a:spcAft>
              <a:buNone/>
            </a:pPr>
            <a:r>
              <a:rPr lang="en-GB" sz="1500" dirty="0">
                <a:solidFill>
                  <a:schemeClr val="tx1"/>
                </a:solidFill>
              </a:rPr>
              <a:t>DR 	MBCL13000</a:t>
            </a:r>
          </a:p>
          <a:p>
            <a:pPr marL="0" indent="0">
              <a:spcAft>
                <a:spcPts val="300"/>
              </a:spcAft>
              <a:buNone/>
            </a:pPr>
            <a:r>
              <a:rPr lang="en-GB" sz="1500" dirty="0">
                <a:solidFill>
                  <a:schemeClr val="tx1"/>
                </a:solidFill>
              </a:rPr>
              <a:t>CR 	Cash and Banks</a:t>
            </a:r>
          </a:p>
          <a:p>
            <a:pPr marL="0" indent="0">
              <a:spcAft>
                <a:spcPts val="300"/>
              </a:spcAft>
              <a:buNone/>
            </a:pPr>
            <a:endParaRPr lang="en-GB" sz="1500" dirty="0">
              <a:solidFill>
                <a:schemeClr val="tx1"/>
              </a:solidFill>
            </a:endParaRPr>
          </a:p>
          <a:p>
            <a:pPr marL="0" indent="0">
              <a:spcAft>
                <a:spcPts val="300"/>
              </a:spcAft>
              <a:buNone/>
            </a:pPr>
            <a:r>
              <a:rPr lang="en-GB" sz="1500" dirty="0">
                <a:solidFill>
                  <a:schemeClr val="tx1"/>
                </a:solidFill>
              </a:rPr>
              <a:t>At company code level this account nets-off, however on individual profit centres its balance tends to grow indefinitely in the same proportion as the losses registered in the Profit and Loss account in the equity. Given the package “Calculate BS” ensures the BS balances under the Cash and Bank account it makes it easier for all users as well as for the group consolidation keep the balances coming from ECC unchanged along the forecast period.</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40400642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Appendix</a:t>
            </a:r>
            <a:br>
              <a:rPr lang="en-GB" dirty="0"/>
            </a:br>
            <a:r>
              <a:rPr lang="en-GB" dirty="0"/>
              <a:t>Other non cash items</a:t>
            </a:r>
          </a:p>
        </p:txBody>
      </p:sp>
    </p:spTree>
    <p:extLst>
      <p:ext uri="{BB962C8B-B14F-4D97-AF65-F5344CB8AC3E}">
        <p14:creationId xmlns:p14="http://schemas.microsoft.com/office/powerpoint/2010/main" val="27467040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2000" y="324000"/>
            <a:ext cx="6408712" cy="941453"/>
          </a:xfrm>
        </p:spPr>
        <p:txBody>
          <a:bodyPr/>
          <a:lstStyle/>
          <a:p>
            <a:r>
              <a:rPr lang="en-US" sz="2200" dirty="0"/>
              <a:t>Other non cash items in the profit</a:t>
            </a:r>
          </a:p>
        </p:txBody>
      </p:sp>
      <p:sp>
        <p:nvSpPr>
          <p:cNvPr id="6" name="Content Placeholder 5"/>
          <p:cNvSpPr>
            <a:spLocks noGrp="1"/>
          </p:cNvSpPr>
          <p:nvPr>
            <p:ph idx="1"/>
          </p:nvPr>
        </p:nvSpPr>
        <p:spPr>
          <a:xfrm>
            <a:off x="180000" y="1440000"/>
            <a:ext cx="6408712" cy="6626691"/>
          </a:xfrm>
        </p:spPr>
        <p:txBody>
          <a:bodyPr/>
          <a:lstStyle/>
          <a:p>
            <a:pPr marL="0" indent="0">
              <a:spcAft>
                <a:spcPts val="300"/>
              </a:spcAft>
              <a:buNone/>
            </a:pPr>
            <a:r>
              <a:rPr lang="en-GB" sz="1500" dirty="0">
                <a:solidFill>
                  <a:schemeClr val="tx1"/>
                </a:solidFill>
              </a:rPr>
              <a:t>In the Management Cash flow there are 2 lines under which non cash items impacting the Profit (whether ordinary or adjusting) need to be added back to ensure proper conversion of profit into cash as follows…</a:t>
            </a:r>
          </a:p>
          <a:p>
            <a:pPr marL="0" indent="0">
              <a:spcAft>
                <a:spcPts val="300"/>
              </a:spcAft>
              <a:buNone/>
            </a:pPr>
            <a:endParaRPr lang="en-GB" sz="1500" dirty="0">
              <a:solidFill>
                <a:schemeClr val="tx1"/>
              </a:solidFill>
            </a:endParaRPr>
          </a:p>
          <a:p>
            <a:pPr marL="0" indent="0">
              <a:spcAft>
                <a:spcPts val="300"/>
              </a:spcAft>
              <a:buNone/>
            </a:pPr>
            <a:endParaRPr lang="en-GB" sz="1500" dirty="0">
              <a:solidFill>
                <a:schemeClr val="tx1"/>
              </a:solidFill>
            </a:endParaRPr>
          </a:p>
        </p:txBody>
      </p:sp>
    </p:spTree>
    <p:extLst>
      <p:ext uri="{BB962C8B-B14F-4D97-AF65-F5344CB8AC3E}">
        <p14:creationId xmlns:p14="http://schemas.microsoft.com/office/powerpoint/2010/main" val="349699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664" y="2347781"/>
            <a:ext cx="6264696" cy="1336047"/>
          </a:xfrm>
        </p:spPr>
        <p:txBody>
          <a:bodyPr/>
          <a:lstStyle/>
          <a:p>
            <a:r>
              <a:rPr lang="en-GB" dirty="0"/>
              <a:t>ASSETS</a:t>
            </a:r>
            <a:br>
              <a:rPr lang="en-GB" dirty="0"/>
            </a:br>
            <a:r>
              <a:rPr lang="en-GB" dirty="0"/>
              <a:t>Tangibles + Intangibles</a:t>
            </a:r>
          </a:p>
        </p:txBody>
      </p:sp>
    </p:spTree>
    <p:extLst>
      <p:ext uri="{BB962C8B-B14F-4D97-AF65-F5344CB8AC3E}">
        <p14:creationId xmlns:p14="http://schemas.microsoft.com/office/powerpoint/2010/main" val="919260260"/>
      </p:ext>
    </p:extLst>
  </p:cSld>
  <p:clrMapOvr>
    <a:masterClrMapping/>
  </p:clrMapOvr>
</p:sld>
</file>

<file path=ppt/theme/theme1.xml><?xml version="1.0" encoding="utf-8"?>
<a:theme xmlns:a="http://schemas.openxmlformats.org/drawingml/2006/main" name="Custom Design">
  <a:themeElements>
    <a:clrScheme name="Custom 14">
      <a:dk1>
        <a:srgbClr val="172962"/>
      </a:dk1>
      <a:lt1>
        <a:srgbClr val="FFFFFF"/>
      </a:lt1>
      <a:dk2>
        <a:srgbClr val="FFFFFF"/>
      </a:dk2>
      <a:lt2>
        <a:srgbClr val="FFFFFF"/>
      </a:lt2>
      <a:accent1>
        <a:srgbClr val="B9C400"/>
      </a:accent1>
      <a:accent2>
        <a:srgbClr val="539CC8"/>
      </a:accent2>
      <a:accent3>
        <a:srgbClr val="E1EFFC"/>
      </a:accent3>
      <a:accent4>
        <a:srgbClr val="7F7F7F"/>
      </a:accent4>
      <a:accent5>
        <a:srgbClr val="9F9F9F"/>
      </a:accent5>
      <a:accent6>
        <a:srgbClr val="EFEFEF"/>
      </a:accent6>
      <a:hlink>
        <a:srgbClr val="0000FF"/>
      </a:hlink>
      <a:folHlink>
        <a:srgbClr val="E1EF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14">
      <a:dk1>
        <a:srgbClr val="172962"/>
      </a:dk1>
      <a:lt1>
        <a:srgbClr val="FFFFFF"/>
      </a:lt1>
      <a:dk2>
        <a:srgbClr val="FFFFFF"/>
      </a:dk2>
      <a:lt2>
        <a:srgbClr val="FFFFFF"/>
      </a:lt2>
      <a:accent1>
        <a:srgbClr val="B9C400"/>
      </a:accent1>
      <a:accent2>
        <a:srgbClr val="539CC8"/>
      </a:accent2>
      <a:accent3>
        <a:srgbClr val="E1EFFC"/>
      </a:accent3>
      <a:accent4>
        <a:srgbClr val="7F7F7F"/>
      </a:accent4>
      <a:accent5>
        <a:srgbClr val="9F9F9F"/>
      </a:accent5>
      <a:accent6>
        <a:srgbClr val="EFEFEF"/>
      </a:accent6>
      <a:hlink>
        <a:srgbClr val="0000FF"/>
      </a:hlink>
      <a:folHlink>
        <a:srgbClr val="E1EFF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Application xmlns="http://www.sap.com/cof/ao/powerpoint/application">
  <com.sap.ip.bi.pioneer>
    <Version>4</Version>
    <AAO_Revision>2.3.2.60825</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Application xmlns="http://www.sap.com/cof/powerpoint/application">
  <Version>2</Version>
  <Revision>2.3.2.60825</Revision>
</Application>
</file>

<file path=customXml/item5.xml><?xml version="1.0" encoding="utf-8"?>
<ct:contentTypeSchema xmlns:ct="http://schemas.microsoft.com/office/2006/metadata/contentType" xmlns:ma="http://schemas.microsoft.com/office/2006/metadata/properties/metaAttributes" ct:_="" ma:_="" ma:contentTypeName="Document" ma:contentTypeID="0x010100D7D19F143F7ABD4FB1E5A1071400FAE7" ma:contentTypeVersion="4" ma:contentTypeDescription="Create a new document." ma:contentTypeScope="" ma:versionID="7a2e6a5802e356f59b9a1b7d5ce91905">
  <xsd:schema xmlns:xsd="http://www.w3.org/2001/XMLSchema" xmlns:xs="http://www.w3.org/2001/XMLSchema" xmlns:p="http://schemas.microsoft.com/office/2006/metadata/properties" xmlns:ns2="141baec2-41cd-4688-adc9-d38008f5c7ad" targetNamespace="http://schemas.microsoft.com/office/2006/metadata/properties" ma:root="true" ma:fieldsID="99228b9693ece6e2bbadac53f5326384" ns2:_="">
    <xsd:import namespace="141baec2-41cd-4688-adc9-d38008f5c7a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1baec2-41cd-4688-adc9-d38008f5c7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7801DC-ACD2-4274-A7B2-69BE1BC48D05}">
  <ds:schemaRefs>
    <ds:schemaRef ds:uri="http://www.sap.com/cof/ao/powerpoint/application"/>
  </ds:schemaRefs>
</ds:datastoreItem>
</file>

<file path=customXml/itemProps2.xml><?xml version="1.0" encoding="utf-8"?>
<ds:datastoreItem xmlns:ds="http://schemas.openxmlformats.org/officeDocument/2006/customXml" ds:itemID="{B897459B-5548-4F10-9709-CBA9F0A8C6A2}">
  <ds:schemaRefs>
    <ds:schemaRef ds:uri="http://schemas.microsoft.com/sharepoint/v3/contenttype/forms"/>
  </ds:schemaRefs>
</ds:datastoreItem>
</file>

<file path=customXml/itemProps3.xml><?xml version="1.0" encoding="utf-8"?>
<ds:datastoreItem xmlns:ds="http://schemas.openxmlformats.org/officeDocument/2006/customXml" ds:itemID="{BA54DAE4-2D9F-4694-BDD5-C95B193AB5FA}">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BF74B527-3C7F-4D9D-9A5B-46E7E424094F}">
  <ds:schemaRefs>
    <ds:schemaRef ds:uri="http://www.sap.com/cof/powerpoint/application"/>
  </ds:schemaRefs>
</ds:datastoreItem>
</file>

<file path=customXml/itemProps5.xml><?xml version="1.0" encoding="utf-8"?>
<ds:datastoreItem xmlns:ds="http://schemas.openxmlformats.org/officeDocument/2006/customXml" ds:itemID="{F8B536CD-D1EA-4412-BA22-BB797845CA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1baec2-41cd-4688-adc9-d38008f5c7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12113</TotalTime>
  <Words>12622</Words>
  <Application>Microsoft Office PowerPoint</Application>
  <PresentationFormat>On-screen Show (4:3)</PresentationFormat>
  <Paragraphs>1032</Paragraphs>
  <Slides>82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82</vt:i4>
      </vt:variant>
    </vt:vector>
  </HeadingPairs>
  <TitlesOfParts>
    <vt:vector size="87" baseType="lpstr">
      <vt:lpstr>Arial</vt:lpstr>
      <vt:lpstr>Calibri</vt:lpstr>
      <vt:lpstr>Wingdings</vt:lpstr>
      <vt:lpstr>Custom Design</vt:lpstr>
      <vt:lpstr>1_Custom Design</vt:lpstr>
      <vt:lpstr> Management BS forecasting activities  A guide to enable a smooth CF report  Version 240619</vt:lpstr>
      <vt:lpstr>Moving from hfm to bpc</vt:lpstr>
      <vt:lpstr>Moving from HFM to BPC</vt:lpstr>
      <vt:lpstr>overview</vt:lpstr>
      <vt:lpstr>Overview </vt:lpstr>
      <vt:lpstr>BS principles</vt:lpstr>
      <vt:lpstr>Balance sheet principles (1)</vt:lpstr>
      <vt:lpstr>Balance sheet principles (2)</vt:lpstr>
      <vt:lpstr>ASSETS Tangibles + Intangibles</vt:lpstr>
      <vt:lpstr>Intangible Assets – Goodwill</vt:lpstr>
      <vt:lpstr>Intangible Assets – Software, trademark and licenses </vt:lpstr>
      <vt:lpstr>Tangible Assets – property, plant and equipment</vt:lpstr>
      <vt:lpstr>Assets – externally acquired (1)</vt:lpstr>
      <vt:lpstr>Assets – externally acquired (2)</vt:lpstr>
      <vt:lpstr>Assets - internal disposals / purchases / transfers (1) </vt:lpstr>
      <vt:lpstr>Assets - internal disposals / purchases / transfers (2) </vt:lpstr>
      <vt:lpstr>Assets disposals to third parties (1)</vt:lpstr>
      <vt:lpstr>Assets disposals to third parties (2)</vt:lpstr>
      <vt:lpstr>Assets disposals to third parties (3)</vt:lpstr>
      <vt:lpstr>Assets disposals to third parties (4)</vt:lpstr>
      <vt:lpstr>Assets disposals to third parties (5)</vt:lpstr>
      <vt:lpstr>Assets – retirement</vt:lpstr>
      <vt:lpstr>Assets – transfer to assets held for sale</vt:lpstr>
      <vt:lpstr>Investments  Subsidiaries + JV’s</vt:lpstr>
      <vt:lpstr>Investment in Subsidiaries, Associates and JV’s (1)</vt:lpstr>
      <vt:lpstr>Investment in Subsidiaries, Associates and JV’s (2)</vt:lpstr>
      <vt:lpstr>Acquisition of Subsidiaries</vt:lpstr>
      <vt:lpstr>Disposal of Subsidiaries, Associates and JV’s</vt:lpstr>
      <vt:lpstr>Internal sale/purchase of Subsidiaries</vt:lpstr>
      <vt:lpstr>Investment in Subsidiaries, Associates and JV’s</vt:lpstr>
      <vt:lpstr>Retirement Benefits</vt:lpstr>
      <vt:lpstr>Retirement benefit schemes (RBS)</vt:lpstr>
      <vt:lpstr>TAXES Corporate, Deferred and WHT</vt:lpstr>
      <vt:lpstr>Deferred Tax</vt:lpstr>
      <vt:lpstr>Corporate Tax</vt:lpstr>
      <vt:lpstr>Withholding Tax</vt:lpstr>
      <vt:lpstr>Financial instruments AFS + NON Finance Derivatives</vt:lpstr>
      <vt:lpstr>Financial instruments</vt:lpstr>
      <vt:lpstr>Non-financing derivatives (1)</vt:lpstr>
      <vt:lpstr>Non-financing derivatives (2)</vt:lpstr>
      <vt:lpstr>Working capital excluding RBS</vt:lpstr>
      <vt:lpstr>Working Capital (1)</vt:lpstr>
      <vt:lpstr>Working Capital (2)</vt:lpstr>
      <vt:lpstr>Working Capital (3)</vt:lpstr>
      <vt:lpstr>Working Capital (4)</vt:lpstr>
      <vt:lpstr>Working Capital (5)</vt:lpstr>
      <vt:lpstr>Working Capital (5)</vt:lpstr>
      <vt:lpstr>Net Interest Paid</vt:lpstr>
      <vt:lpstr>Interest payable (1)</vt:lpstr>
      <vt:lpstr>Interest payable (2)</vt:lpstr>
      <vt:lpstr>Other investment and interest received (1)</vt:lpstr>
      <vt:lpstr>Other investment and interest received (2)</vt:lpstr>
      <vt:lpstr>Financing derivatives – Interest element</vt:lpstr>
      <vt:lpstr>DIVIDENDS (NON EQUITY)</vt:lpstr>
      <vt:lpstr>Dividends receivable (1)</vt:lpstr>
      <vt:lpstr>Dividends receivable (2)</vt:lpstr>
      <vt:lpstr>Dividends payable (1) </vt:lpstr>
      <vt:lpstr>Dividends payable (2)</vt:lpstr>
      <vt:lpstr>equity</vt:lpstr>
      <vt:lpstr>Equity – share capital and share premium </vt:lpstr>
      <vt:lpstr>Equity – Profit and Loss</vt:lpstr>
      <vt:lpstr>Equity – share related transactions (1)</vt:lpstr>
      <vt:lpstr>Equity – share related transactions (2)</vt:lpstr>
      <vt:lpstr>Equity – other movements</vt:lpstr>
      <vt:lpstr>Equity – dividends</vt:lpstr>
      <vt:lpstr>Equity – accounts which required net variation only</vt:lpstr>
      <vt:lpstr>NET Debt</vt:lpstr>
      <vt:lpstr>Net debt – Overview</vt:lpstr>
      <vt:lpstr>Net debt – (Acquired) / Disposed</vt:lpstr>
      <vt:lpstr>Net debt – Cash and cash equivalents (principal)</vt:lpstr>
      <vt:lpstr>Net debt – Overdrafts</vt:lpstr>
      <vt:lpstr>Net debt – Investments held at fair vale  - principal</vt:lpstr>
      <vt:lpstr>Net debt – Obligations under finance lease (principal)</vt:lpstr>
      <vt:lpstr>Net debt – Financing derivatives (principal)</vt:lpstr>
      <vt:lpstr>Net debt – Financing derivatives actuals reclassification</vt:lpstr>
      <vt:lpstr>Net debt – Loans and borrowings (principal - 1)</vt:lpstr>
      <vt:lpstr>Net debt – Loans and borrowings (principal - 2)</vt:lpstr>
      <vt:lpstr>Net debt – Non specific movements accounts (1)</vt:lpstr>
      <vt:lpstr>Net debt – Non specific movements accounts (2)</vt:lpstr>
      <vt:lpstr>Net debt – Borrowings – inter profit centre</vt:lpstr>
      <vt:lpstr>Appendix Other non cash items</vt:lpstr>
      <vt:lpstr>Other non cash items in the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Peck</dc:creator>
  <cp:lastModifiedBy>Andreea Abu Daher</cp:lastModifiedBy>
  <cp:revision>931</cp:revision>
  <cp:lastPrinted>2015-04-13T13:15:13Z</cp:lastPrinted>
  <dcterms:created xsi:type="dcterms:W3CDTF">2012-10-12T10:56:58Z</dcterms:created>
  <dcterms:modified xsi:type="dcterms:W3CDTF">2022-06-04T12:52:55Z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0x010100D7D19F143F7ABD4FB1E5A1071400FAE7</vt:lpwstr>
  </property>
</Properties>
</file>