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2"/>
  </p:notesMasterIdLst>
  <p:handoutMasterIdLst>
    <p:handoutMasterId r:id="rId43"/>
  </p:handoutMasterIdLst>
  <p:sldIdLst>
    <p:sldId id="279" r:id="rId3"/>
    <p:sldId id="312" r:id="rId4"/>
    <p:sldId id="338" r:id="rId5"/>
    <p:sldId id="339" r:id="rId6"/>
    <p:sldId id="340" r:id="rId7"/>
    <p:sldId id="341" r:id="rId8"/>
    <p:sldId id="342" r:id="rId9"/>
    <p:sldId id="344" r:id="rId10"/>
    <p:sldId id="378" r:id="rId11"/>
    <p:sldId id="345" r:id="rId12"/>
    <p:sldId id="346" r:id="rId13"/>
    <p:sldId id="347" r:id="rId14"/>
    <p:sldId id="348"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1" r:id="rId36"/>
    <p:sldId id="372" r:id="rId37"/>
    <p:sldId id="374" r:id="rId38"/>
    <p:sldId id="375" r:id="rId39"/>
    <p:sldId id="337" r:id="rId40"/>
    <p:sldId id="31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3945" autoAdjust="0"/>
  </p:normalViewPr>
  <p:slideViewPr>
    <p:cSldViewPr snapToGrid="0" showGuides="1">
      <p:cViewPr varScale="1">
        <p:scale>
          <a:sx n="66" d="100"/>
          <a:sy n="66" d="100"/>
        </p:scale>
        <p:origin x="137" y="5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notesMaster" Target="notesMasters/notesMaster1.xml" /><Relationship Id="rId47"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handoutMaster" Target="handoutMasters/handoutMaster1.xml" /></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 /><Relationship Id="rId7" Type="http://schemas.openxmlformats.org/officeDocument/2006/relationships/image" Target="../media/image10.emf" /><Relationship Id="rId2" Type="http://schemas.openxmlformats.org/officeDocument/2006/relationships/image" Target="../media/image5.emf" /><Relationship Id="rId1" Type="http://schemas.openxmlformats.org/officeDocument/2006/relationships/image" Target="../media/image4.emf" /><Relationship Id="rId6" Type="http://schemas.openxmlformats.org/officeDocument/2006/relationships/image" Target="../media/image9.emf" /><Relationship Id="rId5" Type="http://schemas.openxmlformats.org/officeDocument/2006/relationships/image" Target="../media/image8.emf" /><Relationship Id="rId4" Type="http://schemas.openxmlformats.org/officeDocument/2006/relationships/image" Target="../media/image7.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 /></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emf" /><Relationship Id="rId2" Type="http://schemas.openxmlformats.org/officeDocument/2006/relationships/image" Target="../media/image39.emf" /><Relationship Id="rId1" Type="http://schemas.openxmlformats.org/officeDocument/2006/relationships/image" Target="../media/image38.e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5D8DFB-0B18-C344-8548-ECCB7FFEFD52}" type="datetimeFigureOut">
              <a:rPr lang="en-US" smtClean="0"/>
              <a:t>9/26/2023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66C235-3F35-7A45-8632-E680BA17C5F1}" type="slidenum">
              <a:rPr lang="en-US" smtClean="0"/>
              <a:t>‹#›</a:t>
            </a:fld>
            <a:endParaRPr lang="en-US"/>
          </a:p>
        </p:txBody>
      </p:sp>
    </p:spTree>
    <p:extLst>
      <p:ext uri="{BB962C8B-B14F-4D97-AF65-F5344CB8AC3E}">
        <p14:creationId xmlns:p14="http://schemas.microsoft.com/office/powerpoint/2010/main" val="2992985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CA862-456F-4F38-A707-1B5C5F7CED46}" type="datetimeFigureOut">
              <a:rPr lang="en-AU" smtClean="0"/>
              <a:t>26/09/2023</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B91FB-2CFA-42BF-849A-15A1EA4EE2EF}" type="slidenum">
              <a:rPr lang="en-AU" smtClean="0"/>
              <a:t>‹#›</a:t>
            </a:fld>
            <a:endParaRPr lang="en-AU"/>
          </a:p>
        </p:txBody>
      </p:sp>
    </p:spTree>
    <p:extLst>
      <p:ext uri="{BB962C8B-B14F-4D97-AF65-F5344CB8AC3E}">
        <p14:creationId xmlns:p14="http://schemas.microsoft.com/office/powerpoint/2010/main" val="32777727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776264">
              <a:defRPr sz="2400">
                <a:solidFill>
                  <a:schemeClr val="tx1"/>
                </a:solidFill>
                <a:latin typeface="Times New Roman" pitchFamily="18" charset="0"/>
                <a:ea typeface="ＭＳ Ｐゴシック" pitchFamily="34" charset="-128"/>
              </a:defRPr>
            </a:lvl1pPr>
            <a:lvl2pPr marL="755283" indent="-290493" defTabSz="776264">
              <a:defRPr sz="2400">
                <a:solidFill>
                  <a:schemeClr val="tx1"/>
                </a:solidFill>
                <a:latin typeface="Times New Roman" pitchFamily="18" charset="0"/>
                <a:ea typeface="ＭＳ Ｐゴシック" pitchFamily="34" charset="-128"/>
              </a:defRPr>
            </a:lvl2pPr>
            <a:lvl3pPr marL="1161974" indent="-232395" defTabSz="776264">
              <a:defRPr sz="2400">
                <a:solidFill>
                  <a:schemeClr val="tx1"/>
                </a:solidFill>
                <a:latin typeface="Times New Roman" pitchFamily="18" charset="0"/>
                <a:ea typeface="ＭＳ Ｐゴシック" pitchFamily="34" charset="-128"/>
              </a:defRPr>
            </a:lvl3pPr>
            <a:lvl4pPr marL="1626763" indent="-232395" defTabSz="776264">
              <a:defRPr sz="2400">
                <a:solidFill>
                  <a:schemeClr val="tx1"/>
                </a:solidFill>
                <a:latin typeface="Times New Roman" pitchFamily="18" charset="0"/>
                <a:ea typeface="ＭＳ Ｐゴシック" pitchFamily="34" charset="-128"/>
              </a:defRPr>
            </a:lvl4pPr>
            <a:lvl5pPr marL="2091553" indent="-232395" defTabSz="776264">
              <a:defRPr sz="2400">
                <a:solidFill>
                  <a:schemeClr val="tx1"/>
                </a:solidFill>
                <a:latin typeface="Times New Roman" pitchFamily="18" charset="0"/>
                <a:ea typeface="ＭＳ Ｐゴシック" pitchFamily="34" charset="-128"/>
              </a:defRPr>
            </a:lvl5pPr>
            <a:lvl6pPr marL="2556342" indent="-232395" defTabSz="776264"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3021132" indent="-232395" defTabSz="776264"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85921" indent="-232395" defTabSz="776264"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950711" indent="-232395" defTabSz="776264"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2B77F43-60BE-4E2C-9ECA-774DC50CDAB7}" type="slidenum">
              <a:rPr lang="en-US" sz="1000">
                <a:solidFill>
                  <a:prstClr val="black"/>
                </a:solidFill>
              </a:rPr>
              <a:pPr/>
              <a:t>2</a:t>
            </a:fld>
            <a:endParaRPr lang="en-US" sz="1000">
              <a:solidFill>
                <a:prstClr val="black"/>
              </a:solidFill>
            </a:endParaRPr>
          </a:p>
        </p:txBody>
      </p:sp>
      <p:sp>
        <p:nvSpPr>
          <p:cNvPr id="93187" name="Rectangle 2"/>
          <p:cNvSpPr>
            <a:spLocks noGrp="1" noRot="1" noChangeAspect="1" noChangeArrowheads="1" noTextEdit="1"/>
          </p:cNvSpPr>
          <p:nvPr>
            <p:ph type="sldImg"/>
          </p:nvPr>
        </p:nvSpPr>
        <p:spPr bwMode="auto">
          <a:xfrm>
            <a:off x="1016000" y="777875"/>
            <a:ext cx="5199063" cy="39004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722754" y="4936803"/>
            <a:ext cx="5785262" cy="4674084"/>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AU" dirty="0" err="1"/>
              <a:t>Dopo</a:t>
            </a:r>
            <a:r>
              <a:rPr lang="en-AU" dirty="0"/>
              <a:t> aver</a:t>
            </a:r>
            <a:r>
              <a:rPr lang="en-AU" baseline="0" dirty="0"/>
              <a:t> </a:t>
            </a:r>
            <a:r>
              <a:rPr lang="en-AU" baseline="0" dirty="0" err="1"/>
              <a:t>visto</a:t>
            </a:r>
            <a:r>
              <a:rPr lang="en-AU" baseline="0" dirty="0"/>
              <a:t> </a:t>
            </a:r>
            <a:r>
              <a:rPr lang="en-AU" baseline="0" dirty="0" err="1"/>
              <a:t>cos’e</a:t>
            </a:r>
            <a:r>
              <a:rPr lang="en-AU" baseline="0" dirty="0"/>
              <a:t>’ BPM e </a:t>
            </a:r>
            <a:r>
              <a:rPr lang="en-AU" baseline="0" dirty="0" err="1"/>
              <a:t>perche</a:t>
            </a:r>
            <a:r>
              <a:rPr lang="en-AU" baseline="0" dirty="0"/>
              <a:t>’ e’ utile, </a:t>
            </a:r>
            <a:r>
              <a:rPr lang="en-AU" baseline="0" dirty="0" err="1"/>
              <a:t>legando</a:t>
            </a:r>
            <a:r>
              <a:rPr lang="en-AU" baseline="0" dirty="0"/>
              <a:t> BPM </a:t>
            </a:r>
            <a:r>
              <a:rPr lang="en-AU" baseline="0" dirty="0" err="1"/>
              <a:t>agli</a:t>
            </a:r>
            <a:r>
              <a:rPr lang="en-AU" baseline="0" dirty="0"/>
              <a:t> </a:t>
            </a:r>
            <a:r>
              <a:rPr lang="en-AU" baseline="0" dirty="0" err="1"/>
              <a:t>imperativi</a:t>
            </a:r>
            <a:r>
              <a:rPr lang="en-AU" baseline="0" dirty="0"/>
              <a:t> di management </a:t>
            </a:r>
            <a:r>
              <a:rPr lang="en-AU" baseline="0" dirty="0" err="1"/>
              <a:t>aziendale</a:t>
            </a:r>
            <a:r>
              <a:rPr lang="en-AU" baseline="0" dirty="0"/>
              <a:t>, </a:t>
            </a:r>
            <a:r>
              <a:rPr lang="en-AU" baseline="0" dirty="0" err="1"/>
              <a:t>vediamo</a:t>
            </a:r>
            <a:r>
              <a:rPr lang="en-AU" baseline="0" dirty="0"/>
              <a:t> COME BPM </a:t>
            </a:r>
            <a:r>
              <a:rPr lang="en-AU" baseline="0" dirty="0" err="1"/>
              <a:t>riesce</a:t>
            </a:r>
            <a:r>
              <a:rPr lang="en-AU" baseline="0" dirty="0"/>
              <a:t> a </a:t>
            </a:r>
            <a:r>
              <a:rPr lang="en-AU" baseline="0" dirty="0" err="1"/>
              <a:t>raggiungere</a:t>
            </a:r>
            <a:r>
              <a:rPr lang="en-AU" baseline="0" dirty="0"/>
              <a:t> </a:t>
            </a:r>
            <a:r>
              <a:rPr lang="en-AU" baseline="0" dirty="0" err="1"/>
              <a:t>tali</a:t>
            </a:r>
            <a:r>
              <a:rPr lang="en-AU" baseline="0" dirty="0"/>
              <a:t> </a:t>
            </a:r>
            <a:r>
              <a:rPr lang="en-AU" baseline="0" dirty="0" err="1"/>
              <a:t>obiettivi</a:t>
            </a:r>
            <a:r>
              <a:rPr lang="en-AU" baseline="0" dirty="0"/>
              <a:t>, </a:t>
            </a:r>
            <a:r>
              <a:rPr lang="en-AU" baseline="0" dirty="0" err="1"/>
              <a:t>cioe</a:t>
            </a:r>
            <a:r>
              <a:rPr lang="en-AU" baseline="0" dirty="0"/>
              <a:t>’ a </a:t>
            </a:r>
            <a:r>
              <a:rPr lang="en-AU" baseline="0" dirty="0" err="1"/>
              <a:t>produrre</a:t>
            </a:r>
            <a:r>
              <a:rPr lang="en-AU" baseline="0" dirty="0"/>
              <a:t> </a:t>
            </a:r>
            <a:r>
              <a:rPr lang="en-AU" baseline="0" dirty="0" err="1"/>
              <a:t>valore</a:t>
            </a:r>
            <a:r>
              <a:rPr lang="en-AU" baseline="0" dirty="0"/>
              <a:t> per </a:t>
            </a:r>
            <a:r>
              <a:rPr lang="en-AU" baseline="0" dirty="0" err="1"/>
              <a:t>un’organizzazione</a:t>
            </a:r>
            <a:endParaRPr lang="en-AU" baseline="0" dirty="0"/>
          </a:p>
          <a:p>
            <a:endParaRPr lang="en-AU" baseline="0" dirty="0"/>
          </a:p>
          <a:p>
            <a:r>
              <a:rPr lang="en-AU" baseline="0" dirty="0" err="1"/>
              <a:t>Una</a:t>
            </a:r>
            <a:r>
              <a:rPr lang="en-AU" baseline="0" dirty="0"/>
              <a:t> </a:t>
            </a:r>
            <a:r>
              <a:rPr lang="en-AU" baseline="0" dirty="0" err="1"/>
              <a:t>serie</a:t>
            </a:r>
            <a:r>
              <a:rPr lang="en-AU" baseline="0" dirty="0"/>
              <a:t> di </a:t>
            </a:r>
            <a:r>
              <a:rPr lang="en-AU" baseline="0" dirty="0" err="1"/>
              <a:t>metodi</a:t>
            </a:r>
            <a:r>
              <a:rPr lang="en-AU" baseline="0" dirty="0"/>
              <a:t>: BPM lifecycle</a:t>
            </a:r>
          </a:p>
          <a:p>
            <a:endParaRPr lang="en-AU" baseline="0" dirty="0"/>
          </a:p>
          <a:p>
            <a:r>
              <a:rPr lang="en-AU" baseline="0" dirty="0"/>
              <a:t>Process identification = </a:t>
            </a:r>
            <a:r>
              <a:rPr lang="en-AU" baseline="0" dirty="0" err="1"/>
              <a:t>assegnare</a:t>
            </a:r>
            <a:r>
              <a:rPr lang="en-AU" baseline="0" dirty="0"/>
              <a:t> </a:t>
            </a:r>
            <a:r>
              <a:rPr lang="en-AU" baseline="0" dirty="0" err="1"/>
              <a:t>delle</a:t>
            </a:r>
            <a:r>
              <a:rPr lang="en-AU" baseline="0" dirty="0"/>
              <a:t> </a:t>
            </a:r>
            <a:r>
              <a:rPr lang="en-AU" baseline="0" dirty="0" err="1"/>
              <a:t>priorita</a:t>
            </a:r>
            <a:r>
              <a:rPr lang="en-AU" baseline="0" dirty="0"/>
              <a:t>’ </a:t>
            </a:r>
            <a:r>
              <a:rPr lang="en-AU" baseline="0" dirty="0" err="1"/>
              <a:t>alla</a:t>
            </a:r>
            <a:r>
              <a:rPr lang="en-AU" baseline="0" dirty="0"/>
              <a:t> </a:t>
            </a:r>
            <a:r>
              <a:rPr lang="en-AU" baseline="0" dirty="0" err="1"/>
              <a:t>gestione</a:t>
            </a:r>
            <a:r>
              <a:rPr lang="en-AU" baseline="0" dirty="0"/>
              <a:t> </a:t>
            </a:r>
            <a:r>
              <a:rPr lang="en-AU" baseline="0" dirty="0" err="1"/>
              <a:t>dei</a:t>
            </a:r>
            <a:r>
              <a:rPr lang="en-AU" baseline="0" dirty="0"/>
              <a:t> </a:t>
            </a:r>
            <a:r>
              <a:rPr lang="en-AU" baseline="0" dirty="0" err="1"/>
              <a:t>processi</a:t>
            </a:r>
            <a:endParaRPr lang="en-AU" baseline="0" dirty="0"/>
          </a:p>
          <a:p>
            <a:endParaRPr lang="en-AU" baseline="0" dirty="0"/>
          </a:p>
          <a:p>
            <a:r>
              <a:rPr lang="en-AU" baseline="0" dirty="0"/>
              <a:t>Process monitoring and controlling = I </a:t>
            </a:r>
            <a:r>
              <a:rPr lang="en-AU" baseline="0" dirty="0" err="1"/>
              <a:t>processi</a:t>
            </a:r>
            <a:r>
              <a:rPr lang="en-AU" baseline="0" dirty="0"/>
              <a:t> in </a:t>
            </a:r>
            <a:r>
              <a:rPr lang="en-AU" baseline="0" dirty="0" err="1"/>
              <a:t>esecuzione</a:t>
            </a:r>
            <a:r>
              <a:rPr lang="en-AU" baseline="0" dirty="0"/>
              <a:t>, </a:t>
            </a:r>
            <a:r>
              <a:rPr lang="en-AU" baseline="0" dirty="0" err="1"/>
              <a:t>sia</a:t>
            </a:r>
            <a:r>
              <a:rPr lang="en-AU" baseline="0" dirty="0"/>
              <a:t> </a:t>
            </a:r>
            <a:r>
              <a:rPr lang="en-AU" baseline="0" dirty="0" err="1"/>
              <a:t>manuali</a:t>
            </a:r>
            <a:r>
              <a:rPr lang="en-AU" baseline="0" dirty="0"/>
              <a:t> </a:t>
            </a:r>
            <a:r>
              <a:rPr lang="en-AU" baseline="0" dirty="0" err="1"/>
              <a:t>che</a:t>
            </a:r>
            <a:r>
              <a:rPr lang="en-AU" baseline="0" dirty="0"/>
              <a:t> </a:t>
            </a:r>
            <a:r>
              <a:rPr lang="en-AU" baseline="0" dirty="0" err="1"/>
              <a:t>automatici</a:t>
            </a:r>
            <a:r>
              <a:rPr lang="en-AU" baseline="0" dirty="0"/>
              <a:t>, </a:t>
            </a:r>
            <a:r>
              <a:rPr lang="en-AU" baseline="0" dirty="0" err="1"/>
              <a:t>vengono</a:t>
            </a:r>
            <a:r>
              <a:rPr lang="en-AU" baseline="0" dirty="0"/>
              <a:t> </a:t>
            </a:r>
            <a:r>
              <a:rPr lang="en-AU" baseline="0" dirty="0" err="1"/>
              <a:t>monitorati</a:t>
            </a:r>
            <a:r>
              <a:rPr lang="en-AU" baseline="0" dirty="0"/>
              <a:t> al fine di </a:t>
            </a:r>
            <a:r>
              <a:rPr lang="en-AU" baseline="0" dirty="0" err="1"/>
              <a:t>controllare</a:t>
            </a:r>
            <a:r>
              <a:rPr lang="en-AU" baseline="0" dirty="0"/>
              <a:t> </a:t>
            </a:r>
            <a:r>
              <a:rPr lang="en-AU" baseline="0" dirty="0" err="1"/>
              <a:t>che</a:t>
            </a:r>
            <a:r>
              <a:rPr lang="en-AU" baseline="0" dirty="0"/>
              <a:t> le </a:t>
            </a:r>
            <a:r>
              <a:rPr lang="en-AU" baseline="0" dirty="0" err="1"/>
              <a:t>loro</a:t>
            </a:r>
            <a:r>
              <a:rPr lang="en-AU" baseline="0" dirty="0"/>
              <a:t> performance </a:t>
            </a:r>
            <a:r>
              <a:rPr lang="en-AU" baseline="0" dirty="0" err="1"/>
              <a:t>siano</a:t>
            </a:r>
            <a:r>
              <a:rPr lang="en-AU" baseline="0" dirty="0"/>
              <a:t> </a:t>
            </a:r>
            <a:r>
              <a:rPr lang="en-AU" baseline="0" dirty="0" err="1"/>
              <a:t>allieante</a:t>
            </a:r>
            <a:r>
              <a:rPr lang="en-AU" baseline="0" dirty="0"/>
              <a:t> </a:t>
            </a:r>
            <a:r>
              <a:rPr lang="en-AU" baseline="0" dirty="0" err="1"/>
              <a:t>alle</a:t>
            </a:r>
            <a:r>
              <a:rPr lang="en-AU" baseline="0" dirty="0"/>
              <a:t> </a:t>
            </a:r>
            <a:r>
              <a:rPr lang="en-AU" baseline="0" dirty="0" err="1"/>
              <a:t>nostre</a:t>
            </a:r>
            <a:r>
              <a:rPr lang="en-AU" baseline="0" dirty="0"/>
              <a:t> </a:t>
            </a:r>
            <a:r>
              <a:rPr lang="en-AU" baseline="0" dirty="0" err="1"/>
              <a:t>aspettative</a:t>
            </a:r>
            <a:r>
              <a:rPr lang="en-AU" baseline="0" dirty="0"/>
              <a:t>, e </a:t>
            </a:r>
            <a:r>
              <a:rPr lang="en-AU" baseline="0" dirty="0" err="1"/>
              <a:t>che</a:t>
            </a:r>
            <a:r>
              <a:rPr lang="en-AU" baseline="0" dirty="0"/>
              <a:t> I </a:t>
            </a:r>
            <a:r>
              <a:rPr lang="en-AU" baseline="0" dirty="0" err="1"/>
              <a:t>processi</a:t>
            </a:r>
            <a:r>
              <a:rPr lang="en-AU" baseline="0" dirty="0"/>
              <a:t> </a:t>
            </a:r>
            <a:r>
              <a:rPr lang="en-AU" baseline="0" dirty="0" err="1"/>
              <a:t>siano</a:t>
            </a:r>
            <a:r>
              <a:rPr lang="en-AU" baseline="0" dirty="0"/>
              <a:t> </a:t>
            </a:r>
            <a:r>
              <a:rPr lang="en-AU" baseline="0" dirty="0" err="1"/>
              <a:t>conformi</a:t>
            </a:r>
            <a:r>
              <a:rPr lang="en-AU" baseline="0" dirty="0"/>
              <a:t> </a:t>
            </a:r>
            <a:r>
              <a:rPr lang="en-AU" baseline="0" dirty="0" err="1"/>
              <a:t>alla</a:t>
            </a:r>
            <a:r>
              <a:rPr lang="en-AU" baseline="0" dirty="0"/>
              <a:t> </a:t>
            </a:r>
            <a:r>
              <a:rPr lang="en-AU" baseline="0" dirty="0" err="1"/>
              <a:t>struttura</a:t>
            </a:r>
            <a:r>
              <a:rPr lang="en-AU" baseline="0" dirty="0"/>
              <a:t> </a:t>
            </a:r>
            <a:r>
              <a:rPr lang="en-AU" baseline="0" dirty="0" err="1"/>
              <a:t>definita</a:t>
            </a:r>
            <a:r>
              <a:rPr lang="en-AU" baseline="0" dirty="0"/>
              <a:t> </a:t>
            </a:r>
            <a:r>
              <a:rPr lang="en-AU" baseline="0" dirty="0" err="1"/>
              <a:t>nei</a:t>
            </a:r>
            <a:r>
              <a:rPr lang="en-AU" baseline="0" dirty="0"/>
              <a:t> </a:t>
            </a:r>
            <a:r>
              <a:rPr lang="en-AU" baseline="0" dirty="0" err="1"/>
              <a:t>rispettivi</a:t>
            </a:r>
            <a:r>
              <a:rPr lang="en-AU" baseline="0" dirty="0"/>
              <a:t> </a:t>
            </a:r>
            <a:r>
              <a:rPr lang="en-AU" baseline="0" dirty="0" err="1"/>
              <a:t>modelli</a:t>
            </a:r>
            <a:endParaRPr lang="en-AU" dirty="0"/>
          </a:p>
          <a:p>
            <a:endParaRPr lang="en-AU" dirty="0"/>
          </a:p>
          <a:p>
            <a:r>
              <a:rPr lang="en-AU" dirty="0"/>
              <a:t>Process modelling mainly takes place during</a:t>
            </a:r>
            <a:r>
              <a:rPr lang="en-AU" baseline="0" dirty="0"/>
              <a:t> process discovery, where we want to document the processes of an organization as-is</a:t>
            </a:r>
          </a:p>
          <a:p>
            <a:r>
              <a:rPr lang="en-AU" baseline="0" dirty="0"/>
              <a:t>It also takes place during redesign, when we model the to-be processes and in implementation, where we convert these conceptual models that we have built so far into executable specifications, that can be carried out by a BPMS. </a:t>
            </a:r>
          </a:p>
          <a:p>
            <a:endParaRPr lang="en-AU" baseline="0" dirty="0"/>
          </a:p>
          <a:p>
            <a:r>
              <a:rPr lang="en-AU" baseline="0" dirty="0"/>
              <a:t>In this course we will focus on modelling conceptual as-is business processes. We will also cover the identification phase, by showing how we can get to a set of business processes through a process architecture. </a:t>
            </a:r>
          </a:p>
        </p:txBody>
      </p:sp>
    </p:spTree>
    <p:extLst>
      <p:ext uri="{BB962C8B-B14F-4D97-AF65-F5344CB8AC3E}">
        <p14:creationId xmlns:p14="http://schemas.microsoft.com/office/powerpoint/2010/main" val="154047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9A90C-6492-6345-8CA0-CC9993E76C12}"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05611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49702">
              <a:defRPr/>
            </a:pPr>
            <a:r>
              <a:rPr lang="en-GB" dirty="0"/>
              <a:t>A university’s core business revolves around teaching. Admission and marketing processes are also very important to guarantee a constant inflow of students to the courses. Language training and sport services are complementary services offered to the students, with the former being mandatory for international students who do not satisfy the language requirements upon admission. Hence these process groups are also core. Finance, indirect procurement, IT and HR are clearly groups of support processes for a university, as they are for any medium-to-large size business. As for the management processes, besides strategic management, which is not domain-specific, a university needs to manage its courses and additional services, the market (e.g. through engagement of international and local agents), and protect its IP.</a:t>
            </a:r>
            <a:endParaRPr lang="en-US" dirty="0"/>
          </a:p>
          <a:p>
            <a:endParaRPr lang="en-US" dirty="0"/>
          </a:p>
        </p:txBody>
      </p:sp>
      <p:sp>
        <p:nvSpPr>
          <p:cNvPr id="4" name="Slide Number Placeholder 3"/>
          <p:cNvSpPr>
            <a:spLocks noGrp="1"/>
          </p:cNvSpPr>
          <p:nvPr>
            <p:ph type="sldNum" sz="quarter" idx="10"/>
          </p:nvPr>
        </p:nvSpPr>
        <p:spPr/>
        <p:txBody>
          <a:bodyPr/>
          <a:lstStyle/>
          <a:p>
            <a:fld id="{B589A90C-6492-6345-8CA0-CC9993E76C12}"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18746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xfrm>
            <a:off x="3815542" y="0"/>
            <a:ext cx="2917767" cy="450320"/>
          </a:xfrm>
          <a:prstGeom prst="rect">
            <a:avLst/>
          </a:prstGeom>
          <a:noFill/>
        </p:spPr>
        <p:txBody>
          <a:bodyPr/>
          <a:lstStyle/>
          <a:p>
            <a:fld id="{4FF7C23A-3031-4B92-9B93-283D20447C49}" type="datetime4">
              <a:rPr lang="nl-NL" smtClean="0">
                <a:solidFill>
                  <a:srgbClr val="000000"/>
                </a:solidFill>
              </a:rPr>
              <a:pPr/>
              <a:t>26 september 2023</a:t>
            </a:fld>
            <a:endParaRPr lang="en-GB">
              <a:solidFill>
                <a:srgbClr val="000000"/>
              </a:solidFill>
            </a:endParaRPr>
          </a:p>
        </p:txBody>
      </p:sp>
      <p:sp>
        <p:nvSpPr>
          <p:cNvPr id="59395" name="Rectangle 7"/>
          <p:cNvSpPr>
            <a:spLocks noGrp="1" noChangeArrowheads="1"/>
          </p:cNvSpPr>
          <p:nvPr>
            <p:ph type="sldNum" sz="quarter" idx="5"/>
          </p:nvPr>
        </p:nvSpPr>
        <p:spPr>
          <a:noFill/>
        </p:spPr>
        <p:txBody>
          <a:bodyPr/>
          <a:lstStyle/>
          <a:p>
            <a:fld id="{5A7BA83F-90F1-431B-9329-A9583333CAB5}" type="slidenum">
              <a:rPr lang="en-GB" smtClean="0">
                <a:solidFill>
                  <a:srgbClr val="000000"/>
                </a:solidFill>
              </a:rPr>
              <a:pPr/>
              <a:t>14</a:t>
            </a:fld>
            <a:endParaRPr lang="en-GB">
              <a:solidFill>
                <a:srgbClr val="000000"/>
              </a:solidFill>
            </a:endParaRPr>
          </a:p>
        </p:txBody>
      </p:sp>
      <p:sp>
        <p:nvSpPr>
          <p:cNvPr id="59396" name="Rectangle 2"/>
          <p:cNvSpPr>
            <a:spLocks noGrp="1" noRot="1" noChangeAspect="1" noChangeArrowheads="1" noTextEdit="1"/>
          </p:cNvSpPr>
          <p:nvPr>
            <p:ph type="sldImg"/>
          </p:nvPr>
        </p:nvSpPr>
        <p:spPr>
          <a:xfrm>
            <a:off x="1122218" y="675480"/>
            <a:ext cx="4488873" cy="3377401"/>
          </a:xfrm>
          <a:prstGeom prst="rect">
            <a:avLst/>
          </a:prstGeom>
          <a:ln/>
        </p:spPr>
      </p:sp>
      <p:sp>
        <p:nvSpPr>
          <p:cNvPr id="59397" name="Rectangle 3"/>
          <p:cNvSpPr>
            <a:spLocks noGrp="1" noChangeArrowheads="1"/>
          </p:cNvSpPr>
          <p:nvPr>
            <p:ph type="body" idx="1"/>
          </p:nvPr>
        </p:nvSpPr>
        <p:spPr>
          <a:xfrm>
            <a:off x="897775" y="4278041"/>
            <a:ext cx="4937760" cy="4052881"/>
          </a:xfrm>
          <a:prstGeom prst="rect">
            <a:avLst/>
          </a:prstGeom>
          <a:noFill/>
          <a:ln/>
        </p:spPr>
        <p:txBody>
          <a:bodyPr/>
          <a:lstStyle/>
          <a:p>
            <a:pPr eaLnBrk="1" hangingPunct="1"/>
            <a:r>
              <a:rPr lang="en-US" dirty="0"/>
              <a:t>Remember:</a:t>
            </a:r>
          </a:p>
          <a:p>
            <a:pPr eaLnBrk="1" hangingPunct="1"/>
            <a:r>
              <a:rPr lang="en-US" b="1" dirty="0"/>
              <a:t>Exploratory and iterative identification</a:t>
            </a:r>
            <a:r>
              <a:rPr lang="en-US" dirty="0"/>
              <a:t> =</a:t>
            </a:r>
            <a:r>
              <a:rPr lang="en-US" baseline="0" dirty="0"/>
              <a:t> that’s why we say that managing a process IS a lifecycle</a:t>
            </a:r>
          </a:p>
          <a:p>
            <a:pPr eaLnBrk="1" hangingPunct="1"/>
            <a:r>
              <a:rPr lang="en-US" b="1" baseline="0" dirty="0"/>
              <a:t>Time-constrained improvements </a:t>
            </a:r>
            <a:r>
              <a:rPr lang="en-US" baseline="0" dirty="0"/>
              <a:t>= we may look at agile improvement approaches (i.e. release updates periodically, rather than do everything in one go). It’s also important to complete the lifecycle rather than getting stuck for too long in one phase to do it perfectly</a:t>
            </a:r>
          </a:p>
          <a:p>
            <a:pPr eaLnBrk="1" hangingPunct="1"/>
            <a:endParaRPr lang="en-US" baseline="0" dirty="0"/>
          </a:p>
        </p:txBody>
      </p:sp>
    </p:spTree>
    <p:extLst>
      <p:ext uri="{BB962C8B-B14F-4D97-AF65-F5344CB8AC3E}">
        <p14:creationId xmlns:p14="http://schemas.microsoft.com/office/powerpoint/2010/main" val="323780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dt" idx="1"/>
          </p:nvPr>
        </p:nvSpPr>
        <p:spPr>
          <a:ln/>
        </p:spPr>
        <p:txBody>
          <a:bodyPr/>
          <a:lstStyle/>
          <a:p>
            <a:r>
              <a:rPr lang="de-DE">
                <a:solidFill>
                  <a:srgbClr val="000000"/>
                </a:solidFill>
              </a:rPr>
              <a:t>Lecture - 4 March 1999</a:t>
            </a:r>
          </a:p>
        </p:txBody>
      </p:sp>
      <p:sp>
        <p:nvSpPr>
          <p:cNvPr id="5" name="Rectangle 3"/>
          <p:cNvSpPr>
            <a:spLocks noGrp="1" noChangeArrowheads="1"/>
          </p:cNvSpPr>
          <p:nvPr>
            <p:ph type="sldNum" sz="quarter" idx="5"/>
          </p:nvPr>
        </p:nvSpPr>
        <p:spPr>
          <a:ln/>
        </p:spPr>
        <p:txBody>
          <a:bodyPr/>
          <a:lstStyle/>
          <a:p>
            <a:fld id="{36A85DB2-3C73-CD4B-B925-F800DDDC4981}" type="slidenum">
              <a:rPr lang="de-DE">
                <a:solidFill>
                  <a:srgbClr val="000000"/>
                </a:solidFill>
              </a:rPr>
              <a:pPr/>
              <a:t>15</a:t>
            </a:fld>
            <a:endParaRPr lang="de-DE">
              <a:solidFill>
                <a:srgbClr val="000000"/>
              </a:solidFill>
            </a:endParaRPr>
          </a:p>
        </p:txBody>
      </p:sp>
      <p:sp>
        <p:nvSpPr>
          <p:cNvPr id="6" name="Rectangle 4"/>
          <p:cNvSpPr>
            <a:spLocks noGrp="1" noChangeArrowheads="1"/>
          </p:cNvSpPr>
          <p:nvPr>
            <p:ph type="ftr" sz="quarter" idx="4"/>
          </p:nvPr>
        </p:nvSpPr>
        <p:spPr>
          <a:ln/>
        </p:spPr>
        <p:txBody>
          <a:bodyPr/>
          <a:lstStyle/>
          <a:p>
            <a:r>
              <a:rPr lang="de-DE">
                <a:solidFill>
                  <a:srgbClr val="000000"/>
                </a:solidFill>
              </a:rPr>
              <a:t>QUT Brisbane, Dr. Michael Rosemann</a:t>
            </a:r>
          </a:p>
        </p:txBody>
      </p:sp>
      <p:sp>
        <p:nvSpPr>
          <p:cNvPr id="7" name="Rectangle 5"/>
          <p:cNvSpPr>
            <a:spLocks noGrp="1" noChangeArrowheads="1"/>
          </p:cNvSpPr>
          <p:nvPr>
            <p:ph type="hdr" sz="quarter"/>
          </p:nvPr>
        </p:nvSpPr>
        <p:spPr>
          <a:ln/>
        </p:spPr>
        <p:txBody>
          <a:bodyPr/>
          <a:lstStyle/>
          <a:p>
            <a:r>
              <a:rPr lang="de-DE">
                <a:solidFill>
                  <a:srgbClr val="000000"/>
                </a:solidFill>
              </a:rPr>
              <a:t>ITN286 - Process Engineering and EWS</a:t>
            </a:r>
          </a:p>
        </p:txBody>
      </p:sp>
      <p:sp>
        <p:nvSpPr>
          <p:cNvPr id="1154050" name="Rectangle 2"/>
          <p:cNvSpPr>
            <a:spLocks noGrp="1" noRot="1" noChangeAspect="1" noChangeArrowheads="1" noTextEdit="1"/>
          </p:cNvSpPr>
          <p:nvPr>
            <p:ph type="sldImg"/>
          </p:nvPr>
        </p:nvSpPr>
        <p:spPr bwMode="auto">
          <a:xfrm>
            <a:off x="3459163" y="2773363"/>
            <a:ext cx="0" cy="0"/>
          </a:xfrm>
          <a:prstGeom prst="rect">
            <a:avLst/>
          </a:prstGeom>
          <a:solidFill>
            <a:srgbClr val="FFFFFF"/>
          </a:solidFill>
          <a:ln>
            <a:solidFill>
              <a:srgbClr val="000000"/>
            </a:solidFill>
            <a:miter lim="800000"/>
            <a:headEnd/>
            <a:tailEnd/>
          </a:ln>
        </p:spPr>
      </p:sp>
      <p:sp>
        <p:nvSpPr>
          <p:cNvPr id="1154051" name="Rectangle 3"/>
          <p:cNvSpPr>
            <a:spLocks noGrp="1" noChangeArrowheads="1"/>
          </p:cNvSpPr>
          <p:nvPr>
            <p:ph type="body" idx="1"/>
          </p:nvPr>
        </p:nvSpPr>
        <p:spPr bwMode="auto">
          <a:xfrm>
            <a:off x="452528" y="8000966"/>
            <a:ext cx="3037467" cy="275672"/>
          </a:xfrm>
          <a:prstGeom prst="rect">
            <a:avLst/>
          </a:prstGeom>
          <a:solidFill>
            <a:srgbClr val="FFFFFF"/>
          </a:solidFill>
          <a:ln>
            <a:solidFill>
              <a:srgbClr val="000000"/>
            </a:solidFill>
            <a:miter lim="800000"/>
            <a:headEnd/>
            <a:tailEnd/>
          </a:ln>
        </p:spPr>
        <p:txBody>
          <a:bodyPr lIns="92218" tIns="46108" rIns="92218" bIns="46108">
            <a:prstTxWarp prst="textNoShape">
              <a:avLst/>
            </a:prstTxWarp>
          </a:bodyPr>
          <a:lstStyle/>
          <a:p>
            <a:r>
              <a:rPr lang="en-US" b="1" dirty="0"/>
              <a:t>This way of thinking of incremental changes in outcome/resolution</a:t>
            </a:r>
            <a:r>
              <a:rPr lang="en-US" b="1" baseline="0" dirty="0"/>
              <a:t> or in the achievement of an objective is by modeling value chains</a:t>
            </a:r>
            <a:endParaRPr lang="en-US" b="1" dirty="0"/>
          </a:p>
          <a:p>
            <a:endParaRPr lang="en-US" dirty="0"/>
          </a:p>
          <a:p>
            <a:r>
              <a:rPr lang="en-US" dirty="0"/>
              <a:t>[One way to scope a process horizontally, as well as to identify specialization relations, is with value chain modeling</a:t>
            </a:r>
          </a:p>
          <a:p>
            <a:endParaRPr lang="en-US" dirty="0"/>
          </a:p>
          <a:p>
            <a:r>
              <a:rPr lang="en-US" dirty="0"/>
              <a:t>Horizontal relationships can be modeled</a:t>
            </a:r>
            <a:r>
              <a:rPr lang="en-US" baseline="0" dirty="0"/>
              <a:t> via value chains, which provide a way to scope processes horizontally]</a:t>
            </a:r>
            <a:endParaRPr lang="en-US" dirty="0"/>
          </a:p>
          <a:p>
            <a:endParaRPr lang="en-US" dirty="0"/>
          </a:p>
          <a:p>
            <a:r>
              <a:rPr lang="en-US" dirty="0"/>
              <a:t>Say where it originates from</a:t>
            </a:r>
          </a:p>
          <a:p>
            <a:endParaRPr lang="en-US" dirty="0"/>
          </a:p>
          <a:p>
            <a:r>
              <a:rPr lang="en-US" dirty="0"/>
              <a:t>a business goal, e.g. deliver a product or service to the market</a:t>
            </a:r>
          </a:p>
          <a:p>
            <a:endParaRPr lang="en-US" dirty="0"/>
          </a:p>
          <a:p>
            <a:r>
              <a:rPr lang="en-US" dirty="0"/>
              <a:t> Stepping back from the specifics, the value chain is about optimization.  The whole approach is predicated on the idea that a firm ought to have a clear goal – to produce a specific product or service – and that they then ought to do everything they can to optimize the efficiency and effectiveness with which they do it.</a:t>
            </a:r>
          </a:p>
          <a:p>
            <a:endParaRPr lang="en-US" dirty="0"/>
          </a:p>
          <a:p>
            <a:r>
              <a:rPr lang="en-US" dirty="0"/>
              <a:t>Introduce Principle of Optimization (Don’t allow sub-optimization)</a:t>
            </a:r>
          </a:p>
          <a:p>
            <a:endParaRPr lang="en-US" b="1" dirty="0"/>
          </a:p>
          <a:p>
            <a:r>
              <a:rPr lang="en-US" b="1" dirty="0"/>
              <a:t>yes, so we can say "strictly speaking" the notion of value chain relates to a chain of core processes that generate value to a customer. However, the same notion can be applied to decompose support services where we move from a need to a resolution, or management services</a:t>
            </a:r>
          </a:p>
          <a:p>
            <a:endParaRPr lang="en-US" b="1" dirty="0"/>
          </a:p>
          <a:p>
            <a:r>
              <a:rPr lang="en-US" b="1" dirty="0"/>
              <a:t>Chevron notation: not necessarily sequential, there can be decisions and coming back. It originates</a:t>
            </a:r>
            <a:r>
              <a:rPr lang="en-US" b="1" baseline="0" dirty="0"/>
              <a:t> from ARIS</a:t>
            </a:r>
            <a:endParaRPr lang="en-US" b="1" dirty="0"/>
          </a:p>
          <a:p>
            <a:endParaRPr lang="en-US" dirty="0"/>
          </a:p>
          <a:p>
            <a:r>
              <a:rPr lang="en-US" dirty="0"/>
              <a:t>Value</a:t>
            </a:r>
            <a:r>
              <a:rPr lang="en-US" baseline="0" dirty="0"/>
              <a:t> stream or end-to-end business scenario</a:t>
            </a:r>
            <a:endParaRPr lang="en-US" dirty="0"/>
          </a:p>
          <a:p>
            <a:endParaRPr lang="en-US" dirty="0"/>
          </a:p>
          <a:p>
            <a:r>
              <a:rPr lang="en-US" dirty="0"/>
              <a:t>In the ARIS toolset, the term "Value-added Chain Diagram” (VACD) or (VAD) has been used to model this notion of value chain and then more generally, to model any sequence of high level business processes that are performed to achieve a goal (e.g. the risk management chain in slide 25). Nowadays, with the term "value chain" we more generally indicate any such sequence of high-level processes, not necessarily those that directly generate value by delivering a product or service to customers. The VACD is only a notation to visually represent these value chains in ARIS.</a:t>
            </a:r>
          </a:p>
        </p:txBody>
      </p:sp>
    </p:spTree>
    <p:extLst>
      <p:ext uri="{BB962C8B-B14F-4D97-AF65-F5344CB8AC3E}">
        <p14:creationId xmlns:p14="http://schemas.microsoft.com/office/powerpoint/2010/main" val="3172788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5350" y="735013"/>
            <a:ext cx="4892675" cy="3670300"/>
          </a:xfrm>
          <a:prstGeom prst="rect">
            <a:avLst/>
          </a:prstGeom>
          <a:noFill/>
          <a:ln w="12700">
            <a:solidFill>
              <a:prstClr val="black"/>
            </a:solidFill>
          </a:ln>
        </p:spPr>
      </p:sp>
      <p:sp>
        <p:nvSpPr>
          <p:cNvPr id="3" name="Notes Placeholder 2"/>
          <p:cNvSpPr>
            <a:spLocks noGrp="1"/>
          </p:cNvSpPr>
          <p:nvPr>
            <p:ph type="body" idx="1"/>
          </p:nvPr>
        </p:nvSpPr>
        <p:spPr>
          <a:xfrm>
            <a:off x="668656" y="4650181"/>
            <a:ext cx="5346123" cy="4404694"/>
          </a:xfrm>
          <a:prstGeom prst="rect">
            <a:avLst/>
          </a:prstGeom>
        </p:spPr>
        <p:txBody>
          <a:bodyPr>
            <a:normAutofit/>
          </a:bodyPr>
          <a:lstStyle/>
          <a:p>
            <a:endParaRPr lang="en-AU" baseline="0" dirty="0"/>
          </a:p>
          <a:p>
            <a:pPr marL="224851" indent="-224851">
              <a:buAutoNum type="arabicPeriod"/>
            </a:pPr>
            <a:r>
              <a:rPr lang="en-AU" baseline="0" dirty="0"/>
              <a:t>Quote, Purchase order</a:t>
            </a:r>
          </a:p>
          <a:p>
            <a:pPr marL="224851" indent="-224851">
              <a:buAutoNum type="arabicPeriod"/>
            </a:pPr>
            <a:endParaRPr lang="en-AU" baseline="0" dirty="0"/>
          </a:p>
          <a:p>
            <a:r>
              <a:rPr lang="en-AU" baseline="0" dirty="0"/>
              <a:t>2. Mortgage application (one mortgage), Mortgage payment (multiple mortgages processed in batch at the end of the month): so we can divide between Loan application assessment (loan origination) and Loan repayment processes</a:t>
            </a:r>
          </a:p>
          <a:p>
            <a:endParaRPr lang="en-AU" baseline="0" dirty="0"/>
          </a:p>
          <a:p>
            <a:r>
              <a:rPr lang="en-AU" baseline="0" dirty="0"/>
              <a:t>3. Performed at different time intervals, e.g. every day (interest calculation), month (payment), year (fees collection)</a:t>
            </a:r>
          </a:p>
          <a:p>
            <a:endParaRPr lang="en-AU" baseline="0" dirty="0"/>
          </a:p>
          <a:p>
            <a:r>
              <a:rPr lang="en-AU" baseline="0" dirty="0"/>
              <a:t>(4. Note that the space separation needs to imply differences in the logic of the process: if two processes are just performed at two different locations it doesn’t necessarily mean they are separated. It can just be two variants. On the other hand, if e.g. two different environments play a role in the determination of the process logic, e.g. NL and Belgium have different legislations, then this is an indicator for separating the process into two per location)</a:t>
            </a:r>
          </a:p>
          <a:p>
            <a:endParaRPr lang="en-AU" baseline="0" dirty="0"/>
          </a:p>
          <a:p>
            <a:r>
              <a:rPr lang="en-AU" baseline="0" dirty="0"/>
              <a:t>Note: the first three guidelines are generic, the forth is specific to the type of process (core, support and </a:t>
            </a:r>
            <a:r>
              <a:rPr lang="en-AU" baseline="0" dirty="0" err="1"/>
              <a:t>mgt</a:t>
            </a:r>
            <a:r>
              <a:rPr lang="en-AU" baseline="0" dirty="0"/>
              <a:t>) – see next slide</a:t>
            </a:r>
          </a:p>
          <a:p>
            <a:endParaRPr lang="en-AU" baseline="0" dirty="0"/>
          </a:p>
          <a:p>
            <a:endParaRPr lang="en-AU" baseline="0" dirty="0"/>
          </a:p>
          <a:p>
            <a:pPr defTabSz="899404">
              <a:defRPr/>
            </a:pPr>
            <a:r>
              <a:rPr lang="en-AU" baseline="0" dirty="0"/>
              <a:t>5. According to the action-workflow theory, we distinguish between four transactional states: </a:t>
            </a:r>
            <a:r>
              <a:rPr lang="en-AU" b="1" baseline="0" dirty="0"/>
              <a:t>i</a:t>
            </a:r>
            <a:r>
              <a:rPr lang="en-AU" b="1" dirty="0"/>
              <a:t>nitiation,</a:t>
            </a:r>
            <a:r>
              <a:rPr lang="en-AU" b="1" baseline="0" dirty="0"/>
              <a:t> negotiation, execution, acceptance</a:t>
            </a:r>
          </a:p>
          <a:p>
            <a:endParaRPr lang="en-AU" baseline="0" dirty="0"/>
          </a:p>
        </p:txBody>
      </p:sp>
      <p:sp>
        <p:nvSpPr>
          <p:cNvPr id="4" name="Slide Number Placeholder 3"/>
          <p:cNvSpPr>
            <a:spLocks noGrp="1"/>
          </p:cNvSpPr>
          <p:nvPr>
            <p:ph type="sldNum" sz="quarter" idx="10"/>
          </p:nvPr>
        </p:nvSpPr>
        <p:spPr/>
        <p:txBody>
          <a:bodyPr/>
          <a:lstStyle/>
          <a:p>
            <a:fld id="{9D5A2214-653C-4C2E-91D9-3B929644C9CF}" type="slidenum">
              <a:rPr lang="de-DE" smtClean="0">
                <a:solidFill>
                  <a:srgbClr val="000000"/>
                </a:solidFill>
              </a:rPr>
              <a:pPr/>
              <a:t>16</a:t>
            </a:fld>
            <a:endParaRPr lang="de-DE">
              <a:solidFill>
                <a:srgbClr val="000000"/>
              </a:solidFill>
            </a:endParaRPr>
          </a:p>
        </p:txBody>
      </p:sp>
      <p:sp>
        <p:nvSpPr>
          <p:cNvPr id="5" name="Footer Placeholder 4"/>
          <p:cNvSpPr>
            <a:spLocks noGrp="1"/>
          </p:cNvSpPr>
          <p:nvPr>
            <p:ph type="ftr" sz="quarter" idx="11"/>
          </p:nvPr>
        </p:nvSpPr>
        <p:spPr/>
        <p:txBody>
          <a:bodyPr/>
          <a:lstStyle/>
          <a:p>
            <a:r>
              <a:rPr lang="de-DE">
                <a:solidFill>
                  <a:srgbClr val="000000"/>
                </a:solidFill>
              </a:rPr>
              <a:t>QUT Brisbane, Dr. Jan Recker</a:t>
            </a:r>
            <a:endParaRPr lang="de-DE" dirty="0">
              <a:solidFill>
                <a:srgbClr val="000000"/>
              </a:solidFill>
            </a:endParaRPr>
          </a:p>
        </p:txBody>
      </p:sp>
    </p:spTree>
    <p:extLst>
      <p:ext uri="{BB962C8B-B14F-4D97-AF65-F5344CB8AC3E}">
        <p14:creationId xmlns:p14="http://schemas.microsoft.com/office/powerpoint/2010/main" val="1653053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a:t>
            </a:r>
            <a:r>
              <a:rPr lang="en-AU" baseline="0" dirty="0"/>
              <a:t> core processes that we have seen for the wholesaler can be grouped according to a value chain, where we order them from the inputs (the fresh produce from the suppliers) all the way to the output (the products) sold to the retailers (the wholesaler’s customers), in order to generate value for the retailers</a:t>
            </a:r>
            <a:endParaRPr lang="en-AU" dirty="0"/>
          </a:p>
          <a:p>
            <a:endParaRPr lang="en-AU" dirty="0"/>
          </a:p>
          <a:p>
            <a:endParaRPr lang="en-AU" dirty="0"/>
          </a:p>
          <a:p>
            <a:r>
              <a:rPr lang="en-AU" dirty="0"/>
              <a:t>After-sale</a:t>
            </a:r>
            <a:r>
              <a:rPr lang="en-AU" baseline="0" dirty="0"/>
              <a:t> care includes product return, merchandise loss</a:t>
            </a:r>
          </a:p>
          <a:p>
            <a:endParaRPr lang="en-AU" baseline="0" dirty="0"/>
          </a:p>
          <a:p>
            <a:r>
              <a:rPr lang="en-AU" baseline="0" dirty="0"/>
              <a:t>One could add a “campaign-to-lead” before “lead-to-quote”</a:t>
            </a:r>
            <a:endParaRPr lang="en-AU" dirty="0"/>
          </a:p>
          <a:p>
            <a:endParaRPr lang="en-AU" dirty="0"/>
          </a:p>
          <a:p>
            <a:r>
              <a:rPr lang="en-AU" dirty="0"/>
              <a:t>Value chain: Replenish stocks, lead-to-quote, quote-to-order,</a:t>
            </a:r>
            <a:r>
              <a:rPr lang="en-AU" baseline="0" dirty="0"/>
              <a:t> order-to-cash, after-sale services</a:t>
            </a:r>
            <a:endParaRPr lang="en-AU" dirty="0"/>
          </a:p>
          <a:p>
            <a:r>
              <a:rPr lang="en-US" dirty="0"/>
              <a:t>lead-to-cash:</a:t>
            </a:r>
            <a:r>
              <a:rPr lang="en-US" baseline="0" dirty="0"/>
              <a:t> </a:t>
            </a:r>
            <a:r>
              <a:rPr lang="en-US" dirty="0"/>
              <a:t>lead-to-quote, quote-to-order, order-to-cash</a:t>
            </a:r>
          </a:p>
          <a:p>
            <a:r>
              <a:rPr lang="en-US" b="1" dirty="0"/>
              <a:t>then order-to-cash goes into "order verification", "order production" "order shipment", "invoicing" "payment collection“</a:t>
            </a:r>
          </a:p>
          <a:p>
            <a:endParaRPr lang="en-US" dirty="0"/>
          </a:p>
        </p:txBody>
      </p:sp>
      <p:sp>
        <p:nvSpPr>
          <p:cNvPr id="4" name="Slide Number Placeholder 3"/>
          <p:cNvSpPr>
            <a:spLocks noGrp="1"/>
          </p:cNvSpPr>
          <p:nvPr>
            <p:ph type="sldNum" sz="quarter" idx="10"/>
          </p:nvPr>
        </p:nvSpPr>
        <p:spPr/>
        <p:txBody>
          <a:bodyPr/>
          <a:lstStyle/>
          <a:p>
            <a:fld id="{F17AEC35-761B-4F9E-B28D-8C770E96B603}" type="slidenum">
              <a:rPr lang="en-AU" smtClean="0">
                <a:solidFill>
                  <a:prstClr val="black"/>
                </a:solidFill>
              </a:rPr>
              <a:pPr/>
              <a:t>17</a:t>
            </a:fld>
            <a:endParaRPr lang="en-AU">
              <a:solidFill>
                <a:prstClr val="black"/>
              </a:solidFill>
            </a:endParaRPr>
          </a:p>
        </p:txBody>
      </p:sp>
    </p:spTree>
    <p:extLst>
      <p:ext uri="{BB962C8B-B14F-4D97-AF65-F5344CB8AC3E}">
        <p14:creationId xmlns:p14="http://schemas.microsoft.com/office/powerpoint/2010/main" val="2914562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MDP262a Modeling, Analysis &amp; Redesign</a:t>
            </a:r>
          </a:p>
        </p:txBody>
      </p:sp>
      <p:sp>
        <p:nvSpPr>
          <p:cNvPr id="5" name="Rectangle 3"/>
          <p:cNvSpPr>
            <a:spLocks noGrp="1" noChangeArrowheads="1"/>
          </p:cNvSpPr>
          <p:nvPr>
            <p:ph type="dt" idx="1"/>
          </p:nvPr>
        </p:nvSpPr>
        <p:spPr>
          <a:ln/>
        </p:spPr>
        <p:txBody>
          <a:bodyPr/>
          <a:lstStyle/>
          <a:p>
            <a:r>
              <a:rPr lang="en-US">
                <a:solidFill>
                  <a:srgbClr val="000000"/>
                </a:solidFill>
              </a:rPr>
              <a:t>Instructor’s Slides/Notes</a:t>
            </a:r>
          </a:p>
        </p:txBody>
      </p:sp>
      <p:sp>
        <p:nvSpPr>
          <p:cNvPr id="6" name="Rectangle 6"/>
          <p:cNvSpPr>
            <a:spLocks noGrp="1" noChangeArrowheads="1"/>
          </p:cNvSpPr>
          <p:nvPr>
            <p:ph type="ftr" sz="quarter" idx="4"/>
          </p:nvPr>
        </p:nvSpPr>
        <p:spPr>
          <a:ln/>
        </p:spPr>
        <p:txBody>
          <a:bodyPr/>
          <a:lstStyle/>
          <a:p>
            <a:r>
              <a:rPr lang="en-US">
                <a:solidFill>
                  <a:srgbClr val="000000"/>
                </a:solidFill>
              </a:rPr>
              <a:t>© 2007 BPTrends Associates.  All Rights Reserved.</a:t>
            </a:r>
          </a:p>
        </p:txBody>
      </p:sp>
      <p:sp>
        <p:nvSpPr>
          <p:cNvPr id="7" name="Rectangle 7"/>
          <p:cNvSpPr>
            <a:spLocks noGrp="1" noChangeArrowheads="1"/>
          </p:cNvSpPr>
          <p:nvPr>
            <p:ph type="sldNum" sz="quarter" idx="5"/>
          </p:nvPr>
        </p:nvSpPr>
        <p:spPr>
          <a:ln/>
        </p:spPr>
        <p:txBody>
          <a:bodyPr/>
          <a:lstStyle/>
          <a:p>
            <a:fld id="{D5102CF8-B551-401C-B45F-496DE1E3ADDE}" type="slidenum">
              <a:rPr lang="en-US">
                <a:solidFill>
                  <a:srgbClr val="000000"/>
                </a:solidFill>
              </a:rPr>
              <a:pPr/>
              <a:t>18</a:t>
            </a:fld>
            <a:endParaRPr lang="en-US">
              <a:solidFill>
                <a:srgbClr val="000000"/>
              </a:solidFill>
            </a:endParaRPr>
          </a:p>
        </p:txBody>
      </p:sp>
      <p:sp>
        <p:nvSpPr>
          <p:cNvPr id="1609730" name="Rectangle 2"/>
          <p:cNvSpPr>
            <a:spLocks noGrp="1" noRot="1" noChangeAspect="1" noChangeArrowheads="1" noTextEdit="1"/>
          </p:cNvSpPr>
          <p:nvPr>
            <p:ph type="sldImg"/>
          </p:nvPr>
        </p:nvSpPr>
        <p:spPr>
          <a:ln/>
        </p:spPr>
      </p:sp>
      <p:sp>
        <p:nvSpPr>
          <p:cNvPr id="1609731" name="Rectangle 3"/>
          <p:cNvSpPr>
            <a:spLocks noGrp="1" noChangeArrowheads="1"/>
          </p:cNvSpPr>
          <p:nvPr>
            <p:ph type="body" idx="1"/>
          </p:nvPr>
        </p:nvSpPr>
        <p:spPr/>
        <p:txBody>
          <a:bodyPr/>
          <a:lstStyle/>
          <a:p>
            <a:pPr defTabSz="899404">
              <a:defRPr/>
            </a:pPr>
            <a:r>
              <a:rPr lang="en-US" dirty="0"/>
              <a:t>One way to think of a value chain of core processes is to imagine it around three main steps:</a:t>
            </a:r>
          </a:p>
          <a:p>
            <a:pPr defTabSz="899404">
              <a:defRPr/>
            </a:pPr>
            <a:endParaRPr lang="en-US" dirty="0"/>
          </a:p>
          <a:p>
            <a:pPr defTabSz="899404">
              <a:defRPr/>
            </a:pPr>
            <a:endParaRPr lang="en-US" dirty="0"/>
          </a:p>
          <a:p>
            <a:pPr defTabSz="899404">
              <a:defRPr/>
            </a:pPr>
            <a:r>
              <a:rPr lang="en-US" dirty="0"/>
              <a:t>Not necessarily in this order</a:t>
            </a:r>
            <a:r>
              <a:rPr lang="en-US" baseline="0" dirty="0"/>
              <a:t> (imagine, build, sell)</a:t>
            </a:r>
            <a:endParaRPr lang="en-US" dirty="0"/>
          </a:p>
          <a:p>
            <a:pPr defTabSz="899404">
              <a:defRPr/>
            </a:pPr>
            <a:endParaRPr lang="en-US" dirty="0"/>
          </a:p>
          <a:p>
            <a:pPr defTabSz="899404">
              <a:defRPr/>
            </a:pPr>
            <a:r>
              <a:rPr lang="en-US" dirty="0"/>
              <a:t>Another example is Michelin:</a:t>
            </a:r>
            <a:r>
              <a:rPr lang="en-US" baseline="0" dirty="0"/>
              <a:t> </a:t>
            </a:r>
            <a:r>
              <a:rPr lang="en-US" dirty="0"/>
              <a:t>a producer that sells tires and restaurant</a:t>
            </a:r>
            <a:r>
              <a:rPr lang="en-US" baseline="0" dirty="0"/>
              <a:t> guides which has two main value chains (externally they go through the same steps, internally quite different).</a:t>
            </a:r>
          </a:p>
          <a:p>
            <a:pPr defTabSz="899404">
              <a:defRPr/>
            </a:pPr>
            <a:endParaRPr lang="en-US" baseline="0" dirty="0"/>
          </a:p>
          <a:p>
            <a:pPr defTabSz="899404">
              <a:defRPr/>
            </a:pPr>
            <a:r>
              <a:rPr lang="en-US" baseline="0" dirty="0"/>
              <a:t>MTS: through demand forecast, source materials are acquired and products are made to stock, i.e. to be kept in stock, they are not made on the basis of the receipt of an individual order. Example: </a:t>
            </a:r>
            <a:r>
              <a:rPr lang="en-US" baseline="0" dirty="0" err="1"/>
              <a:t>iphone</a:t>
            </a:r>
            <a:endParaRPr lang="en-US" baseline="0" dirty="0"/>
          </a:p>
          <a:p>
            <a:pPr defTabSz="899404">
              <a:defRPr/>
            </a:pPr>
            <a:r>
              <a:rPr lang="en-US" baseline="0" dirty="0"/>
              <a:t>MTO (or build to order): for highly customized and low volume products. Example: </a:t>
            </a:r>
            <a:r>
              <a:rPr lang="en-US" baseline="0" dirty="0" err="1"/>
              <a:t>Porche</a:t>
            </a:r>
            <a:r>
              <a:rPr lang="en-US" baseline="0" dirty="0"/>
              <a:t> that is built on demand</a:t>
            </a:r>
          </a:p>
          <a:p>
            <a:pPr defTabSz="899404">
              <a:defRPr/>
            </a:pPr>
            <a:r>
              <a:rPr lang="en-US" baseline="0" dirty="0"/>
              <a:t>ETO: for products where </a:t>
            </a:r>
            <a:r>
              <a:rPr lang="en-US" dirty="0"/>
              <a:t>after an order is received, </a:t>
            </a:r>
            <a:r>
              <a:rPr lang="en-US" u="sng" dirty="0"/>
              <a:t>a part of or the whole design is done:</a:t>
            </a:r>
            <a:r>
              <a:rPr lang="en-US" dirty="0"/>
              <a:t> Example: custom-shop guitar co-designed with an artist</a:t>
            </a:r>
          </a:p>
          <a:p>
            <a:pPr defTabSz="899404">
              <a:defRPr/>
            </a:pPr>
            <a:endParaRPr lang="en-US" dirty="0"/>
          </a:p>
        </p:txBody>
      </p:sp>
    </p:spTree>
    <p:extLst>
      <p:ext uri="{BB962C8B-B14F-4D97-AF65-F5344CB8AC3E}">
        <p14:creationId xmlns:p14="http://schemas.microsoft.com/office/powerpoint/2010/main" val="4168591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MDP262a Modeling, Analysis &amp; Redesign</a:t>
            </a:r>
          </a:p>
        </p:txBody>
      </p:sp>
      <p:sp>
        <p:nvSpPr>
          <p:cNvPr id="5" name="Rectangle 3"/>
          <p:cNvSpPr>
            <a:spLocks noGrp="1" noChangeArrowheads="1"/>
          </p:cNvSpPr>
          <p:nvPr>
            <p:ph type="dt" idx="1"/>
          </p:nvPr>
        </p:nvSpPr>
        <p:spPr>
          <a:ln/>
        </p:spPr>
        <p:txBody>
          <a:bodyPr/>
          <a:lstStyle/>
          <a:p>
            <a:r>
              <a:rPr lang="en-US">
                <a:solidFill>
                  <a:prstClr val="black"/>
                </a:solidFill>
              </a:rPr>
              <a:t>Instructor’s Slides/Notes</a:t>
            </a:r>
          </a:p>
        </p:txBody>
      </p:sp>
      <p:sp>
        <p:nvSpPr>
          <p:cNvPr id="6" name="Rectangle 6"/>
          <p:cNvSpPr>
            <a:spLocks noGrp="1" noChangeArrowheads="1"/>
          </p:cNvSpPr>
          <p:nvPr>
            <p:ph type="ftr" sz="quarter" idx="4"/>
          </p:nvPr>
        </p:nvSpPr>
        <p:spPr>
          <a:ln/>
        </p:spPr>
        <p:txBody>
          <a:bodyPr/>
          <a:lstStyle/>
          <a:p>
            <a:r>
              <a:rPr lang="en-US">
                <a:solidFill>
                  <a:prstClr val="black"/>
                </a:solidFill>
              </a:rPr>
              <a:t>© 2007 BPTrends Associates.  All Rights Reserved.</a:t>
            </a:r>
          </a:p>
        </p:txBody>
      </p:sp>
      <p:sp>
        <p:nvSpPr>
          <p:cNvPr id="7" name="Rectangle 7"/>
          <p:cNvSpPr>
            <a:spLocks noGrp="1" noChangeArrowheads="1"/>
          </p:cNvSpPr>
          <p:nvPr>
            <p:ph type="sldNum" sz="quarter" idx="5"/>
          </p:nvPr>
        </p:nvSpPr>
        <p:spPr>
          <a:ln/>
        </p:spPr>
        <p:txBody>
          <a:bodyPr/>
          <a:lstStyle/>
          <a:p>
            <a:fld id="{1CD814F6-C9E2-46BC-9283-B492A02D1C12}" type="slidenum">
              <a:rPr lang="en-US">
                <a:solidFill>
                  <a:prstClr val="black"/>
                </a:solidFill>
              </a:rPr>
              <a:pPr/>
              <a:t>19</a:t>
            </a:fld>
            <a:endParaRPr lang="en-US">
              <a:solidFill>
                <a:prstClr val="black"/>
              </a:solidFill>
            </a:endParaRPr>
          </a:p>
        </p:txBody>
      </p:sp>
      <p:sp>
        <p:nvSpPr>
          <p:cNvPr id="1560578" name="Rectangle 2"/>
          <p:cNvSpPr>
            <a:spLocks noGrp="1" noRot="1" noChangeAspect="1" noChangeArrowheads="1" noTextEdit="1"/>
          </p:cNvSpPr>
          <p:nvPr>
            <p:ph type="sldImg"/>
          </p:nvPr>
        </p:nvSpPr>
        <p:spPr>
          <a:ln/>
        </p:spPr>
      </p:sp>
      <p:sp>
        <p:nvSpPr>
          <p:cNvPr id="1560579" name="Rectangle 3"/>
          <p:cNvSpPr>
            <a:spLocks noGrp="1" noChangeArrowheads="1"/>
          </p:cNvSpPr>
          <p:nvPr>
            <p:ph type="body" idx="1"/>
          </p:nvPr>
        </p:nvSpPr>
        <p:spPr/>
        <p:txBody>
          <a:bodyPr/>
          <a:lstStyle/>
          <a:p>
            <a:r>
              <a:rPr lang="en-US" dirty="0"/>
              <a:t>In the case of a service organization, say a financial organization, the typical value chain goes over these core processes:</a:t>
            </a:r>
          </a:p>
          <a:p>
            <a:r>
              <a:rPr lang="en-US" dirty="0"/>
              <a:t>Design</a:t>
            </a:r>
            <a:r>
              <a:rPr lang="en-US" baseline="0" dirty="0"/>
              <a:t> new service, market, sell, deliver and service the service</a:t>
            </a:r>
            <a:endParaRPr lang="en-US" dirty="0"/>
          </a:p>
          <a:p>
            <a:endParaRPr lang="en-US" baseline="0" dirty="0"/>
          </a:p>
          <a:p>
            <a:r>
              <a:rPr lang="en-US" b="1" baseline="0" dirty="0"/>
              <a:t>Note that each value chain provides a different service and refers to a different type of customer</a:t>
            </a:r>
            <a:r>
              <a:rPr lang="en-US" baseline="0" dirty="0"/>
              <a:t>, e.g. Systems Integration sells software development services, whereas Outsourcing manages the execution of other companies’ software applications, etc.</a:t>
            </a:r>
          </a:p>
          <a:p>
            <a:endParaRPr lang="en-US" baseline="0" dirty="0"/>
          </a:p>
          <a:p>
            <a:r>
              <a:rPr lang="en-US" baseline="0" dirty="0"/>
              <a:t>Similarly, </a:t>
            </a:r>
            <a:r>
              <a:rPr lang="en-US" dirty="0"/>
              <a:t>a financial institution would have: </a:t>
            </a:r>
            <a:r>
              <a:rPr lang="en-US" b="1" dirty="0"/>
              <a:t>loans,</a:t>
            </a:r>
            <a:r>
              <a:rPr lang="en-US" b="1" baseline="0" dirty="0"/>
              <a:t> banking, investments management, pensions</a:t>
            </a:r>
            <a:r>
              <a:rPr lang="en-US" b="0" baseline="0" dirty="0"/>
              <a:t>…</a:t>
            </a:r>
          </a:p>
          <a:p>
            <a:endParaRPr lang="en-US" b="0" baseline="0" dirty="0"/>
          </a:p>
          <a:p>
            <a:pPr defTabSz="899404">
              <a:defRPr/>
            </a:pPr>
            <a:r>
              <a:rPr lang="en-US" b="0" baseline="0" dirty="0"/>
              <a:t>And the notion of </a:t>
            </a:r>
            <a:r>
              <a:rPr lang="en-US" baseline="0" dirty="0"/>
              <a:t>specialization clearly also applies to service providers. For example, an insurance company would have: home insurance, motor insurance, commercial insurance </a:t>
            </a:r>
            <a:r>
              <a:rPr lang="en-US" baseline="0" dirty="0" err="1"/>
              <a:t>etc</a:t>
            </a:r>
            <a:r>
              <a:rPr lang="en-US" baseline="0" dirty="0"/>
              <a:t> (one value chain for each line of business) where these are all specialization of the value chain to manage claims: </a:t>
            </a:r>
            <a:r>
              <a:rPr lang="en-US" b="1" baseline="0" dirty="0"/>
              <a:t>product </a:t>
            </a:r>
            <a:r>
              <a:rPr lang="en-US" b="1" baseline="0" dirty="0" err="1"/>
              <a:t>dev</a:t>
            </a:r>
            <a:r>
              <a:rPr lang="en-US" b="1" baseline="0" dirty="0"/>
              <a:t>, sales, (service,) claims</a:t>
            </a:r>
            <a:r>
              <a:rPr lang="en-US" baseline="0" dirty="0"/>
              <a:t>.</a:t>
            </a:r>
          </a:p>
          <a:p>
            <a:endParaRPr lang="en-US" baseline="0" dirty="0"/>
          </a:p>
        </p:txBody>
      </p:sp>
    </p:spTree>
    <p:extLst>
      <p:ext uri="{BB962C8B-B14F-4D97-AF65-F5344CB8AC3E}">
        <p14:creationId xmlns:p14="http://schemas.microsoft.com/office/powerpoint/2010/main" val="2697408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bookkeeping, preparation and analysis of financial statements (e.g. for tax purposes), payroll services, payment services, management accounting, business advice and planning, auditing</a:t>
            </a:r>
          </a:p>
        </p:txBody>
      </p:sp>
      <p:sp>
        <p:nvSpPr>
          <p:cNvPr id="4" name="Slide Number Placeholder 3"/>
          <p:cNvSpPr>
            <a:spLocks noGrp="1"/>
          </p:cNvSpPr>
          <p:nvPr>
            <p:ph type="sldNum" sz="quarter" idx="10"/>
          </p:nvPr>
        </p:nvSpPr>
        <p:spPr/>
        <p:txBody>
          <a:bodyPr/>
          <a:lstStyle/>
          <a:p>
            <a:fld id="{F17AEC35-761B-4F9E-B28D-8C770E96B603}" type="slidenum">
              <a:rPr lang="en-AU" smtClean="0">
                <a:solidFill>
                  <a:prstClr val="black"/>
                </a:solidFill>
              </a:rPr>
              <a:pPr/>
              <a:t>20</a:t>
            </a:fld>
            <a:endParaRPr lang="en-AU">
              <a:solidFill>
                <a:prstClr val="black"/>
              </a:solidFill>
            </a:endParaRPr>
          </a:p>
        </p:txBody>
      </p:sp>
    </p:spTree>
    <p:extLst>
      <p:ext uri="{BB962C8B-B14F-4D97-AF65-F5344CB8AC3E}">
        <p14:creationId xmlns:p14="http://schemas.microsoft.com/office/powerpoint/2010/main" val="2945348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5599" y="1224309"/>
            <a:ext cx="4392237" cy="3303911"/>
          </a:xfrm>
          <a:prstGeom prst="rect">
            <a:avLst/>
          </a:prstGeom>
          <a:noFill/>
          <a:ln w="12700">
            <a:solidFill>
              <a:prstClr val="black"/>
            </a:solidFill>
          </a:ln>
        </p:spPr>
      </p:sp>
      <p:sp>
        <p:nvSpPr>
          <p:cNvPr id="3" name="Notes Placeholder 2"/>
          <p:cNvSpPr>
            <a:spLocks noGrp="1"/>
          </p:cNvSpPr>
          <p:nvPr>
            <p:ph type="body" idx="1"/>
          </p:nvPr>
        </p:nvSpPr>
        <p:spPr>
          <a:xfrm>
            <a:off x="668656" y="4711162"/>
            <a:ext cx="5346123" cy="3854302"/>
          </a:xfrm>
          <a:prstGeom prst="rect">
            <a:avLst/>
          </a:prstGeom>
        </p:spPr>
        <p:txBody>
          <a:bodyPr/>
          <a:lstStyle/>
          <a:p>
            <a:r>
              <a:rPr lang="en-US" dirty="0"/>
              <a:t>Each</a:t>
            </a:r>
            <a:r>
              <a:rPr lang="en-US" baseline="0" dirty="0"/>
              <a:t> chevron is a collapsed value chain, each box is a group of processes and/or value chains. E.g. HR contains the value chain recruitment-induction-probation-PPR, as well as processes such as training that are not necessarily part of a value chain</a:t>
            </a:r>
          </a:p>
          <a:p>
            <a:endParaRPr lang="en-US" baseline="0" dirty="0"/>
          </a:p>
        </p:txBody>
      </p:sp>
      <p:sp>
        <p:nvSpPr>
          <p:cNvPr id="4" name="Slide Number Placeholder 3"/>
          <p:cNvSpPr>
            <a:spLocks noGrp="1"/>
          </p:cNvSpPr>
          <p:nvPr>
            <p:ph type="sldNum" sz="quarter" idx="10"/>
          </p:nvPr>
        </p:nvSpPr>
        <p:spPr/>
        <p:txBody>
          <a:bodyPr/>
          <a:lstStyle/>
          <a:p>
            <a:fld id="{9D5A2214-653C-4C2E-91D9-3B929644C9CF}" type="slidenum">
              <a:rPr lang="de-DE" smtClean="0">
                <a:solidFill>
                  <a:srgbClr val="000000"/>
                </a:solidFill>
              </a:rPr>
              <a:pPr/>
              <a:t>21</a:t>
            </a:fld>
            <a:endParaRPr lang="de-DE">
              <a:solidFill>
                <a:srgbClr val="000000"/>
              </a:solidFill>
            </a:endParaRPr>
          </a:p>
        </p:txBody>
      </p:sp>
      <p:sp>
        <p:nvSpPr>
          <p:cNvPr id="5" name="Footer Placeholder 4"/>
          <p:cNvSpPr>
            <a:spLocks noGrp="1"/>
          </p:cNvSpPr>
          <p:nvPr>
            <p:ph type="ftr" sz="quarter" idx="11"/>
          </p:nvPr>
        </p:nvSpPr>
        <p:spPr/>
        <p:txBody>
          <a:bodyPr/>
          <a:lstStyle/>
          <a:p>
            <a:r>
              <a:rPr lang="de-DE">
                <a:solidFill>
                  <a:srgbClr val="000000"/>
                </a:solidFill>
              </a:rPr>
              <a:t>QUT Brisbane, Dr. Jan Recker</a:t>
            </a:r>
            <a:endParaRPr lang="de-DE" dirty="0">
              <a:solidFill>
                <a:srgbClr val="000000"/>
              </a:solidFill>
            </a:endParaRPr>
          </a:p>
        </p:txBody>
      </p:sp>
    </p:spTree>
    <p:extLst>
      <p:ext uri="{BB962C8B-B14F-4D97-AF65-F5344CB8AC3E}">
        <p14:creationId xmlns:p14="http://schemas.microsoft.com/office/powerpoint/2010/main" val="248488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1184275"/>
            <a:ext cx="4257675" cy="3194050"/>
          </a:xfrm>
          <a:prstGeom prst="rect">
            <a:avLst/>
          </a:prstGeom>
          <a:noFill/>
          <a:ln w="12700">
            <a:solidFill>
              <a:prstClr val="black"/>
            </a:solidFill>
          </a:ln>
        </p:spPr>
      </p:sp>
      <p:sp>
        <p:nvSpPr>
          <p:cNvPr id="3" name="Notes Placeholder 2"/>
          <p:cNvSpPr>
            <a:spLocks noGrp="1"/>
          </p:cNvSpPr>
          <p:nvPr>
            <p:ph type="body" idx="1"/>
          </p:nvPr>
        </p:nvSpPr>
        <p:spPr>
          <a:xfrm>
            <a:off x="638473" y="4555370"/>
            <a:ext cx="5104805" cy="3726845"/>
          </a:xfrm>
          <a:prstGeom prst="rect">
            <a:avLst/>
          </a:prstGeom>
        </p:spPr>
        <p:txBody>
          <a:bodyPr/>
          <a:lstStyle/>
          <a:p>
            <a:pPr marL="216233" indent="-216233">
              <a:buAutoNum type="arabicPeriod"/>
            </a:pPr>
            <a:r>
              <a:rPr lang="en-AU" dirty="0"/>
              <a:t>Systematically define…</a:t>
            </a:r>
          </a:p>
          <a:p>
            <a:pPr marL="216233" indent="-216233">
              <a:buAutoNum type="arabicPeriod"/>
            </a:pPr>
            <a:r>
              <a:rPr lang="en-AU" dirty="0"/>
              <a:t>Establish clear criteria to…, i.e. for modelling, analysing, redesigning, automating and monitoring processes</a:t>
            </a:r>
          </a:p>
          <a:p>
            <a:pPr marL="216233" indent="-216233">
              <a:buAutoNum type="arabicPeriod"/>
            </a:pPr>
            <a:endParaRPr lang="en-AU" dirty="0"/>
          </a:p>
          <a:p>
            <a:r>
              <a:rPr lang="en-AU" dirty="0"/>
              <a:t>Boundaries,</a:t>
            </a:r>
            <a:r>
              <a:rPr lang="en-AU" baseline="0" dirty="0"/>
              <a:t> i.e. the scope of each process with respect to the other processes</a:t>
            </a:r>
            <a:endParaRPr lang="en-AU" dirty="0"/>
          </a:p>
          <a:p>
            <a:endParaRPr lang="en-AU" dirty="0"/>
          </a:p>
          <a:p>
            <a:r>
              <a:rPr lang="en-AU" dirty="0"/>
              <a:t>Process identification is a set of activities aiming to systematically define the set of</a:t>
            </a:r>
          </a:p>
          <a:p>
            <a:r>
              <a:rPr lang="en-AU" dirty="0"/>
              <a:t>business processes of a company and establish clear criteria for prioritizing them.</a:t>
            </a:r>
          </a:p>
          <a:p>
            <a:r>
              <a:rPr lang="en-AU" dirty="0"/>
              <a:t>The main output of process identification is a process architecture, which represents the</a:t>
            </a:r>
          </a:p>
          <a:p>
            <a:r>
              <a:rPr lang="en-AU" dirty="0"/>
              <a:t>business processes and their interrelations. A process architecture serves as a framework</a:t>
            </a:r>
          </a:p>
          <a:p>
            <a:r>
              <a:rPr lang="en-AU" dirty="0"/>
              <a:t>for defining the priorities and the scope of process </a:t>
            </a:r>
            <a:r>
              <a:rPr lang="en-AU" dirty="0" err="1"/>
              <a:t>modeling</a:t>
            </a:r>
            <a:r>
              <a:rPr lang="en-AU" dirty="0"/>
              <a:t> and redesign</a:t>
            </a:r>
          </a:p>
          <a:p>
            <a:r>
              <a:rPr lang="en-AU" dirty="0"/>
              <a:t>projects.</a:t>
            </a:r>
          </a:p>
          <a:p>
            <a:endParaRPr lang="en-AU" dirty="0"/>
          </a:p>
          <a:p>
            <a:r>
              <a:rPr lang="en-AU" dirty="0"/>
              <a:t>WHY</a:t>
            </a:r>
            <a:r>
              <a:rPr lang="en-AU" baseline="0" dirty="0"/>
              <a:t> PROCESS IDENTIFICATION?</a:t>
            </a:r>
          </a:p>
          <a:p>
            <a:r>
              <a:rPr lang="en-AU" baseline="0" dirty="0"/>
              <a:t>The first reason, related to the first aim, is UNDERSTANDING (the very first value we generate with BPM – transparency. And identification is the first step towards achieving that). The second reason, related to the second aim, is BUDGET, or better VALUE FOR MONEY.</a:t>
            </a:r>
          </a:p>
          <a:p>
            <a:r>
              <a:rPr lang="en-US" dirty="0"/>
              <a:t>Few organizations have the resources required to model all their processes in detail, to rigorously analyze and redesign each of them, to deploy automation technology in order to support each of these processes, and finally to continuously monitor the performance of all processes </a:t>
            </a:r>
            <a:r>
              <a:rPr lang="en-US" b="1" dirty="0"/>
              <a:t>in detail</a:t>
            </a:r>
            <a:r>
              <a:rPr lang="en-US" dirty="0"/>
              <a:t>. Even if such resources were available, it would not be cost-effective to spend them in this way. BPM is not free. Like any other investment in a company, </a:t>
            </a:r>
            <a:r>
              <a:rPr lang="en-US" b="1" dirty="0"/>
              <a:t>investments in BPM have to pay off</a:t>
            </a:r>
            <a:r>
              <a:rPr lang="en-US" dirty="0"/>
              <a:t>. Thus, it is imperative in every organization engaged in BPM to focus the attention on a subset of processes, i.e. </a:t>
            </a:r>
            <a:r>
              <a:rPr lang="en-US"/>
              <a:t>to prioritize. </a:t>
            </a:r>
            <a:endParaRPr lang="en-US" dirty="0"/>
          </a:p>
          <a:p>
            <a:endParaRPr lang="en-US" dirty="0"/>
          </a:p>
          <a:p>
            <a:r>
              <a:rPr lang="en-US" dirty="0"/>
              <a:t>REASONS FOR PRIORITIZING</a:t>
            </a:r>
          </a:p>
          <a:p>
            <a:r>
              <a:rPr lang="en-US" dirty="0"/>
              <a:t>Some processes need to receive priority because they are of strategic importance to an organization’s survival. Other processes might show striking problems, which should be resolved for the sake of all involved stakeholders. In other words, </a:t>
            </a:r>
            <a:r>
              <a:rPr lang="en-US" b="1" dirty="0"/>
              <a:t>the processes that an organization should focus on </a:t>
            </a:r>
            <a:r>
              <a:rPr lang="en-US" dirty="0"/>
              <a:t>are found in areas where there is either great value created or significant trouble present (or both). To make things more complex, the subset of high-priority processes in an organization is subject to </a:t>
            </a:r>
            <a:r>
              <a:rPr lang="en-US" b="1" dirty="0"/>
              <a:t>the dynamics of time</a:t>
            </a:r>
            <a:r>
              <a:rPr lang="en-US" b="0" dirty="0"/>
              <a:t>:</a:t>
            </a:r>
            <a:r>
              <a:rPr lang="en-US" b="0" baseline="0" dirty="0"/>
              <a:t> </a:t>
            </a:r>
            <a:r>
              <a:rPr lang="en-US" dirty="0"/>
              <a:t>what may be processes that are </a:t>
            </a:r>
            <a:r>
              <a:rPr lang="en-US" b="1" dirty="0"/>
              <a:t>of strategic importance to an organization at some point may grow less important as time elapses</a:t>
            </a:r>
            <a:r>
              <a:rPr lang="en-US" dirty="0"/>
              <a:t>. </a:t>
            </a:r>
            <a:r>
              <a:rPr lang="en-US" b="1" dirty="0"/>
              <a:t>Market demands may change and new regulations or the introduction of new products may limit what was once a profitable business activity</a:t>
            </a:r>
            <a:r>
              <a:rPr lang="en-US" dirty="0"/>
              <a:t>. For example, the arrival of new competitors offering discount insurance policies through Web-based channels may push an established company to redesign its insurance sales processes to make them leaner, faster, and accessible from the Web.</a:t>
            </a:r>
          </a:p>
          <a:p>
            <a:endParaRPr lang="en-US" dirty="0"/>
          </a:p>
          <a:p>
            <a:pPr defTabSz="864931" fontAlgn="base">
              <a:spcBef>
                <a:spcPct val="30000"/>
              </a:spcBef>
              <a:spcAft>
                <a:spcPct val="0"/>
              </a:spcAft>
              <a:defRPr/>
            </a:pPr>
            <a:r>
              <a:rPr lang="en-US" dirty="0"/>
              <a:t>However, while some processes may be problematic at one point, once</a:t>
            </a:r>
            <a:r>
              <a:rPr lang="en-US" baseline="0" dirty="0"/>
              <a:t> </a:t>
            </a:r>
            <a:r>
              <a:rPr lang="en-US" dirty="0"/>
              <a:t>the issues have been identified and resolved by a process improvement project, an organization can do with only periodic inspections for some time. For example, an insurance company suffering from high levels of customer dissatisfaction will naturally tend to focus on its customer-oriented processes, say its claims handling process. Once this process has improved and customer satisfaction is again within the desired range, the emphasis might move to its </a:t>
            </a:r>
            <a:r>
              <a:rPr lang="en-US" b="1" dirty="0"/>
              <a:t>risk</a:t>
            </a:r>
            <a:r>
              <a:rPr lang="en-US" dirty="0"/>
              <a:t> </a:t>
            </a:r>
            <a:r>
              <a:rPr lang="en-US" b="1" dirty="0"/>
              <a:t>assessment</a:t>
            </a:r>
            <a:r>
              <a:rPr lang="en-US" dirty="0"/>
              <a:t> processes, which are important for the long-term viability and competitiveness of the company.</a:t>
            </a:r>
          </a:p>
          <a:p>
            <a:endParaRPr lang="en-AU" dirty="0"/>
          </a:p>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pPr/>
              <a:t>4</a:t>
            </a:fld>
            <a:endParaRPr lang="de-DE"/>
          </a:p>
        </p:txBody>
      </p:sp>
      <p:sp>
        <p:nvSpPr>
          <p:cNvPr id="5" name="Footer Placeholder 4"/>
          <p:cNvSpPr>
            <a:spLocks noGrp="1"/>
          </p:cNvSpPr>
          <p:nvPr>
            <p:ph type="ftr" sz="quarter" idx="11"/>
          </p:nvPr>
        </p:nvSpPr>
        <p:spPr/>
        <p:txBody>
          <a:bodyPr/>
          <a:lstStyle/>
          <a:p>
            <a:r>
              <a:rPr lang="de-DE"/>
              <a:t>QUT Brisbane, Dr. Jan Recker</a:t>
            </a:r>
            <a:endParaRPr lang="de-DE" dirty="0"/>
          </a:p>
        </p:txBody>
      </p:sp>
    </p:spTree>
    <p:extLst>
      <p:ext uri="{BB962C8B-B14F-4D97-AF65-F5344CB8AC3E}">
        <p14:creationId xmlns:p14="http://schemas.microsoft.com/office/powerpoint/2010/main" val="1542551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srgbClr val="000000"/>
                </a:solidFill>
              </a:rPr>
              <a:t>MDP262a Modeling, Analysis &amp; Redesign</a:t>
            </a:r>
          </a:p>
        </p:txBody>
      </p:sp>
      <p:sp>
        <p:nvSpPr>
          <p:cNvPr id="5" name="Rectangle 3"/>
          <p:cNvSpPr>
            <a:spLocks noGrp="1" noChangeArrowheads="1"/>
          </p:cNvSpPr>
          <p:nvPr>
            <p:ph type="dt" idx="1"/>
          </p:nvPr>
        </p:nvSpPr>
        <p:spPr>
          <a:ln/>
        </p:spPr>
        <p:txBody>
          <a:bodyPr/>
          <a:lstStyle/>
          <a:p>
            <a:r>
              <a:rPr lang="en-US">
                <a:solidFill>
                  <a:srgbClr val="000000"/>
                </a:solidFill>
              </a:rPr>
              <a:t>Instructor’s Slides/Notes</a:t>
            </a:r>
          </a:p>
        </p:txBody>
      </p:sp>
      <p:sp>
        <p:nvSpPr>
          <p:cNvPr id="6" name="Rectangle 6"/>
          <p:cNvSpPr>
            <a:spLocks noGrp="1" noChangeArrowheads="1"/>
          </p:cNvSpPr>
          <p:nvPr>
            <p:ph type="ftr" sz="quarter" idx="4"/>
          </p:nvPr>
        </p:nvSpPr>
        <p:spPr>
          <a:ln/>
        </p:spPr>
        <p:txBody>
          <a:bodyPr/>
          <a:lstStyle/>
          <a:p>
            <a:r>
              <a:rPr lang="en-US">
                <a:solidFill>
                  <a:srgbClr val="000000"/>
                </a:solidFill>
              </a:rPr>
              <a:t>© 2007 BPTrends Associates.  All Rights Reserved.</a:t>
            </a:r>
          </a:p>
        </p:txBody>
      </p:sp>
      <p:sp>
        <p:nvSpPr>
          <p:cNvPr id="7" name="Rectangle 7"/>
          <p:cNvSpPr>
            <a:spLocks noGrp="1" noChangeArrowheads="1"/>
          </p:cNvSpPr>
          <p:nvPr>
            <p:ph type="sldNum" sz="quarter" idx="5"/>
          </p:nvPr>
        </p:nvSpPr>
        <p:spPr>
          <a:ln/>
        </p:spPr>
        <p:txBody>
          <a:bodyPr/>
          <a:lstStyle/>
          <a:p>
            <a:fld id="{B4997508-3F5F-45C4-B0C1-BCAFC3B4FE77}" type="slidenum">
              <a:rPr lang="en-US">
                <a:solidFill>
                  <a:srgbClr val="000000"/>
                </a:solidFill>
              </a:rPr>
              <a:pPr/>
              <a:t>22</a:t>
            </a:fld>
            <a:endParaRPr lang="en-US">
              <a:solidFill>
                <a:srgbClr val="000000"/>
              </a:solidFill>
            </a:endParaRPr>
          </a:p>
        </p:txBody>
      </p:sp>
      <p:sp>
        <p:nvSpPr>
          <p:cNvPr id="1613826" name="Rectangle 2"/>
          <p:cNvSpPr>
            <a:spLocks noGrp="1" noRot="1" noChangeAspect="1" noChangeArrowheads="1" noTextEdit="1"/>
          </p:cNvSpPr>
          <p:nvPr>
            <p:ph type="sldImg"/>
          </p:nvPr>
        </p:nvSpPr>
        <p:spPr>
          <a:ln/>
        </p:spPr>
      </p:sp>
      <p:sp>
        <p:nvSpPr>
          <p:cNvPr id="1613827" name="Rectangle 3"/>
          <p:cNvSpPr>
            <a:spLocks noGrp="1" noChangeArrowheads="1"/>
          </p:cNvSpPr>
          <p:nvPr>
            <p:ph type="body" idx="1"/>
          </p:nvPr>
        </p:nvSpPr>
        <p:spPr/>
        <p:txBody>
          <a:bodyPr/>
          <a:lstStyle/>
          <a:p>
            <a:r>
              <a:rPr lang="en-US" dirty="0"/>
              <a:t>Each colored box is a group of processes (not necessarily a value chain), each white box is a business</a:t>
            </a:r>
            <a:r>
              <a:rPr lang="en-US" baseline="0" dirty="0"/>
              <a:t> process</a:t>
            </a:r>
            <a:endParaRPr lang="en-US" dirty="0"/>
          </a:p>
        </p:txBody>
      </p:sp>
    </p:spTree>
    <p:extLst>
      <p:ext uri="{BB962C8B-B14F-4D97-AF65-F5344CB8AC3E}">
        <p14:creationId xmlns:p14="http://schemas.microsoft.com/office/powerpoint/2010/main" val="2668588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5599" y="1224309"/>
            <a:ext cx="4392237" cy="3303911"/>
          </a:xfrm>
          <a:prstGeom prst="rect">
            <a:avLst/>
          </a:prstGeom>
          <a:noFill/>
          <a:ln w="12700">
            <a:solidFill>
              <a:prstClr val="black"/>
            </a:solidFill>
          </a:ln>
        </p:spPr>
      </p:sp>
      <p:sp>
        <p:nvSpPr>
          <p:cNvPr id="3" name="Notes Placeholder 2"/>
          <p:cNvSpPr>
            <a:spLocks noGrp="1"/>
          </p:cNvSpPr>
          <p:nvPr>
            <p:ph type="body" idx="1"/>
          </p:nvPr>
        </p:nvSpPr>
        <p:spPr>
          <a:xfrm>
            <a:off x="668656" y="4711162"/>
            <a:ext cx="5346123" cy="3854302"/>
          </a:xfrm>
          <a:prstGeom prst="rect">
            <a:avLst/>
          </a:prstGeom>
        </p:spPr>
        <p:txBody>
          <a:bodyPr/>
          <a:lstStyle/>
          <a:p>
            <a:r>
              <a:rPr lang="en-US" b="1" dirty="0"/>
              <a:t>When it comes to vertical scoping, we need to identify relations between different types of artifacts</a:t>
            </a:r>
          </a:p>
          <a:p>
            <a:endParaRPr lang="en-US" dirty="0"/>
          </a:p>
          <a:p>
            <a:r>
              <a:rPr lang="en-US" dirty="0"/>
              <a:t>Process enumeration typically</a:t>
            </a:r>
            <a:r>
              <a:rPr lang="en-US" baseline="0" dirty="0"/>
              <a:t> </a:t>
            </a:r>
            <a:r>
              <a:rPr lang="en-US" dirty="0"/>
              <a:t>applies to root/main processes and their</a:t>
            </a:r>
            <a:r>
              <a:rPr lang="en-US" baseline="0" dirty="0"/>
              <a:t> grouping into value chains</a:t>
            </a:r>
          </a:p>
          <a:p>
            <a:endParaRPr lang="en-US" baseline="0" dirty="0"/>
          </a:p>
          <a:p>
            <a:r>
              <a:rPr lang="en-US" baseline="0" dirty="0"/>
              <a:t>Tasks: Approve invoice done by a financial officer using a system, e.g. an ERP</a:t>
            </a:r>
            <a:endParaRPr lang="en-US" dirty="0"/>
          </a:p>
          <a:p>
            <a:endParaRPr lang="en-US" dirty="0"/>
          </a:p>
          <a:p>
            <a:endParaRPr lang="en-US" dirty="0"/>
          </a:p>
          <a:p>
            <a:r>
              <a:rPr lang="en-US" dirty="0"/>
              <a:t>---</a:t>
            </a:r>
          </a:p>
          <a:p>
            <a:pPr marL="0" lvl="1" defTabSz="899404">
              <a:defRPr/>
            </a:pPr>
            <a:r>
              <a:rPr lang="en-US" dirty="0"/>
              <a:t>Sub-process: </a:t>
            </a:r>
            <a:r>
              <a:rPr lang="en-AU" sz="1600" dirty="0"/>
              <a:t>sales operation, preparation of sales budget, reception of customer orders.</a:t>
            </a:r>
          </a:p>
          <a:p>
            <a:endParaRPr lang="en-US" dirty="0"/>
          </a:p>
          <a:p>
            <a:pPr marL="0" lvl="1" defTabSz="899404">
              <a:defRPr/>
            </a:pPr>
            <a:r>
              <a:rPr lang="en-AU" sz="1600" dirty="0"/>
              <a:t>For example: reception of customer orders involves review of these orders and incorporating them into the system.</a:t>
            </a:r>
          </a:p>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solidFill>
                  <a:srgbClr val="000000"/>
                </a:solidFill>
              </a:rPr>
              <a:pPr/>
              <a:t>23</a:t>
            </a:fld>
            <a:endParaRPr lang="de-DE">
              <a:solidFill>
                <a:srgbClr val="000000"/>
              </a:solidFill>
            </a:endParaRPr>
          </a:p>
        </p:txBody>
      </p:sp>
      <p:sp>
        <p:nvSpPr>
          <p:cNvPr id="5" name="Footer Placeholder 4"/>
          <p:cNvSpPr>
            <a:spLocks noGrp="1"/>
          </p:cNvSpPr>
          <p:nvPr>
            <p:ph type="ftr" sz="quarter" idx="11"/>
          </p:nvPr>
        </p:nvSpPr>
        <p:spPr/>
        <p:txBody>
          <a:bodyPr/>
          <a:lstStyle/>
          <a:p>
            <a:r>
              <a:rPr lang="de-DE">
                <a:solidFill>
                  <a:srgbClr val="000000"/>
                </a:solidFill>
              </a:rPr>
              <a:t>QUT Brisbane, Dr. Jan Recker</a:t>
            </a:r>
            <a:endParaRPr lang="de-DE" dirty="0">
              <a:solidFill>
                <a:srgbClr val="000000"/>
              </a:solidFill>
            </a:endParaRPr>
          </a:p>
        </p:txBody>
      </p:sp>
    </p:spTree>
    <p:extLst>
      <p:ext uri="{BB962C8B-B14F-4D97-AF65-F5344CB8AC3E}">
        <p14:creationId xmlns:p14="http://schemas.microsoft.com/office/powerpoint/2010/main" val="402557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baseline="0" dirty="0">
                <a:latin typeface="Arial" panose="020B0604020202020204" pitchFamily="34" charset="0"/>
              </a:rPr>
              <a:t>Note that building the actual process model goes beyond the scope of process identification, and thus a typical process architecture at this stage limits itself to listing the processes and subprocesses as boxes.</a:t>
            </a:r>
            <a:endParaRPr lang="en-US" altLang="en-US" b="1" dirty="0">
              <a:latin typeface="Arial" panose="020B0604020202020204" pitchFamily="34" charset="0"/>
            </a:endParaRPr>
          </a:p>
          <a:p>
            <a:endParaRPr lang="en-US" altLang="en-US" dirty="0">
              <a:latin typeface="Arial" panose="020B0604020202020204" pitchFamily="34" charset="0"/>
            </a:endParaRPr>
          </a:p>
          <a:p>
            <a:r>
              <a:rPr lang="en-US" altLang="en-US" dirty="0">
                <a:ea typeface="ＭＳ Ｐゴシック" panose="020B0600070205080204" pitchFamily="34" charset="-128"/>
              </a:rPr>
              <a:t>Level 1 – start with value chain</a:t>
            </a:r>
          </a:p>
          <a:p>
            <a:r>
              <a:rPr lang="en-US" altLang="en-US" dirty="0">
                <a:ea typeface="ＭＳ Ｐゴシック" panose="020B0600070205080204" pitchFamily="34" charset="-128"/>
              </a:rPr>
              <a:t>Level 2 – add main decisions and handoffs (lanes)</a:t>
            </a:r>
          </a:p>
          <a:p>
            <a:r>
              <a:rPr lang="en-US" altLang="en-US" dirty="0">
                <a:ea typeface="ＭＳ Ｐゴシック" panose="020B0600070205080204" pitchFamily="34" charset="-128"/>
              </a:rPr>
              <a:t>Level 3+ – add procedural aspects:</a:t>
            </a:r>
          </a:p>
          <a:p>
            <a:pPr lvl="1"/>
            <a:r>
              <a:rPr lang="en-US" altLang="en-US" sz="2000" dirty="0"/>
              <a:t>Parallel gateways</a:t>
            </a:r>
          </a:p>
          <a:p>
            <a:pPr lvl="1"/>
            <a:r>
              <a:rPr lang="en-US" altLang="en-US" sz="2000" dirty="0"/>
              <a:t>Data objects, data stores</a:t>
            </a:r>
          </a:p>
          <a:p>
            <a:pPr lvl="1"/>
            <a:r>
              <a:rPr lang="en-US" altLang="en-US" sz="2000" dirty="0"/>
              <a:t>Exception handling</a:t>
            </a:r>
          </a:p>
          <a:p>
            <a:pPr lvl="1"/>
            <a:r>
              <a:rPr lang="en-US" altLang="en-US" sz="2000" dirty="0"/>
              <a:t>And as much detail as is </a:t>
            </a:r>
            <a:r>
              <a:rPr lang="en-US" altLang="en-US" sz="2000" b="1" dirty="0"/>
              <a:t>relevant</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pPr marL="281064" indent="-281064">
              <a:buFont typeface="Arial" panose="020B0604020202020204" pitchFamily="34" charset="0"/>
              <a:buChar char="•"/>
            </a:pPr>
            <a:r>
              <a:rPr lang="en-US" altLang="en-US" i="1" dirty="0">
                <a:solidFill>
                  <a:schemeClr val="tx1">
                    <a:lumMod val="75000"/>
                    <a:lumOff val="25000"/>
                  </a:schemeClr>
                </a:solidFill>
              </a:rPr>
              <a:t>Quote handling</a:t>
            </a:r>
          </a:p>
          <a:p>
            <a:pPr marL="281064" indent="-281064">
              <a:buFont typeface="Arial" panose="020B0604020202020204" pitchFamily="34" charset="0"/>
              <a:buChar char="•"/>
            </a:pPr>
            <a:r>
              <a:rPr lang="en-US" altLang="en-US" i="1" dirty="0">
                <a:solidFill>
                  <a:schemeClr val="tx1">
                    <a:lumMod val="75000"/>
                    <a:lumOff val="25000"/>
                  </a:schemeClr>
                </a:solidFill>
              </a:rPr>
              <a:t>Product delivery</a:t>
            </a:r>
          </a:p>
          <a:p>
            <a:pPr marL="281064" indent="-281064">
              <a:buFont typeface="Arial" panose="020B0604020202020204" pitchFamily="34" charset="0"/>
              <a:buChar char="•"/>
            </a:pPr>
            <a:r>
              <a:rPr lang="en-US" altLang="en-US" i="1" dirty="0">
                <a:solidFill>
                  <a:schemeClr val="tx1">
                    <a:lumMod val="75000"/>
                    <a:lumOff val="25000"/>
                  </a:schemeClr>
                </a:solidFill>
              </a:rPr>
              <a:t>Invoice handling</a:t>
            </a:r>
          </a:p>
          <a:p>
            <a:pPr marL="281064" indent="-281064">
              <a:buFont typeface="Arial" panose="020B0604020202020204" pitchFamily="34" charset="0"/>
              <a:buChar char="•"/>
            </a:pPr>
            <a:endParaRPr lang="en-US" altLang="en-US" i="1" dirty="0">
              <a:solidFill>
                <a:schemeClr val="tx1">
                  <a:lumMod val="75000"/>
                  <a:lumOff val="25000"/>
                </a:schemeClr>
              </a:solidFill>
            </a:endParaRPr>
          </a:p>
          <a:p>
            <a:r>
              <a:rPr lang="en-US" dirty="0"/>
              <a:t>order verification", "order production" "order shipment", "invoicing" "payment collection</a:t>
            </a:r>
            <a:endParaRPr lang="en-US" altLang="en-US" i="1" dirty="0">
              <a:solidFill>
                <a:schemeClr val="tx1">
                  <a:lumMod val="75000"/>
                  <a:lumOff val="25000"/>
                </a:schemeClr>
              </a:solidFill>
            </a:endParaRPr>
          </a:p>
          <a:p>
            <a:endParaRPr lang="en-US" altLang="en-US" dirty="0">
              <a:latin typeface="Arial" panose="020B0604020202020204" pitchFamily="34" charset="0"/>
            </a:endParaRP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9" eaLnBrk="0" hangingPunct="0">
              <a:defRPr sz="2400" b="1">
                <a:solidFill>
                  <a:schemeClr val="tx1"/>
                </a:solidFill>
                <a:latin typeface="Arial" panose="020B0604020202020204" pitchFamily="34" charset="0"/>
                <a:ea typeface="MS PGothic" panose="020B0600070205080204" pitchFamily="34" charset="-128"/>
              </a:defRPr>
            </a:lvl1pPr>
            <a:lvl2pPr marL="730766" indent="-281064" defTabSz="957179" eaLnBrk="0" hangingPunct="0">
              <a:defRPr sz="2400" b="1">
                <a:solidFill>
                  <a:schemeClr val="tx1"/>
                </a:solidFill>
                <a:latin typeface="Arial" panose="020B0604020202020204" pitchFamily="34" charset="0"/>
                <a:ea typeface="MS PGothic" panose="020B0600070205080204" pitchFamily="34" charset="-128"/>
              </a:defRPr>
            </a:lvl2pPr>
            <a:lvl3pPr marL="1124255" indent="-224851" defTabSz="957179" eaLnBrk="0" hangingPunct="0">
              <a:defRPr sz="2400" b="1">
                <a:solidFill>
                  <a:schemeClr val="tx1"/>
                </a:solidFill>
                <a:latin typeface="Arial" panose="020B0604020202020204" pitchFamily="34" charset="0"/>
                <a:ea typeface="MS PGothic" panose="020B0600070205080204" pitchFamily="34" charset="-128"/>
              </a:defRPr>
            </a:lvl3pPr>
            <a:lvl4pPr marL="1573957" indent="-224851" defTabSz="957179" eaLnBrk="0" hangingPunct="0">
              <a:defRPr sz="2400" b="1">
                <a:solidFill>
                  <a:schemeClr val="tx1"/>
                </a:solidFill>
                <a:latin typeface="Arial" panose="020B0604020202020204" pitchFamily="34" charset="0"/>
                <a:ea typeface="MS PGothic" panose="020B0600070205080204" pitchFamily="34" charset="-128"/>
              </a:defRPr>
            </a:lvl4pPr>
            <a:lvl5pPr marL="2023659" indent="-224851" defTabSz="957179" eaLnBrk="0" hangingPunct="0">
              <a:defRPr sz="2400" b="1">
                <a:solidFill>
                  <a:schemeClr val="tx1"/>
                </a:solidFill>
                <a:latin typeface="Arial" panose="020B0604020202020204" pitchFamily="34" charset="0"/>
                <a:ea typeface="MS PGothic" panose="020B0600070205080204" pitchFamily="34" charset="-128"/>
              </a:defRPr>
            </a:lvl5pPr>
            <a:lvl6pPr marL="2473361" indent="-224851" defTabSz="957179"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23062" indent="-224851" defTabSz="957179"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372764" indent="-224851" defTabSz="957179"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22466" indent="-224851" defTabSz="957179"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fld id="{241E4277-45E5-487B-8122-7CD951468EEB}" type="slidenum">
              <a:rPr lang="en-AU" altLang="en-US" sz="1300" b="0">
                <a:solidFill>
                  <a:prstClr val="black"/>
                </a:solidFill>
              </a:rPr>
              <a:pPr eaLnBrk="1" hangingPunct="1"/>
              <a:t>24</a:t>
            </a:fld>
            <a:endParaRPr lang="en-AU" altLang="en-US" sz="1300" b="0">
              <a:solidFill>
                <a:prstClr val="black"/>
              </a:solidFill>
            </a:endParaRPr>
          </a:p>
        </p:txBody>
      </p:sp>
    </p:spTree>
    <p:extLst>
      <p:ext uri="{BB962C8B-B14F-4D97-AF65-F5344CB8AC3E}">
        <p14:creationId xmlns:p14="http://schemas.microsoft.com/office/powerpoint/2010/main" val="358217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There’s no rule fits all, it’s a decision that depends on inherent complexity of the organization, focus of the identification/BPM initiative, and conventions</a:t>
            </a:r>
            <a:r>
              <a:rPr lang="en-AU" baseline="0" dirty="0"/>
              <a:t> established</a:t>
            </a:r>
            <a:endParaRPr lang="en-AU" dirty="0"/>
          </a:p>
        </p:txBody>
      </p:sp>
      <p:sp>
        <p:nvSpPr>
          <p:cNvPr id="4" name="Slide Number Placeholder 3"/>
          <p:cNvSpPr>
            <a:spLocks noGrp="1"/>
          </p:cNvSpPr>
          <p:nvPr>
            <p:ph type="sldNum" sz="quarter" idx="10"/>
          </p:nvPr>
        </p:nvSpPr>
        <p:spPr/>
        <p:txBody>
          <a:bodyPr/>
          <a:lstStyle/>
          <a:p>
            <a:fld id="{2913A629-6E05-4A66-AF0E-A00175D75335}" type="slidenum">
              <a:rPr lang="en-AU" smtClean="0">
                <a:solidFill>
                  <a:prstClr val="black"/>
                </a:solidFill>
              </a:rPr>
              <a:pPr/>
              <a:t>25</a:t>
            </a:fld>
            <a:endParaRPr lang="en-AU">
              <a:solidFill>
                <a:prstClr val="black"/>
              </a:solidFill>
            </a:endParaRPr>
          </a:p>
        </p:txBody>
      </p:sp>
    </p:spTree>
    <p:extLst>
      <p:ext uri="{BB962C8B-B14F-4D97-AF65-F5344CB8AC3E}">
        <p14:creationId xmlns:p14="http://schemas.microsoft.com/office/powerpoint/2010/main" val="1398420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9825" y="1223963"/>
            <a:ext cx="4403725" cy="3303587"/>
          </a:xfrm>
          <a:prstGeom prst="rect">
            <a:avLst/>
          </a:prstGeom>
          <a:noFill/>
          <a:ln w="12700">
            <a:solidFill>
              <a:prstClr val="black"/>
            </a:solidFill>
          </a:ln>
        </p:spPr>
      </p:sp>
      <p:sp>
        <p:nvSpPr>
          <p:cNvPr id="3" name="Notes Placeholder 2"/>
          <p:cNvSpPr>
            <a:spLocks noGrp="1"/>
          </p:cNvSpPr>
          <p:nvPr>
            <p:ph type="body" idx="1"/>
          </p:nvPr>
        </p:nvSpPr>
        <p:spPr>
          <a:xfrm>
            <a:off x="668656" y="4711162"/>
            <a:ext cx="5346123" cy="3854302"/>
          </a:xfrm>
          <a:prstGeom prst="rect">
            <a:avLst/>
          </a:prstGeom>
        </p:spPr>
        <p:txBody>
          <a:bodyPr/>
          <a:lstStyle/>
          <a:p>
            <a:r>
              <a:rPr lang="en-US" dirty="0"/>
              <a:t>Let’s come back to our example process architecture for an insurance company. This architecture is structured over five</a:t>
            </a:r>
            <a:r>
              <a:rPr lang="en-US" baseline="0" dirty="0"/>
              <a:t> levels of abstraction, as follows:</a:t>
            </a:r>
          </a:p>
          <a:p>
            <a:pPr marL="168638" indent="-168638">
              <a:buFont typeface="Arial" panose="020B0604020202020204" pitchFamily="34" charset="0"/>
              <a:buChar char="•"/>
            </a:pPr>
            <a:r>
              <a:rPr lang="en-US" baseline="0" dirty="0"/>
              <a:t>Level 1: process landscape with process groups</a:t>
            </a:r>
          </a:p>
          <a:p>
            <a:pPr marL="168638" indent="-168638">
              <a:buFont typeface="Arial" panose="020B0604020202020204" pitchFamily="34" charset="0"/>
              <a:buChar char="•"/>
            </a:pPr>
            <a:r>
              <a:rPr lang="en-US" baseline="0" dirty="0"/>
              <a:t>Level 2: process subgroups</a:t>
            </a:r>
          </a:p>
          <a:p>
            <a:pPr marL="168638" indent="-168638">
              <a:buFont typeface="Arial" panose="020B0604020202020204" pitchFamily="34" charset="0"/>
              <a:buChar char="•"/>
            </a:pPr>
            <a:r>
              <a:rPr lang="en-US" baseline="0" dirty="0"/>
              <a:t>Level 3: main processes </a:t>
            </a:r>
          </a:p>
          <a:p>
            <a:pPr marL="168638" indent="-168638">
              <a:buFont typeface="Arial" panose="020B0604020202020204" pitchFamily="34" charset="0"/>
              <a:buChar char="•"/>
            </a:pPr>
            <a:r>
              <a:rPr lang="en-US" baseline="0" dirty="0"/>
              <a:t>Level 4: subprocesses</a:t>
            </a:r>
          </a:p>
          <a:p>
            <a:pPr marL="168638" indent="-168638">
              <a:buFont typeface="Arial" panose="020B0604020202020204" pitchFamily="34" charset="0"/>
              <a:buChar char="•"/>
            </a:pPr>
            <a:r>
              <a:rPr lang="en-US" baseline="0" dirty="0"/>
              <a:t>Level 5: tasks</a:t>
            </a:r>
          </a:p>
          <a:p>
            <a:pPr marL="168638" indent="-168638">
              <a:buFont typeface="Arial" panose="020B0604020202020204" pitchFamily="34" charset="0"/>
              <a:buChar char="•"/>
            </a:pPr>
            <a:endParaRPr lang="en-US" baseline="0" dirty="0"/>
          </a:p>
          <a:p>
            <a:r>
              <a:rPr lang="en-US" baseline="0" dirty="0"/>
              <a:t>[show figure]</a:t>
            </a:r>
          </a:p>
        </p:txBody>
      </p:sp>
      <p:sp>
        <p:nvSpPr>
          <p:cNvPr id="4" name="Slide Number Placeholder 3"/>
          <p:cNvSpPr>
            <a:spLocks noGrp="1"/>
          </p:cNvSpPr>
          <p:nvPr>
            <p:ph type="sldNum" sz="quarter" idx="10"/>
          </p:nvPr>
        </p:nvSpPr>
        <p:spPr/>
        <p:txBody>
          <a:bodyPr/>
          <a:lstStyle/>
          <a:p>
            <a:fld id="{9D5A2214-653C-4C2E-91D9-3B929644C9CF}" type="slidenum">
              <a:rPr lang="de-DE" smtClean="0">
                <a:solidFill>
                  <a:srgbClr val="000000"/>
                </a:solidFill>
              </a:rPr>
              <a:pPr/>
              <a:t>26</a:t>
            </a:fld>
            <a:endParaRPr lang="de-DE">
              <a:solidFill>
                <a:srgbClr val="000000"/>
              </a:solidFill>
            </a:endParaRPr>
          </a:p>
        </p:txBody>
      </p:sp>
      <p:sp>
        <p:nvSpPr>
          <p:cNvPr id="5" name="Footer Placeholder 4"/>
          <p:cNvSpPr>
            <a:spLocks noGrp="1"/>
          </p:cNvSpPr>
          <p:nvPr>
            <p:ph type="ftr" sz="quarter" idx="11"/>
          </p:nvPr>
        </p:nvSpPr>
        <p:spPr/>
        <p:txBody>
          <a:bodyPr/>
          <a:lstStyle/>
          <a:p>
            <a:r>
              <a:rPr lang="de-DE">
                <a:solidFill>
                  <a:srgbClr val="000000"/>
                </a:solidFill>
              </a:rPr>
              <a:t>QUT Brisbane, Dr. Jan Recker</a:t>
            </a:r>
            <a:endParaRPr lang="de-DE" dirty="0">
              <a:solidFill>
                <a:srgbClr val="000000"/>
              </a:solidFill>
            </a:endParaRPr>
          </a:p>
        </p:txBody>
      </p:sp>
    </p:spTree>
    <p:extLst>
      <p:ext uri="{BB962C8B-B14F-4D97-AF65-F5344CB8AC3E}">
        <p14:creationId xmlns:p14="http://schemas.microsoft.com/office/powerpoint/2010/main" val="2804773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example, if we take a closer look at the groups of management processes, namely Strategic management, Corporate development, market development and investor relations, we can find these process subgroups on Level 2: [show Figure]</a:t>
            </a:r>
          </a:p>
          <a:p>
            <a:endParaRPr lang="en-US" baseline="0" dirty="0"/>
          </a:p>
          <a:p>
            <a:endParaRPr lang="en-US" dirty="0"/>
          </a:p>
          <a:p>
            <a:endParaRPr lang="en-AU" dirty="0"/>
          </a:p>
        </p:txBody>
      </p:sp>
      <p:sp>
        <p:nvSpPr>
          <p:cNvPr id="4" name="Slide Number Placeholder 3"/>
          <p:cNvSpPr>
            <a:spLocks noGrp="1"/>
          </p:cNvSpPr>
          <p:nvPr>
            <p:ph type="sldNum" sz="quarter" idx="10"/>
          </p:nvPr>
        </p:nvSpPr>
        <p:spPr/>
        <p:txBody>
          <a:bodyPr/>
          <a:lstStyle/>
          <a:p>
            <a:fld id="{6D8C86A6-7219-417C-A2A5-35E41FAA6679}" type="slidenum">
              <a:rPr lang="en-AU" smtClean="0">
                <a:solidFill>
                  <a:prstClr val="black"/>
                </a:solidFill>
              </a:rPr>
              <a:pPr/>
              <a:t>27</a:t>
            </a:fld>
            <a:endParaRPr lang="en-AU">
              <a:solidFill>
                <a:prstClr val="black"/>
              </a:solidFill>
            </a:endParaRPr>
          </a:p>
        </p:txBody>
      </p:sp>
    </p:spTree>
    <p:extLst>
      <p:ext uri="{BB962C8B-B14F-4D97-AF65-F5344CB8AC3E}">
        <p14:creationId xmlns:p14="http://schemas.microsoft.com/office/powerpoint/2010/main" val="4055024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Likewise, if we drill down into the subgroups “Develop business strategy” under “Strategic management” or “Define offering and customer value proposition”</a:t>
            </a:r>
            <a:r>
              <a:rPr lang="en-AU" baseline="0" dirty="0"/>
              <a:t> under ”Marketing development”, we can find the following main processes and so on: [show figure]</a:t>
            </a:r>
            <a:endParaRPr lang="en-AU" dirty="0"/>
          </a:p>
        </p:txBody>
      </p:sp>
      <p:sp>
        <p:nvSpPr>
          <p:cNvPr id="4" name="Slide Number Placeholder 3"/>
          <p:cNvSpPr>
            <a:spLocks noGrp="1"/>
          </p:cNvSpPr>
          <p:nvPr>
            <p:ph type="sldNum" sz="quarter" idx="10"/>
          </p:nvPr>
        </p:nvSpPr>
        <p:spPr/>
        <p:txBody>
          <a:bodyPr/>
          <a:lstStyle/>
          <a:p>
            <a:fld id="{6D8C86A6-7219-417C-A2A5-35E41FAA6679}" type="slidenum">
              <a:rPr lang="en-AU" smtClean="0">
                <a:solidFill>
                  <a:prstClr val="black"/>
                </a:solidFill>
              </a:rPr>
              <a:pPr/>
              <a:t>28</a:t>
            </a:fld>
            <a:endParaRPr lang="en-AU">
              <a:solidFill>
                <a:prstClr val="black"/>
              </a:solidFill>
            </a:endParaRPr>
          </a:p>
        </p:txBody>
      </p:sp>
    </p:spTree>
    <p:extLst>
      <p:ext uri="{BB962C8B-B14F-4D97-AF65-F5344CB8AC3E}">
        <p14:creationId xmlns:p14="http://schemas.microsoft.com/office/powerpoint/2010/main" val="2512184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could already</a:t>
            </a:r>
            <a:r>
              <a:rPr lang="en-AU" baseline="0" dirty="0"/>
              <a:t> identify subprocesses as shown above for the main process “Develop overall mission statement”, as well as individual process tasks, as part of a process hierarchy</a:t>
            </a:r>
            <a:r>
              <a:rPr lang="en-AU" b="1" baseline="0" dirty="0"/>
              <a:t>. However this is typically done during the process discovery phase, when the business processes are modelled and input from process discovery can then be used to enrich the process hierarchy. Alternatively, this information may be already available during the process identification phase, if using a reference model, as we will see next.</a:t>
            </a:r>
          </a:p>
          <a:p>
            <a:endParaRPr lang="en-AU" b="1" baseline="0" dirty="0"/>
          </a:p>
          <a:p>
            <a:r>
              <a:rPr lang="en-AU" b="1" baseline="0" dirty="0"/>
              <a:t>In any case, this is why we say that process identification is an iterative step.</a:t>
            </a:r>
            <a:endParaRPr lang="en-AU" b="1" dirty="0"/>
          </a:p>
        </p:txBody>
      </p:sp>
      <p:sp>
        <p:nvSpPr>
          <p:cNvPr id="4" name="Slide Number Placeholder 3"/>
          <p:cNvSpPr>
            <a:spLocks noGrp="1"/>
          </p:cNvSpPr>
          <p:nvPr>
            <p:ph type="sldNum" sz="quarter" idx="10"/>
          </p:nvPr>
        </p:nvSpPr>
        <p:spPr/>
        <p:txBody>
          <a:bodyPr/>
          <a:lstStyle/>
          <a:p>
            <a:fld id="{6D8C86A6-7219-417C-A2A5-35E41FAA6679}" type="slidenum">
              <a:rPr lang="en-AU" smtClean="0">
                <a:solidFill>
                  <a:prstClr val="black"/>
                </a:solidFill>
              </a:rPr>
              <a:pPr/>
              <a:t>29</a:t>
            </a:fld>
            <a:endParaRPr lang="en-AU">
              <a:solidFill>
                <a:prstClr val="black"/>
              </a:solidFill>
            </a:endParaRPr>
          </a:p>
        </p:txBody>
      </p:sp>
    </p:spTree>
    <p:extLst>
      <p:ext uri="{BB962C8B-B14F-4D97-AF65-F5344CB8AC3E}">
        <p14:creationId xmlns:p14="http://schemas.microsoft.com/office/powerpoint/2010/main" val="175970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a:defRPr/>
            </a:pPr>
            <a:r>
              <a:rPr lang="en-US" dirty="0"/>
              <a:t>Reference models standardize what can be seen as different processes, with unique characteristics and delivering distinguishable products, and how their performance can be measured. </a:t>
            </a:r>
            <a:r>
              <a:rPr lang="en-US" b="1" dirty="0"/>
              <a:t>Their largest value is in the identification of regulatory or highly industry-specific processes</a:t>
            </a:r>
            <a:r>
              <a:rPr lang="en-US" dirty="0"/>
              <a:t>, or when performance</a:t>
            </a:r>
            <a:endParaRPr lang="en-AU" dirty="0"/>
          </a:p>
          <a:p>
            <a:endParaRPr lang="en-AU" dirty="0"/>
          </a:p>
          <a:p>
            <a:r>
              <a:rPr lang="en-AU" dirty="0"/>
              <a:t>SCOR by </a:t>
            </a:r>
            <a:r>
              <a:rPr lang="en-US" dirty="0"/>
              <a:t>by the Supply Chain Council</a:t>
            </a:r>
          </a:p>
          <a:p>
            <a:r>
              <a:rPr lang="en-US" dirty="0"/>
              <a:t>PCQ</a:t>
            </a:r>
            <a:r>
              <a:rPr lang="en-US" baseline="0" dirty="0"/>
              <a:t> by APQC</a:t>
            </a:r>
          </a:p>
          <a:p>
            <a:r>
              <a:rPr lang="en-US" dirty="0"/>
              <a:t>VRM by the Value Chain Group</a:t>
            </a:r>
          </a:p>
          <a:p>
            <a:r>
              <a:rPr lang="en-US" dirty="0" err="1"/>
              <a:t>eTOM</a:t>
            </a:r>
            <a:r>
              <a:rPr lang="en-US" dirty="0"/>
              <a:t> by TM (</a:t>
            </a:r>
            <a:r>
              <a:rPr lang="en-US" dirty="0" err="1"/>
              <a:t>TeleManagement</a:t>
            </a:r>
            <a:r>
              <a:rPr lang="en-US" dirty="0"/>
              <a:t>) Forum</a:t>
            </a:r>
          </a:p>
          <a:p>
            <a:pPr defTabSz="899404">
              <a:defRPr/>
            </a:pPr>
            <a:r>
              <a:rPr lang="en-US" dirty="0"/>
              <a:t>Performance Framework by </a:t>
            </a:r>
            <a:r>
              <a:rPr lang="en-US" dirty="0" err="1"/>
              <a:t>Rummler</a:t>
            </a:r>
            <a:r>
              <a:rPr lang="en-US" dirty="0"/>
              <a:t>–</a:t>
            </a:r>
            <a:r>
              <a:rPr lang="en-US" dirty="0" err="1"/>
              <a:t>Brache</a:t>
            </a:r>
            <a:endParaRPr lang="en-AU" dirty="0"/>
          </a:p>
          <a:p>
            <a:endParaRPr lang="en-US" dirty="0"/>
          </a:p>
          <a:p>
            <a:endParaRPr lang="en-AU" dirty="0"/>
          </a:p>
        </p:txBody>
      </p:sp>
      <p:sp>
        <p:nvSpPr>
          <p:cNvPr id="4" name="Slide Number Placeholder 3"/>
          <p:cNvSpPr>
            <a:spLocks noGrp="1"/>
          </p:cNvSpPr>
          <p:nvPr>
            <p:ph type="sldNum" sz="quarter" idx="10"/>
          </p:nvPr>
        </p:nvSpPr>
        <p:spPr/>
        <p:txBody>
          <a:bodyPr/>
          <a:lstStyle/>
          <a:p>
            <a:fld id="{1A54530A-8AEE-4F87-A1BC-453C210EDF93}" type="slidenum">
              <a:rPr lang="en-AU" smtClean="0">
                <a:solidFill>
                  <a:prstClr val="black"/>
                </a:solidFill>
              </a:rPr>
              <a:pPr/>
              <a:t>30</a:t>
            </a:fld>
            <a:endParaRPr lang="en-AU">
              <a:solidFill>
                <a:prstClr val="black"/>
              </a:solidFill>
            </a:endParaRPr>
          </a:p>
        </p:txBody>
      </p:sp>
    </p:spTree>
    <p:extLst>
      <p:ext uri="{BB962C8B-B14F-4D97-AF65-F5344CB8AC3E}">
        <p14:creationId xmlns:p14="http://schemas.microsoft.com/office/powerpoint/2010/main" val="3695865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2451" y="734897"/>
            <a:ext cx="4878532" cy="3671360"/>
          </a:xfrm>
          <a:prstGeom prst="rect">
            <a:avLst/>
          </a:prstGeom>
          <a:noFill/>
          <a:ln w="12700">
            <a:solidFill>
              <a:prstClr val="black"/>
            </a:solidFill>
          </a:ln>
        </p:spPr>
      </p:sp>
      <p:sp>
        <p:nvSpPr>
          <p:cNvPr id="3" name="Notes Placeholder 2"/>
          <p:cNvSpPr>
            <a:spLocks noGrp="1"/>
          </p:cNvSpPr>
          <p:nvPr>
            <p:ph type="body" idx="1"/>
          </p:nvPr>
        </p:nvSpPr>
        <p:spPr>
          <a:xfrm>
            <a:off x="668032" y="4649868"/>
            <a:ext cx="5347371" cy="4405632"/>
          </a:xfrm>
          <a:prstGeom prst="rect">
            <a:avLst/>
          </a:prstGeom>
        </p:spPr>
        <p:txBody>
          <a:bodyPr lIns="90057" tIns="45028" rIns="90057" bIns="45028">
            <a:normAutofit/>
          </a:bodyPr>
          <a:lstStyle/>
          <a:p>
            <a:r>
              <a:rPr lang="en-GB" dirty="0"/>
              <a:t>The APQC (American Productivity</a:t>
            </a:r>
            <a:r>
              <a:rPr lang="en-GB" baseline="0" dirty="0"/>
              <a:t> &amp; Quality </a:t>
            </a:r>
            <a:r>
              <a:rPr lang="en-GB" baseline="0" dirty="0" err="1"/>
              <a:t>Center</a:t>
            </a:r>
            <a:r>
              <a:rPr lang="en-GB" baseline="0" dirty="0"/>
              <a:t>) </a:t>
            </a:r>
            <a:r>
              <a:rPr lang="en-GB" dirty="0"/>
              <a:t>Process </a:t>
            </a:r>
            <a:r>
              <a:rPr lang="en-AU" dirty="0"/>
              <a:t>Classification Framework (PCF) serves as a high-level, industry-neutral enterprise process model that allows organizations to see their business processes from a cross-industry viewpoint.</a:t>
            </a:r>
          </a:p>
          <a:p>
            <a:endParaRPr lang="en-AU" dirty="0"/>
          </a:p>
          <a:p>
            <a:r>
              <a:rPr lang="en-AU" dirty="0"/>
              <a:t>Latest version (2013) is v.6</a:t>
            </a:r>
            <a:endParaRPr lang="en-GB" dirty="0"/>
          </a:p>
        </p:txBody>
      </p:sp>
      <p:sp>
        <p:nvSpPr>
          <p:cNvPr id="4" name="Slide Number Placeholder 3"/>
          <p:cNvSpPr>
            <a:spLocks noGrp="1"/>
          </p:cNvSpPr>
          <p:nvPr>
            <p:ph type="sldNum" sz="quarter" idx="10"/>
          </p:nvPr>
        </p:nvSpPr>
        <p:spPr/>
        <p:txBody>
          <a:bodyPr/>
          <a:lstStyle/>
          <a:p>
            <a:fld id="{9D5A2214-653C-4C2E-91D9-3B929644C9CF}" type="slidenum">
              <a:rPr lang="de-DE" smtClean="0">
                <a:solidFill>
                  <a:srgbClr val="000000"/>
                </a:solidFill>
              </a:rPr>
              <a:pPr/>
              <a:t>31</a:t>
            </a:fld>
            <a:endParaRPr lang="de-DE">
              <a:solidFill>
                <a:srgbClr val="000000"/>
              </a:solidFill>
            </a:endParaRPr>
          </a:p>
        </p:txBody>
      </p:sp>
      <p:sp>
        <p:nvSpPr>
          <p:cNvPr id="5" name="Footer Placeholder 4"/>
          <p:cNvSpPr>
            <a:spLocks noGrp="1"/>
          </p:cNvSpPr>
          <p:nvPr>
            <p:ph type="ftr" sz="quarter" idx="11"/>
          </p:nvPr>
        </p:nvSpPr>
        <p:spPr/>
        <p:txBody>
          <a:bodyPr/>
          <a:lstStyle/>
          <a:p>
            <a:r>
              <a:rPr lang="de-DE">
                <a:solidFill>
                  <a:srgbClr val="000000"/>
                </a:solidFill>
              </a:rPr>
              <a:t>QUT Brisbane, Dr. Jan Recker</a:t>
            </a:r>
            <a:endParaRPr lang="de-DE" dirty="0">
              <a:solidFill>
                <a:srgbClr val="000000"/>
              </a:solidFill>
            </a:endParaRPr>
          </a:p>
        </p:txBody>
      </p:sp>
    </p:spTree>
    <p:extLst>
      <p:ext uri="{BB962C8B-B14F-4D97-AF65-F5344CB8AC3E}">
        <p14:creationId xmlns:p14="http://schemas.microsoft.com/office/powerpoint/2010/main" val="280969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xfrm>
            <a:off x="4931967" y="0"/>
            <a:ext cx="3771503" cy="332619"/>
          </a:xfrm>
          <a:prstGeom prst="rect">
            <a:avLst/>
          </a:prstGeom>
          <a:noFill/>
        </p:spPr>
        <p:txBody>
          <a:bodyPr/>
          <a:lstStyle/>
          <a:p>
            <a:fld id="{7354AC8F-83A6-4A26-A774-471EB5DFCC04}" type="datetime4">
              <a:rPr lang="nl-NL" smtClean="0">
                <a:solidFill>
                  <a:prstClr val="black"/>
                </a:solidFill>
              </a:rPr>
              <a:pPr/>
              <a:t>26 september 2023</a:t>
            </a:fld>
            <a:endParaRPr lang="en-GB">
              <a:solidFill>
                <a:prstClr val="black"/>
              </a:solidFill>
            </a:endParaRPr>
          </a:p>
        </p:txBody>
      </p:sp>
      <p:sp>
        <p:nvSpPr>
          <p:cNvPr id="49155" name="Rectangle 7"/>
          <p:cNvSpPr>
            <a:spLocks noGrp="1" noChangeArrowheads="1"/>
          </p:cNvSpPr>
          <p:nvPr>
            <p:ph type="sldNum" sz="quarter" idx="5"/>
          </p:nvPr>
        </p:nvSpPr>
        <p:spPr>
          <a:noFill/>
        </p:spPr>
        <p:txBody>
          <a:bodyPr/>
          <a:lstStyle/>
          <a:p>
            <a:fld id="{3A125E23-B54F-489B-9334-E55E9AFFBB2D}" type="slidenum">
              <a:rPr lang="en-GB" smtClean="0">
                <a:solidFill>
                  <a:prstClr val="black"/>
                </a:solidFill>
              </a:rPr>
              <a:pPr/>
              <a:t>5</a:t>
            </a:fld>
            <a:endParaRPr lang="en-GB">
              <a:solidFill>
                <a:prstClr val="black"/>
              </a:solidFill>
            </a:endParaRPr>
          </a:p>
        </p:txBody>
      </p:sp>
      <p:sp>
        <p:nvSpPr>
          <p:cNvPr id="49156" name="Rectangle 2"/>
          <p:cNvSpPr>
            <a:spLocks noGrp="1" noRot="1" noChangeAspect="1" noChangeArrowheads="1" noTextEdit="1"/>
          </p:cNvSpPr>
          <p:nvPr>
            <p:ph type="sldImg"/>
          </p:nvPr>
        </p:nvSpPr>
        <p:spPr>
          <a:xfrm>
            <a:off x="2689225" y="498475"/>
            <a:ext cx="3325813" cy="2495550"/>
          </a:xfrm>
          <a:prstGeom prst="rect">
            <a:avLst/>
          </a:prstGeom>
          <a:ln/>
        </p:spPr>
      </p:sp>
      <p:sp>
        <p:nvSpPr>
          <p:cNvPr id="49157" name="Rectangle 3"/>
          <p:cNvSpPr>
            <a:spLocks noGrp="1" noChangeArrowheads="1"/>
          </p:cNvSpPr>
          <p:nvPr>
            <p:ph type="body" idx="1"/>
          </p:nvPr>
        </p:nvSpPr>
        <p:spPr>
          <a:xfrm>
            <a:off x="1160464" y="3159882"/>
            <a:ext cx="6382543" cy="2993571"/>
          </a:xfrm>
          <a:prstGeom prst="rect">
            <a:avLst/>
          </a:prstGeom>
          <a:noFill/>
          <a:ln/>
        </p:spPr>
        <p:txBody>
          <a:bodyPr/>
          <a:lstStyle/>
          <a:p>
            <a:pPr eaLnBrk="1" hangingPunct="1"/>
            <a:r>
              <a:rPr lang="en-US" dirty="0"/>
              <a:t>Scope =</a:t>
            </a:r>
            <a:r>
              <a:rPr lang="en-US" baseline="0" dirty="0"/>
              <a:t> </a:t>
            </a:r>
            <a:r>
              <a:rPr lang="en-US" baseline="0" dirty="0" err="1"/>
              <a:t>l’ambito</a:t>
            </a:r>
            <a:r>
              <a:rPr lang="en-US" baseline="0" dirty="0"/>
              <a:t> </a:t>
            </a:r>
            <a:r>
              <a:rPr lang="en-US" baseline="0" dirty="0" err="1"/>
              <a:t>d’azione</a:t>
            </a:r>
            <a:r>
              <a:rPr lang="en-US" baseline="0" dirty="0"/>
              <a:t>, in </a:t>
            </a:r>
            <a:r>
              <a:rPr lang="en-US" baseline="0" dirty="0" err="1"/>
              <a:t>particolare</a:t>
            </a:r>
            <a:r>
              <a:rPr lang="en-US" baseline="0" dirty="0"/>
              <a:t> </a:t>
            </a:r>
            <a:r>
              <a:rPr lang="en-US" baseline="0" dirty="0" err="1"/>
              <a:t>quali</a:t>
            </a:r>
            <a:r>
              <a:rPr lang="en-US" baseline="0" dirty="0"/>
              <a:t> </a:t>
            </a:r>
            <a:r>
              <a:rPr lang="en-US" baseline="0" dirty="0" err="1"/>
              <a:t>sono</a:t>
            </a:r>
            <a:r>
              <a:rPr lang="en-US" baseline="0" dirty="0"/>
              <a:t> le </a:t>
            </a:r>
            <a:r>
              <a:rPr lang="en-US" baseline="0" dirty="0" err="1"/>
              <a:t>interrelazioni</a:t>
            </a:r>
            <a:r>
              <a:rPr lang="en-US" baseline="0" dirty="0"/>
              <a:t> </a:t>
            </a:r>
            <a:r>
              <a:rPr lang="en-US" baseline="0" dirty="0" err="1"/>
              <a:t>sia</a:t>
            </a:r>
            <a:r>
              <a:rPr lang="en-US" baseline="0" dirty="0"/>
              <a:t> di </a:t>
            </a:r>
            <a:r>
              <a:rPr lang="en-US" baseline="0" dirty="0" err="1"/>
              <a:t>ordine</a:t>
            </a:r>
            <a:r>
              <a:rPr lang="en-US" baseline="0" dirty="0"/>
              <a:t> </a:t>
            </a:r>
            <a:r>
              <a:rPr lang="en-US" baseline="0" dirty="0" err="1"/>
              <a:t>che</a:t>
            </a:r>
            <a:r>
              <a:rPr lang="en-US" baseline="0" dirty="0"/>
              <a:t> </a:t>
            </a:r>
            <a:r>
              <a:rPr lang="en-US" baseline="0" dirty="0" err="1"/>
              <a:t>gerarchico</a:t>
            </a:r>
            <a:r>
              <a:rPr lang="en-US" baseline="0" dirty="0"/>
              <a:t> </a:t>
            </a:r>
            <a:r>
              <a:rPr lang="en-US" baseline="0" dirty="0" err="1"/>
              <a:t>tra</a:t>
            </a:r>
            <a:r>
              <a:rPr lang="en-US" baseline="0" dirty="0"/>
              <a:t> I </a:t>
            </a:r>
            <a:r>
              <a:rPr lang="en-US" baseline="0" dirty="0" err="1"/>
              <a:t>processi</a:t>
            </a:r>
            <a:r>
              <a:rPr lang="en-US" baseline="0" dirty="0"/>
              <a:t> in </a:t>
            </a:r>
            <a:r>
              <a:rPr lang="en-US" baseline="0" dirty="0" err="1"/>
              <a:t>esame</a:t>
            </a:r>
            <a:r>
              <a:rPr lang="en-US" baseline="0" dirty="0"/>
              <a:t> </a:t>
            </a:r>
            <a:r>
              <a:rPr lang="en-US" baseline="0" dirty="0" err="1"/>
              <a:t>ed</a:t>
            </a:r>
            <a:r>
              <a:rPr lang="en-US" baseline="0" dirty="0"/>
              <a:t> </a:t>
            </a:r>
            <a:r>
              <a:rPr lang="en-US" baseline="0" dirty="0" err="1"/>
              <a:t>altri</a:t>
            </a:r>
            <a:r>
              <a:rPr lang="en-US" baseline="0" dirty="0"/>
              <a:t> </a:t>
            </a:r>
            <a:r>
              <a:rPr lang="en-US" baseline="0" dirty="0" err="1"/>
              <a:t>processi</a:t>
            </a:r>
            <a:r>
              <a:rPr lang="en-US" baseline="0" dirty="0"/>
              <a:t> in </a:t>
            </a:r>
            <a:r>
              <a:rPr lang="en-US" baseline="0" dirty="0" err="1"/>
              <a:t>esistenza</a:t>
            </a:r>
            <a:r>
              <a:rPr lang="en-US" baseline="0" dirty="0"/>
              <a:t> </a:t>
            </a:r>
            <a:r>
              <a:rPr lang="en-US" baseline="0" dirty="0" err="1"/>
              <a:t>nell’organizzazione</a:t>
            </a:r>
            <a:endParaRPr lang="en-US" baseline="0" dirty="0"/>
          </a:p>
          <a:p>
            <a:pPr eaLnBrk="1" hangingPunct="1"/>
            <a:r>
              <a:rPr lang="en-US" baseline="0" dirty="0"/>
              <a:t>Feasibility = </a:t>
            </a:r>
            <a:r>
              <a:rPr lang="en-US" baseline="0" dirty="0" err="1"/>
              <a:t>predisposizione</a:t>
            </a:r>
            <a:r>
              <a:rPr lang="en-US" baseline="0" dirty="0"/>
              <a:t> di </a:t>
            </a:r>
            <a:r>
              <a:rPr lang="en-US" baseline="0" dirty="0" err="1"/>
              <a:t>tali</a:t>
            </a:r>
            <a:r>
              <a:rPr lang="en-US" baseline="0" dirty="0"/>
              <a:t> </a:t>
            </a:r>
            <a:r>
              <a:rPr lang="en-US" baseline="0" dirty="0" err="1"/>
              <a:t>processi</a:t>
            </a:r>
            <a:r>
              <a:rPr lang="en-US" baseline="0" dirty="0"/>
              <a:t> ad </a:t>
            </a:r>
            <a:r>
              <a:rPr lang="en-US" baseline="0" dirty="0" err="1"/>
              <a:t>essere</a:t>
            </a:r>
            <a:r>
              <a:rPr lang="en-US" baseline="0" dirty="0"/>
              <a:t> </a:t>
            </a:r>
            <a:r>
              <a:rPr lang="en-US" baseline="0" dirty="0" err="1"/>
              <a:t>migliorati</a:t>
            </a:r>
            <a:r>
              <a:rPr lang="en-US" baseline="0" dirty="0"/>
              <a:t>. Qui </a:t>
            </a:r>
            <a:r>
              <a:rPr lang="en-US" baseline="0" dirty="0" err="1"/>
              <a:t>vanno</a:t>
            </a:r>
            <a:r>
              <a:rPr lang="en-US" baseline="0" dirty="0"/>
              <a:t> </a:t>
            </a:r>
            <a:r>
              <a:rPr lang="en-US" baseline="0" dirty="0" err="1"/>
              <a:t>presi</a:t>
            </a:r>
            <a:r>
              <a:rPr lang="en-US" baseline="0" dirty="0"/>
              <a:t> in </a:t>
            </a:r>
            <a:r>
              <a:rPr lang="en-US" baseline="0" dirty="0" err="1"/>
              <a:t>considerazione</a:t>
            </a:r>
            <a:r>
              <a:rPr lang="en-US" baseline="0" dirty="0"/>
              <a:t> </a:t>
            </a:r>
            <a:r>
              <a:rPr lang="en-US" baseline="0" dirty="0" err="1"/>
              <a:t>aspetti</a:t>
            </a:r>
            <a:r>
              <a:rPr lang="en-US" baseline="0" dirty="0"/>
              <a:t> </a:t>
            </a:r>
            <a:r>
              <a:rPr lang="en-US" baseline="0" dirty="0" err="1"/>
              <a:t>culturali</a:t>
            </a:r>
            <a:r>
              <a:rPr lang="en-US" baseline="0" dirty="0"/>
              <a:t> e </a:t>
            </a:r>
            <a:r>
              <a:rPr lang="en-US" baseline="0" dirty="0" err="1"/>
              <a:t>politici</a:t>
            </a:r>
            <a:endParaRPr lang="en-US" dirty="0"/>
          </a:p>
          <a:p>
            <a:pPr eaLnBrk="1" hangingPunct="1"/>
            <a:endParaRPr lang="en-US" dirty="0"/>
          </a:p>
          <a:p>
            <a:pPr eaLnBrk="1" hangingPunct="1"/>
            <a:endParaRPr lang="en-US" dirty="0"/>
          </a:p>
          <a:p>
            <a:pPr eaLnBrk="1" hangingPunct="1"/>
            <a:r>
              <a:rPr lang="en-US" dirty="0"/>
              <a:t>Designation phase: what processes</a:t>
            </a:r>
            <a:r>
              <a:rPr lang="en-US" baseline="0" dirty="0"/>
              <a:t> are executed in our organization</a:t>
            </a:r>
          </a:p>
          <a:p>
            <a:pPr eaLnBrk="1" hangingPunct="1"/>
            <a:r>
              <a:rPr lang="en-US" baseline="0" dirty="0"/>
              <a:t>Boundaries and interrelationships = process scope</a:t>
            </a:r>
          </a:p>
          <a:p>
            <a:pPr eaLnBrk="1" hangingPunct="1"/>
            <a:r>
              <a:rPr lang="en-US" baseline="0" dirty="0"/>
              <a:t>Prioritization (aka Evaluation phase, aka </a:t>
            </a:r>
            <a:r>
              <a:rPr lang="en-US" b="1" baseline="0" dirty="0"/>
              <a:t>Process Selection</a:t>
            </a:r>
            <a:r>
              <a:rPr lang="en-US" b="0" baseline="0" dirty="0"/>
              <a:t>)</a:t>
            </a:r>
            <a:r>
              <a:rPr lang="en-US" baseline="0" dirty="0"/>
              <a:t>: based on this information, which processes should the organization focus on in terms of management activities (modelling, redesign, automation, monitoring)?</a:t>
            </a:r>
          </a:p>
          <a:p>
            <a:pPr eaLnBrk="1" hangingPunct="1"/>
            <a:endParaRPr lang="en-US" baseline="0" dirty="0"/>
          </a:p>
          <a:p>
            <a:pPr eaLnBrk="1" hangingPunct="1"/>
            <a:r>
              <a:rPr lang="en-US" baseline="0" dirty="0"/>
              <a:t>Process scope </a:t>
            </a:r>
            <a:r>
              <a:rPr lang="en-US" dirty="0"/>
              <a:t>: boundaries and interrelationships</a:t>
            </a:r>
            <a:endParaRPr lang="en-US" baseline="0" dirty="0"/>
          </a:p>
          <a:p>
            <a:pPr eaLnBrk="1" hangingPunct="1"/>
            <a:endParaRPr lang="en-US" baseline="0" dirty="0"/>
          </a:p>
          <a:p>
            <a:pPr eaLnBrk="1" hangingPunct="1"/>
            <a:endParaRPr lang="en-US" baseline="0" dirty="0"/>
          </a:p>
          <a:p>
            <a:pPr eaLnBrk="1" hangingPunct="1"/>
            <a:r>
              <a:rPr lang="en-US" baseline="0" dirty="0"/>
              <a:t>Culture, e.g. the participants of a particular process are negatively affected by the way they are mandated to perform a given process (e.g. a suboptimal way), and start deviating from that</a:t>
            </a:r>
          </a:p>
          <a:p>
            <a:pPr eaLnBrk="1" hangingPunct="1"/>
            <a:endParaRPr lang="en-US" baseline="0" dirty="0"/>
          </a:p>
          <a:p>
            <a:pPr marL="405836" lvl="1"/>
            <a:r>
              <a:rPr lang="en-US" dirty="0"/>
              <a:t>Importance</a:t>
            </a:r>
          </a:p>
          <a:p>
            <a:pPr marL="405836" lvl="1"/>
            <a:r>
              <a:rPr lang="en-US" dirty="0"/>
              <a:t>	Which processes have the greatest impact on the organization‘s	strategic goals?</a:t>
            </a:r>
          </a:p>
          <a:p>
            <a:pPr marL="405836" lvl="1"/>
            <a:endParaRPr lang="en-US" dirty="0"/>
          </a:p>
          <a:p>
            <a:pPr marL="405836" lvl="1"/>
            <a:r>
              <a:rPr lang="en-US" dirty="0"/>
              <a:t>Dysfunction</a:t>
            </a:r>
          </a:p>
          <a:p>
            <a:pPr marL="405836" lvl="1"/>
            <a:r>
              <a:rPr lang="en-US" dirty="0"/>
              <a:t>	Which processes are in the deepest trouble?</a:t>
            </a:r>
          </a:p>
          <a:p>
            <a:pPr marL="405836" lvl="1"/>
            <a:endParaRPr lang="en-US" dirty="0"/>
          </a:p>
          <a:p>
            <a:pPr marL="405836" lvl="1"/>
            <a:r>
              <a:rPr lang="en-US" dirty="0"/>
              <a:t>Feasibility</a:t>
            </a:r>
          </a:p>
          <a:p>
            <a:pPr marL="405836" lvl="1"/>
            <a:r>
              <a:rPr lang="en-US" dirty="0"/>
              <a:t>	Which process is the most susceptible to successful process 	management?</a:t>
            </a:r>
          </a:p>
          <a:p>
            <a:pPr marL="405836" lvl="1"/>
            <a:endParaRPr lang="en-US" dirty="0"/>
          </a:p>
          <a:p>
            <a:pPr defTabSz="732740" fontAlgn="base">
              <a:spcBef>
                <a:spcPct val="30000"/>
              </a:spcBef>
              <a:spcAft>
                <a:spcPct val="0"/>
              </a:spcAft>
              <a:defRPr/>
            </a:pPr>
            <a:r>
              <a:rPr lang="en-US" baseline="0" dirty="0"/>
              <a:t>The evaluation can be carried out through a process portfolio diagram</a:t>
            </a:r>
            <a:endParaRPr lang="en-US" dirty="0"/>
          </a:p>
          <a:p>
            <a:endParaRPr lang="en-US" dirty="0"/>
          </a:p>
          <a:p>
            <a:r>
              <a:rPr lang="en-US" dirty="0"/>
              <a:t>The second point is about the health of a process. Which processes perform the worst? Which ones are less conformant with policies and regulations? Which ones are the less </a:t>
            </a:r>
            <a:r>
              <a:rPr lang="en-US" dirty="0" err="1"/>
              <a:t>suistainable</a:t>
            </a:r>
            <a:r>
              <a:rPr lang="en-US" dirty="0"/>
              <a:t>?</a:t>
            </a:r>
          </a:p>
          <a:p>
            <a:endParaRPr lang="en-US" dirty="0"/>
          </a:p>
          <a:p>
            <a:r>
              <a:rPr lang="en-US" dirty="0"/>
              <a:t>The third point is</a:t>
            </a:r>
            <a:r>
              <a:rPr lang="en-US" baseline="0" dirty="0"/>
              <a:t> related to the susceptibility of a process to incidental or continuous process management initiatives, i.e. redesign, automation etc. BPM should focus on those processes where it is </a:t>
            </a:r>
            <a:r>
              <a:rPr lang="en-US" b="1" baseline="0" dirty="0"/>
              <a:t>reasonable to expect benefits</a:t>
            </a:r>
          </a:p>
          <a:p>
            <a:pPr marL="405836" lvl="1"/>
            <a:endParaRPr lang="en-US" dirty="0"/>
          </a:p>
          <a:p>
            <a:pPr eaLnBrk="1" hangingPunct="1"/>
            <a:endParaRPr lang="en-US" baseline="0" dirty="0"/>
          </a:p>
        </p:txBody>
      </p:sp>
    </p:spTree>
    <p:extLst>
      <p:ext uri="{BB962C8B-B14F-4D97-AF65-F5344CB8AC3E}">
        <p14:creationId xmlns:p14="http://schemas.microsoft.com/office/powerpoint/2010/main" val="2220799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By activity we mean</a:t>
            </a:r>
            <a:r>
              <a:rPr lang="en-AU" baseline="0" dirty="0"/>
              <a:t> both </a:t>
            </a:r>
            <a:r>
              <a:rPr lang="en-AU" baseline="0" dirty="0" err="1"/>
              <a:t>subprocess</a:t>
            </a:r>
            <a:r>
              <a:rPr lang="en-AU" baseline="0" dirty="0"/>
              <a:t> and task</a:t>
            </a:r>
            <a:endParaRPr lang="en-AU" dirty="0"/>
          </a:p>
        </p:txBody>
      </p:sp>
      <p:sp>
        <p:nvSpPr>
          <p:cNvPr id="4" name="Slide Number Placeholder 3"/>
          <p:cNvSpPr>
            <a:spLocks noGrp="1"/>
          </p:cNvSpPr>
          <p:nvPr>
            <p:ph type="sldNum" sz="quarter" idx="10"/>
          </p:nvPr>
        </p:nvSpPr>
        <p:spPr/>
        <p:txBody>
          <a:bodyPr/>
          <a:lstStyle/>
          <a:p>
            <a:fld id="{CEED19AA-3A3D-4515-BA28-DCA5CC570C34}" type="slidenum">
              <a:rPr lang="en-US" smtClean="0">
                <a:solidFill>
                  <a:srgbClr val="000000"/>
                </a:solidFill>
              </a:rPr>
              <a:pPr/>
              <a:t>33</a:t>
            </a:fld>
            <a:endParaRPr lang="en-US">
              <a:solidFill>
                <a:srgbClr val="000000"/>
              </a:solidFill>
            </a:endParaRPr>
          </a:p>
        </p:txBody>
      </p:sp>
    </p:spTree>
    <p:extLst>
      <p:ext uri="{BB962C8B-B14F-4D97-AF65-F5344CB8AC3E}">
        <p14:creationId xmlns:p14="http://schemas.microsoft.com/office/powerpoint/2010/main" val="242476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dt" sz="quarter" idx="1"/>
          </p:nvPr>
        </p:nvSpPr>
        <p:spPr>
          <a:xfrm>
            <a:off x="3785538" y="2"/>
            <a:ext cx="2896445" cy="488841"/>
          </a:xfrm>
          <a:prstGeom prst="rect">
            <a:avLst/>
          </a:prstGeom>
          <a:noFill/>
        </p:spPr>
        <p:txBody>
          <a:bodyPr lIns="90057" tIns="45028" rIns="90057" bIns="45028"/>
          <a:lstStyle/>
          <a:p>
            <a:r>
              <a:rPr lang="de-DE">
                <a:solidFill>
                  <a:srgbClr val="000000"/>
                </a:solidFill>
              </a:rPr>
              <a:t>Lecture - 4 March 1999</a:t>
            </a:r>
          </a:p>
        </p:txBody>
      </p:sp>
      <p:sp>
        <p:nvSpPr>
          <p:cNvPr id="60419" name="Rectangle 3"/>
          <p:cNvSpPr>
            <a:spLocks noGrp="1" noChangeArrowheads="1"/>
          </p:cNvSpPr>
          <p:nvPr>
            <p:ph type="sldNum" sz="quarter" idx="5"/>
          </p:nvPr>
        </p:nvSpPr>
        <p:spPr>
          <a:noFill/>
        </p:spPr>
        <p:txBody>
          <a:bodyPr/>
          <a:lstStyle/>
          <a:p>
            <a:fld id="{50490A57-A4F1-43F4-AAC5-1FBB78EF9132}" type="slidenum">
              <a:rPr lang="de-DE">
                <a:solidFill>
                  <a:srgbClr val="000000"/>
                </a:solidFill>
              </a:rPr>
              <a:pPr/>
              <a:t>34</a:t>
            </a:fld>
            <a:endParaRPr lang="de-DE">
              <a:solidFill>
                <a:srgbClr val="000000"/>
              </a:solidFill>
            </a:endParaRPr>
          </a:p>
        </p:txBody>
      </p:sp>
      <p:sp>
        <p:nvSpPr>
          <p:cNvPr id="60420" name="Rectangle 4"/>
          <p:cNvSpPr>
            <a:spLocks noGrp="1" noChangeArrowheads="1"/>
          </p:cNvSpPr>
          <p:nvPr>
            <p:ph type="ftr" sz="quarter" idx="4"/>
          </p:nvPr>
        </p:nvSpPr>
        <p:spPr>
          <a:noFill/>
        </p:spPr>
        <p:txBody>
          <a:bodyPr/>
          <a:lstStyle/>
          <a:p>
            <a:r>
              <a:rPr lang="de-DE">
                <a:solidFill>
                  <a:srgbClr val="000000"/>
                </a:solidFill>
              </a:rPr>
              <a:t>QUT Brisbane, Dr. Michael Rosemann</a:t>
            </a:r>
          </a:p>
        </p:txBody>
      </p:sp>
      <p:sp>
        <p:nvSpPr>
          <p:cNvPr id="60421" name="Rectangle 5"/>
          <p:cNvSpPr>
            <a:spLocks noGrp="1" noChangeArrowheads="1"/>
          </p:cNvSpPr>
          <p:nvPr>
            <p:ph type="hdr" sz="quarter"/>
          </p:nvPr>
        </p:nvSpPr>
        <p:spPr>
          <a:xfrm>
            <a:off x="1" y="2"/>
            <a:ext cx="2896445" cy="488841"/>
          </a:xfrm>
          <a:prstGeom prst="rect">
            <a:avLst/>
          </a:prstGeom>
          <a:noFill/>
        </p:spPr>
        <p:txBody>
          <a:bodyPr lIns="90057" tIns="45028" rIns="90057" bIns="45028"/>
          <a:lstStyle/>
          <a:p>
            <a:r>
              <a:rPr lang="de-DE">
                <a:solidFill>
                  <a:srgbClr val="000000"/>
                </a:solidFill>
              </a:rPr>
              <a:t>ITN286 - Process Engineering and EWS</a:t>
            </a:r>
          </a:p>
        </p:txBody>
      </p:sp>
      <p:sp>
        <p:nvSpPr>
          <p:cNvPr id="60422" name="Rectangle 2"/>
          <p:cNvSpPr>
            <a:spLocks noGrp="1" noRot="1" noChangeAspect="1" noChangeArrowheads="1" noTextEdit="1"/>
          </p:cNvSpPr>
          <p:nvPr>
            <p:ph type="sldImg"/>
          </p:nvPr>
        </p:nvSpPr>
        <p:spPr bwMode="auto">
          <a:xfrm>
            <a:off x="950769" y="756788"/>
            <a:ext cx="4823980" cy="3629143"/>
          </a:xfrm>
          <a:prstGeom prst="rect">
            <a:avLst/>
          </a:prstGeom>
          <a:noFill/>
          <a:ln>
            <a:solidFill>
              <a:srgbClr val="000000"/>
            </a:solidFill>
            <a:miter lim="800000"/>
            <a:headEnd/>
            <a:tailEnd/>
          </a:ln>
        </p:spPr>
      </p:sp>
      <p:sp>
        <p:nvSpPr>
          <p:cNvPr id="2" name="Notes Placeholder 1"/>
          <p:cNvSpPr>
            <a:spLocks noGrp="1"/>
          </p:cNvSpPr>
          <p:nvPr>
            <p:ph type="body" idx="1"/>
          </p:nvPr>
        </p:nvSpPr>
        <p:spPr>
          <a:xfrm>
            <a:off x="668656" y="4711162"/>
            <a:ext cx="5346123" cy="3854302"/>
          </a:xfrm>
          <a:prstGeom prst="rect">
            <a:avLst/>
          </a:prstGeom>
        </p:spPr>
        <p:txBody>
          <a:bodyPr/>
          <a:lstStyle/>
          <a:p>
            <a:pPr defTabSz="749503" fontAlgn="base">
              <a:spcBef>
                <a:spcPct val="30000"/>
              </a:spcBef>
              <a:spcAft>
                <a:spcPct val="0"/>
              </a:spcAft>
              <a:defRPr/>
            </a:pPr>
            <a:r>
              <a:rPr lang="en-US" baseline="0" dirty="0"/>
              <a:t>The evaluation can be carried out through a process portfolio diagram</a:t>
            </a:r>
            <a:endParaRPr lang="en-US" dirty="0"/>
          </a:p>
          <a:p>
            <a:endParaRPr lang="en-US" dirty="0"/>
          </a:p>
          <a:p>
            <a:r>
              <a:rPr lang="en-US" dirty="0"/>
              <a:t>The second point is about the health of a process. Which processes perform the worst? Which ones are less conformant with policies and regulations? Which ones are the less </a:t>
            </a:r>
            <a:r>
              <a:rPr lang="en-US" dirty="0" err="1"/>
              <a:t>suistainable</a:t>
            </a:r>
            <a:r>
              <a:rPr lang="en-US" dirty="0"/>
              <a:t>?</a:t>
            </a:r>
          </a:p>
          <a:p>
            <a:endParaRPr lang="en-US" dirty="0"/>
          </a:p>
          <a:p>
            <a:r>
              <a:rPr lang="en-US" dirty="0"/>
              <a:t>The third point is</a:t>
            </a:r>
            <a:r>
              <a:rPr lang="en-US" baseline="0" dirty="0"/>
              <a:t> related to the susceptibility of a process to incidental or continuous process management initiatives, i.e. redesign, automation etc. BPM should focus on those processes where it is reasonable to expect benefits</a:t>
            </a:r>
            <a:endParaRPr lang="en-US" dirty="0"/>
          </a:p>
        </p:txBody>
      </p:sp>
    </p:spTree>
    <p:extLst>
      <p:ext uri="{BB962C8B-B14F-4D97-AF65-F5344CB8AC3E}">
        <p14:creationId xmlns:p14="http://schemas.microsoft.com/office/powerpoint/2010/main" val="631537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60593" y="561338"/>
            <a:ext cx="3728258" cy="2805119"/>
          </a:xfrm>
          <a:prstGeom prst="rect">
            <a:avLst/>
          </a:prstGeom>
          <a:noFill/>
          <a:ln w="12700">
            <a:solidFill>
              <a:prstClr val="black"/>
            </a:solidFill>
          </a:ln>
        </p:spPr>
      </p:sp>
      <p:sp>
        <p:nvSpPr>
          <p:cNvPr id="3" name="Notes Placeholder 2"/>
          <p:cNvSpPr>
            <a:spLocks noGrp="1"/>
          </p:cNvSpPr>
          <p:nvPr>
            <p:ph type="body" idx="1"/>
          </p:nvPr>
        </p:nvSpPr>
        <p:spPr>
          <a:xfrm>
            <a:off x="904318" y="3551984"/>
            <a:ext cx="7238755" cy="3365413"/>
          </a:xfrm>
          <a:prstGeom prst="rect">
            <a:avLst/>
          </a:prstGeom>
        </p:spPr>
        <p:txBody>
          <a:bodyPr lIns="91553" tIns="45776" rIns="91553" bIns="45776">
            <a:normAutofit fontScale="47500" lnSpcReduction="20000"/>
          </a:bodyPr>
          <a:lstStyle/>
          <a:p>
            <a:r>
              <a:rPr lang="en-AU" dirty="0"/>
              <a:t>Possible = potential for outsourcing, esp.</a:t>
            </a:r>
            <a:r>
              <a:rPr lang="en-AU" baseline="0" dirty="0"/>
              <a:t> those that cannot be easily changed, such as handling of payments. Note, they are strategically not very important</a:t>
            </a:r>
            <a:endParaRPr lang="en-AU" dirty="0"/>
          </a:p>
          <a:p>
            <a:endParaRPr lang="en-AU" dirty="0"/>
          </a:p>
          <a:p>
            <a:r>
              <a:rPr lang="en-AU" dirty="0"/>
              <a:t>Importance </a:t>
            </a:r>
          </a:p>
          <a:p>
            <a:r>
              <a:rPr lang="en-AU" dirty="0"/>
              <a:t>Dysfunction</a:t>
            </a:r>
          </a:p>
          <a:p>
            <a:r>
              <a:rPr lang="en-AU" dirty="0"/>
              <a:t>Feasibility = </a:t>
            </a:r>
            <a:r>
              <a:rPr lang="en-US" dirty="0"/>
              <a:t>For each process, it should be determined how susceptible they are to process management initiatives, </a:t>
            </a:r>
            <a:r>
              <a:rPr lang="en-US" b="1" dirty="0"/>
              <a:t>either incidental or on a continuous basis</a:t>
            </a:r>
            <a:r>
              <a:rPr lang="en-US" dirty="0"/>
              <a:t>. Most notably, culture and politics involved in a particular process may be obstacles to achieve results from such initiatives. In general, process management should focus on those processes where it is reasonable to expect benefits. [CULTURE &amp; PEOPLE]</a:t>
            </a:r>
            <a:endParaRPr lang="en-AU" dirty="0"/>
          </a:p>
          <a:p>
            <a:endParaRPr lang="en-AU" dirty="0"/>
          </a:p>
          <a:p>
            <a:pPr defTabSz="761945" fontAlgn="base">
              <a:spcBef>
                <a:spcPct val="30000"/>
              </a:spcBef>
              <a:spcAft>
                <a:spcPct val="0"/>
              </a:spcAft>
              <a:defRPr/>
            </a:pPr>
            <a:r>
              <a:rPr lang="en-US" dirty="0"/>
              <a:t>Clearly, the three aspects of importance, dysfunction and feasibility are fully orthogonal. </a:t>
            </a:r>
          </a:p>
          <a:p>
            <a:pPr defTabSz="761945" fontAlgn="base">
              <a:spcBef>
                <a:spcPct val="30000"/>
              </a:spcBef>
              <a:spcAft>
                <a:spcPct val="0"/>
              </a:spcAft>
              <a:defRPr/>
            </a:pPr>
            <a:endParaRPr lang="en-US" dirty="0"/>
          </a:p>
          <a:p>
            <a:pPr defTabSz="761945" fontAlgn="base">
              <a:spcBef>
                <a:spcPct val="30000"/>
              </a:spcBef>
              <a:spcAft>
                <a:spcPct val="0"/>
              </a:spcAft>
              <a:defRPr/>
            </a:pPr>
            <a:r>
              <a:rPr lang="en-US" dirty="0"/>
              <a:t>3</a:t>
            </a:r>
            <a:r>
              <a:rPr lang="en-US" baseline="0" dirty="0"/>
              <a:t> </a:t>
            </a:r>
            <a:r>
              <a:rPr lang="en-US" dirty="0"/>
              <a:t>messages:</a:t>
            </a:r>
          </a:p>
          <a:p>
            <a:pPr marL="168638" indent="-168638" defTabSz="761945" fontAlgn="base">
              <a:spcBef>
                <a:spcPct val="30000"/>
              </a:spcBef>
              <a:spcAft>
                <a:spcPct val="0"/>
              </a:spcAft>
              <a:buFontTx/>
              <a:buChar char="-"/>
              <a:defRPr/>
            </a:pPr>
            <a:r>
              <a:rPr lang="en-US" dirty="0"/>
              <a:t>Not too many projects in parallel</a:t>
            </a:r>
            <a:r>
              <a:rPr lang="en-US" baseline="0" dirty="0"/>
              <a:t> </a:t>
            </a:r>
            <a:r>
              <a:rPr lang="en-US" dirty="0"/>
              <a:t>because it’s too costly (time, resources)</a:t>
            </a:r>
          </a:p>
          <a:p>
            <a:pPr marL="168638" indent="-168638" defTabSz="761945" fontAlgn="base">
              <a:spcBef>
                <a:spcPct val="30000"/>
              </a:spcBef>
              <a:spcAft>
                <a:spcPct val="0"/>
              </a:spcAft>
              <a:buFontTx/>
              <a:buChar char="-"/>
              <a:defRPr/>
            </a:pPr>
            <a:r>
              <a:rPr lang="en-US" dirty="0"/>
              <a:t>Not too many projects in parallel because of increased coordination complexity</a:t>
            </a:r>
            <a:r>
              <a:rPr lang="en-US" baseline="0" dirty="0"/>
              <a:t> (processes are interrelated)</a:t>
            </a:r>
          </a:p>
          <a:p>
            <a:pPr marL="168638" indent="-168638" defTabSz="761945" fontAlgn="base">
              <a:spcBef>
                <a:spcPct val="30000"/>
              </a:spcBef>
              <a:spcAft>
                <a:spcPct val="0"/>
              </a:spcAft>
              <a:buFontTx/>
              <a:buChar char="-"/>
              <a:defRPr/>
            </a:pPr>
            <a:r>
              <a:rPr lang="en-US" baseline="0" dirty="0"/>
              <a:t>Don’t tackle for first the process that is the most strategically important and dysfunctional, because you will have high chances of failure. Rather, start with a small number of projects as Davenport say, and learn from these</a:t>
            </a:r>
          </a:p>
          <a:p>
            <a:pPr marL="168638" indent="-168638" defTabSz="761945" fontAlgn="base">
              <a:spcBef>
                <a:spcPct val="30000"/>
              </a:spcBef>
              <a:spcAft>
                <a:spcPct val="0"/>
              </a:spcAft>
              <a:buFontTx/>
              <a:buChar char="-"/>
              <a:defRPr/>
            </a:pPr>
            <a:endParaRPr lang="en-US" dirty="0"/>
          </a:p>
          <a:p>
            <a:pPr defTabSz="761945" fontAlgn="base">
              <a:spcBef>
                <a:spcPct val="30000"/>
              </a:spcBef>
              <a:spcAft>
                <a:spcPct val="0"/>
              </a:spcAft>
              <a:defRPr/>
            </a:pPr>
            <a:endParaRPr lang="en-US" dirty="0"/>
          </a:p>
          <a:p>
            <a:pPr defTabSz="761945" fontAlgn="base">
              <a:spcBef>
                <a:spcPct val="30000"/>
              </a:spcBef>
              <a:spcAft>
                <a:spcPct val="0"/>
              </a:spcAft>
              <a:defRPr/>
            </a:pPr>
            <a:r>
              <a:rPr lang="en-US" b="1" dirty="0"/>
              <a:t>Should all processes that are dysfunctional, of strategic importance, and feasible to manage be subjected to process management initiatives?</a:t>
            </a:r>
          </a:p>
          <a:p>
            <a:pPr defTabSz="761945" fontAlgn="base">
              <a:spcBef>
                <a:spcPct val="30000"/>
              </a:spcBef>
              <a:spcAft>
                <a:spcPct val="0"/>
              </a:spcAft>
              <a:defRPr/>
            </a:pPr>
            <a:r>
              <a:rPr lang="en-US" dirty="0"/>
              <a:t>The general answer to this question is that for most organizations this is not feasible. Recall again that process management consumes resources. Even when there is a clear incentive to, for example, redesign various existing business processes, most organizations lack sufficient resources—people, funds, and time—to do so. Only the largest organizations are able to support more than a handful of process improvement projects at the same time. A good case in point is IBM, an organization known to have process improvement projects going on within all its existing business processes on a continuous basis. Another caveat of carrying out many simultaneous process management efforts is that these will create </a:t>
            </a:r>
            <a:r>
              <a:rPr lang="en-US" b="1" dirty="0"/>
              <a:t>coordination complexity</a:t>
            </a:r>
            <a:r>
              <a:rPr lang="en-US" dirty="0"/>
              <a:t>. Remember that processes may be linked to each other in various respects, such that measures taken for one process should be synchronized with those taken for other. As Davenport [10] describes: </a:t>
            </a:r>
            <a:r>
              <a:rPr lang="en-US" b="1" dirty="0"/>
              <a:t>Most companies choose to address a small set of business processes in order to gain experience with innovation initiatives, and they focus their resources on the most critical processes</a:t>
            </a:r>
            <a:r>
              <a:rPr lang="en-US" dirty="0"/>
              <a:t>. </a:t>
            </a:r>
            <a:r>
              <a:rPr lang="en-US" b="1" dirty="0"/>
              <a:t>Each successful initiative becomes a model for future efforts</a:t>
            </a:r>
            <a:r>
              <a:rPr lang="en-US" dirty="0"/>
              <a:t>. </a:t>
            </a:r>
          </a:p>
          <a:p>
            <a:pPr defTabSz="761945" fontAlgn="base">
              <a:spcBef>
                <a:spcPct val="30000"/>
              </a:spcBef>
              <a:spcAft>
                <a:spcPct val="0"/>
              </a:spcAft>
              <a:defRPr/>
            </a:pPr>
            <a:endParaRPr lang="en-US" dirty="0"/>
          </a:p>
          <a:p>
            <a:pPr defTabSz="761945" fontAlgn="base">
              <a:spcBef>
                <a:spcPct val="30000"/>
              </a:spcBef>
              <a:spcAft>
                <a:spcPct val="0"/>
              </a:spcAft>
              <a:defRPr/>
            </a:pPr>
            <a:r>
              <a:rPr lang="en-US" dirty="0"/>
              <a:t>What is happening in some organizations is that widespread efforts are made to at least model all important business processes, delaying the decision to make the step to more advanced BPM efforts (e.g. process redesign or automation). The idea is that </a:t>
            </a:r>
            <a:r>
              <a:rPr lang="en-US" b="1" dirty="0"/>
              <a:t>process models are a cornerstone of any further BPM efforts </a:t>
            </a:r>
            <a:r>
              <a:rPr lang="en-US" dirty="0"/>
              <a:t>in any case and that their existence will help to better understand where improvements can be gained. Creating a model of a process leads to the valuable insight how that process works at all, and can provide a good basis for small improvements that can easily be implemented. On the downside, such an approach bears the risk that major improvements are missed and stakeholders develop a feeling of a lack of return for the efforts. It should be stressed here, too, that the actual modeling of business processes is not an element of the process identification stage.</a:t>
            </a:r>
          </a:p>
          <a:p>
            <a:pPr defTabSz="761945" fontAlgn="base">
              <a:spcBef>
                <a:spcPct val="30000"/>
              </a:spcBef>
              <a:spcAft>
                <a:spcPct val="0"/>
              </a:spcAft>
              <a:defRPr/>
            </a:pPr>
            <a:endParaRPr lang="en-US" dirty="0"/>
          </a:p>
          <a:p>
            <a:pPr defTabSz="761945" fontAlgn="base">
              <a:spcBef>
                <a:spcPct val="30000"/>
              </a:spcBef>
              <a:spcAft>
                <a:spcPct val="0"/>
              </a:spcAft>
              <a:defRPr/>
            </a:pPr>
            <a:r>
              <a:rPr lang="en-US" dirty="0"/>
              <a:t>---</a:t>
            </a:r>
          </a:p>
          <a:p>
            <a:pPr defTabSz="761945" fontAlgn="base">
              <a:spcBef>
                <a:spcPct val="30000"/>
              </a:spcBef>
              <a:spcAft>
                <a:spcPct val="0"/>
              </a:spcAft>
              <a:defRPr/>
            </a:pPr>
            <a:endParaRPr lang="en-US" dirty="0"/>
          </a:p>
          <a:p>
            <a:pPr defTabSz="761945" fontAlgn="base">
              <a:spcBef>
                <a:spcPct val="30000"/>
              </a:spcBef>
              <a:spcAft>
                <a:spcPct val="0"/>
              </a:spcAft>
              <a:defRPr/>
            </a:pPr>
            <a:r>
              <a:rPr lang="en-US" dirty="0"/>
              <a:t>Note that it </a:t>
            </a:r>
            <a:r>
              <a:rPr lang="en-US" b="0" dirty="0"/>
              <a:t>may very well be that a strategically important process is also the process that can be expected to be the most difficult one to manage</a:t>
            </a:r>
            <a:r>
              <a:rPr lang="en-US" dirty="0"/>
              <a:t>, simply because so many earlier improvement efforts have already failed. An organization may not have a choice in such a situation. If a strategic process cannot be improved, this may turn out to be fatal for an organization as a whole. Think of a situation where the process to come up with new products creates much turmoil and conflicts within an organization: If the issues cannot be sorted out, the company may stop functioning quickly. In other settings, it may be more important to gain credibility with process management activities first. This can be accomplished by focusing on problematic processes of milder strategic importance but where there is a great desire to change. If successful, an improvement project at such a place may give credibility to the process management approach. These are not choices that can be easily prescribed without taking the specific context into situation. The various evaluation outcomes should be balanced to reach a list of those processes that should receive priority over others.</a:t>
            </a:r>
          </a:p>
          <a:p>
            <a:pPr defTabSz="761945" fontAlgn="base">
              <a:spcBef>
                <a:spcPct val="30000"/>
              </a:spcBef>
              <a:spcAft>
                <a:spcPct val="0"/>
              </a:spcAft>
              <a:defRPr/>
            </a:pPr>
            <a:endParaRPr lang="en-US" dirty="0"/>
          </a:p>
          <a:p>
            <a:endParaRPr lang="en-AU" dirty="0"/>
          </a:p>
        </p:txBody>
      </p:sp>
      <p:sp>
        <p:nvSpPr>
          <p:cNvPr id="4" name="Slide Number Placeholder 3"/>
          <p:cNvSpPr>
            <a:spLocks noGrp="1"/>
          </p:cNvSpPr>
          <p:nvPr>
            <p:ph type="sldNum" sz="quarter" idx="10"/>
          </p:nvPr>
        </p:nvSpPr>
        <p:spPr/>
        <p:txBody>
          <a:bodyPr/>
          <a:lstStyle/>
          <a:p>
            <a:fld id="{9D5A2214-653C-4C2E-91D9-3B929644C9CF}" type="slidenum">
              <a:rPr lang="de-DE" smtClean="0">
                <a:solidFill>
                  <a:prstClr val="black"/>
                </a:solidFill>
              </a:rPr>
              <a:pPr/>
              <a:t>35</a:t>
            </a:fld>
            <a:endParaRPr lang="de-DE">
              <a:solidFill>
                <a:prstClr val="black"/>
              </a:solidFill>
            </a:endParaRPr>
          </a:p>
        </p:txBody>
      </p:sp>
      <p:sp>
        <p:nvSpPr>
          <p:cNvPr id="5" name="Footer Placeholder 4"/>
          <p:cNvSpPr>
            <a:spLocks noGrp="1"/>
          </p:cNvSpPr>
          <p:nvPr>
            <p:ph type="ftr" sz="quarter" idx="11"/>
          </p:nvPr>
        </p:nvSpPr>
        <p:spPr/>
        <p:txBody>
          <a:bodyPr/>
          <a:lstStyle/>
          <a:p>
            <a:r>
              <a:rPr lang="de-DE">
                <a:solidFill>
                  <a:prstClr val="black"/>
                </a:solidFill>
              </a:rPr>
              <a:t>QUT Brisbane, Dr. Jan Recker</a:t>
            </a:r>
            <a:endParaRPr lang="de-DE" dirty="0">
              <a:solidFill>
                <a:prstClr val="black"/>
              </a:solidFill>
            </a:endParaRPr>
          </a:p>
        </p:txBody>
      </p:sp>
    </p:spTree>
    <p:extLst>
      <p:ext uri="{BB962C8B-B14F-4D97-AF65-F5344CB8AC3E}">
        <p14:creationId xmlns:p14="http://schemas.microsoft.com/office/powerpoint/2010/main" val="1423766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dt" sz="quarter" idx="1"/>
          </p:nvPr>
        </p:nvSpPr>
        <p:spPr>
          <a:xfrm>
            <a:off x="3855640" y="2"/>
            <a:ext cx="2950083" cy="496309"/>
          </a:xfrm>
          <a:prstGeom prst="rect">
            <a:avLst/>
          </a:prstGeom>
          <a:noFill/>
        </p:spPr>
        <p:txBody>
          <a:bodyPr lIns="91559" tIns="45779" rIns="91559" bIns="45779"/>
          <a:lstStyle/>
          <a:p>
            <a:r>
              <a:rPr lang="de-DE">
                <a:solidFill>
                  <a:srgbClr val="000000"/>
                </a:solidFill>
              </a:rPr>
              <a:t>Lecture - 4 March 1999</a:t>
            </a:r>
          </a:p>
        </p:txBody>
      </p:sp>
      <p:sp>
        <p:nvSpPr>
          <p:cNvPr id="60419" name="Rectangle 3"/>
          <p:cNvSpPr>
            <a:spLocks noGrp="1" noChangeArrowheads="1"/>
          </p:cNvSpPr>
          <p:nvPr>
            <p:ph type="sldNum" sz="quarter" idx="5"/>
          </p:nvPr>
        </p:nvSpPr>
        <p:spPr>
          <a:noFill/>
        </p:spPr>
        <p:txBody>
          <a:bodyPr/>
          <a:lstStyle/>
          <a:p>
            <a:fld id="{50490A57-A4F1-43F4-AAC5-1FBB78EF9132}" type="slidenum">
              <a:rPr lang="de-DE">
                <a:solidFill>
                  <a:srgbClr val="000000"/>
                </a:solidFill>
              </a:rPr>
              <a:pPr/>
              <a:t>36</a:t>
            </a:fld>
            <a:endParaRPr lang="de-DE">
              <a:solidFill>
                <a:srgbClr val="000000"/>
              </a:solidFill>
            </a:endParaRPr>
          </a:p>
        </p:txBody>
      </p:sp>
      <p:sp>
        <p:nvSpPr>
          <p:cNvPr id="60420" name="Rectangle 4"/>
          <p:cNvSpPr>
            <a:spLocks noGrp="1" noChangeArrowheads="1"/>
          </p:cNvSpPr>
          <p:nvPr>
            <p:ph type="ftr" sz="quarter" idx="4"/>
          </p:nvPr>
        </p:nvSpPr>
        <p:spPr>
          <a:noFill/>
        </p:spPr>
        <p:txBody>
          <a:bodyPr/>
          <a:lstStyle/>
          <a:p>
            <a:r>
              <a:rPr lang="de-DE">
                <a:solidFill>
                  <a:srgbClr val="000000"/>
                </a:solidFill>
              </a:rPr>
              <a:t>QUT Brisbane, Dr. Michael Rosemann</a:t>
            </a:r>
          </a:p>
        </p:txBody>
      </p:sp>
      <p:sp>
        <p:nvSpPr>
          <p:cNvPr id="60421" name="Rectangle 5"/>
          <p:cNvSpPr>
            <a:spLocks noGrp="1" noChangeArrowheads="1"/>
          </p:cNvSpPr>
          <p:nvPr>
            <p:ph type="hdr" sz="quarter"/>
          </p:nvPr>
        </p:nvSpPr>
        <p:spPr>
          <a:xfrm>
            <a:off x="0" y="2"/>
            <a:ext cx="2950083" cy="496309"/>
          </a:xfrm>
          <a:prstGeom prst="rect">
            <a:avLst/>
          </a:prstGeom>
          <a:noFill/>
        </p:spPr>
        <p:txBody>
          <a:bodyPr lIns="91559" tIns="45779" rIns="91559" bIns="45779"/>
          <a:lstStyle/>
          <a:p>
            <a:r>
              <a:rPr lang="de-DE">
                <a:solidFill>
                  <a:srgbClr val="000000"/>
                </a:solidFill>
              </a:rPr>
              <a:t>ITN286 - Process Engineering and EWS</a:t>
            </a:r>
          </a:p>
        </p:txBody>
      </p:sp>
      <p:sp>
        <p:nvSpPr>
          <p:cNvPr id="60422" name="Rectangle 2"/>
          <p:cNvSpPr>
            <a:spLocks noGrp="1" noRot="1" noChangeAspect="1" noChangeArrowheads="1" noTextEdit="1"/>
          </p:cNvSpPr>
          <p:nvPr>
            <p:ph type="sldImg"/>
          </p:nvPr>
        </p:nvSpPr>
        <p:spPr bwMode="auto">
          <a:xfrm>
            <a:off x="968375" y="768350"/>
            <a:ext cx="4913313" cy="3684588"/>
          </a:xfrm>
          <a:prstGeom prst="rect">
            <a:avLst/>
          </a:prstGeom>
          <a:noFill/>
          <a:ln>
            <a:solidFill>
              <a:srgbClr val="000000"/>
            </a:solidFill>
            <a:miter lim="800000"/>
            <a:headEnd/>
            <a:tailEnd/>
          </a:ln>
        </p:spPr>
      </p:sp>
      <p:sp>
        <p:nvSpPr>
          <p:cNvPr id="2" name="Notes Placeholder 1"/>
          <p:cNvSpPr>
            <a:spLocks noGrp="1"/>
          </p:cNvSpPr>
          <p:nvPr>
            <p:ph type="body" idx="1"/>
          </p:nvPr>
        </p:nvSpPr>
        <p:spPr>
          <a:xfrm>
            <a:off x="681038" y="4783138"/>
            <a:ext cx="5445125" cy="3913187"/>
          </a:xfrm>
          <a:prstGeom prst="rect">
            <a:avLst/>
          </a:prstGeom>
        </p:spPr>
        <p:txBody>
          <a:bodyPr/>
          <a:lstStyle/>
          <a:p>
            <a:pPr marL="0" marR="0" indent="0" algn="l" defTabSz="762000" rtl="0" eaLnBrk="1" fontAlgn="base" latinLnBrk="0" hangingPunct="1">
              <a:lnSpc>
                <a:spcPct val="100000"/>
              </a:lnSpc>
              <a:spcBef>
                <a:spcPct val="30000"/>
              </a:spcBef>
              <a:spcAft>
                <a:spcPct val="0"/>
              </a:spcAft>
              <a:buClrTx/>
              <a:buSzTx/>
              <a:buFontTx/>
              <a:buNone/>
              <a:tabLst/>
              <a:defRPr/>
            </a:pPr>
            <a:r>
              <a:rPr lang="en-US" baseline="0" dirty="0"/>
              <a:t>The evaluation can be carried out through a process portfolio diagram</a:t>
            </a:r>
            <a:endParaRPr lang="en-US" dirty="0"/>
          </a:p>
          <a:p>
            <a:endParaRPr lang="en-US" dirty="0"/>
          </a:p>
          <a:p>
            <a:r>
              <a:rPr lang="en-US" dirty="0"/>
              <a:t>The second point is about the health of a process. Which processes perform the worst? Which ones are less conformant with policies and regulations? Which ones are the less </a:t>
            </a:r>
            <a:r>
              <a:rPr lang="en-US" dirty="0" err="1"/>
              <a:t>suistainable</a:t>
            </a:r>
            <a:r>
              <a:rPr lang="en-US" dirty="0"/>
              <a:t>?</a:t>
            </a:r>
          </a:p>
          <a:p>
            <a:endParaRPr lang="en-US" dirty="0"/>
          </a:p>
          <a:p>
            <a:r>
              <a:rPr lang="en-US" dirty="0"/>
              <a:t>The third point is</a:t>
            </a:r>
            <a:r>
              <a:rPr lang="en-US" baseline="0" dirty="0"/>
              <a:t> related to the susceptibility of a process to incidental or continuous process management initiatives, i.e. redesign, automation etc. BPM should focus on those processes where it is reasonable to expect benefits</a:t>
            </a:r>
            <a:endParaRPr lang="en-US" dirty="0"/>
          </a:p>
        </p:txBody>
      </p:sp>
    </p:spTree>
    <p:extLst>
      <p:ext uri="{BB962C8B-B14F-4D97-AF65-F5344CB8AC3E}">
        <p14:creationId xmlns:p14="http://schemas.microsoft.com/office/powerpoint/2010/main" val="289933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9863" y="569913"/>
            <a:ext cx="3797300" cy="2847975"/>
          </a:xfrm>
          <a:prstGeom prst="rect">
            <a:avLst/>
          </a:prstGeom>
          <a:noFill/>
          <a:ln w="12700">
            <a:solidFill>
              <a:prstClr val="black"/>
            </a:solidFill>
          </a:ln>
        </p:spPr>
      </p:sp>
      <p:sp>
        <p:nvSpPr>
          <p:cNvPr id="3" name="Notes Placeholder 2"/>
          <p:cNvSpPr>
            <a:spLocks noGrp="1"/>
          </p:cNvSpPr>
          <p:nvPr>
            <p:ph type="body" idx="1"/>
          </p:nvPr>
        </p:nvSpPr>
        <p:spPr>
          <a:xfrm>
            <a:off x="921065" y="3606250"/>
            <a:ext cx="7372806" cy="3416829"/>
          </a:xfrm>
          <a:prstGeom prst="rect">
            <a:avLst/>
          </a:prstGeom>
        </p:spPr>
        <p:txBody>
          <a:bodyPr lIns="93079" tIns="46539" rIns="93079" bIns="46539">
            <a:normAutofit fontScale="47500" lnSpcReduction="20000"/>
          </a:bodyPr>
          <a:lstStyle/>
          <a:p>
            <a:r>
              <a:rPr lang="en-AU" dirty="0"/>
              <a:t>Possible = potential for outsourcing, esp.</a:t>
            </a:r>
            <a:r>
              <a:rPr lang="en-AU" baseline="0" dirty="0"/>
              <a:t> those that cannot be easily changed, such as handling of payments. Note, they are strategically not very important</a:t>
            </a:r>
            <a:endParaRPr lang="en-AU" dirty="0"/>
          </a:p>
          <a:p>
            <a:endParaRPr lang="en-AU" dirty="0"/>
          </a:p>
          <a:p>
            <a:r>
              <a:rPr lang="en-AU" dirty="0"/>
              <a:t>Importance </a:t>
            </a:r>
          </a:p>
          <a:p>
            <a:r>
              <a:rPr lang="en-AU" dirty="0"/>
              <a:t>Dysfunction</a:t>
            </a:r>
          </a:p>
          <a:p>
            <a:r>
              <a:rPr lang="en-AU" dirty="0"/>
              <a:t>Feasibility = </a:t>
            </a:r>
            <a:r>
              <a:rPr lang="en-US" dirty="0"/>
              <a:t>For each process, it should be determined how susceptible they are to process management initiatives, </a:t>
            </a:r>
            <a:r>
              <a:rPr lang="en-US" b="1" dirty="0"/>
              <a:t>either incidental or on a continuous basis</a:t>
            </a:r>
            <a:r>
              <a:rPr lang="en-US" dirty="0"/>
              <a:t>. Most notably, culture and politics involved in a particular process may be obstacles to achieve results from such initiatives. In general, process management should focus on those processes where it is reasonable to expect benefits. [CULTURE &amp; PEOPLE]</a:t>
            </a:r>
            <a:endParaRPr lang="en-AU" dirty="0"/>
          </a:p>
          <a:p>
            <a:endParaRPr lang="en-AU" dirty="0"/>
          </a:p>
          <a:p>
            <a:pPr defTabSz="774649" fontAlgn="base">
              <a:spcBef>
                <a:spcPct val="30000"/>
              </a:spcBef>
              <a:spcAft>
                <a:spcPct val="0"/>
              </a:spcAft>
              <a:defRPr/>
            </a:pPr>
            <a:r>
              <a:rPr lang="en-US" dirty="0"/>
              <a:t>Clearly, the three aspects of importance, dysfunction and feasibility are fully orthogonal. </a:t>
            </a:r>
          </a:p>
          <a:p>
            <a:pPr defTabSz="774649" fontAlgn="base">
              <a:spcBef>
                <a:spcPct val="30000"/>
              </a:spcBef>
              <a:spcAft>
                <a:spcPct val="0"/>
              </a:spcAft>
              <a:defRPr/>
            </a:pPr>
            <a:endParaRPr lang="en-US" dirty="0"/>
          </a:p>
          <a:p>
            <a:pPr defTabSz="774649" fontAlgn="base">
              <a:spcBef>
                <a:spcPct val="30000"/>
              </a:spcBef>
              <a:spcAft>
                <a:spcPct val="0"/>
              </a:spcAft>
              <a:defRPr/>
            </a:pPr>
            <a:r>
              <a:rPr lang="en-US" dirty="0"/>
              <a:t>3</a:t>
            </a:r>
            <a:r>
              <a:rPr lang="en-US" baseline="0" dirty="0"/>
              <a:t> </a:t>
            </a:r>
            <a:r>
              <a:rPr lang="en-US" dirty="0"/>
              <a:t>messages:</a:t>
            </a:r>
          </a:p>
          <a:p>
            <a:pPr marL="171450" indent="-171450" defTabSz="774649" fontAlgn="base">
              <a:spcBef>
                <a:spcPct val="30000"/>
              </a:spcBef>
              <a:spcAft>
                <a:spcPct val="0"/>
              </a:spcAft>
              <a:buFontTx/>
              <a:buChar char="-"/>
              <a:defRPr/>
            </a:pPr>
            <a:r>
              <a:rPr lang="en-US" dirty="0"/>
              <a:t>Not too many projects in parallel</a:t>
            </a:r>
            <a:r>
              <a:rPr lang="en-US" baseline="0" dirty="0"/>
              <a:t> </a:t>
            </a:r>
            <a:r>
              <a:rPr lang="en-US" dirty="0"/>
              <a:t>because it’s too costly (time, resources)</a:t>
            </a:r>
          </a:p>
          <a:p>
            <a:pPr marL="171450" indent="-171450" defTabSz="774649" fontAlgn="base">
              <a:spcBef>
                <a:spcPct val="30000"/>
              </a:spcBef>
              <a:spcAft>
                <a:spcPct val="0"/>
              </a:spcAft>
              <a:buFontTx/>
              <a:buChar char="-"/>
              <a:defRPr/>
            </a:pPr>
            <a:r>
              <a:rPr lang="en-US" dirty="0"/>
              <a:t>Not too many projects in parallel because of increased coordination complexity</a:t>
            </a:r>
            <a:r>
              <a:rPr lang="en-US" baseline="0" dirty="0"/>
              <a:t> (processes are interrelated)</a:t>
            </a:r>
          </a:p>
          <a:p>
            <a:pPr marL="171450" indent="-171450" defTabSz="774649" fontAlgn="base">
              <a:spcBef>
                <a:spcPct val="30000"/>
              </a:spcBef>
              <a:spcAft>
                <a:spcPct val="0"/>
              </a:spcAft>
              <a:buFontTx/>
              <a:buChar char="-"/>
              <a:defRPr/>
            </a:pPr>
            <a:r>
              <a:rPr lang="en-US" baseline="0" dirty="0"/>
              <a:t>Don’t tackle for first the process that is the most strategically important and dysfunctional, because you will have high chances of failure. Rather, start with a small number of projects as Davenport say, and learn from these</a:t>
            </a:r>
          </a:p>
          <a:p>
            <a:pPr marL="171450" indent="-171450" defTabSz="774649" fontAlgn="base">
              <a:spcBef>
                <a:spcPct val="30000"/>
              </a:spcBef>
              <a:spcAft>
                <a:spcPct val="0"/>
              </a:spcAft>
              <a:buFontTx/>
              <a:buChar char="-"/>
              <a:defRPr/>
            </a:pPr>
            <a:endParaRPr lang="en-US" dirty="0"/>
          </a:p>
          <a:p>
            <a:pPr defTabSz="774649" fontAlgn="base">
              <a:spcBef>
                <a:spcPct val="30000"/>
              </a:spcBef>
              <a:spcAft>
                <a:spcPct val="0"/>
              </a:spcAft>
              <a:defRPr/>
            </a:pPr>
            <a:endParaRPr lang="en-US" dirty="0"/>
          </a:p>
          <a:p>
            <a:pPr defTabSz="774649" fontAlgn="base">
              <a:spcBef>
                <a:spcPct val="30000"/>
              </a:spcBef>
              <a:spcAft>
                <a:spcPct val="0"/>
              </a:spcAft>
              <a:defRPr/>
            </a:pPr>
            <a:r>
              <a:rPr lang="en-US" b="1" dirty="0"/>
              <a:t>Should all processes that are dysfunctional, of strategic importance, and feasible to manage be subjected to process management initiatives?</a:t>
            </a:r>
          </a:p>
          <a:p>
            <a:pPr defTabSz="774649" fontAlgn="base">
              <a:spcBef>
                <a:spcPct val="30000"/>
              </a:spcBef>
              <a:spcAft>
                <a:spcPct val="0"/>
              </a:spcAft>
              <a:defRPr/>
            </a:pPr>
            <a:r>
              <a:rPr lang="en-US" dirty="0"/>
              <a:t>The general answer to this question is that for most organizations this is not feasible. Recall again that process management consumes resources. Even when there is a clear incentive to, for example, redesign various existing business processes, most organizations lack sufficient resources—people, funds, and time—to do so. Only the largest organizations are able to support more than a handful of process improvement projects at the same time. A good case in point is IBM, an organization known to have process improvement projects going on within all its existing business processes on a continuous basis. Another caveat of carrying out many simultaneous process management efforts is that these will create </a:t>
            </a:r>
            <a:r>
              <a:rPr lang="en-US" b="1" dirty="0"/>
              <a:t>coordination complexity</a:t>
            </a:r>
            <a:r>
              <a:rPr lang="en-US" dirty="0"/>
              <a:t>. Remember that processes may be linked to each other in various respects, such that measures taken for one process should be synchronized with those taken for other. As Davenport [10] describes: </a:t>
            </a:r>
            <a:r>
              <a:rPr lang="en-US" b="1" dirty="0"/>
              <a:t>Most companies choose to address a small set of business processes in order to gain experience with innovation initiatives, and they focus their resources on the most critical processes</a:t>
            </a:r>
            <a:r>
              <a:rPr lang="en-US" dirty="0"/>
              <a:t>. </a:t>
            </a:r>
            <a:r>
              <a:rPr lang="en-US" b="1" dirty="0"/>
              <a:t>Each successful initiative becomes a model for future efforts</a:t>
            </a:r>
            <a:r>
              <a:rPr lang="en-US" dirty="0"/>
              <a:t>. </a:t>
            </a:r>
          </a:p>
          <a:p>
            <a:pPr defTabSz="774649" fontAlgn="base">
              <a:spcBef>
                <a:spcPct val="30000"/>
              </a:spcBef>
              <a:spcAft>
                <a:spcPct val="0"/>
              </a:spcAft>
              <a:defRPr/>
            </a:pPr>
            <a:endParaRPr lang="en-US" dirty="0"/>
          </a:p>
          <a:p>
            <a:pPr defTabSz="774649" fontAlgn="base">
              <a:spcBef>
                <a:spcPct val="30000"/>
              </a:spcBef>
              <a:spcAft>
                <a:spcPct val="0"/>
              </a:spcAft>
              <a:defRPr/>
            </a:pPr>
            <a:r>
              <a:rPr lang="en-US" dirty="0"/>
              <a:t>What is happening in some organizations is that widespread efforts are made to at least model all important business processes, delaying the decision to make the step to more advanced BPM efforts (e.g. process redesign or automation). The idea is that </a:t>
            </a:r>
            <a:r>
              <a:rPr lang="en-US" b="1" dirty="0"/>
              <a:t>process models are a cornerstone of any further BPM efforts </a:t>
            </a:r>
            <a:r>
              <a:rPr lang="en-US" dirty="0"/>
              <a:t>in any case and that their existence will help to better understand where improvements can be gained. Creating a model of a process leads to the valuable insight how that process works at all, and can provide a good basis for small improvements that can easily be implemented. On the downside, such an approach bears the risk that major improvements are missed and stakeholders develop a feeling of a lack of return for the efforts. It should be stressed here, too, that the actual modeling of business processes is not an element of the process identification stage.</a:t>
            </a:r>
          </a:p>
          <a:p>
            <a:pPr defTabSz="774649" fontAlgn="base">
              <a:spcBef>
                <a:spcPct val="30000"/>
              </a:spcBef>
              <a:spcAft>
                <a:spcPct val="0"/>
              </a:spcAft>
              <a:defRPr/>
            </a:pPr>
            <a:endParaRPr lang="en-US" dirty="0"/>
          </a:p>
          <a:p>
            <a:pPr defTabSz="774649" fontAlgn="base">
              <a:spcBef>
                <a:spcPct val="30000"/>
              </a:spcBef>
              <a:spcAft>
                <a:spcPct val="0"/>
              </a:spcAft>
              <a:defRPr/>
            </a:pPr>
            <a:r>
              <a:rPr lang="en-US" dirty="0"/>
              <a:t>---</a:t>
            </a:r>
          </a:p>
          <a:p>
            <a:pPr defTabSz="774649" fontAlgn="base">
              <a:spcBef>
                <a:spcPct val="30000"/>
              </a:spcBef>
              <a:spcAft>
                <a:spcPct val="0"/>
              </a:spcAft>
              <a:defRPr/>
            </a:pPr>
            <a:endParaRPr lang="en-US" dirty="0"/>
          </a:p>
          <a:p>
            <a:pPr marL="0" marR="0" indent="0" algn="l" defTabSz="774649" rtl="0" eaLnBrk="1" fontAlgn="base" latinLnBrk="0" hangingPunct="1">
              <a:lnSpc>
                <a:spcPct val="100000"/>
              </a:lnSpc>
              <a:spcBef>
                <a:spcPct val="30000"/>
              </a:spcBef>
              <a:spcAft>
                <a:spcPct val="0"/>
              </a:spcAft>
              <a:buClrTx/>
              <a:buSzTx/>
              <a:buFontTx/>
              <a:buNone/>
              <a:tabLst/>
              <a:defRPr/>
            </a:pPr>
            <a:r>
              <a:rPr lang="en-US" dirty="0"/>
              <a:t>Note that it </a:t>
            </a:r>
            <a:r>
              <a:rPr lang="en-US" b="0" dirty="0"/>
              <a:t>may very well be that a strategically important process is also the process that can be expected to be the most difficult one to manage</a:t>
            </a:r>
            <a:r>
              <a:rPr lang="en-US" dirty="0"/>
              <a:t>, simply because so many earlier improvement efforts have already failed. An organization may not have a choice in such a situation. If a strategic process cannot be improved, this may turn out to be fatal for an organization as a whole. Think of a situation where the process to come up with new products creates much turmoil and conflicts within an organization: If the issues cannot be sorted out, the company may stop functioning quickly. In other settings, it may be more important to gain credibility with process management activities first. This can be accomplished by focusing on problematic processes of milder strategic importance but where there is a great desire to change. If successful, an improvement project at such a place may give credibility to the process management approach. These are not choices that can be easily prescribed without taking the specific context into situation. The various evaluation outcomes should be balanced to reach a list of those processes that should receive priority over others.</a:t>
            </a:r>
          </a:p>
          <a:p>
            <a:pPr defTabSz="774649" fontAlgn="base">
              <a:spcBef>
                <a:spcPct val="30000"/>
              </a:spcBef>
              <a:spcAft>
                <a:spcPct val="0"/>
              </a:spcAft>
              <a:defRPr/>
            </a:pPr>
            <a:endParaRPr lang="en-US" dirty="0"/>
          </a:p>
          <a:p>
            <a:endParaRPr lang="en-AU" dirty="0"/>
          </a:p>
        </p:txBody>
      </p:sp>
      <p:sp>
        <p:nvSpPr>
          <p:cNvPr id="4" name="Slide Number Placeholder 3"/>
          <p:cNvSpPr>
            <a:spLocks noGrp="1"/>
          </p:cNvSpPr>
          <p:nvPr>
            <p:ph type="sldNum" sz="quarter" idx="10"/>
          </p:nvPr>
        </p:nvSpPr>
        <p:spPr/>
        <p:txBody>
          <a:bodyPr/>
          <a:lstStyle/>
          <a:p>
            <a:fld id="{9D5A2214-653C-4C2E-91D9-3B929644C9CF}" type="slidenum">
              <a:rPr lang="de-DE" smtClean="0">
                <a:solidFill>
                  <a:prstClr val="black"/>
                </a:solidFill>
              </a:rPr>
              <a:pPr/>
              <a:t>37</a:t>
            </a:fld>
            <a:endParaRPr lang="de-DE">
              <a:solidFill>
                <a:prstClr val="black"/>
              </a:solidFill>
            </a:endParaRPr>
          </a:p>
        </p:txBody>
      </p:sp>
      <p:sp>
        <p:nvSpPr>
          <p:cNvPr id="5" name="Footer Placeholder 4"/>
          <p:cNvSpPr>
            <a:spLocks noGrp="1"/>
          </p:cNvSpPr>
          <p:nvPr>
            <p:ph type="ftr" sz="quarter" idx="11"/>
          </p:nvPr>
        </p:nvSpPr>
        <p:spPr/>
        <p:txBody>
          <a:bodyPr/>
          <a:lstStyle/>
          <a:p>
            <a:r>
              <a:rPr lang="de-DE">
                <a:solidFill>
                  <a:prstClr val="black"/>
                </a:solidFill>
              </a:rPr>
              <a:t>QUT Brisbane, Dr. Jan Recker</a:t>
            </a:r>
            <a:endParaRPr lang="de-DE" dirty="0">
              <a:solidFill>
                <a:prstClr val="black"/>
              </a:solidFill>
            </a:endParaRPr>
          </a:p>
        </p:txBody>
      </p:sp>
    </p:spTree>
    <p:extLst>
      <p:ext uri="{BB962C8B-B14F-4D97-AF65-F5344CB8AC3E}">
        <p14:creationId xmlns:p14="http://schemas.microsoft.com/office/powerpoint/2010/main" val="184525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a:ln/>
        </p:spPr>
      </p:sp>
      <p:sp>
        <p:nvSpPr>
          <p:cNvPr id="921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21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0491" eaLnBrk="0" hangingPunct="0">
              <a:defRPr sz="2300" b="1">
                <a:solidFill>
                  <a:schemeClr val="tx1"/>
                </a:solidFill>
                <a:latin typeface="Arial" panose="020B0604020202020204" pitchFamily="34" charset="0"/>
                <a:ea typeface="MS PGothic" panose="020B0600070205080204" pitchFamily="34" charset="-128"/>
              </a:defRPr>
            </a:lvl1pPr>
            <a:lvl2pPr marL="702756" indent="-270291" defTabSz="920491" eaLnBrk="0" hangingPunct="0">
              <a:defRPr sz="2300" b="1">
                <a:solidFill>
                  <a:schemeClr val="tx1"/>
                </a:solidFill>
                <a:latin typeface="Arial" panose="020B0604020202020204" pitchFamily="34" charset="0"/>
                <a:ea typeface="MS PGothic" panose="020B0600070205080204" pitchFamily="34" charset="-128"/>
              </a:defRPr>
            </a:lvl2pPr>
            <a:lvl3pPr marL="1081164" indent="-216233" defTabSz="920491" eaLnBrk="0" hangingPunct="0">
              <a:defRPr sz="2300" b="1">
                <a:solidFill>
                  <a:schemeClr val="tx1"/>
                </a:solidFill>
                <a:latin typeface="Arial" panose="020B0604020202020204" pitchFamily="34" charset="0"/>
                <a:ea typeface="MS PGothic" panose="020B0600070205080204" pitchFamily="34" charset="-128"/>
              </a:defRPr>
            </a:lvl3pPr>
            <a:lvl4pPr marL="1513629" indent="-216233" defTabSz="920491" eaLnBrk="0" hangingPunct="0">
              <a:defRPr sz="2300" b="1">
                <a:solidFill>
                  <a:schemeClr val="tx1"/>
                </a:solidFill>
                <a:latin typeface="Arial" panose="020B0604020202020204" pitchFamily="34" charset="0"/>
                <a:ea typeface="MS PGothic" panose="020B0600070205080204" pitchFamily="34" charset="-128"/>
              </a:defRPr>
            </a:lvl4pPr>
            <a:lvl5pPr marL="1946095" indent="-216233" defTabSz="920491" eaLnBrk="0" hangingPunct="0">
              <a:defRPr sz="2300" b="1">
                <a:solidFill>
                  <a:schemeClr val="tx1"/>
                </a:solidFill>
                <a:latin typeface="Arial" panose="020B0604020202020204" pitchFamily="34" charset="0"/>
                <a:ea typeface="MS PGothic" panose="020B0600070205080204" pitchFamily="34" charset="-128"/>
              </a:defRPr>
            </a:lvl5pPr>
            <a:lvl6pPr marL="2378560" indent="-216233" defTabSz="920491" eaLnBrk="0" fontAlgn="base" hangingPunct="0">
              <a:spcBef>
                <a:spcPct val="0"/>
              </a:spcBef>
              <a:spcAft>
                <a:spcPct val="0"/>
              </a:spcAft>
              <a:defRPr sz="2300" b="1">
                <a:solidFill>
                  <a:schemeClr val="tx1"/>
                </a:solidFill>
                <a:latin typeface="Arial" panose="020B0604020202020204" pitchFamily="34" charset="0"/>
                <a:ea typeface="MS PGothic" panose="020B0600070205080204" pitchFamily="34" charset="-128"/>
              </a:defRPr>
            </a:lvl6pPr>
            <a:lvl7pPr marL="2811026" indent="-216233" defTabSz="920491" eaLnBrk="0" fontAlgn="base" hangingPunct="0">
              <a:spcBef>
                <a:spcPct val="0"/>
              </a:spcBef>
              <a:spcAft>
                <a:spcPct val="0"/>
              </a:spcAft>
              <a:defRPr sz="2300" b="1">
                <a:solidFill>
                  <a:schemeClr val="tx1"/>
                </a:solidFill>
                <a:latin typeface="Arial" panose="020B0604020202020204" pitchFamily="34" charset="0"/>
                <a:ea typeface="MS PGothic" panose="020B0600070205080204" pitchFamily="34" charset="-128"/>
              </a:defRPr>
            </a:lvl7pPr>
            <a:lvl8pPr marL="3243491" indent="-216233" defTabSz="920491" eaLnBrk="0" fontAlgn="base" hangingPunct="0">
              <a:spcBef>
                <a:spcPct val="0"/>
              </a:spcBef>
              <a:spcAft>
                <a:spcPct val="0"/>
              </a:spcAft>
              <a:defRPr sz="2300" b="1">
                <a:solidFill>
                  <a:schemeClr val="tx1"/>
                </a:solidFill>
                <a:latin typeface="Arial" panose="020B0604020202020204" pitchFamily="34" charset="0"/>
                <a:ea typeface="MS PGothic" panose="020B0600070205080204" pitchFamily="34" charset="-128"/>
              </a:defRPr>
            </a:lvl8pPr>
            <a:lvl9pPr marL="3675957" indent="-216233" defTabSz="920491" eaLnBrk="0" fontAlgn="base" hangingPunct="0">
              <a:spcBef>
                <a:spcPct val="0"/>
              </a:spcBef>
              <a:spcAft>
                <a:spcPct val="0"/>
              </a:spcAft>
              <a:defRPr sz="2300" b="1">
                <a:solidFill>
                  <a:schemeClr val="tx1"/>
                </a:solidFill>
                <a:latin typeface="Arial" panose="020B0604020202020204" pitchFamily="34" charset="0"/>
                <a:ea typeface="MS PGothic" panose="020B0600070205080204" pitchFamily="34" charset="-128"/>
              </a:defRPr>
            </a:lvl9pPr>
          </a:lstStyle>
          <a:p>
            <a:pPr eaLnBrk="1" hangingPunct="1"/>
            <a:fld id="{278E53EA-40CF-4A35-B052-D1D01D7D6C4F}" type="slidenum">
              <a:rPr lang="en-AU" altLang="en-US" sz="1200" b="0"/>
              <a:pPr eaLnBrk="1" hangingPunct="1"/>
              <a:t>6</a:t>
            </a:fld>
            <a:endParaRPr lang="en-AU" altLang="en-US" sz="1200" b="0"/>
          </a:p>
        </p:txBody>
      </p:sp>
    </p:spTree>
    <p:extLst>
      <p:ext uri="{BB962C8B-B14F-4D97-AF65-F5344CB8AC3E}">
        <p14:creationId xmlns:p14="http://schemas.microsoft.com/office/powerpoint/2010/main" val="45213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3013"/>
            <a:ext cx="4473575"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pPr marL="0" marR="0" indent="0" algn="l" defTabSz="762000" rtl="0" eaLnBrk="1" fontAlgn="base" latinLnBrk="0" hangingPunct="1">
              <a:lnSpc>
                <a:spcPct val="100000"/>
              </a:lnSpc>
              <a:spcBef>
                <a:spcPct val="30000"/>
              </a:spcBef>
              <a:spcAft>
                <a:spcPct val="0"/>
              </a:spcAft>
              <a:buClrTx/>
              <a:buSzTx/>
              <a:buFontTx/>
              <a:buNone/>
              <a:tabLst/>
              <a:defRPr/>
            </a:pPr>
            <a:r>
              <a:rPr lang="en-US" b="1" dirty="0"/>
              <a:t>When doing enumeration, it helps classify the processes according to the structure of the process architecture that we are going to deliver at the end of process identification.</a:t>
            </a:r>
          </a:p>
          <a:p>
            <a:pPr marL="0" marR="0" indent="0" algn="l" defTabSz="762000" rtl="0" eaLnBrk="1" fontAlgn="base" latinLnBrk="0" hangingPunct="1">
              <a:lnSpc>
                <a:spcPct val="100000"/>
              </a:lnSpc>
              <a:spcBef>
                <a:spcPct val="30000"/>
              </a:spcBef>
              <a:spcAft>
                <a:spcPct val="0"/>
              </a:spcAft>
              <a:buClrTx/>
              <a:buSzTx/>
              <a:buFontTx/>
              <a:buNone/>
              <a:tabLst/>
              <a:defRPr/>
            </a:pPr>
            <a:endParaRPr lang="en-US" dirty="0"/>
          </a:p>
          <a:p>
            <a:pPr marL="0" marR="0" indent="0" algn="l" defTabSz="762000" rtl="0" eaLnBrk="1" fontAlgn="base" latinLnBrk="0" hangingPunct="1">
              <a:lnSpc>
                <a:spcPct val="100000"/>
              </a:lnSpc>
              <a:spcBef>
                <a:spcPct val="30000"/>
              </a:spcBef>
              <a:spcAft>
                <a:spcPct val="0"/>
              </a:spcAft>
              <a:buClrTx/>
              <a:buSzTx/>
              <a:buFontTx/>
              <a:buNone/>
              <a:tabLst/>
              <a:defRPr/>
            </a:pPr>
            <a:r>
              <a:rPr lang="en-US" dirty="0"/>
              <a:t>Porter contributed</a:t>
            </a:r>
            <a:r>
              <a:rPr lang="en-US" baseline="0" dirty="0"/>
              <a:t> the distinction between </a:t>
            </a:r>
            <a:r>
              <a:rPr lang="en-US" dirty="0"/>
              <a:t>types of processes.</a:t>
            </a:r>
            <a:r>
              <a:rPr lang="en-US" baseline="0" dirty="0"/>
              <a:t> He defined </a:t>
            </a:r>
            <a:r>
              <a:rPr lang="en-US" dirty="0"/>
              <a:t>Core and Support processes</a:t>
            </a:r>
            <a:r>
              <a:rPr lang="en-US" b="1" dirty="0"/>
              <a:t>. </a:t>
            </a:r>
            <a:r>
              <a:rPr lang="en-US" dirty="0"/>
              <a:t>Later, Management processes were added by other authors. As a strong generalization, operational processes should </a:t>
            </a:r>
            <a:r>
              <a:rPr lang="en-US" b="1" dirty="0"/>
              <a:t>add value in a step-by-step progression</a:t>
            </a:r>
            <a:r>
              <a:rPr lang="en-US" dirty="0"/>
              <a:t>.   Management and support processes, on the other hand, are more likely to be </a:t>
            </a:r>
            <a:r>
              <a:rPr lang="en-US" b="1" dirty="0"/>
              <a:t>necessary but non-value adding processes (not sufficient).</a:t>
            </a:r>
          </a:p>
          <a:p>
            <a:endParaRPr lang="en-US" dirty="0"/>
          </a:p>
          <a:p>
            <a:r>
              <a:rPr lang="en-US" dirty="0"/>
              <a:t>Core (</a:t>
            </a:r>
            <a:r>
              <a:rPr lang="en-US" dirty="0" err="1"/>
              <a:t>si</a:t>
            </a:r>
            <a:r>
              <a:rPr lang="en-US" dirty="0"/>
              <a:t> </a:t>
            </a:r>
            <a:r>
              <a:rPr lang="en-US" dirty="0" err="1"/>
              <a:t>interfacciano</a:t>
            </a:r>
            <a:r>
              <a:rPr lang="en-US" dirty="0"/>
              <a:t> </a:t>
            </a:r>
            <a:r>
              <a:rPr lang="en-US" dirty="0" err="1"/>
              <a:t>direttamente</a:t>
            </a:r>
            <a:r>
              <a:rPr lang="en-US" dirty="0"/>
              <a:t> con </a:t>
            </a:r>
            <a:r>
              <a:rPr lang="en-US" dirty="0" err="1"/>
              <a:t>l’utente</a:t>
            </a:r>
            <a:r>
              <a:rPr lang="en-US" dirty="0"/>
              <a:t>) = </a:t>
            </a:r>
            <a:r>
              <a:rPr lang="en-US" dirty="0" err="1"/>
              <a:t>adempimento</a:t>
            </a:r>
            <a:r>
              <a:rPr lang="en-US" dirty="0"/>
              <a:t> di un </a:t>
            </a:r>
            <a:r>
              <a:rPr lang="en-US" dirty="0" err="1"/>
              <a:t>ordine</a:t>
            </a:r>
            <a:endParaRPr lang="en-US" dirty="0"/>
          </a:p>
          <a:p>
            <a:r>
              <a:rPr lang="en-US" dirty="0"/>
              <a:t>Support</a:t>
            </a:r>
            <a:r>
              <a:rPr lang="en-US" baseline="0" dirty="0"/>
              <a:t> (</a:t>
            </a:r>
            <a:r>
              <a:rPr lang="en-US" baseline="0" dirty="0" err="1"/>
              <a:t>forniscono</a:t>
            </a:r>
            <a:r>
              <a:rPr lang="en-US" baseline="0" dirty="0"/>
              <a:t> le </a:t>
            </a:r>
            <a:r>
              <a:rPr lang="en-US" baseline="0" dirty="0" err="1"/>
              <a:t>risorse</a:t>
            </a:r>
            <a:r>
              <a:rPr lang="en-US" baseline="0" dirty="0"/>
              <a:t> in </a:t>
            </a:r>
            <a:r>
              <a:rPr lang="en-US" baseline="0" dirty="0" err="1"/>
              <a:t>supporto</a:t>
            </a:r>
            <a:r>
              <a:rPr lang="en-US" baseline="0" dirty="0"/>
              <a:t> </a:t>
            </a:r>
            <a:r>
              <a:rPr lang="en-US" baseline="0" dirty="0" err="1"/>
              <a:t>ai</a:t>
            </a:r>
            <a:r>
              <a:rPr lang="en-US" baseline="0" dirty="0"/>
              <a:t> core) = </a:t>
            </a:r>
            <a:r>
              <a:rPr lang="en-US" baseline="0" dirty="0" err="1"/>
              <a:t>ordinare</a:t>
            </a:r>
            <a:r>
              <a:rPr lang="en-US" baseline="0" dirty="0"/>
              <a:t> furniture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a:t>Mgt</a:t>
            </a:r>
            <a:r>
              <a:rPr lang="en-US" baseline="0" dirty="0"/>
              <a:t> (</a:t>
            </a:r>
            <a:r>
              <a:rPr lang="en-US" baseline="0" dirty="0" err="1"/>
              <a:t>forniscono</a:t>
            </a:r>
            <a:r>
              <a:rPr lang="en-US" baseline="0" dirty="0"/>
              <a:t> </a:t>
            </a:r>
            <a:r>
              <a:rPr lang="en-US" baseline="0" dirty="0" err="1"/>
              <a:t>direzione</a:t>
            </a:r>
            <a:r>
              <a:rPr lang="en-US" baseline="0" dirty="0"/>
              <a:t>, </a:t>
            </a:r>
            <a:r>
              <a:rPr lang="en-US" baseline="0" dirty="0" err="1"/>
              <a:t>regole</a:t>
            </a:r>
            <a:r>
              <a:rPr lang="en-US" baseline="0" dirty="0"/>
              <a:t> e </a:t>
            </a:r>
            <a:r>
              <a:rPr lang="en-US" baseline="0" dirty="0" err="1"/>
              <a:t>pratiche</a:t>
            </a:r>
            <a:r>
              <a:rPr lang="en-US" baseline="0" dirty="0"/>
              <a:t> </a:t>
            </a:r>
            <a:r>
              <a:rPr lang="en-US" baseline="0" dirty="0" err="1"/>
              <a:t>aziendali</a:t>
            </a:r>
            <a:r>
              <a:rPr lang="en-US" baseline="0" dirty="0"/>
              <a:t>) = </a:t>
            </a:r>
            <a:r>
              <a:rPr lang="en-US" baseline="0" dirty="0" err="1"/>
              <a:t>acquisire</a:t>
            </a:r>
            <a:r>
              <a:rPr lang="en-US" baseline="0" dirty="0"/>
              <a:t> e </a:t>
            </a:r>
            <a:r>
              <a:rPr lang="en-US" baseline="0" dirty="0" err="1"/>
              <a:t>gestire</a:t>
            </a:r>
            <a:r>
              <a:rPr lang="en-US" baseline="0" dirty="0"/>
              <a:t> I </a:t>
            </a:r>
            <a:r>
              <a:rPr lang="en-US" baseline="0" dirty="0" err="1"/>
              <a:t>fornitori</a:t>
            </a:r>
            <a:endParaRPr lang="en-US" dirty="0"/>
          </a:p>
          <a:p>
            <a:endParaRPr lang="en-US" dirty="0"/>
          </a:p>
          <a:p>
            <a:endParaRPr lang="en-US" dirty="0"/>
          </a:p>
          <a:p>
            <a:r>
              <a:rPr lang="en-US" dirty="0"/>
              <a:t>Note:</a:t>
            </a:r>
            <a:r>
              <a:rPr lang="en-US" baseline="0" dirty="0"/>
              <a:t> </a:t>
            </a:r>
            <a:r>
              <a:rPr lang="en-US" baseline="0" dirty="0" err="1"/>
              <a:t>suppleirs</a:t>
            </a:r>
            <a:r>
              <a:rPr lang="en-US" baseline="0" dirty="0"/>
              <a:t>/partners and customers/stakeholders are not necessary but can help</a:t>
            </a:r>
            <a:endParaRPr lang="en-US" dirty="0"/>
          </a:p>
          <a:p>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solidFill>
                  <a:srgbClr val="000000"/>
                </a:solidFill>
              </a:rPr>
              <a:pPr/>
              <a:t>7</a:t>
            </a:fld>
            <a:endParaRPr lang="de-DE">
              <a:solidFill>
                <a:srgbClr val="000000"/>
              </a:solidFill>
            </a:endParaRPr>
          </a:p>
        </p:txBody>
      </p:sp>
      <p:sp>
        <p:nvSpPr>
          <p:cNvPr id="5" name="Footer Placeholder 4"/>
          <p:cNvSpPr>
            <a:spLocks noGrp="1"/>
          </p:cNvSpPr>
          <p:nvPr>
            <p:ph type="ftr" sz="quarter" idx="11"/>
          </p:nvPr>
        </p:nvSpPr>
        <p:spPr/>
        <p:txBody>
          <a:bodyPr/>
          <a:lstStyle/>
          <a:p>
            <a:r>
              <a:rPr lang="de-DE">
                <a:solidFill>
                  <a:srgbClr val="000000"/>
                </a:solidFill>
              </a:rPr>
              <a:t>QUT Brisbane, Dr. Jan Recker</a:t>
            </a:r>
            <a:endParaRPr lang="de-DE" dirty="0">
              <a:solidFill>
                <a:srgbClr val="000000"/>
              </a:solidFill>
            </a:endParaRPr>
          </a:p>
        </p:txBody>
      </p:sp>
    </p:spTree>
    <p:extLst>
      <p:ext uri="{BB962C8B-B14F-4D97-AF65-F5344CB8AC3E}">
        <p14:creationId xmlns:p14="http://schemas.microsoft.com/office/powerpoint/2010/main" val="3977497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Warehouse management include space optimization…</a:t>
            </a:r>
          </a:p>
          <a:p>
            <a:endParaRPr lang="en-AU" dirty="0"/>
          </a:p>
          <a:p>
            <a:r>
              <a:rPr lang="en-US" baseline="0" dirty="0"/>
              <a:t>---</a:t>
            </a:r>
          </a:p>
          <a:p>
            <a:endParaRPr lang="en-US" baseline="0" dirty="0"/>
          </a:p>
          <a:p>
            <a:r>
              <a:rPr lang="en-US" b="1" baseline="0" dirty="0"/>
              <a:t>Procurement (procure-to-pay or purchase-to-pay):</a:t>
            </a:r>
          </a:p>
          <a:p>
            <a:r>
              <a:rPr lang="en-US" sz="1200" kern="1200" dirty="0">
                <a:solidFill>
                  <a:schemeClr val="tx1"/>
                </a:solidFill>
                <a:latin typeface="Arial" charset="0"/>
                <a:ea typeface="ＭＳ Ｐゴシック" pitchFamily="34" charset="-128"/>
                <a:cs typeface="+mn-cs"/>
              </a:rPr>
              <a:t>Procurement materials can be broken down into two major categories: indirect and direct.</a:t>
            </a:r>
          </a:p>
          <a:p>
            <a:endParaRPr lang="en-US" sz="1200" kern="1200" dirty="0">
              <a:solidFill>
                <a:schemeClr val="tx1"/>
              </a:solidFill>
              <a:latin typeface="Arial" charset="0"/>
              <a:ea typeface="ＭＳ Ｐゴシック" pitchFamily="34" charset="-128"/>
              <a:cs typeface="+mn-cs"/>
            </a:endParaRPr>
          </a:p>
          <a:p>
            <a:r>
              <a:rPr lang="en-US" sz="1200" kern="1200" dirty="0">
                <a:solidFill>
                  <a:schemeClr val="tx1"/>
                </a:solidFill>
                <a:latin typeface="Arial" charset="0"/>
                <a:ea typeface="ＭＳ Ｐゴシック" pitchFamily="34" charset="-128"/>
                <a:cs typeface="+mn-cs"/>
              </a:rPr>
              <a:t>Indirect procurement involves any commodity or service that a company buys that does not result directly in finished goods. Indirect procurement can be divided into two groups: ORM (Operations Resource Management) materials such as office products and travel services, and MRO (Maintenance, Repair and Operations) materials such as replacement parts.</a:t>
            </a:r>
          </a:p>
          <a:p>
            <a:endParaRPr lang="en-US" sz="1200" kern="1200" dirty="0">
              <a:solidFill>
                <a:schemeClr val="tx1"/>
              </a:solidFill>
              <a:latin typeface="Arial" charset="0"/>
              <a:ea typeface="ＭＳ Ｐゴシック" pitchFamily="34" charset="-128"/>
              <a:cs typeface="+mn-cs"/>
            </a:endParaRPr>
          </a:p>
          <a:p>
            <a:r>
              <a:rPr lang="en-US" sz="1200" kern="1200" dirty="0">
                <a:solidFill>
                  <a:schemeClr val="tx1"/>
                </a:solidFill>
                <a:latin typeface="Arial" charset="0"/>
                <a:ea typeface="ＭＳ Ｐゴシック" pitchFamily="34" charset="-128"/>
                <a:cs typeface="+mn-cs"/>
              </a:rPr>
              <a:t>Direct procurement involves materials purchased for use in the </a:t>
            </a:r>
            <a:r>
              <a:rPr lang="en-US" sz="1200" b="1" kern="1200" dirty="0">
                <a:solidFill>
                  <a:schemeClr val="tx1"/>
                </a:solidFill>
                <a:latin typeface="Arial" charset="0"/>
                <a:ea typeface="ＭＳ Ｐゴシック" pitchFamily="34" charset="-128"/>
                <a:cs typeface="+mn-cs"/>
              </a:rPr>
              <a:t>manufacturing or distribution supply chain </a:t>
            </a:r>
            <a:r>
              <a:rPr lang="en-US" sz="1200" kern="1200" dirty="0">
                <a:solidFill>
                  <a:schemeClr val="tx1"/>
                </a:solidFill>
                <a:latin typeface="Arial" charset="0"/>
                <a:ea typeface="ＭＳ Ｐゴシック" pitchFamily="34" charset="-128"/>
                <a:cs typeface="+mn-cs"/>
              </a:rPr>
              <a:t>that are "directly" related to the production of finished goods.</a:t>
            </a:r>
          </a:p>
          <a:p>
            <a:endParaRPr lang="en-US" sz="1200" kern="1200" dirty="0">
              <a:solidFill>
                <a:schemeClr val="tx1"/>
              </a:solidFill>
              <a:latin typeface="Arial" charset="0"/>
              <a:ea typeface="ＭＳ Ｐゴシック" pitchFamily="34" charset="-128"/>
              <a:cs typeface="+mn-cs"/>
            </a:endParaRPr>
          </a:p>
          <a:p>
            <a:r>
              <a:rPr lang="en-US" sz="1200" kern="1200" dirty="0">
                <a:solidFill>
                  <a:schemeClr val="tx1"/>
                </a:solidFill>
                <a:latin typeface="Arial" charset="0"/>
                <a:ea typeface="ＭＳ Ｐゴシック" pitchFamily="34" charset="-128"/>
                <a:cs typeface="+mn-cs"/>
              </a:rPr>
              <a:t>With e-procurement, the traditional division between direct and indirect purchasing paths is beginning to blur.</a:t>
            </a:r>
          </a:p>
          <a:p>
            <a:endParaRPr lang="en-US" sz="1200" kern="1200" dirty="0">
              <a:solidFill>
                <a:schemeClr val="tx1"/>
              </a:solidFill>
              <a:latin typeface="Arial" charset="0"/>
              <a:ea typeface="ＭＳ Ｐゴシック" pitchFamily="34" charset="-128"/>
              <a:cs typeface="+mn-cs"/>
            </a:endParaRPr>
          </a:p>
          <a:p>
            <a:r>
              <a:rPr lang="en-US" sz="1200" kern="1200" dirty="0">
                <a:solidFill>
                  <a:schemeClr val="tx1"/>
                </a:solidFill>
                <a:latin typeface="Arial" charset="0"/>
                <a:ea typeface="ＭＳ Ｐゴシック" pitchFamily="34" charset="-128"/>
                <a:cs typeface="+mn-cs"/>
              </a:rPr>
              <a:t>Traditionally, procurement has been broken down into two major categories: indirect and direct. In general terms, indirect procurement describes all of the day-to-day necessities of the workplace—staplers, paper, furniture, laptop computers, pencils, travel services—those things that tend to be of low value per item, but are usually bought in high volumes.</a:t>
            </a:r>
            <a:endParaRPr lang="en-US" baseline="0" dirty="0"/>
          </a:p>
          <a:p>
            <a:endParaRPr lang="en-AU" dirty="0"/>
          </a:p>
        </p:txBody>
      </p:sp>
      <p:sp>
        <p:nvSpPr>
          <p:cNvPr id="4" name="Slide Number Placeholder 3"/>
          <p:cNvSpPr>
            <a:spLocks noGrp="1"/>
          </p:cNvSpPr>
          <p:nvPr>
            <p:ph type="sldNum" sz="quarter" idx="10"/>
          </p:nvPr>
        </p:nvSpPr>
        <p:spPr/>
        <p:txBody>
          <a:bodyPr/>
          <a:lstStyle/>
          <a:p>
            <a:fld id="{CEED19AA-3A3D-4515-BA28-DCA5CC570C34}" type="slidenum">
              <a:rPr lang="en-US" smtClean="0"/>
              <a:pPr/>
              <a:t>8</a:t>
            </a:fld>
            <a:endParaRPr lang="en-US"/>
          </a:p>
        </p:txBody>
      </p:sp>
    </p:spTree>
    <p:extLst>
      <p:ext uri="{BB962C8B-B14F-4D97-AF65-F5344CB8AC3E}">
        <p14:creationId xmlns:p14="http://schemas.microsoft.com/office/powerpoint/2010/main" val="160622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1"/>
            <a:ext cx="2949990" cy="496427"/>
          </a:xfrm>
          <a:prstGeom prst="rect">
            <a:avLst/>
          </a:prstGeom>
          <a:ln/>
        </p:spPr>
        <p:txBody>
          <a:bodyPr lIns="88336" tIns="44168" rIns="88336" bIns="44168"/>
          <a:lstStyle/>
          <a:p>
            <a:r>
              <a:rPr lang="en-US"/>
              <a:t>MDP262a Modeling, Analysis &amp; Redesign</a:t>
            </a:r>
          </a:p>
        </p:txBody>
      </p:sp>
      <p:sp>
        <p:nvSpPr>
          <p:cNvPr id="5" name="Rectangle 3"/>
          <p:cNvSpPr>
            <a:spLocks noGrp="1" noChangeArrowheads="1"/>
          </p:cNvSpPr>
          <p:nvPr>
            <p:ph type="dt" idx="1"/>
          </p:nvPr>
        </p:nvSpPr>
        <p:spPr>
          <a:xfrm>
            <a:off x="3855689" y="1"/>
            <a:ext cx="2949990" cy="496427"/>
          </a:xfrm>
          <a:prstGeom prst="rect">
            <a:avLst/>
          </a:prstGeom>
          <a:ln/>
        </p:spPr>
        <p:txBody>
          <a:bodyPr lIns="88336" tIns="44168" rIns="88336" bIns="44168"/>
          <a:lstStyle/>
          <a:p>
            <a:r>
              <a:rPr lang="en-US"/>
              <a:t>Instructor’s Slides/Notes</a:t>
            </a:r>
          </a:p>
        </p:txBody>
      </p:sp>
      <p:sp>
        <p:nvSpPr>
          <p:cNvPr id="6" name="Rectangle 6"/>
          <p:cNvSpPr>
            <a:spLocks noGrp="1" noChangeArrowheads="1"/>
          </p:cNvSpPr>
          <p:nvPr>
            <p:ph type="ftr" sz="quarter" idx="4"/>
          </p:nvPr>
        </p:nvSpPr>
        <p:spPr>
          <a:ln/>
        </p:spPr>
        <p:txBody>
          <a:bodyPr/>
          <a:lstStyle/>
          <a:p>
            <a:r>
              <a:rPr lang="en-US"/>
              <a:t>© 2007 BPTrends Associates.  All Rights Reserved.</a:t>
            </a:r>
          </a:p>
        </p:txBody>
      </p:sp>
      <p:sp>
        <p:nvSpPr>
          <p:cNvPr id="7" name="Rectangle 7"/>
          <p:cNvSpPr>
            <a:spLocks noGrp="1" noChangeArrowheads="1"/>
          </p:cNvSpPr>
          <p:nvPr>
            <p:ph type="sldNum" sz="quarter" idx="5"/>
          </p:nvPr>
        </p:nvSpPr>
        <p:spPr>
          <a:ln/>
        </p:spPr>
        <p:txBody>
          <a:bodyPr/>
          <a:lstStyle/>
          <a:p>
            <a:fld id="{6E583C66-0E55-4FBD-BF96-632741057DD6}" type="slidenum">
              <a:rPr lang="en-US"/>
              <a:pPr/>
              <a:t>9</a:t>
            </a:fld>
            <a:endParaRPr lang="en-US"/>
          </a:p>
        </p:txBody>
      </p:sp>
      <p:sp>
        <p:nvSpPr>
          <p:cNvPr id="1462274" name="Rectangle 2"/>
          <p:cNvSpPr>
            <a:spLocks noGrp="1" noRot="1" noChangeAspect="1" noChangeArrowheads="1" noTextEdit="1"/>
          </p:cNvSpPr>
          <p:nvPr>
            <p:ph type="sldImg"/>
          </p:nvPr>
        </p:nvSpPr>
        <p:spPr>
          <a:xfrm>
            <a:off x="919163" y="746125"/>
            <a:ext cx="4972050" cy="3729038"/>
          </a:xfrm>
          <a:prstGeom prst="rect">
            <a:avLst/>
          </a:prstGeom>
          <a:ln/>
        </p:spPr>
      </p:sp>
      <p:sp>
        <p:nvSpPr>
          <p:cNvPr id="1462275" name="Rectangle 3"/>
          <p:cNvSpPr>
            <a:spLocks noGrp="1" noChangeArrowheads="1"/>
          </p:cNvSpPr>
          <p:nvPr>
            <p:ph type="body" idx="1"/>
          </p:nvPr>
        </p:nvSpPr>
        <p:spPr>
          <a:xfrm>
            <a:off x="680416" y="4720685"/>
            <a:ext cx="5446369" cy="4472471"/>
          </a:xfrm>
          <a:prstGeom prst="rect">
            <a:avLst/>
          </a:prstGeom>
        </p:spPr>
        <p:txBody>
          <a:bodyPr lIns="88336" tIns="44168" rIns="88336" bIns="44168"/>
          <a:lstStyle/>
          <a:p>
            <a:endParaRPr lang="en-US" dirty="0"/>
          </a:p>
        </p:txBody>
      </p:sp>
    </p:spTree>
    <p:extLst>
      <p:ext uri="{BB962C8B-B14F-4D97-AF65-F5344CB8AC3E}">
        <p14:creationId xmlns:p14="http://schemas.microsoft.com/office/powerpoint/2010/main" val="382091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3013"/>
            <a:ext cx="4473575"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r>
              <a:rPr lang="en-US" dirty="0"/>
              <a:t>(at this stage we haven’t yet illustrated the value chain notion, so we have boxes with process groupings, not yet value chains – so no chevron notation)</a:t>
            </a:r>
          </a:p>
          <a:p>
            <a:endParaRPr lang="en-US" dirty="0"/>
          </a:p>
          <a:p>
            <a:r>
              <a:rPr lang="en-US" dirty="0"/>
              <a:t>Each</a:t>
            </a:r>
            <a:r>
              <a:rPr lang="en-US" baseline="0" dirty="0"/>
              <a:t> box represents a process grouping (later we will say each may include one or more value chains)</a:t>
            </a:r>
          </a:p>
          <a:p>
            <a:r>
              <a:rPr lang="en-US" baseline="0" dirty="0"/>
              <a:t>Note that risk assessment &amp; management is a core process for this insurance company, as an HR company would have HR as their core process (aside form the internal HR services)</a:t>
            </a:r>
          </a:p>
        </p:txBody>
      </p:sp>
      <p:sp>
        <p:nvSpPr>
          <p:cNvPr id="4" name="Slide Number Placeholder 3"/>
          <p:cNvSpPr>
            <a:spLocks noGrp="1"/>
          </p:cNvSpPr>
          <p:nvPr>
            <p:ph type="sldNum" sz="quarter" idx="10"/>
          </p:nvPr>
        </p:nvSpPr>
        <p:spPr/>
        <p:txBody>
          <a:bodyPr/>
          <a:lstStyle/>
          <a:p>
            <a:fld id="{9D5A2214-653C-4C2E-91D9-3B929644C9CF}" type="slidenum">
              <a:rPr lang="de-DE" smtClean="0">
                <a:solidFill>
                  <a:srgbClr val="000000"/>
                </a:solidFill>
              </a:rPr>
              <a:pPr/>
              <a:t>10</a:t>
            </a:fld>
            <a:endParaRPr lang="de-DE">
              <a:solidFill>
                <a:srgbClr val="000000"/>
              </a:solidFill>
            </a:endParaRPr>
          </a:p>
        </p:txBody>
      </p:sp>
      <p:sp>
        <p:nvSpPr>
          <p:cNvPr id="5" name="Footer Placeholder 4"/>
          <p:cNvSpPr>
            <a:spLocks noGrp="1"/>
          </p:cNvSpPr>
          <p:nvPr>
            <p:ph type="ftr" sz="quarter" idx="11"/>
          </p:nvPr>
        </p:nvSpPr>
        <p:spPr/>
        <p:txBody>
          <a:bodyPr/>
          <a:lstStyle/>
          <a:p>
            <a:r>
              <a:rPr lang="de-DE">
                <a:solidFill>
                  <a:srgbClr val="000000"/>
                </a:solidFill>
              </a:rPr>
              <a:t>QUT Brisbane, Dr. Jan Recker</a:t>
            </a:r>
            <a:endParaRPr lang="de-DE" dirty="0">
              <a:solidFill>
                <a:srgbClr val="000000"/>
              </a:solidFill>
            </a:endParaRPr>
          </a:p>
        </p:txBody>
      </p:sp>
    </p:spTree>
    <p:extLst>
      <p:ext uri="{BB962C8B-B14F-4D97-AF65-F5344CB8AC3E}">
        <p14:creationId xmlns:p14="http://schemas.microsoft.com/office/powerpoint/2010/main" val="1551372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3013"/>
            <a:ext cx="4473575" cy="3354387"/>
          </a:xfrm>
          <a:prstGeom prst="rect">
            <a:avLst/>
          </a:prstGeom>
          <a:noFill/>
          <a:ln w="12700">
            <a:solidFill>
              <a:prstClr val="black"/>
            </a:solidFill>
          </a:ln>
        </p:spPr>
      </p:sp>
      <p:sp>
        <p:nvSpPr>
          <p:cNvPr id="3" name="Notes Placeholder 2"/>
          <p:cNvSpPr>
            <a:spLocks noGrp="1"/>
          </p:cNvSpPr>
          <p:nvPr>
            <p:ph type="body" idx="1"/>
          </p:nvPr>
        </p:nvSpPr>
        <p:spPr>
          <a:xfrm>
            <a:off x="681038" y="4783138"/>
            <a:ext cx="5445125" cy="3913187"/>
          </a:xfrm>
          <a:prstGeom prst="rect">
            <a:avLst/>
          </a:prstGeom>
        </p:spPr>
        <p:txBody>
          <a:bodyPr/>
          <a:lstStyle/>
          <a:p>
            <a:r>
              <a:rPr lang="en-US" dirty="0"/>
              <a:t>Each</a:t>
            </a:r>
            <a:r>
              <a:rPr lang="en-US" baseline="0" dirty="0"/>
              <a:t> box represents a process grouping (later we will say each includes to one or more value chains)</a:t>
            </a:r>
          </a:p>
          <a:p>
            <a:r>
              <a:rPr lang="en-US" baseline="0" dirty="0"/>
              <a:t>Note that risk assessment &amp; management is a core process for this insurance company, as an HR company would have HR as their core process (aside form the internal HR services)</a:t>
            </a:r>
            <a:endParaRPr lang="en-US" dirty="0"/>
          </a:p>
        </p:txBody>
      </p:sp>
      <p:sp>
        <p:nvSpPr>
          <p:cNvPr id="4" name="Slide Number Placeholder 3"/>
          <p:cNvSpPr>
            <a:spLocks noGrp="1"/>
          </p:cNvSpPr>
          <p:nvPr>
            <p:ph type="sldNum" sz="quarter" idx="10"/>
          </p:nvPr>
        </p:nvSpPr>
        <p:spPr/>
        <p:txBody>
          <a:bodyPr/>
          <a:lstStyle/>
          <a:p>
            <a:fld id="{9D5A2214-653C-4C2E-91D9-3B929644C9CF}" type="slidenum">
              <a:rPr lang="de-DE" smtClean="0">
                <a:solidFill>
                  <a:srgbClr val="000000"/>
                </a:solidFill>
              </a:rPr>
              <a:pPr/>
              <a:t>11</a:t>
            </a:fld>
            <a:endParaRPr lang="de-DE">
              <a:solidFill>
                <a:srgbClr val="000000"/>
              </a:solidFill>
            </a:endParaRPr>
          </a:p>
        </p:txBody>
      </p:sp>
      <p:sp>
        <p:nvSpPr>
          <p:cNvPr id="5" name="Footer Placeholder 4"/>
          <p:cNvSpPr>
            <a:spLocks noGrp="1"/>
          </p:cNvSpPr>
          <p:nvPr>
            <p:ph type="ftr" sz="quarter" idx="11"/>
          </p:nvPr>
        </p:nvSpPr>
        <p:spPr/>
        <p:txBody>
          <a:bodyPr/>
          <a:lstStyle/>
          <a:p>
            <a:r>
              <a:rPr lang="de-DE">
                <a:solidFill>
                  <a:srgbClr val="000000"/>
                </a:solidFill>
              </a:rPr>
              <a:t>QUT Brisbane, Dr. Jan Recker</a:t>
            </a:r>
            <a:endParaRPr lang="de-DE" dirty="0">
              <a:solidFill>
                <a:srgbClr val="000000"/>
              </a:solidFill>
            </a:endParaRPr>
          </a:p>
        </p:txBody>
      </p:sp>
    </p:spTree>
    <p:extLst>
      <p:ext uri="{BB962C8B-B14F-4D97-AF65-F5344CB8AC3E}">
        <p14:creationId xmlns:p14="http://schemas.microsoft.com/office/powerpoint/2010/main" val="1061533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D3305-31B9-6642-A5ED-BCFE6BFB90D3}" type="datetime1">
              <a:rPr lang="en-US" smtClean="0"/>
              <a:t>9/26/2023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371798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090D5-219C-814B-8366-D43719A75B4A}" type="datetime1">
              <a:rPr lang="en-US" smtClean="0"/>
              <a:t>9/26/2023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379544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01584-2193-F943-ADFE-0FC6A9369792}" type="datetime1">
              <a:rPr lang="en-US" smtClean="0"/>
              <a:t>9/26/2023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4100507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CFB9A419-0733-024C-A8D8-BE43DBE3DF19}"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5" name="Footer Placeholder 14"/>
          <p:cNvSpPr>
            <a:spLocks noGrp="1"/>
          </p:cNvSpPr>
          <p:nvPr>
            <p:ph type="ftr" sz="quarter" idx="12"/>
          </p:nvPr>
        </p:nvSpPr>
        <p:spPr>
          <a:xfrm>
            <a:off x="3581400" y="6296248"/>
            <a:ext cx="2820987" cy="152400"/>
          </a:xfrm>
        </p:spPr>
        <p:txBody>
          <a:bodyPr/>
          <a:lstStyle/>
          <a:p>
            <a:endParaRPr lang="en-AU">
              <a:solidFill>
                <a:prstClr val="black"/>
              </a:solidFill>
            </a:endParaRPr>
          </a:p>
        </p:txBody>
      </p:sp>
    </p:spTree>
    <p:extLst>
      <p:ext uri="{BB962C8B-B14F-4D97-AF65-F5344CB8AC3E}">
        <p14:creationId xmlns:p14="http://schemas.microsoft.com/office/powerpoint/2010/main" val="129509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136904" cy="4824536"/>
          </a:xfrm>
        </p:spPr>
        <p:txBody>
          <a:bodyPr anchor="t">
            <a:normAutofit/>
          </a:bodyPr>
          <a:lstStyle>
            <a:lvl1pPr marL="182880" indent="-182880" algn="l">
              <a:buFont typeface="Arial" pitchFamily="34" charset="0"/>
              <a:buChar char="•"/>
              <a:defRPr sz="2400">
                <a:solidFill>
                  <a:schemeClr val="tx1">
                    <a:lumMod val="75000"/>
                    <a:lumOff val="25000"/>
                  </a:schemeClr>
                </a:solidFill>
              </a:defRPr>
            </a:lvl1pPr>
            <a:lvl2pPr marL="411480" indent="-182880" algn="l">
              <a:buFont typeface="Arial" pitchFamily="34" charset="0"/>
              <a:buChar char="•"/>
              <a:defRPr sz="1800">
                <a:solidFill>
                  <a:schemeClr val="tx1">
                    <a:lumMod val="75000"/>
                    <a:lumOff val="25000"/>
                  </a:schemeClr>
                </a:solidFill>
              </a:defRPr>
            </a:lvl2pPr>
            <a:lvl3pPr marL="594360" indent="-182880" algn="l">
              <a:buFont typeface="Arial" pitchFamily="34" charset="0"/>
              <a:buChar char="•"/>
              <a:defRPr sz="1800">
                <a:solidFill>
                  <a:schemeClr val="tx1">
                    <a:lumMod val="75000"/>
                    <a:lumOff val="25000"/>
                  </a:schemeClr>
                </a:solidFill>
              </a:defRPr>
            </a:lvl3pPr>
            <a:lvl4pPr marL="777240" indent="-182880" algn="l">
              <a:buFont typeface="Arial" pitchFamily="34" charset="0"/>
              <a:buChar char="•"/>
              <a:defRPr sz="1800">
                <a:solidFill>
                  <a:schemeClr val="tx1">
                    <a:lumMod val="75000"/>
                    <a:lumOff val="25000"/>
                  </a:schemeClr>
                </a:solidFill>
              </a:defRPr>
            </a:lvl4pPr>
            <a:lvl5pPr marL="960120" indent="-182880" algn="l">
              <a:buFont typeface="Arial" pitchFamily="34" charset="0"/>
              <a:buChar char="•"/>
              <a:defRPr sz="1800">
                <a:solidFill>
                  <a:schemeClr val="tx1">
                    <a:lumMod val="75000"/>
                    <a:lumOff val="25000"/>
                  </a:schemeClr>
                </a:solidFill>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467544" y="260648"/>
            <a:ext cx="8064896" cy="792088"/>
          </a:xfrm>
        </p:spPr>
        <p:txBody>
          <a:bodyPr>
            <a:normAutofit/>
          </a:bodyPr>
          <a:lstStyle>
            <a:lvl1pPr algn="l">
              <a:defRPr sz="3200">
                <a:solidFill>
                  <a:srgbClr val="C00000"/>
                </a:solidFill>
              </a:defRPr>
            </a:lvl1pPr>
          </a:lstStyle>
          <a:p>
            <a:r>
              <a:rPr lang="en-US" dirty="0"/>
              <a:t>Click to edit Master title style</a:t>
            </a:r>
          </a:p>
        </p:txBody>
      </p:sp>
      <p:sp>
        <p:nvSpPr>
          <p:cNvPr id="10" name="Date Placeholder 9"/>
          <p:cNvSpPr>
            <a:spLocks noGrp="1"/>
          </p:cNvSpPr>
          <p:nvPr>
            <p:ph type="dt" sz="half" idx="10"/>
          </p:nvPr>
        </p:nvSpPr>
        <p:spPr/>
        <p:txBody>
          <a:bodyPr/>
          <a:lstStyle/>
          <a:p>
            <a:fld id="{A37DF765-0BF3-AD4E-BA56-4FDC48C9034E}"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1" name="Slide Number Placeholder 10"/>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2" name="Footer Placeholder 11"/>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3008598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C1BBBB06-8218-A041-B62F-8D225D4F1A3B}"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3" name="Slide Number Placeholder 12"/>
          <p:cNvSpPr>
            <a:spLocks noGrp="1"/>
          </p:cNvSpPr>
          <p:nvPr>
            <p:ph type="sldNum" sz="quarter" idx="11"/>
          </p:nvPr>
        </p:nvSpPr>
        <p:spPr>
          <a:xfrm>
            <a:off x="4116388" y="6400800"/>
            <a:ext cx="533400" cy="152400"/>
          </a:xfrm>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4" name="Footer Placeholder 13"/>
          <p:cNvSpPr>
            <a:spLocks noGrp="1"/>
          </p:cNvSpPr>
          <p:nvPr>
            <p:ph type="ftr" sz="quarter" idx="12"/>
          </p:nvPr>
        </p:nvSpPr>
        <p:spPr>
          <a:xfrm>
            <a:off x="838200" y="6296248"/>
            <a:ext cx="2820987" cy="152400"/>
          </a:xfrm>
        </p:spPr>
        <p:txBody>
          <a:bodyPr/>
          <a:lstStyle/>
          <a:p>
            <a:endParaRPr lang="en-AU">
              <a:solidFill>
                <a:prstClr val="black"/>
              </a:solidFill>
            </a:endParaRPr>
          </a:p>
        </p:txBody>
      </p:sp>
      <p:sp>
        <p:nvSpPr>
          <p:cNvPr id="15" name="Title 14"/>
          <p:cNvSpPr>
            <a:spLocks noGrp="1"/>
          </p:cNvSpPr>
          <p:nvPr>
            <p:ph type="title"/>
          </p:nvPr>
        </p:nvSpPr>
        <p:spPr>
          <a:xfrm>
            <a:off x="457200" y="1828800"/>
            <a:ext cx="32004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548131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C7193EF5-8757-D74B-B620-4698CED4E861}"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3" name="Slide Number Placeholder 1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4" name="Footer Placeholder 13"/>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1798678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12" name="Date Placeholder 11"/>
          <p:cNvSpPr>
            <a:spLocks noGrp="1"/>
          </p:cNvSpPr>
          <p:nvPr>
            <p:ph type="dt" sz="half" idx="10"/>
          </p:nvPr>
        </p:nvSpPr>
        <p:spPr/>
        <p:txBody>
          <a:bodyPr/>
          <a:lstStyle/>
          <a:p>
            <a:fld id="{D190C60F-755A-B549-805D-9C78635811C5}"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4" name="Slide Number Placeholder 1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6" name="Footer Placeholder 15"/>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2378003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a:t>Click to edit Master title style</a:t>
            </a:r>
            <a:endParaRPr lang="en-US" dirty="0"/>
          </a:p>
        </p:txBody>
      </p:sp>
      <p:sp>
        <p:nvSpPr>
          <p:cNvPr id="9" name="Date Placeholder 8"/>
          <p:cNvSpPr>
            <a:spLocks noGrp="1"/>
          </p:cNvSpPr>
          <p:nvPr>
            <p:ph type="dt" sz="half" idx="10"/>
          </p:nvPr>
        </p:nvSpPr>
        <p:spPr/>
        <p:txBody>
          <a:bodyPr/>
          <a:lstStyle/>
          <a:p>
            <a:fld id="{A78B30AD-BA03-2347-B7EC-4A9834230108}"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0" name="Slide Number Placeholder 9"/>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1" name="Footer Placeholder 10"/>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1406659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2352635-A7EB-E547-878D-0DEE071B1150}"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9" name="Slide Number Placeholder 8"/>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0" name="Footer Placeholder 9"/>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430929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8AA8F5C9-73C9-8142-BD39-CE475F037A0E}"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6" name="Slide Number Placeholder 15"/>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7" name="Footer Placeholder 16"/>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314937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0CEFE-088E-8642-B698-C1C45DF70A32}" type="datetime1">
              <a:rPr lang="en-US" smtClean="0"/>
              <a:t>9/26/2023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3116693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15"/>
          <p:cNvSpPr>
            <a:spLocks noGrp="1"/>
          </p:cNvSpPr>
          <p:nvPr>
            <p:ph type="dt" sz="half" idx="10"/>
          </p:nvPr>
        </p:nvSpPr>
        <p:spPr/>
        <p:txBody>
          <a:bodyPr/>
          <a:lstStyle/>
          <a:p>
            <a:fld id="{A8080869-0A1C-E445-9627-9EB657995BDF}"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7" name="Slide Number Placeholder 16"/>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8" name="Footer Placeholder 17"/>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4277650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68838DDC-DBC9-DA44-A60C-F7A5CAEF1A7E}"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4" name="Slide Number Placeholder 1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5" name="Footer Placeholder 14"/>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3711719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67A1D797-E522-5649-B433-74DBC210AE6D}" type="datetime1">
              <a:rPr lang="en-US" smtClean="0">
                <a:solidFill>
                  <a:prstClr val="black">
                    <a:lumMod val="50000"/>
                    <a:lumOff val="50000"/>
                  </a:prstClr>
                </a:solidFill>
              </a:rPr>
              <a:t>9/26/2023</a:t>
            </a:fld>
            <a:endParaRPr lang="en-AU">
              <a:solidFill>
                <a:prstClr val="black">
                  <a:lumMod val="50000"/>
                  <a:lumOff val="50000"/>
                </a:prstClr>
              </a:solidFill>
            </a:endParaRPr>
          </a:p>
        </p:txBody>
      </p:sp>
      <p:sp>
        <p:nvSpPr>
          <p:cNvPr id="14" name="Slide Number Placeholder 1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5" name="Footer Placeholder 14"/>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4168837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139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448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144282"/>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110413"/>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872561"/>
      </p:ext>
    </p:extLst>
  </p:cSld>
  <p:clrMapOvr>
    <a:masterClrMapping/>
  </p:clrMapOvr>
  <mc:AlternateContent xmlns:mc="http://schemas.openxmlformats.org/markup-compatibility/2006" xmlns:p14="http://schemas.microsoft.com/office/powerpoint/2010/main">
    <mc:Choice Requires="p14">
      <p:transition spd="slow" p14:dur="3900" advClick="0" advTm="10000">
        <p14:glitter pattern="hexagon"/>
      </p:transition>
    </mc:Choice>
    <mc:Fallback xmlns="">
      <p:transition spd="slow" advClick="0"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87AE6-2FCD-144D-BC89-0AB5728AB597}" type="datetime1">
              <a:rPr lang="en-US" smtClean="0"/>
              <a:t>9/26/2023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366781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2C4C65-D7F9-BE49-B364-BB6028DEA953}" type="datetime1">
              <a:rPr lang="en-US" smtClean="0"/>
              <a:t>9/26/2023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63133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497C01-130F-A548-A700-7976A38FBEA9}" type="datetime1">
              <a:rPr lang="en-US" smtClean="0"/>
              <a:t>9/26/2023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172751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A43953-2473-A844-BDC9-021BE6EBDD1D}" type="datetime1">
              <a:rPr lang="en-US" smtClean="0"/>
              <a:t>9/26/2023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125138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73CA8-263B-7645-B239-17EDA50101BA}" type="datetime1">
              <a:rPr lang="en-US" smtClean="0"/>
              <a:t>9/26/2023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206188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D7680-6990-7C45-947C-74F61324EB89}" type="datetime1">
              <a:rPr lang="en-US" smtClean="0"/>
              <a:t>9/26/2023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335759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FCA443-1488-1543-AE57-B3534F0BB25E}" type="datetime1">
              <a:rPr lang="en-US" smtClean="0"/>
              <a:t>9/26/2023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6F9A30-5A23-4EBB-BE87-FE2A87DADF50}" type="slidenum">
              <a:rPr lang="en-AU" smtClean="0"/>
              <a:t>‹#›</a:t>
            </a:fld>
            <a:endParaRPr lang="en-AU"/>
          </a:p>
        </p:txBody>
      </p:sp>
    </p:spTree>
    <p:extLst>
      <p:ext uri="{BB962C8B-B14F-4D97-AF65-F5344CB8AC3E}">
        <p14:creationId xmlns:p14="http://schemas.microsoft.com/office/powerpoint/2010/main" val="120439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18" Type="http://schemas.openxmlformats.org/officeDocument/2006/relationships/image" Target="../media/image2.png"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theme" Target="../theme/theme2.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A59D3-886F-5E4F-A922-580A5D80ED72}" type="datetime1">
              <a:rPr lang="en-US" smtClean="0"/>
              <a:t>9/26/2023</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F9A30-5A23-4EBB-BE87-FE2A87DADF50}" type="slidenum">
              <a:rPr lang="en-AU" smtClean="0"/>
              <a:t>‹#›</a:t>
            </a:fld>
            <a:endParaRPr lang="en-AU"/>
          </a:p>
        </p:txBody>
      </p:sp>
      <p:pic>
        <p:nvPicPr>
          <p:cNvPr id="7" name="Picture 6" descr="logo.tiff"/>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766" y="6150012"/>
            <a:ext cx="2672691" cy="722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224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8"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4"/>
          </p:nvPr>
        </p:nvSpPr>
        <p:spPr>
          <a:xfrm>
            <a:off x="8246751" y="6625771"/>
            <a:ext cx="533400" cy="152400"/>
          </a:xfrm>
          <a:prstGeom prst="rect">
            <a:avLst/>
          </a:prstGeom>
        </p:spPr>
        <p:txBody>
          <a:bodyPr vert="horz" lIns="91440" tIns="45720" rIns="91440" bIns="45720" rtlCol="0" anchor="ctr"/>
          <a:lstStyle>
            <a:lvl1pPr algn="ctr">
              <a:defRPr sz="1600">
                <a:solidFill>
                  <a:schemeClr val="tx1">
                    <a:lumMod val="50000"/>
                    <a:lumOff val="50000"/>
                  </a:schemeClr>
                </a:solidFill>
              </a:defRPr>
            </a:lvl1pPr>
          </a:lstStyle>
          <a:p>
            <a:fld id="{F06E539D-8AB8-485C-BFEF-50E8D5427D32}" type="slidenum">
              <a:rPr lang="en-AU" smtClean="0">
                <a:solidFill>
                  <a:prstClr val="black">
                    <a:lumMod val="50000"/>
                    <a:lumOff val="50000"/>
                  </a:prstClr>
                </a:solidFill>
                <a:ea typeface="ＭＳ Ｐゴシック" pitchFamily="34" charset="-128"/>
              </a:rPr>
              <a:pPr/>
              <a:t>‹#›</a:t>
            </a:fld>
            <a:endParaRPr lang="en-AU">
              <a:solidFill>
                <a:prstClr val="black">
                  <a:lumMod val="50000"/>
                  <a:lumOff val="50000"/>
                </a:prstClr>
              </a:solidFill>
              <a:ea typeface="ＭＳ Ｐゴシック" pitchFamily="34" charset="-128"/>
            </a:endParaRPr>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DB258D9F-F20D-A54B-A834-46A49754F11B}" type="datetime1">
              <a:rPr lang="en-US" smtClean="0">
                <a:solidFill>
                  <a:prstClr val="black">
                    <a:lumMod val="50000"/>
                    <a:lumOff val="50000"/>
                  </a:prstClr>
                </a:solidFill>
                <a:ea typeface="ＭＳ Ｐゴシック" pitchFamily="34" charset="-128"/>
              </a:rPr>
              <a:t>9/26/2023</a:t>
            </a:fld>
            <a:endParaRPr lang="en-AU">
              <a:solidFill>
                <a:prstClr val="black">
                  <a:lumMod val="50000"/>
                  <a:lumOff val="50000"/>
                </a:prstClr>
              </a:solidFill>
              <a:ea typeface="ＭＳ Ｐゴシック" pitchFamily="34" charset="-128"/>
            </a:endParaRPr>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AU">
              <a:solidFill>
                <a:prstClr val="black"/>
              </a:solidFill>
              <a:ea typeface="ＭＳ Ｐゴシック" pitchFamily="34" charset="-128"/>
            </a:endParaRPr>
          </a:p>
        </p:txBody>
      </p:sp>
    </p:spTree>
    <p:extLst>
      <p:ext uri="{BB962C8B-B14F-4D97-AF65-F5344CB8AC3E}">
        <p14:creationId xmlns:p14="http://schemas.microsoft.com/office/powerpoint/2010/main" val="4046716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3.xml" /><Relationship Id="rId1" Type="http://schemas.openxmlformats.org/officeDocument/2006/relationships/slideLayout" Target="../slideLayouts/slideLayout13.xml" /><Relationship Id="rId4" Type="http://schemas.openxmlformats.org/officeDocument/2006/relationships/image" Target="../media/image17.png" /></Relationships>
</file>

<file path=ppt/slides/_rels/slide16.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14.xml"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5.xml" /><Relationship Id="rId1" Type="http://schemas.openxmlformats.org/officeDocument/2006/relationships/slideLayout" Target="../slideLayouts/slideLayout13.xml" /><Relationship Id="rId4" Type="http://schemas.openxmlformats.org/officeDocument/2006/relationships/image" Target="../media/image19.png" /></Relationships>
</file>

<file path=ppt/slides/_rels/slide18.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16.xml" /><Relationship Id="rId1" Type="http://schemas.openxmlformats.org/officeDocument/2006/relationships/slideLayout" Target="../slideLayouts/slideLayout13.xml" /><Relationship Id="rId6" Type="http://schemas.openxmlformats.org/officeDocument/2006/relationships/image" Target="../media/image23.png" /><Relationship Id="rId5" Type="http://schemas.openxmlformats.org/officeDocument/2006/relationships/image" Target="../media/image22.png" /><Relationship Id="rId4" Type="http://schemas.openxmlformats.org/officeDocument/2006/relationships/image" Target="../media/image21.png" /></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 /><Relationship Id="rId2" Type="http://schemas.openxmlformats.org/officeDocument/2006/relationships/slideLayout" Target="../slideLayouts/slideLayout13.xml" /><Relationship Id="rId1" Type="http://schemas.openxmlformats.org/officeDocument/2006/relationships/vmlDrawing" Target="../drawings/vmlDrawing3.vml" /><Relationship Id="rId5" Type="http://schemas.openxmlformats.org/officeDocument/2006/relationships/image" Target="../media/image24.emf" /><Relationship Id="rId4" Type="http://schemas.openxmlformats.org/officeDocument/2006/relationships/oleObject" Target="../embeddings/oleObject9.bin" /></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 /><Relationship Id="rId13" Type="http://schemas.openxmlformats.org/officeDocument/2006/relationships/image" Target="../media/image8.emf" /><Relationship Id="rId3" Type="http://schemas.openxmlformats.org/officeDocument/2006/relationships/notesSlide" Target="../notesSlides/notesSlide1.xml" /><Relationship Id="rId7" Type="http://schemas.openxmlformats.org/officeDocument/2006/relationships/image" Target="../media/image5.emf" /><Relationship Id="rId12" Type="http://schemas.openxmlformats.org/officeDocument/2006/relationships/oleObject" Target="../embeddings/oleObject5.bin" /><Relationship Id="rId17" Type="http://schemas.openxmlformats.org/officeDocument/2006/relationships/image" Target="../media/image10.emf" /><Relationship Id="rId2" Type="http://schemas.openxmlformats.org/officeDocument/2006/relationships/slideLayout" Target="../slideLayouts/slideLayout13.xml" /><Relationship Id="rId16" Type="http://schemas.openxmlformats.org/officeDocument/2006/relationships/oleObject" Target="../embeddings/oleObject7.bin" /><Relationship Id="rId1" Type="http://schemas.openxmlformats.org/officeDocument/2006/relationships/vmlDrawing" Target="../drawings/vmlDrawing1.vml" /><Relationship Id="rId6" Type="http://schemas.openxmlformats.org/officeDocument/2006/relationships/oleObject" Target="../embeddings/oleObject2.bin" /><Relationship Id="rId11" Type="http://schemas.openxmlformats.org/officeDocument/2006/relationships/image" Target="../media/image7.emf" /><Relationship Id="rId5" Type="http://schemas.openxmlformats.org/officeDocument/2006/relationships/image" Target="../media/image4.emf" /><Relationship Id="rId15" Type="http://schemas.openxmlformats.org/officeDocument/2006/relationships/image" Target="../media/image9.emf" /><Relationship Id="rId10" Type="http://schemas.openxmlformats.org/officeDocument/2006/relationships/oleObject" Target="../embeddings/oleObject4.bin" /><Relationship Id="rId4" Type="http://schemas.openxmlformats.org/officeDocument/2006/relationships/oleObject" Target="../embeddings/oleObject1.bin" /><Relationship Id="rId9" Type="http://schemas.openxmlformats.org/officeDocument/2006/relationships/image" Target="../media/image6.emf" /><Relationship Id="rId14" Type="http://schemas.openxmlformats.org/officeDocument/2006/relationships/oleObject" Target="../embeddings/oleObject6.bin" /></Relationships>
</file>

<file path=ppt/slides/_rels/slide20.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18.xml" /><Relationship Id="rId1" Type="http://schemas.openxmlformats.org/officeDocument/2006/relationships/slideLayout" Target="../slideLayouts/slideLayout13.xml" /><Relationship Id="rId6" Type="http://schemas.openxmlformats.org/officeDocument/2006/relationships/image" Target="../media/image28.png" /><Relationship Id="rId5" Type="http://schemas.openxmlformats.org/officeDocument/2006/relationships/image" Target="../media/image27.png" /><Relationship Id="rId4" Type="http://schemas.openxmlformats.org/officeDocument/2006/relationships/image" Target="../media/image26.png"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 /><Relationship Id="rId2" Type="http://schemas.openxmlformats.org/officeDocument/2006/relationships/slideLayout" Target="../slideLayouts/slideLayout13.xml" /><Relationship Id="rId1" Type="http://schemas.openxmlformats.org/officeDocument/2006/relationships/vmlDrawing" Target="../drawings/vmlDrawing4.vml" /><Relationship Id="rId5" Type="http://schemas.openxmlformats.org/officeDocument/2006/relationships/image" Target="../media/image29.emf" /><Relationship Id="rId4" Type="http://schemas.openxmlformats.org/officeDocument/2006/relationships/oleObject" Target="../embeddings/oleObject10.bin"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22.xml" /><Relationship Id="rId1" Type="http://schemas.openxmlformats.org/officeDocument/2006/relationships/slideLayout" Target="../slideLayouts/slideLayout13.xml" /><Relationship Id="rId6" Type="http://schemas.openxmlformats.org/officeDocument/2006/relationships/image" Target="../media/image33.png" /><Relationship Id="rId5" Type="http://schemas.openxmlformats.org/officeDocument/2006/relationships/image" Target="../media/image32.png" /><Relationship Id="rId4" Type="http://schemas.openxmlformats.org/officeDocument/2006/relationships/image" Target="../media/image31.png" /></Relationships>
</file>

<file path=ppt/slides/_rels/slide25.xml.rels><?xml version="1.0" encoding="UTF-8" standalone="yes"?>
<Relationships xmlns="http://schemas.openxmlformats.org/package/2006/relationships"><Relationship Id="rId3" Type="http://schemas.openxmlformats.org/officeDocument/2006/relationships/image" Target="../media/image34.jpeg" /><Relationship Id="rId2" Type="http://schemas.openxmlformats.org/officeDocument/2006/relationships/notesSlide" Target="../notesSlides/notesSlide23.xml" /><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3.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3.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3.xml" /></Relationships>
</file>

<file path=ppt/slides/_rels/slide31.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29.xml" /><Relationship Id="rId1" Type="http://schemas.openxmlformats.org/officeDocument/2006/relationships/slideLayout" Target="../slideLayouts/slideLayout13.xml" /></Relationships>
</file>

<file path=ppt/slides/_rels/slide32.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13.xml" /></Relationships>
</file>

<file path=ppt/slides/_rels/slide33.xml.rels><?xml version="1.0" encoding="UTF-8" standalone="yes"?>
<Relationships xmlns="http://schemas.openxmlformats.org/package/2006/relationships"><Relationship Id="rId3" Type="http://schemas.openxmlformats.org/officeDocument/2006/relationships/image" Target="../media/image37.jpg" /><Relationship Id="rId2" Type="http://schemas.openxmlformats.org/officeDocument/2006/relationships/notesSlide" Target="../notesSlides/notesSlide30.xml" /><Relationship Id="rId1" Type="http://schemas.openxmlformats.org/officeDocument/2006/relationships/slideLayout" Target="../slideLayouts/slideLayout13.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3.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3.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13.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standalone="yes"?>
<Relationships xmlns="http://schemas.openxmlformats.org/package/2006/relationships"><Relationship Id="rId8" Type="http://schemas.openxmlformats.org/officeDocument/2006/relationships/image" Target="../media/image40.emf" /><Relationship Id="rId3" Type="http://schemas.openxmlformats.org/officeDocument/2006/relationships/oleObject" Target="../embeddings/oleObject11.bin" /><Relationship Id="rId7" Type="http://schemas.openxmlformats.org/officeDocument/2006/relationships/oleObject" Target="../embeddings/oleObject13.bin" /><Relationship Id="rId2" Type="http://schemas.openxmlformats.org/officeDocument/2006/relationships/slideLayout" Target="../slideLayouts/slideLayout13.xml" /><Relationship Id="rId1" Type="http://schemas.openxmlformats.org/officeDocument/2006/relationships/vmlDrawing" Target="../drawings/vmlDrawing5.vml" /><Relationship Id="rId6" Type="http://schemas.openxmlformats.org/officeDocument/2006/relationships/image" Target="../media/image39.emf" /><Relationship Id="rId5" Type="http://schemas.openxmlformats.org/officeDocument/2006/relationships/oleObject" Target="../embeddings/oleObject12.bin" /><Relationship Id="rId4" Type="http://schemas.openxmlformats.org/officeDocument/2006/relationships/image" Target="../media/image38.emf" /></Relationships>
</file>

<file path=ppt/slides/_rels/slide4.xml.rels><?xml version="1.0" encoding="UTF-8" standalone="yes"?>
<Relationships xmlns="http://schemas.openxmlformats.org/package/2006/relationships"><Relationship Id="rId3" Type="http://schemas.openxmlformats.org/officeDocument/2006/relationships/image" Target="../media/image12.gif" /><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 /><Relationship Id="rId2" Type="http://schemas.openxmlformats.org/officeDocument/2006/relationships/slideLayout" Target="../slideLayouts/slideLayout13.xml" /><Relationship Id="rId1" Type="http://schemas.openxmlformats.org/officeDocument/2006/relationships/vmlDrawing" Target="../drawings/vmlDrawing2.vml" /><Relationship Id="rId5" Type="http://schemas.openxmlformats.org/officeDocument/2006/relationships/image" Target="../media/image13.emf" /><Relationship Id="rId4" Type="http://schemas.openxmlformats.org/officeDocument/2006/relationships/oleObject" Target="../embeddings/oleObject8.bin"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10319"/>
            <a:ext cx="7772400" cy="2387600"/>
          </a:xfrm>
        </p:spPr>
        <p:txBody>
          <a:bodyPr>
            <a:normAutofit fontScale="90000"/>
          </a:bodyPr>
          <a:lstStyle/>
          <a:p>
            <a:r>
              <a:rPr lang="en-US" sz="3600" dirty="0"/>
              <a:t>MTAT.03.231</a:t>
            </a:r>
            <a:br>
              <a:rPr lang="en-US" sz="3600" dirty="0"/>
            </a:br>
            <a:r>
              <a:rPr lang="en-US" sz="3600" dirty="0"/>
              <a:t>Business Process Management</a:t>
            </a:r>
            <a:br>
              <a:rPr lang="en-US" sz="3600" dirty="0"/>
            </a:br>
            <a:br>
              <a:rPr lang="en-US" sz="4000" dirty="0"/>
            </a:br>
            <a:r>
              <a:rPr lang="en-US" sz="4000" b="1" dirty="0">
                <a:latin typeface="Arial Rounded MT Bold"/>
                <a:cs typeface="Arial Rounded MT Bold"/>
              </a:rPr>
              <a:t>Lecture 2 – Process Identification</a:t>
            </a:r>
          </a:p>
        </p:txBody>
      </p:sp>
      <p:sp>
        <p:nvSpPr>
          <p:cNvPr id="3" name="Subtitle 2"/>
          <p:cNvSpPr>
            <a:spLocks noGrp="1"/>
          </p:cNvSpPr>
          <p:nvPr>
            <p:ph type="subTitle" idx="1"/>
          </p:nvPr>
        </p:nvSpPr>
        <p:spPr>
          <a:xfrm>
            <a:off x="1105647" y="3994191"/>
            <a:ext cx="6999525" cy="1944119"/>
          </a:xfrm>
        </p:spPr>
        <p:txBody>
          <a:bodyPr>
            <a:noAutofit/>
          </a:bodyPr>
          <a:lstStyle/>
          <a:p>
            <a:r>
              <a:rPr lang="en-US" sz="2800" dirty="0"/>
              <a:t>Marlon Dumas</a:t>
            </a:r>
          </a:p>
          <a:p>
            <a:endParaRPr lang="en-US" sz="2800" dirty="0"/>
          </a:p>
          <a:p>
            <a:r>
              <a:rPr lang="en-US" sz="2800" dirty="0" err="1"/>
              <a:t>marlon.dumas</a:t>
            </a:r>
            <a:r>
              <a:rPr lang="en-US" sz="2800" dirty="0"/>
              <a:t> </a:t>
            </a:r>
            <a:r>
              <a:rPr lang="en-US" sz="2800" dirty="0" err="1"/>
              <a:t>ät</a:t>
            </a:r>
            <a:r>
              <a:rPr lang="en-US" sz="2800" dirty="0"/>
              <a:t>  </a:t>
            </a:r>
            <a:r>
              <a:rPr lang="en-US" sz="2800" dirty="0" err="1"/>
              <a:t>ut</a:t>
            </a:r>
            <a:r>
              <a:rPr lang="en-US" sz="2800" dirty="0"/>
              <a:t> . </a:t>
            </a:r>
            <a:r>
              <a:rPr lang="en-US" sz="2800" dirty="0" err="1"/>
              <a:t>ee</a:t>
            </a:r>
            <a:endParaRPr lang="en-US" sz="2800" dirty="0"/>
          </a:p>
          <a:p>
            <a:endParaRPr lang="en-US" sz="2800" dirty="0"/>
          </a:p>
        </p:txBody>
      </p:sp>
      <p:sp>
        <p:nvSpPr>
          <p:cNvPr id="4" name="Slide Number Placeholder 3"/>
          <p:cNvSpPr>
            <a:spLocks noGrp="1"/>
          </p:cNvSpPr>
          <p:nvPr>
            <p:ph type="sldNum" sz="quarter" idx="12"/>
          </p:nvPr>
        </p:nvSpPr>
        <p:spPr/>
        <p:txBody>
          <a:bodyPr/>
          <a:lstStyle/>
          <a:p>
            <a:fld id="{9B6F9A30-5A23-4EBB-BE87-FE2A87DADF50}" type="slidenum">
              <a:rPr lang="en-AU" smtClean="0"/>
              <a:t>1</a:t>
            </a:fld>
            <a:endParaRPr lang="en-AU"/>
          </a:p>
        </p:txBody>
      </p:sp>
    </p:spTree>
    <p:extLst>
      <p:ext uri="{BB962C8B-B14F-4D97-AF65-F5344CB8AC3E}">
        <p14:creationId xmlns:p14="http://schemas.microsoft.com/office/powerpoint/2010/main" val="185634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3011" name="AutoShape 3"/>
          <p:cNvSpPr>
            <a:spLocks noChangeArrowheads="1"/>
          </p:cNvSpPr>
          <p:nvPr/>
        </p:nvSpPr>
        <p:spPr bwMode="auto">
          <a:xfrm>
            <a:off x="1610459" y="1251562"/>
            <a:ext cx="5688623" cy="2510904"/>
          </a:xfrm>
          <a:prstGeom prst="triangle">
            <a:avLst>
              <a:gd name="adj" fmla="val 50000"/>
            </a:avLst>
          </a:prstGeom>
          <a:solidFill>
            <a:schemeClr val="accent2">
              <a:lumMod val="40000"/>
              <a:lumOff val="6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031">
              <a:solidFill>
                <a:prstClr val="black"/>
              </a:solidFill>
              <a:ea typeface="ＭＳ Ｐゴシック" pitchFamily="34" charset="-128"/>
            </a:endParaRPr>
          </a:p>
        </p:txBody>
      </p:sp>
      <p:sp>
        <p:nvSpPr>
          <p:cNvPr id="2603012" name="AutoShape 4"/>
          <p:cNvSpPr>
            <a:spLocks noChangeArrowheads="1"/>
          </p:cNvSpPr>
          <p:nvPr/>
        </p:nvSpPr>
        <p:spPr bwMode="auto">
          <a:xfrm>
            <a:off x="3949439" y="1842849"/>
            <a:ext cx="1036205" cy="432994"/>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Strategic</a:t>
            </a:r>
            <a:br>
              <a:rPr lang="en-US" sz="1400" dirty="0">
                <a:solidFill>
                  <a:prstClr val="black"/>
                </a:solidFill>
                <a:latin typeface="+mj-lt"/>
                <a:ea typeface="ＭＳ Ｐゴシック" charset="-128"/>
              </a:rPr>
            </a:br>
            <a:r>
              <a:rPr lang="en-US" sz="1400" dirty="0">
                <a:solidFill>
                  <a:prstClr val="black"/>
                </a:solidFill>
                <a:latin typeface="+mj-lt"/>
                <a:ea typeface="ＭＳ Ｐゴシック" charset="-128"/>
              </a:rPr>
              <a:t>Management</a:t>
            </a:r>
          </a:p>
        </p:txBody>
      </p:sp>
      <p:sp>
        <p:nvSpPr>
          <p:cNvPr id="2603013" name="AutoShape 5"/>
          <p:cNvSpPr>
            <a:spLocks noChangeArrowheads="1"/>
          </p:cNvSpPr>
          <p:nvPr/>
        </p:nvSpPr>
        <p:spPr bwMode="auto">
          <a:xfrm>
            <a:off x="3245333" y="2433853"/>
            <a:ext cx="1140302" cy="40188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600" dirty="0">
                <a:solidFill>
                  <a:prstClr val="black"/>
                </a:solidFill>
                <a:latin typeface="+mj-lt"/>
                <a:ea typeface="ＭＳ Ｐゴシック" charset="-128"/>
              </a:rPr>
              <a:t> </a:t>
            </a:r>
            <a:r>
              <a:rPr lang="en-US" sz="1400" dirty="0">
                <a:solidFill>
                  <a:prstClr val="black"/>
                </a:solidFill>
                <a:latin typeface="+mj-lt"/>
                <a:ea typeface="ＭＳ Ｐゴシック" charset="-128"/>
              </a:rPr>
              <a:t>Logistics</a:t>
            </a:r>
            <a:br>
              <a:rPr lang="en-US" sz="1400" dirty="0">
                <a:solidFill>
                  <a:prstClr val="black"/>
                </a:solidFill>
                <a:latin typeface="+mj-lt"/>
                <a:ea typeface="ＭＳ Ｐゴシック" charset="-128"/>
              </a:rPr>
            </a:br>
            <a:r>
              <a:rPr lang="en-US" sz="1400" dirty="0">
                <a:solidFill>
                  <a:prstClr val="black"/>
                </a:solidFill>
                <a:latin typeface="+mj-lt"/>
                <a:ea typeface="ＭＳ Ｐゴシック" charset="-128"/>
              </a:rPr>
              <a:t>Management</a:t>
            </a:r>
          </a:p>
        </p:txBody>
      </p:sp>
      <p:sp>
        <p:nvSpPr>
          <p:cNvPr id="2603014" name="AutoShape 6"/>
          <p:cNvSpPr>
            <a:spLocks noChangeArrowheads="1"/>
          </p:cNvSpPr>
          <p:nvPr/>
        </p:nvSpPr>
        <p:spPr bwMode="auto">
          <a:xfrm>
            <a:off x="3232371" y="2990208"/>
            <a:ext cx="1153263" cy="40128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Warehouse</a:t>
            </a:r>
            <a:br>
              <a:rPr lang="en-US" sz="1400" dirty="0">
                <a:solidFill>
                  <a:prstClr val="black"/>
                </a:solidFill>
                <a:latin typeface="+mj-lt"/>
                <a:ea typeface="ＭＳ Ｐゴシック" charset="-128"/>
              </a:rPr>
            </a:br>
            <a:r>
              <a:rPr lang="en-US" sz="1400" dirty="0">
                <a:solidFill>
                  <a:prstClr val="black"/>
                </a:solidFill>
                <a:latin typeface="+mj-lt"/>
                <a:ea typeface="ＭＳ Ｐゴシック" charset="-128"/>
              </a:rPr>
              <a:t>Management</a:t>
            </a:r>
          </a:p>
        </p:txBody>
      </p:sp>
      <p:sp>
        <p:nvSpPr>
          <p:cNvPr id="2603015" name="Rectangle 7"/>
          <p:cNvSpPr>
            <a:spLocks noChangeArrowheads="1"/>
          </p:cNvSpPr>
          <p:nvPr/>
        </p:nvSpPr>
        <p:spPr bwMode="auto">
          <a:xfrm>
            <a:off x="1610459" y="3841410"/>
            <a:ext cx="5688623" cy="1705130"/>
          </a:xfrm>
          <a:prstGeom prst="rect">
            <a:avLst/>
          </a:prstGeom>
          <a:solidFill>
            <a:schemeClr val="accent5">
              <a:lumMod val="60000"/>
              <a:lumOff val="4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400">
              <a:solidFill>
                <a:prstClr val="black"/>
              </a:solidFill>
              <a:ea typeface="ＭＳ Ｐゴシック" pitchFamily="34" charset="-128"/>
            </a:endParaRPr>
          </a:p>
        </p:txBody>
      </p:sp>
      <p:sp>
        <p:nvSpPr>
          <p:cNvPr id="2603017" name="AutoShape 9"/>
          <p:cNvSpPr>
            <a:spLocks noChangeArrowheads="1"/>
          </p:cNvSpPr>
          <p:nvPr/>
        </p:nvSpPr>
        <p:spPr bwMode="auto">
          <a:xfrm>
            <a:off x="4493721" y="2423866"/>
            <a:ext cx="1116049" cy="41187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Suppliers</a:t>
            </a:r>
            <a:br>
              <a:rPr lang="en-US" sz="1400" dirty="0">
                <a:solidFill>
                  <a:prstClr val="black"/>
                </a:solidFill>
                <a:latin typeface="+mj-lt"/>
                <a:ea typeface="ＭＳ Ｐゴシック" charset="-128"/>
              </a:rPr>
            </a:br>
            <a:r>
              <a:rPr lang="en-US" sz="1400" dirty="0">
                <a:solidFill>
                  <a:prstClr val="black"/>
                </a:solidFill>
                <a:latin typeface="+mj-lt"/>
                <a:ea typeface="ＭＳ Ｐゴシック" charset="-128"/>
              </a:rPr>
              <a:t>Management</a:t>
            </a:r>
          </a:p>
        </p:txBody>
      </p:sp>
      <p:sp>
        <p:nvSpPr>
          <p:cNvPr id="2603019" name="Text Box 11"/>
          <p:cNvSpPr txBox="1">
            <a:spLocks noChangeArrowheads="1"/>
          </p:cNvSpPr>
          <p:nvPr/>
        </p:nvSpPr>
        <p:spPr bwMode="auto">
          <a:xfrm>
            <a:off x="1852427" y="3435338"/>
            <a:ext cx="2199448"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latin typeface="+mj-lt"/>
                <a:ea typeface="ＭＳ Ｐゴシック" charset="-128"/>
              </a:rPr>
              <a:t>Management processes</a:t>
            </a:r>
          </a:p>
        </p:txBody>
      </p:sp>
      <p:sp>
        <p:nvSpPr>
          <p:cNvPr id="2603026" name="Rectangle 18"/>
          <p:cNvSpPr>
            <a:spLocks noChangeArrowheads="1"/>
          </p:cNvSpPr>
          <p:nvPr/>
        </p:nvSpPr>
        <p:spPr bwMode="auto">
          <a:xfrm>
            <a:off x="1610459" y="5594898"/>
            <a:ext cx="5688623" cy="871903"/>
          </a:xfrm>
          <a:prstGeom prst="rect">
            <a:avLst/>
          </a:prstGeom>
          <a:solidFill>
            <a:schemeClr val="accent1">
              <a:lumMod val="60000"/>
              <a:lumOff val="4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400">
              <a:solidFill>
                <a:prstClr val="black"/>
              </a:solidFill>
              <a:ea typeface="ＭＳ Ｐゴシック" pitchFamily="34" charset="-128"/>
            </a:endParaRPr>
          </a:p>
        </p:txBody>
      </p:sp>
      <p:sp>
        <p:nvSpPr>
          <p:cNvPr id="2603027" name="AutoShape 19"/>
          <p:cNvSpPr>
            <a:spLocks noChangeArrowheads="1"/>
          </p:cNvSpPr>
          <p:nvPr/>
        </p:nvSpPr>
        <p:spPr bwMode="auto">
          <a:xfrm>
            <a:off x="2028959" y="5747299"/>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Finance</a:t>
            </a:r>
          </a:p>
        </p:txBody>
      </p:sp>
      <p:sp>
        <p:nvSpPr>
          <p:cNvPr id="2603028" name="AutoShape 20"/>
          <p:cNvSpPr>
            <a:spLocks noChangeArrowheads="1"/>
          </p:cNvSpPr>
          <p:nvPr/>
        </p:nvSpPr>
        <p:spPr bwMode="auto">
          <a:xfrm>
            <a:off x="3325429" y="5745011"/>
            <a:ext cx="1129341"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Indirect</a:t>
            </a:r>
          </a:p>
          <a:p>
            <a:pPr algn="ctr" eaLnBrk="0" fontAlgn="base" hangingPunct="0">
              <a:spcBef>
                <a:spcPct val="0"/>
              </a:spcBef>
              <a:spcAft>
                <a:spcPct val="0"/>
              </a:spcAft>
            </a:pPr>
            <a:r>
              <a:rPr lang="en-US" sz="1400" dirty="0">
                <a:solidFill>
                  <a:prstClr val="black"/>
                </a:solidFill>
                <a:latin typeface="+mj-lt"/>
                <a:ea typeface="ＭＳ Ｐゴシック" charset="-128"/>
              </a:rPr>
              <a:t>procurement</a:t>
            </a:r>
          </a:p>
        </p:txBody>
      </p:sp>
      <p:sp>
        <p:nvSpPr>
          <p:cNvPr id="2603030" name="AutoShape 22"/>
          <p:cNvSpPr>
            <a:spLocks noChangeArrowheads="1"/>
          </p:cNvSpPr>
          <p:nvPr/>
        </p:nvSpPr>
        <p:spPr bwMode="auto">
          <a:xfrm>
            <a:off x="4807487" y="5745011"/>
            <a:ext cx="901563"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IT</a:t>
            </a:r>
          </a:p>
        </p:txBody>
      </p:sp>
      <p:sp>
        <p:nvSpPr>
          <p:cNvPr id="2603031" name="AutoShape 23"/>
          <p:cNvSpPr>
            <a:spLocks noChangeArrowheads="1"/>
          </p:cNvSpPr>
          <p:nvPr/>
        </p:nvSpPr>
        <p:spPr bwMode="auto">
          <a:xfrm>
            <a:off x="6023053" y="5745011"/>
            <a:ext cx="938490"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HR</a:t>
            </a:r>
          </a:p>
        </p:txBody>
      </p:sp>
      <p:sp>
        <p:nvSpPr>
          <p:cNvPr id="2603032" name="Text Box 24"/>
          <p:cNvSpPr txBox="1">
            <a:spLocks noChangeArrowheads="1"/>
          </p:cNvSpPr>
          <p:nvPr/>
        </p:nvSpPr>
        <p:spPr bwMode="auto">
          <a:xfrm>
            <a:off x="1555477" y="5260556"/>
            <a:ext cx="1454244"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latin typeface="+mj-lt"/>
                <a:ea typeface="ＭＳ Ｐゴシック" charset="-128"/>
              </a:rPr>
              <a:t>Core processes</a:t>
            </a:r>
          </a:p>
        </p:txBody>
      </p:sp>
      <p:sp>
        <p:nvSpPr>
          <p:cNvPr id="2603033" name="Text Box 25"/>
          <p:cNvSpPr txBox="1">
            <a:spLocks noChangeArrowheads="1"/>
          </p:cNvSpPr>
          <p:nvPr/>
        </p:nvSpPr>
        <p:spPr bwMode="auto">
          <a:xfrm>
            <a:off x="1543286" y="6175191"/>
            <a:ext cx="1745093"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latin typeface="+mj-lt"/>
                <a:ea typeface="ＭＳ Ｐゴシック" charset="-128"/>
              </a:rPr>
              <a:t>Support processes</a:t>
            </a:r>
          </a:p>
        </p:txBody>
      </p:sp>
      <p:sp>
        <p:nvSpPr>
          <p:cNvPr id="26" name="Rectangle 25"/>
          <p:cNvSpPr/>
          <p:nvPr/>
        </p:nvSpPr>
        <p:spPr>
          <a:xfrm>
            <a:off x="467544" y="909414"/>
            <a:ext cx="1398140" cy="400110"/>
          </a:xfrm>
          <a:prstGeom prst="rect">
            <a:avLst/>
          </a:prstGeom>
        </p:spPr>
        <p:txBody>
          <a:bodyPr wrap="none">
            <a:spAutoFit/>
          </a:bodyPr>
          <a:lstStyle/>
          <a:p>
            <a:pPr defTabSz="457200"/>
            <a:r>
              <a:rPr lang="en-AU" sz="2000" b="1" dirty="0">
                <a:solidFill>
                  <a:prstClr val="black">
                    <a:lumMod val="75000"/>
                    <a:lumOff val="25000"/>
                  </a:prstClr>
                </a:solidFill>
                <a:latin typeface="+mj-lt"/>
                <a:ea typeface="ＭＳ Ｐゴシック" pitchFamily="34" charset="-128"/>
              </a:rPr>
              <a:t>Wholesaler</a:t>
            </a:r>
            <a:endParaRPr lang="en-US" sz="2000" b="1" dirty="0">
              <a:solidFill>
                <a:prstClr val="black">
                  <a:lumMod val="75000"/>
                  <a:lumOff val="25000"/>
                </a:prstClr>
              </a:solidFill>
              <a:latin typeface="+mj-lt"/>
              <a:ea typeface="ＭＳ Ｐゴシック" pitchFamily="34" charset="-128"/>
            </a:endParaRPr>
          </a:p>
        </p:txBody>
      </p:sp>
      <p:sp>
        <p:nvSpPr>
          <p:cNvPr id="2" name="Title 1"/>
          <p:cNvSpPr>
            <a:spLocks noGrp="1"/>
          </p:cNvSpPr>
          <p:nvPr>
            <p:ph type="title"/>
          </p:nvPr>
        </p:nvSpPr>
        <p:spPr/>
        <p:txBody>
          <a:bodyPr/>
          <a:lstStyle/>
          <a:p>
            <a:r>
              <a:rPr lang="en-AU" dirty="0"/>
              <a:t>Example: process architecture</a:t>
            </a:r>
          </a:p>
        </p:txBody>
      </p:sp>
      <p:sp>
        <p:nvSpPr>
          <p:cNvPr id="29" name="AutoShape 4"/>
          <p:cNvSpPr>
            <a:spLocks noChangeArrowheads="1"/>
          </p:cNvSpPr>
          <p:nvPr/>
        </p:nvSpPr>
        <p:spPr bwMode="auto">
          <a:xfrm>
            <a:off x="4493722" y="2975205"/>
            <a:ext cx="1116048" cy="432994"/>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Demand</a:t>
            </a:r>
            <a:br>
              <a:rPr lang="en-US" sz="1400" dirty="0">
                <a:solidFill>
                  <a:prstClr val="black"/>
                </a:solidFill>
                <a:latin typeface="+mj-lt"/>
                <a:ea typeface="ＭＳ Ｐゴシック" charset="-128"/>
              </a:rPr>
            </a:br>
            <a:r>
              <a:rPr lang="en-US" sz="1400" dirty="0">
                <a:solidFill>
                  <a:prstClr val="black"/>
                </a:solidFill>
                <a:latin typeface="+mj-lt"/>
                <a:ea typeface="ＭＳ Ｐゴシック" charset="-128"/>
              </a:rPr>
              <a:t>Management</a:t>
            </a:r>
          </a:p>
        </p:txBody>
      </p:sp>
      <p:sp>
        <p:nvSpPr>
          <p:cNvPr id="20" name="AutoShape 19"/>
          <p:cNvSpPr>
            <a:spLocks noChangeArrowheads="1"/>
          </p:cNvSpPr>
          <p:nvPr/>
        </p:nvSpPr>
        <p:spPr bwMode="auto">
          <a:xfrm>
            <a:off x="4110404" y="4306754"/>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Sales</a:t>
            </a:r>
          </a:p>
        </p:txBody>
      </p:sp>
      <p:sp>
        <p:nvSpPr>
          <p:cNvPr id="21" name="AutoShape 20"/>
          <p:cNvSpPr>
            <a:spLocks noChangeArrowheads="1"/>
          </p:cNvSpPr>
          <p:nvPr/>
        </p:nvSpPr>
        <p:spPr bwMode="auto">
          <a:xfrm>
            <a:off x="2490555" y="4317434"/>
            <a:ext cx="1129341"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Direct</a:t>
            </a:r>
          </a:p>
          <a:p>
            <a:pPr algn="ctr" eaLnBrk="0" fontAlgn="base" hangingPunct="0">
              <a:spcBef>
                <a:spcPct val="0"/>
              </a:spcBef>
              <a:spcAft>
                <a:spcPct val="0"/>
              </a:spcAft>
            </a:pPr>
            <a:r>
              <a:rPr lang="en-US" sz="1400" dirty="0">
                <a:solidFill>
                  <a:prstClr val="black"/>
                </a:solidFill>
                <a:latin typeface="+mj-lt"/>
                <a:ea typeface="ＭＳ Ｐゴシック" charset="-128"/>
              </a:rPr>
              <a:t>procurement</a:t>
            </a:r>
          </a:p>
        </p:txBody>
      </p:sp>
      <p:sp>
        <p:nvSpPr>
          <p:cNvPr id="22" name="AutoShape 19"/>
          <p:cNvSpPr>
            <a:spLocks noChangeArrowheads="1"/>
          </p:cNvSpPr>
          <p:nvPr/>
        </p:nvSpPr>
        <p:spPr bwMode="auto">
          <a:xfrm>
            <a:off x="5467759" y="4306753"/>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Distribution</a:t>
            </a:r>
          </a:p>
        </p:txBody>
      </p:sp>
      <p:sp>
        <p:nvSpPr>
          <p:cNvPr id="23" name="AutoShape 19"/>
          <p:cNvSpPr>
            <a:spLocks noChangeArrowheads="1"/>
          </p:cNvSpPr>
          <p:nvPr/>
        </p:nvSpPr>
        <p:spPr bwMode="auto">
          <a:xfrm>
            <a:off x="4785858" y="4945345"/>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Service</a:t>
            </a:r>
          </a:p>
        </p:txBody>
      </p:sp>
      <p:sp>
        <p:nvSpPr>
          <p:cNvPr id="24" name="AutoShape 19"/>
          <p:cNvSpPr>
            <a:spLocks noChangeArrowheads="1"/>
          </p:cNvSpPr>
          <p:nvPr/>
        </p:nvSpPr>
        <p:spPr bwMode="auto">
          <a:xfrm>
            <a:off x="3428503" y="4945346"/>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latin typeface="+mj-lt"/>
                <a:ea typeface="ＭＳ Ｐゴシック" charset="-128"/>
              </a:rPr>
              <a:t>Marketing</a:t>
            </a:r>
          </a:p>
        </p:txBody>
      </p:sp>
      <p:sp>
        <p:nvSpPr>
          <p:cNvPr id="30" name="Rounded Rectangular Callout 29"/>
          <p:cNvSpPr/>
          <p:nvPr/>
        </p:nvSpPr>
        <p:spPr bwMode="auto">
          <a:xfrm>
            <a:off x="6567872" y="3161016"/>
            <a:ext cx="1402049" cy="887198"/>
          </a:xfrm>
          <a:prstGeom prst="wedgeRoundRectCallout">
            <a:avLst>
              <a:gd name="adj1" fmla="val -71835"/>
              <a:gd name="adj2" fmla="val 88775"/>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algn="ctr" eaLnBrk="0" fontAlgn="base" hangingPunct="0">
              <a:spcBef>
                <a:spcPct val="0"/>
              </a:spcBef>
              <a:spcAft>
                <a:spcPct val="0"/>
              </a:spcAft>
              <a:tabLst>
                <a:tab pos="164127" algn="l"/>
              </a:tabLst>
            </a:pPr>
            <a:r>
              <a:rPr lang="en-AU" sz="1846" dirty="0">
                <a:solidFill>
                  <a:prstClr val="black"/>
                </a:solidFill>
                <a:ea typeface="ＭＳ Ｐゴシック" pitchFamily="34" charset="-128"/>
              </a:rPr>
              <a:t>Process group</a:t>
            </a:r>
          </a:p>
        </p:txBody>
      </p:sp>
    </p:spTree>
    <p:extLst>
      <p:ext uri="{BB962C8B-B14F-4D97-AF65-F5344CB8AC3E}">
        <p14:creationId xmlns:p14="http://schemas.microsoft.com/office/powerpoint/2010/main" val="2993945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3011" name="AutoShape 3"/>
          <p:cNvSpPr>
            <a:spLocks noChangeArrowheads="1"/>
          </p:cNvSpPr>
          <p:nvPr/>
        </p:nvSpPr>
        <p:spPr bwMode="auto">
          <a:xfrm>
            <a:off x="1610459" y="1578133"/>
            <a:ext cx="5688623" cy="1661891"/>
          </a:xfrm>
          <a:prstGeom prst="triangle">
            <a:avLst>
              <a:gd name="adj" fmla="val 50000"/>
            </a:avLst>
          </a:prstGeom>
          <a:solidFill>
            <a:schemeClr val="accent2">
              <a:lumMod val="40000"/>
              <a:lumOff val="6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031">
              <a:solidFill>
                <a:prstClr val="black"/>
              </a:solidFill>
              <a:ea typeface="ＭＳ Ｐゴシック" pitchFamily="34" charset="-128"/>
            </a:endParaRPr>
          </a:p>
        </p:txBody>
      </p:sp>
      <p:sp>
        <p:nvSpPr>
          <p:cNvPr id="2603012" name="AutoShape 4"/>
          <p:cNvSpPr>
            <a:spLocks noChangeArrowheads="1"/>
          </p:cNvSpPr>
          <p:nvPr/>
        </p:nvSpPr>
        <p:spPr bwMode="auto">
          <a:xfrm>
            <a:off x="3802732" y="2102244"/>
            <a:ext cx="1370135" cy="432994"/>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Strategic</a:t>
            </a:r>
            <a:br>
              <a:rPr lang="en-US" sz="1400" dirty="0">
                <a:solidFill>
                  <a:prstClr val="black"/>
                </a:solidFill>
                <a:ea typeface="ＭＳ Ｐゴシック" charset="-128"/>
              </a:rPr>
            </a:br>
            <a:r>
              <a:rPr lang="en-US" sz="1400" dirty="0">
                <a:solidFill>
                  <a:prstClr val="black"/>
                </a:solidFill>
                <a:ea typeface="ＭＳ Ｐゴシック" charset="-128"/>
              </a:rPr>
              <a:t>Management</a:t>
            </a:r>
          </a:p>
        </p:txBody>
      </p:sp>
      <p:sp>
        <p:nvSpPr>
          <p:cNvPr id="2603013" name="AutoShape 5"/>
          <p:cNvSpPr>
            <a:spLocks noChangeArrowheads="1"/>
          </p:cNvSpPr>
          <p:nvPr/>
        </p:nvSpPr>
        <p:spPr bwMode="auto">
          <a:xfrm>
            <a:off x="2809906" y="2637050"/>
            <a:ext cx="1140302" cy="40188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600" dirty="0">
                <a:solidFill>
                  <a:prstClr val="black"/>
                </a:solidFill>
                <a:ea typeface="ＭＳ Ｐゴシック" charset="-128"/>
              </a:rPr>
              <a:t> </a:t>
            </a:r>
            <a:r>
              <a:rPr lang="en-US" sz="1400" dirty="0">
                <a:solidFill>
                  <a:prstClr val="black"/>
                </a:solidFill>
                <a:ea typeface="ＭＳ Ｐゴシック" charset="-128"/>
              </a:rPr>
              <a:t>Corporate</a:t>
            </a:r>
            <a:br>
              <a:rPr lang="en-US" sz="1400" dirty="0">
                <a:solidFill>
                  <a:prstClr val="black"/>
                </a:solidFill>
                <a:ea typeface="ＭＳ Ｐゴシック" charset="-128"/>
              </a:rPr>
            </a:br>
            <a:r>
              <a:rPr lang="en-US" sz="1400" dirty="0">
                <a:solidFill>
                  <a:prstClr val="black"/>
                </a:solidFill>
                <a:ea typeface="ＭＳ Ｐゴシック" charset="-128"/>
              </a:rPr>
              <a:t>Development</a:t>
            </a:r>
          </a:p>
        </p:txBody>
      </p:sp>
      <p:sp>
        <p:nvSpPr>
          <p:cNvPr id="2603014" name="AutoShape 6"/>
          <p:cNvSpPr>
            <a:spLocks noChangeArrowheads="1"/>
          </p:cNvSpPr>
          <p:nvPr/>
        </p:nvSpPr>
        <p:spPr bwMode="auto">
          <a:xfrm>
            <a:off x="5202992" y="2637649"/>
            <a:ext cx="915901" cy="40128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Investor</a:t>
            </a:r>
            <a:br>
              <a:rPr lang="en-US" sz="1400" dirty="0">
                <a:solidFill>
                  <a:prstClr val="black"/>
                </a:solidFill>
                <a:ea typeface="ＭＳ Ｐゴシック" charset="-128"/>
              </a:rPr>
            </a:br>
            <a:r>
              <a:rPr lang="en-US" sz="1400" dirty="0">
                <a:solidFill>
                  <a:prstClr val="black"/>
                </a:solidFill>
                <a:ea typeface="ＭＳ Ｐゴシック" charset="-128"/>
              </a:rPr>
              <a:t>Relations</a:t>
            </a:r>
          </a:p>
        </p:txBody>
      </p:sp>
      <p:sp>
        <p:nvSpPr>
          <p:cNvPr id="2603015" name="Rectangle 7"/>
          <p:cNvSpPr>
            <a:spLocks noChangeArrowheads="1"/>
          </p:cNvSpPr>
          <p:nvPr/>
        </p:nvSpPr>
        <p:spPr bwMode="auto">
          <a:xfrm>
            <a:off x="1610459" y="3288383"/>
            <a:ext cx="5688623" cy="2258157"/>
          </a:xfrm>
          <a:prstGeom prst="rect">
            <a:avLst/>
          </a:prstGeom>
          <a:solidFill>
            <a:schemeClr val="accent5">
              <a:lumMod val="60000"/>
              <a:lumOff val="4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400">
              <a:solidFill>
                <a:prstClr val="black"/>
              </a:solidFill>
              <a:ea typeface="ＭＳ Ｐゴシック" pitchFamily="34" charset="-128"/>
            </a:endParaRPr>
          </a:p>
        </p:txBody>
      </p:sp>
      <p:sp>
        <p:nvSpPr>
          <p:cNvPr id="2603016" name="AutoShape 8"/>
          <p:cNvSpPr>
            <a:spLocks noChangeArrowheads="1"/>
          </p:cNvSpPr>
          <p:nvPr/>
        </p:nvSpPr>
        <p:spPr bwMode="auto">
          <a:xfrm>
            <a:off x="2438283" y="3540428"/>
            <a:ext cx="4264732" cy="253511"/>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Risk Assessment &amp; Management</a:t>
            </a:r>
          </a:p>
        </p:txBody>
      </p:sp>
      <p:sp>
        <p:nvSpPr>
          <p:cNvPr id="2603017" name="AutoShape 9"/>
          <p:cNvSpPr>
            <a:spLocks noChangeArrowheads="1"/>
          </p:cNvSpPr>
          <p:nvPr/>
        </p:nvSpPr>
        <p:spPr bwMode="auto">
          <a:xfrm>
            <a:off x="4058295" y="2627063"/>
            <a:ext cx="1051098" cy="41187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Market</a:t>
            </a:r>
            <a:br>
              <a:rPr lang="en-US" sz="1400" dirty="0">
                <a:solidFill>
                  <a:prstClr val="black"/>
                </a:solidFill>
                <a:ea typeface="ＭＳ Ｐゴシック" charset="-128"/>
              </a:rPr>
            </a:br>
            <a:r>
              <a:rPr lang="en-US" sz="1400" dirty="0">
                <a:solidFill>
                  <a:prstClr val="black"/>
                </a:solidFill>
                <a:ea typeface="ＭＳ Ｐゴシック" charset="-128"/>
              </a:rPr>
              <a:t>Development</a:t>
            </a:r>
          </a:p>
        </p:txBody>
      </p:sp>
      <p:sp>
        <p:nvSpPr>
          <p:cNvPr id="2603019" name="Text Box 11"/>
          <p:cNvSpPr txBox="1">
            <a:spLocks noChangeArrowheads="1"/>
          </p:cNvSpPr>
          <p:nvPr/>
        </p:nvSpPr>
        <p:spPr bwMode="auto">
          <a:xfrm>
            <a:off x="1849315" y="2985048"/>
            <a:ext cx="2199448"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solidFill>
                  <a:prstClr val="black"/>
                </a:solidFill>
                <a:ea typeface="ＭＳ Ｐゴシック" charset="-128"/>
              </a:rPr>
              <a:t>Management processes</a:t>
            </a:r>
          </a:p>
        </p:txBody>
      </p:sp>
      <p:sp>
        <p:nvSpPr>
          <p:cNvPr id="2603020" name="AutoShape 12"/>
          <p:cNvSpPr>
            <a:spLocks noChangeArrowheads="1"/>
          </p:cNvSpPr>
          <p:nvPr/>
        </p:nvSpPr>
        <p:spPr bwMode="auto">
          <a:xfrm>
            <a:off x="2438283" y="3908972"/>
            <a:ext cx="4264732" cy="251364"/>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Marketing &amp; Sales</a:t>
            </a:r>
          </a:p>
        </p:txBody>
      </p:sp>
      <p:sp>
        <p:nvSpPr>
          <p:cNvPr id="2603021" name="AutoShape 13"/>
          <p:cNvSpPr>
            <a:spLocks noChangeArrowheads="1"/>
          </p:cNvSpPr>
          <p:nvPr/>
        </p:nvSpPr>
        <p:spPr bwMode="auto">
          <a:xfrm>
            <a:off x="2438283" y="4249734"/>
            <a:ext cx="1370135" cy="383931"/>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Underwriting</a:t>
            </a:r>
          </a:p>
          <a:p>
            <a:pPr algn="ctr" eaLnBrk="0" fontAlgn="base" hangingPunct="0">
              <a:spcBef>
                <a:spcPct val="0"/>
              </a:spcBef>
              <a:spcAft>
                <a:spcPct val="0"/>
              </a:spcAft>
            </a:pPr>
            <a:r>
              <a:rPr lang="en-US" sz="1400" dirty="0">
                <a:solidFill>
                  <a:prstClr val="black"/>
                </a:solidFill>
                <a:ea typeface="ＭＳ Ｐゴシック" charset="-128"/>
              </a:rPr>
              <a:t>Management</a:t>
            </a:r>
          </a:p>
        </p:txBody>
      </p:sp>
      <p:sp>
        <p:nvSpPr>
          <p:cNvPr id="2603022" name="AutoShape 14"/>
          <p:cNvSpPr>
            <a:spLocks noChangeArrowheads="1"/>
          </p:cNvSpPr>
          <p:nvPr/>
        </p:nvSpPr>
        <p:spPr bwMode="auto">
          <a:xfrm>
            <a:off x="3888135" y="4249675"/>
            <a:ext cx="1370134" cy="383931"/>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   Policy</a:t>
            </a:r>
            <a:br>
              <a:rPr lang="en-US" sz="1400" dirty="0">
                <a:solidFill>
                  <a:prstClr val="black"/>
                </a:solidFill>
                <a:ea typeface="ＭＳ Ｐゴシック" charset="-128"/>
              </a:rPr>
            </a:br>
            <a:r>
              <a:rPr lang="en-US" sz="1400" dirty="0">
                <a:solidFill>
                  <a:prstClr val="black"/>
                </a:solidFill>
                <a:ea typeface="ＭＳ Ｐゴシック" charset="-128"/>
              </a:rPr>
              <a:t>   Servicing</a:t>
            </a:r>
          </a:p>
        </p:txBody>
      </p:sp>
      <p:sp>
        <p:nvSpPr>
          <p:cNvPr id="2603023" name="AutoShape 15"/>
          <p:cNvSpPr>
            <a:spLocks noChangeArrowheads="1"/>
          </p:cNvSpPr>
          <p:nvPr/>
        </p:nvSpPr>
        <p:spPr bwMode="auto">
          <a:xfrm>
            <a:off x="5337986" y="4249675"/>
            <a:ext cx="1370134" cy="383931"/>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Claims</a:t>
            </a:r>
            <a:br>
              <a:rPr lang="en-US" sz="1400" dirty="0">
                <a:solidFill>
                  <a:prstClr val="black"/>
                </a:solidFill>
                <a:ea typeface="ＭＳ Ｐゴシック" charset="-128"/>
              </a:rPr>
            </a:br>
            <a:r>
              <a:rPr lang="en-US" sz="1400" dirty="0">
                <a:solidFill>
                  <a:prstClr val="black"/>
                </a:solidFill>
                <a:ea typeface="ＭＳ Ｐゴシック" charset="-128"/>
              </a:rPr>
              <a:t>Management</a:t>
            </a:r>
          </a:p>
        </p:txBody>
      </p:sp>
      <p:sp>
        <p:nvSpPr>
          <p:cNvPr id="2603024" name="AutoShape 16"/>
          <p:cNvSpPr>
            <a:spLocks noChangeArrowheads="1"/>
          </p:cNvSpPr>
          <p:nvPr/>
        </p:nvSpPr>
        <p:spPr bwMode="auto">
          <a:xfrm>
            <a:off x="2438283" y="4730517"/>
            <a:ext cx="4264732" cy="23573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Payments Collection and Disbursement</a:t>
            </a:r>
          </a:p>
        </p:txBody>
      </p:sp>
      <p:sp>
        <p:nvSpPr>
          <p:cNvPr id="2603025" name="AutoShape 17"/>
          <p:cNvSpPr>
            <a:spLocks noChangeArrowheads="1"/>
          </p:cNvSpPr>
          <p:nvPr/>
        </p:nvSpPr>
        <p:spPr bwMode="auto">
          <a:xfrm>
            <a:off x="2438283" y="5065893"/>
            <a:ext cx="4264732" cy="2329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Assets Management</a:t>
            </a:r>
          </a:p>
        </p:txBody>
      </p:sp>
      <p:sp>
        <p:nvSpPr>
          <p:cNvPr id="2603026" name="Rectangle 18"/>
          <p:cNvSpPr>
            <a:spLocks noChangeArrowheads="1"/>
          </p:cNvSpPr>
          <p:nvPr/>
        </p:nvSpPr>
        <p:spPr bwMode="auto">
          <a:xfrm>
            <a:off x="1610459" y="5594898"/>
            <a:ext cx="5688623" cy="871903"/>
          </a:xfrm>
          <a:prstGeom prst="rect">
            <a:avLst/>
          </a:prstGeom>
          <a:solidFill>
            <a:schemeClr val="accent1">
              <a:lumMod val="60000"/>
              <a:lumOff val="4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400">
              <a:solidFill>
                <a:prstClr val="black"/>
              </a:solidFill>
              <a:ea typeface="ＭＳ Ｐゴシック" pitchFamily="34" charset="-128"/>
            </a:endParaRPr>
          </a:p>
        </p:txBody>
      </p:sp>
      <p:sp>
        <p:nvSpPr>
          <p:cNvPr id="2603027" name="AutoShape 19"/>
          <p:cNvSpPr>
            <a:spLocks noChangeArrowheads="1"/>
          </p:cNvSpPr>
          <p:nvPr/>
        </p:nvSpPr>
        <p:spPr bwMode="auto">
          <a:xfrm>
            <a:off x="1820008" y="5745011"/>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Finance/</a:t>
            </a:r>
          </a:p>
          <a:p>
            <a:pPr algn="ctr" eaLnBrk="0" fontAlgn="base" hangingPunct="0">
              <a:spcBef>
                <a:spcPct val="0"/>
              </a:spcBef>
              <a:spcAft>
                <a:spcPct val="0"/>
              </a:spcAft>
            </a:pPr>
            <a:r>
              <a:rPr lang="en-US" sz="1400" dirty="0">
                <a:solidFill>
                  <a:prstClr val="black"/>
                </a:solidFill>
                <a:ea typeface="ＭＳ Ｐゴシック" charset="-128"/>
              </a:rPr>
              <a:t>Treasury</a:t>
            </a:r>
          </a:p>
        </p:txBody>
      </p:sp>
      <p:sp>
        <p:nvSpPr>
          <p:cNvPr id="2603028" name="AutoShape 20"/>
          <p:cNvSpPr>
            <a:spLocks noChangeArrowheads="1"/>
          </p:cNvSpPr>
          <p:nvPr/>
        </p:nvSpPr>
        <p:spPr bwMode="auto">
          <a:xfrm>
            <a:off x="2820867" y="5745011"/>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Legal/</a:t>
            </a:r>
          </a:p>
          <a:p>
            <a:pPr algn="ctr" eaLnBrk="0" fontAlgn="base" hangingPunct="0">
              <a:spcBef>
                <a:spcPct val="0"/>
              </a:spcBef>
              <a:spcAft>
                <a:spcPct val="0"/>
              </a:spcAft>
            </a:pPr>
            <a:r>
              <a:rPr lang="en-US" sz="1400" dirty="0">
                <a:solidFill>
                  <a:prstClr val="black"/>
                </a:solidFill>
                <a:ea typeface="ＭＳ Ｐゴシック" charset="-128"/>
              </a:rPr>
              <a:t>Audit</a:t>
            </a:r>
          </a:p>
        </p:txBody>
      </p:sp>
      <p:sp>
        <p:nvSpPr>
          <p:cNvPr id="2603029" name="AutoShape 21"/>
          <p:cNvSpPr>
            <a:spLocks noChangeArrowheads="1"/>
          </p:cNvSpPr>
          <p:nvPr/>
        </p:nvSpPr>
        <p:spPr bwMode="auto">
          <a:xfrm>
            <a:off x="3821723" y="5745011"/>
            <a:ext cx="116912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Reinsurance</a:t>
            </a:r>
          </a:p>
        </p:txBody>
      </p:sp>
      <p:sp>
        <p:nvSpPr>
          <p:cNvPr id="2603030" name="AutoShape 22"/>
          <p:cNvSpPr>
            <a:spLocks noChangeArrowheads="1"/>
          </p:cNvSpPr>
          <p:nvPr/>
        </p:nvSpPr>
        <p:spPr bwMode="auto">
          <a:xfrm>
            <a:off x="5104698" y="5745011"/>
            <a:ext cx="901563"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IT</a:t>
            </a:r>
          </a:p>
        </p:txBody>
      </p:sp>
      <p:sp>
        <p:nvSpPr>
          <p:cNvPr id="2603031" name="AutoShape 23"/>
          <p:cNvSpPr>
            <a:spLocks noChangeArrowheads="1"/>
          </p:cNvSpPr>
          <p:nvPr/>
        </p:nvSpPr>
        <p:spPr bwMode="auto">
          <a:xfrm>
            <a:off x="6120114" y="5745011"/>
            <a:ext cx="938490"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HR</a:t>
            </a:r>
          </a:p>
        </p:txBody>
      </p:sp>
      <p:sp>
        <p:nvSpPr>
          <p:cNvPr id="2603032" name="Text Box 24"/>
          <p:cNvSpPr txBox="1">
            <a:spLocks noChangeArrowheads="1"/>
          </p:cNvSpPr>
          <p:nvPr/>
        </p:nvSpPr>
        <p:spPr bwMode="auto">
          <a:xfrm>
            <a:off x="1537189" y="5266652"/>
            <a:ext cx="1454244"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solidFill>
                  <a:prstClr val="black"/>
                </a:solidFill>
                <a:ea typeface="ＭＳ Ｐゴシック" charset="-128"/>
              </a:rPr>
              <a:t>Core processes</a:t>
            </a:r>
          </a:p>
        </p:txBody>
      </p:sp>
      <p:sp>
        <p:nvSpPr>
          <p:cNvPr id="2603033" name="Text Box 25"/>
          <p:cNvSpPr txBox="1">
            <a:spLocks noChangeArrowheads="1"/>
          </p:cNvSpPr>
          <p:nvPr/>
        </p:nvSpPr>
        <p:spPr bwMode="auto">
          <a:xfrm>
            <a:off x="1537190" y="6175191"/>
            <a:ext cx="1745093"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solidFill>
                  <a:prstClr val="black"/>
                </a:solidFill>
                <a:ea typeface="ＭＳ Ｐゴシック" charset="-128"/>
              </a:rPr>
              <a:t>Support processes</a:t>
            </a:r>
          </a:p>
        </p:txBody>
      </p:sp>
      <p:sp>
        <p:nvSpPr>
          <p:cNvPr id="26" name="Rectangle 25"/>
          <p:cNvSpPr/>
          <p:nvPr/>
        </p:nvSpPr>
        <p:spPr>
          <a:xfrm>
            <a:off x="509337" y="927062"/>
            <a:ext cx="2311530" cy="400110"/>
          </a:xfrm>
          <a:prstGeom prst="rect">
            <a:avLst/>
          </a:prstGeom>
        </p:spPr>
        <p:txBody>
          <a:bodyPr wrap="none">
            <a:spAutoFit/>
          </a:bodyPr>
          <a:lstStyle/>
          <a:p>
            <a:pPr defTabSz="457200"/>
            <a:r>
              <a:rPr lang="en-AU" sz="2000" b="1" dirty="0">
                <a:solidFill>
                  <a:prstClr val="black">
                    <a:lumMod val="75000"/>
                    <a:lumOff val="25000"/>
                  </a:prstClr>
                </a:solidFill>
                <a:ea typeface="ＭＳ Ｐゴシック" pitchFamily="34" charset="-128"/>
              </a:rPr>
              <a:t>Insurance company</a:t>
            </a:r>
            <a:endParaRPr lang="en-US" sz="2000" b="1" dirty="0">
              <a:solidFill>
                <a:prstClr val="black">
                  <a:lumMod val="75000"/>
                  <a:lumOff val="25000"/>
                </a:prstClr>
              </a:solidFill>
              <a:ea typeface="ＭＳ Ｐゴシック" pitchFamily="34" charset="-128"/>
            </a:endParaRPr>
          </a:p>
        </p:txBody>
      </p:sp>
      <p:sp>
        <p:nvSpPr>
          <p:cNvPr id="2" name="Title 1"/>
          <p:cNvSpPr>
            <a:spLocks noGrp="1"/>
          </p:cNvSpPr>
          <p:nvPr>
            <p:ph type="title"/>
          </p:nvPr>
        </p:nvSpPr>
        <p:spPr/>
        <p:txBody>
          <a:bodyPr/>
          <a:lstStyle/>
          <a:p>
            <a:r>
              <a:rPr lang="en-AU" dirty="0"/>
              <a:t>Example: process architecture</a:t>
            </a:r>
          </a:p>
        </p:txBody>
      </p:sp>
    </p:spTree>
    <p:extLst>
      <p:ext uri="{BB962C8B-B14F-4D97-AF65-F5344CB8AC3E}">
        <p14:creationId xmlns:p14="http://schemas.microsoft.com/office/powerpoint/2010/main" val="73416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8465" y="1125615"/>
            <a:ext cx="8136904" cy="4824536"/>
          </a:xfrm>
        </p:spPr>
        <p:txBody>
          <a:bodyPr/>
          <a:lstStyle/>
          <a:p>
            <a:pPr marL="0" indent="0">
              <a:buNone/>
            </a:pPr>
            <a:r>
              <a:rPr lang="en-GB" dirty="0"/>
              <a:t>These groups of processes are typically performed at a university. Categorize each process group as core, support or management</a:t>
            </a:r>
            <a:endParaRPr lang="en-AU" dirty="0"/>
          </a:p>
        </p:txBody>
      </p:sp>
      <p:sp>
        <p:nvSpPr>
          <p:cNvPr id="3" name="Title 2"/>
          <p:cNvSpPr>
            <a:spLocks noGrp="1"/>
          </p:cNvSpPr>
          <p:nvPr>
            <p:ph type="title"/>
          </p:nvPr>
        </p:nvSpPr>
        <p:spPr/>
        <p:txBody>
          <a:bodyPr/>
          <a:lstStyle/>
          <a:p>
            <a:r>
              <a:rPr lang="en-AU" dirty="0"/>
              <a:t>Exercise: classify by process type</a:t>
            </a:r>
          </a:p>
        </p:txBody>
      </p:sp>
      <p:sp>
        <p:nvSpPr>
          <p:cNvPr id="4" name="Rectangle 3"/>
          <p:cNvSpPr>
            <a:spLocks noChangeArrowheads="1"/>
          </p:cNvSpPr>
          <p:nvPr/>
        </p:nvSpPr>
        <p:spPr bwMode="auto">
          <a:xfrm>
            <a:off x="639520" y="3208934"/>
            <a:ext cx="1277620" cy="479425"/>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Strategic</a:t>
            </a:r>
            <a:br>
              <a:rPr lang="en-US" sz="1200">
                <a:solidFill>
                  <a:srgbClr val="000000"/>
                </a:solidFill>
                <a:latin typeface="Arial" panose="020B0604020202020204" pitchFamily="34" charset="0"/>
                <a:ea typeface="MS PGothic" charset="-128"/>
                <a:cs typeface="Arial" panose="020B0604020202020204" pitchFamily="34" charset="0"/>
              </a:rPr>
            </a:br>
            <a:r>
              <a:rPr lang="en-US" sz="1200">
                <a:solidFill>
                  <a:srgbClr val="000000"/>
                </a:solidFill>
                <a:latin typeface="Arial" panose="020B0604020202020204" pitchFamily="34" charset="0"/>
                <a:ea typeface="MS PGothic" charset="-128"/>
                <a:cs typeface="Arial" panose="020B0604020202020204" pitchFamily="34" charset="0"/>
              </a:rPr>
              <a:t>Management</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5" name="Rectangle 4"/>
          <p:cNvSpPr>
            <a:spLocks noChangeArrowheads="1"/>
          </p:cNvSpPr>
          <p:nvPr/>
        </p:nvSpPr>
        <p:spPr bwMode="auto">
          <a:xfrm>
            <a:off x="639520" y="4585575"/>
            <a:ext cx="1155065" cy="467360"/>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400">
                <a:solidFill>
                  <a:srgbClr val="000000"/>
                </a:solidFill>
                <a:latin typeface="Arial" panose="020B0604020202020204" pitchFamily="34" charset="0"/>
                <a:ea typeface="MS PGothic" charset="-128"/>
                <a:cs typeface="Arial" panose="020B0604020202020204" pitchFamily="34" charset="0"/>
              </a:rPr>
              <a:t> </a:t>
            </a:r>
            <a:r>
              <a:rPr lang="en-US" sz="1200">
                <a:solidFill>
                  <a:srgbClr val="000000"/>
                </a:solidFill>
                <a:latin typeface="Arial" panose="020B0604020202020204" pitchFamily="34" charset="0"/>
                <a:ea typeface="MS PGothic" charset="-128"/>
                <a:cs typeface="Arial" panose="020B0604020202020204" pitchFamily="34" charset="0"/>
              </a:rPr>
              <a:t>Course</a:t>
            </a:r>
            <a:br>
              <a:rPr lang="en-US" sz="1200">
                <a:solidFill>
                  <a:srgbClr val="000000"/>
                </a:solidFill>
                <a:latin typeface="Arial" panose="020B0604020202020204" pitchFamily="34" charset="0"/>
                <a:ea typeface="MS PGothic" charset="-128"/>
                <a:cs typeface="Arial" panose="020B0604020202020204" pitchFamily="34" charset="0"/>
              </a:rPr>
            </a:br>
            <a:r>
              <a:rPr lang="en-US" sz="1200">
                <a:solidFill>
                  <a:srgbClr val="000000"/>
                </a:solidFill>
                <a:latin typeface="Arial" panose="020B0604020202020204" pitchFamily="34" charset="0"/>
                <a:ea typeface="MS PGothic" charset="-128"/>
                <a:cs typeface="Arial" panose="020B0604020202020204" pitchFamily="34" charset="0"/>
              </a:rPr>
              <a:t>Management</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6" name="Rectangle 5"/>
          <p:cNvSpPr>
            <a:spLocks noChangeArrowheads="1"/>
          </p:cNvSpPr>
          <p:nvPr/>
        </p:nvSpPr>
        <p:spPr bwMode="auto">
          <a:xfrm>
            <a:off x="648845" y="3919526"/>
            <a:ext cx="1106170" cy="455295"/>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dirty="0">
                <a:solidFill>
                  <a:srgbClr val="000000"/>
                </a:solidFill>
                <a:latin typeface="Arial" panose="020B0604020202020204" pitchFamily="34" charset="0"/>
                <a:ea typeface="MS PGothic" charset="-128"/>
                <a:cs typeface="Arial" panose="020B0604020202020204" pitchFamily="34" charset="0"/>
              </a:rPr>
              <a:t>IP</a:t>
            </a:r>
            <a:br>
              <a:rPr lang="en-US" sz="1200" dirty="0">
                <a:solidFill>
                  <a:srgbClr val="000000"/>
                </a:solidFill>
                <a:latin typeface="Arial" panose="020B0604020202020204" pitchFamily="34" charset="0"/>
                <a:ea typeface="MS PGothic" charset="-128"/>
                <a:cs typeface="Arial" panose="020B0604020202020204" pitchFamily="34" charset="0"/>
              </a:rPr>
            </a:br>
            <a:r>
              <a:rPr lang="en-US" sz="1200" dirty="0">
                <a:solidFill>
                  <a:srgbClr val="000000"/>
                </a:solidFill>
                <a:latin typeface="Arial" panose="020B0604020202020204" pitchFamily="34" charset="0"/>
                <a:ea typeface="MS PGothic" charset="-128"/>
                <a:cs typeface="Arial" panose="020B0604020202020204" pitchFamily="34" charset="0"/>
              </a:rPr>
              <a:t>Management</a:t>
            </a:r>
            <a:endParaRPr lang="en-US" sz="1200" dirty="0">
              <a:solidFill>
                <a:prstClr val="black"/>
              </a:solidFill>
              <a:latin typeface="Arial" panose="020B0604020202020204" pitchFamily="34" charset="0"/>
              <a:ea typeface="ＭＳ 明朝" charset="-128"/>
              <a:cs typeface="Arial" panose="020B0604020202020204" pitchFamily="34" charset="0"/>
            </a:endParaRPr>
          </a:p>
        </p:txBody>
      </p:sp>
      <p:sp>
        <p:nvSpPr>
          <p:cNvPr id="7" name="Rectangle 6"/>
          <p:cNvSpPr>
            <a:spLocks noChangeArrowheads="1"/>
          </p:cNvSpPr>
          <p:nvPr/>
        </p:nvSpPr>
        <p:spPr bwMode="auto">
          <a:xfrm>
            <a:off x="2043028" y="4572971"/>
            <a:ext cx="1162050" cy="495300"/>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Additional</a:t>
            </a:r>
            <a:br>
              <a:rPr lang="en-US" sz="1200">
                <a:solidFill>
                  <a:srgbClr val="000000"/>
                </a:solidFill>
                <a:latin typeface="Arial" panose="020B0604020202020204" pitchFamily="34" charset="0"/>
                <a:ea typeface="MS PGothic" charset="-128"/>
                <a:cs typeface="Arial" panose="020B0604020202020204" pitchFamily="34" charset="0"/>
              </a:rPr>
            </a:br>
            <a:r>
              <a:rPr lang="en-US" sz="1200">
                <a:solidFill>
                  <a:srgbClr val="000000"/>
                </a:solidFill>
                <a:latin typeface="Arial" panose="020B0604020202020204" pitchFamily="34" charset="0"/>
                <a:ea typeface="MS PGothic" charset="-128"/>
                <a:cs typeface="Arial" panose="020B0604020202020204" pitchFamily="34" charset="0"/>
              </a:rPr>
              <a:t>services mgt</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8" name="Rectangle 7"/>
          <p:cNvSpPr>
            <a:spLocks noChangeArrowheads="1"/>
          </p:cNvSpPr>
          <p:nvPr/>
        </p:nvSpPr>
        <p:spPr bwMode="auto">
          <a:xfrm>
            <a:off x="2186767" y="2530110"/>
            <a:ext cx="1074420" cy="471170"/>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Indirect</a:t>
            </a:r>
            <a:endParaRPr lang="en-US" sz="1200">
              <a:solidFill>
                <a:prstClr val="black"/>
              </a:solidFill>
              <a:latin typeface="Arial" panose="020B0604020202020204" pitchFamily="34" charset="0"/>
              <a:ea typeface="ＭＳ 明朝" charset="-128"/>
              <a:cs typeface="Arial" panose="020B0604020202020204" pitchFamily="34" charset="0"/>
            </a:endParaRPr>
          </a:p>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procurement</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9" name="Rectangle 8"/>
          <p:cNvSpPr>
            <a:spLocks noChangeArrowheads="1"/>
          </p:cNvSpPr>
          <p:nvPr/>
        </p:nvSpPr>
        <p:spPr bwMode="auto">
          <a:xfrm>
            <a:off x="3064972" y="5237483"/>
            <a:ext cx="392430" cy="462915"/>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IT</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10" name="Rectangle 9"/>
          <p:cNvSpPr>
            <a:spLocks noChangeArrowheads="1"/>
          </p:cNvSpPr>
          <p:nvPr/>
        </p:nvSpPr>
        <p:spPr bwMode="auto">
          <a:xfrm>
            <a:off x="1578677" y="2537672"/>
            <a:ext cx="434975" cy="443230"/>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HR</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11" name="Rectangle 10"/>
          <p:cNvSpPr>
            <a:spLocks noChangeArrowheads="1"/>
          </p:cNvSpPr>
          <p:nvPr/>
        </p:nvSpPr>
        <p:spPr bwMode="auto">
          <a:xfrm>
            <a:off x="2013652" y="3919526"/>
            <a:ext cx="890270" cy="447040"/>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Marketing</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12" name="Rectangle 11"/>
          <p:cNvSpPr>
            <a:spLocks noChangeArrowheads="1"/>
          </p:cNvSpPr>
          <p:nvPr/>
        </p:nvSpPr>
        <p:spPr bwMode="auto">
          <a:xfrm>
            <a:off x="622824" y="5911496"/>
            <a:ext cx="1132191" cy="462915"/>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dirty="0">
                <a:solidFill>
                  <a:srgbClr val="000000"/>
                </a:solidFill>
                <a:latin typeface="Arial" panose="020B0604020202020204" pitchFamily="34" charset="0"/>
                <a:ea typeface="MS PGothic" charset="-128"/>
                <a:cs typeface="Arial" panose="020B0604020202020204" pitchFamily="34" charset="0"/>
              </a:rPr>
              <a:t>Market</a:t>
            </a:r>
            <a:endParaRPr lang="en-US" sz="1200" dirty="0">
              <a:solidFill>
                <a:prstClr val="black"/>
              </a:solidFill>
              <a:latin typeface="Arial" panose="020B0604020202020204" pitchFamily="34" charset="0"/>
              <a:ea typeface="ＭＳ 明朝" charset="-128"/>
              <a:cs typeface="Arial" panose="020B0604020202020204" pitchFamily="34" charset="0"/>
            </a:endParaRPr>
          </a:p>
          <a:p>
            <a:pPr algn="ctr" eaLnBrk="0" fontAlgn="base" hangingPunct="0"/>
            <a:r>
              <a:rPr lang="en-US" sz="1200" dirty="0">
                <a:solidFill>
                  <a:srgbClr val="000000"/>
                </a:solidFill>
                <a:latin typeface="Arial" panose="020B0604020202020204" pitchFamily="34" charset="0"/>
                <a:ea typeface="MS PGothic" charset="-128"/>
                <a:cs typeface="Arial" panose="020B0604020202020204" pitchFamily="34" charset="0"/>
              </a:rPr>
              <a:t>management</a:t>
            </a:r>
            <a:endParaRPr lang="en-US" sz="1200" dirty="0">
              <a:solidFill>
                <a:prstClr val="black"/>
              </a:solidFill>
              <a:latin typeface="Arial" panose="020B0604020202020204" pitchFamily="34" charset="0"/>
              <a:ea typeface="ＭＳ 明朝" charset="-128"/>
              <a:cs typeface="Arial" panose="020B0604020202020204" pitchFamily="34" charset="0"/>
            </a:endParaRPr>
          </a:p>
        </p:txBody>
      </p:sp>
      <p:sp>
        <p:nvSpPr>
          <p:cNvPr id="13" name="Rectangle 12"/>
          <p:cNvSpPr>
            <a:spLocks noChangeArrowheads="1"/>
          </p:cNvSpPr>
          <p:nvPr/>
        </p:nvSpPr>
        <p:spPr bwMode="auto">
          <a:xfrm>
            <a:off x="2186767" y="3208934"/>
            <a:ext cx="1177290" cy="471170"/>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Teaching</a:t>
            </a:r>
            <a:br>
              <a:rPr lang="en-US" sz="1200">
                <a:solidFill>
                  <a:srgbClr val="000000"/>
                </a:solidFill>
                <a:latin typeface="Arial" panose="020B0604020202020204" pitchFamily="34" charset="0"/>
                <a:ea typeface="MS PGothic" charset="-128"/>
                <a:cs typeface="Arial" panose="020B0604020202020204" pitchFamily="34" charset="0"/>
              </a:rPr>
            </a:br>
            <a:r>
              <a:rPr lang="en-US" sz="1200">
                <a:solidFill>
                  <a:srgbClr val="000000"/>
                </a:solidFill>
                <a:latin typeface="Arial" panose="020B0604020202020204" pitchFamily="34" charset="0"/>
                <a:ea typeface="MS PGothic" charset="-128"/>
                <a:cs typeface="Arial" panose="020B0604020202020204" pitchFamily="34" charset="0"/>
              </a:rPr>
              <a:t>award courses</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14" name="Rectangle 13"/>
          <p:cNvSpPr>
            <a:spLocks noChangeArrowheads="1"/>
          </p:cNvSpPr>
          <p:nvPr/>
        </p:nvSpPr>
        <p:spPr bwMode="auto">
          <a:xfrm>
            <a:off x="2101290" y="5916576"/>
            <a:ext cx="1647052" cy="457835"/>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Teaching professional courses</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15" name="Rectangle 14"/>
          <p:cNvSpPr>
            <a:spLocks noChangeArrowheads="1"/>
          </p:cNvSpPr>
          <p:nvPr/>
        </p:nvSpPr>
        <p:spPr bwMode="auto">
          <a:xfrm>
            <a:off x="639520" y="5245738"/>
            <a:ext cx="939157" cy="502920"/>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dirty="0">
                <a:solidFill>
                  <a:srgbClr val="000000"/>
                </a:solidFill>
                <a:latin typeface="Arial" panose="020B0604020202020204" pitchFamily="34" charset="0"/>
                <a:ea typeface="MS PGothic" charset="-128"/>
                <a:cs typeface="Arial" panose="020B0604020202020204" pitchFamily="34" charset="0"/>
              </a:rPr>
              <a:t>Language</a:t>
            </a:r>
            <a:endParaRPr lang="en-US" sz="1200" dirty="0">
              <a:solidFill>
                <a:prstClr val="black"/>
              </a:solidFill>
              <a:latin typeface="Arial" panose="020B0604020202020204" pitchFamily="34" charset="0"/>
              <a:ea typeface="ＭＳ 明朝" charset="-128"/>
              <a:cs typeface="Arial" panose="020B0604020202020204" pitchFamily="34" charset="0"/>
            </a:endParaRPr>
          </a:p>
          <a:p>
            <a:pPr algn="ctr" eaLnBrk="0" fontAlgn="base" hangingPunct="0"/>
            <a:r>
              <a:rPr lang="en-US" sz="1200" dirty="0">
                <a:solidFill>
                  <a:srgbClr val="000000"/>
                </a:solidFill>
                <a:latin typeface="Arial" panose="020B0604020202020204" pitchFamily="34" charset="0"/>
                <a:ea typeface="MS PGothic" charset="-128"/>
                <a:cs typeface="Arial" panose="020B0604020202020204" pitchFamily="34" charset="0"/>
              </a:rPr>
              <a:t>training</a:t>
            </a:r>
            <a:endParaRPr lang="en-US" sz="1200" dirty="0">
              <a:solidFill>
                <a:prstClr val="black"/>
              </a:solidFill>
              <a:latin typeface="Arial" panose="020B0604020202020204" pitchFamily="34" charset="0"/>
              <a:ea typeface="ＭＳ 明朝" charset="-128"/>
              <a:cs typeface="Arial" panose="020B0604020202020204" pitchFamily="34" charset="0"/>
            </a:endParaRPr>
          </a:p>
        </p:txBody>
      </p:sp>
      <p:sp>
        <p:nvSpPr>
          <p:cNvPr id="16" name="Rectangle 15"/>
          <p:cNvSpPr>
            <a:spLocks noChangeArrowheads="1"/>
          </p:cNvSpPr>
          <p:nvPr/>
        </p:nvSpPr>
        <p:spPr bwMode="auto">
          <a:xfrm>
            <a:off x="639520" y="2530110"/>
            <a:ext cx="788670" cy="442595"/>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Sport</a:t>
            </a:r>
            <a:endParaRPr lang="en-US" sz="1200">
              <a:solidFill>
                <a:prstClr val="black"/>
              </a:solidFill>
              <a:latin typeface="Arial" panose="020B0604020202020204" pitchFamily="34" charset="0"/>
              <a:ea typeface="ＭＳ 明朝" charset="-128"/>
              <a:cs typeface="Arial" panose="020B0604020202020204" pitchFamily="34" charset="0"/>
            </a:endParaRPr>
          </a:p>
          <a:p>
            <a:pPr algn="ctr" eaLnBrk="0" fontAlgn="base" hangingPunct="0"/>
            <a:r>
              <a:rPr lang="en-US" sz="1200">
                <a:solidFill>
                  <a:srgbClr val="000000"/>
                </a:solidFill>
                <a:latin typeface="Arial" panose="020B0604020202020204" pitchFamily="34" charset="0"/>
                <a:ea typeface="MS PGothic" charset="-128"/>
                <a:cs typeface="Arial" panose="020B0604020202020204" pitchFamily="34" charset="0"/>
              </a:rPr>
              <a:t>services</a:t>
            </a:r>
            <a:endParaRPr lang="en-US" sz="1200">
              <a:solidFill>
                <a:prstClr val="black"/>
              </a:solidFill>
              <a:latin typeface="Arial" panose="020B0604020202020204" pitchFamily="34" charset="0"/>
              <a:ea typeface="ＭＳ 明朝" charset="-128"/>
              <a:cs typeface="Arial" panose="020B0604020202020204" pitchFamily="34" charset="0"/>
            </a:endParaRPr>
          </a:p>
        </p:txBody>
      </p:sp>
      <p:sp>
        <p:nvSpPr>
          <p:cNvPr id="17" name="Rectangle 16"/>
          <p:cNvSpPr>
            <a:spLocks noChangeArrowheads="1"/>
          </p:cNvSpPr>
          <p:nvPr/>
        </p:nvSpPr>
        <p:spPr bwMode="auto">
          <a:xfrm>
            <a:off x="1833458" y="5237483"/>
            <a:ext cx="983484" cy="454660"/>
          </a:xfrm>
          <a:prstGeom prst="rect">
            <a:avLst/>
          </a:prstGeom>
          <a:solidFill>
            <a:sysClr val="window" lastClr="FFFFFF"/>
          </a:solidFill>
          <a:ln w="12700">
            <a:solidFill>
              <a:sysClr val="windowText" lastClr="000000"/>
            </a:solidFill>
            <a:miter lim="800000"/>
            <a:headEnd type="none" w="sm" len="sm"/>
            <a:tailEnd type="none" w="sm" len="sm"/>
          </a:ln>
        </p:spPr>
        <p:txBody>
          <a:bodyPr wrap="square" anchor="ctr">
            <a:noAutofit/>
          </a:bodyPr>
          <a:lstStyle/>
          <a:p>
            <a:pPr algn="ctr" eaLnBrk="0" fontAlgn="base" hangingPunct="0"/>
            <a:r>
              <a:rPr lang="en-US" sz="1200" dirty="0">
                <a:solidFill>
                  <a:srgbClr val="000000"/>
                </a:solidFill>
                <a:latin typeface="Arial" panose="020B0604020202020204" pitchFamily="34" charset="0"/>
                <a:ea typeface="MS PGothic" charset="-128"/>
                <a:cs typeface="Arial" panose="020B0604020202020204" pitchFamily="34" charset="0"/>
              </a:rPr>
              <a:t>Admission</a:t>
            </a:r>
            <a:endParaRPr lang="en-US" sz="1200" dirty="0">
              <a:solidFill>
                <a:prstClr val="black"/>
              </a:solidFill>
              <a:latin typeface="Arial" panose="020B0604020202020204" pitchFamily="34" charset="0"/>
              <a:ea typeface="ＭＳ 明朝" charset="-128"/>
              <a:cs typeface="Arial" panose="020B0604020202020204" pitchFamily="34" charset="0"/>
            </a:endParaRPr>
          </a:p>
        </p:txBody>
      </p:sp>
      <p:pic>
        <p:nvPicPr>
          <p:cNvPr id="18" name="Picture 17" descr="\\psf\Home\Desktop\Screen Shot 2015-08-12 at 11.04.31 a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7903" y="2530110"/>
            <a:ext cx="4320540" cy="3961130"/>
          </a:xfrm>
          <a:prstGeom prst="rect">
            <a:avLst/>
          </a:prstGeom>
          <a:noFill/>
          <a:ln>
            <a:noFill/>
          </a:ln>
        </p:spPr>
      </p:pic>
    </p:spTree>
    <p:extLst>
      <p:ext uri="{BB962C8B-B14F-4D97-AF65-F5344CB8AC3E}">
        <p14:creationId xmlns:p14="http://schemas.microsoft.com/office/powerpoint/2010/main" val="428804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Solution: identify process types</a:t>
            </a:r>
          </a:p>
        </p:txBody>
      </p:sp>
      <p:pic>
        <p:nvPicPr>
          <p:cNvPr id="20" name="Picture 19" descr="\\psf\Home\Desktop\Screen Shot 2015-08-12 at 11.01.34 a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1576" y="1298948"/>
            <a:ext cx="5258286" cy="4734299"/>
          </a:xfrm>
          <a:prstGeom prst="rect">
            <a:avLst/>
          </a:prstGeom>
          <a:noFill/>
          <a:ln>
            <a:noFill/>
          </a:ln>
        </p:spPr>
      </p:pic>
    </p:spTree>
    <p:extLst>
      <p:ext uri="{BB962C8B-B14F-4D97-AF65-F5344CB8AC3E}">
        <p14:creationId xmlns:p14="http://schemas.microsoft.com/office/powerpoint/2010/main" val="127162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Process scoping</a:t>
            </a:r>
          </a:p>
        </p:txBody>
      </p:sp>
      <p:sp>
        <p:nvSpPr>
          <p:cNvPr id="316419" name="Rectangle 3"/>
          <p:cNvSpPr>
            <a:spLocks noGrp="1" noChangeArrowheads="1"/>
          </p:cNvSpPr>
          <p:nvPr>
            <p:ph idx="1"/>
          </p:nvPr>
        </p:nvSpPr>
        <p:spPr/>
        <p:txBody>
          <a:bodyPr/>
          <a:lstStyle/>
          <a:p>
            <a:pPr marL="0" indent="0" eaLnBrk="1" hangingPunct="1">
              <a:buNone/>
            </a:pPr>
            <a:r>
              <a:rPr lang="en-US" dirty="0"/>
              <a:t>Processes are interdependent </a:t>
            </a:r>
            <a:r>
              <a:rPr lang="en-US" dirty="0">
                <a:sym typeface="Wingdings" pitchFamily="2" charset="2"/>
              </a:rPr>
              <a:t> i</a:t>
            </a:r>
            <a:r>
              <a:rPr lang="en-US" dirty="0"/>
              <a:t>nsights into interrelations required</a:t>
            </a:r>
          </a:p>
          <a:p>
            <a:pPr lvl="1"/>
            <a:r>
              <a:rPr lang="en-US" sz="2000" u="sng" dirty="0"/>
              <a:t>Specialization</a:t>
            </a:r>
            <a:r>
              <a:rPr lang="en-US" sz="2000" dirty="0"/>
              <a:t>: general – special product/service</a:t>
            </a:r>
          </a:p>
          <a:p>
            <a:pPr lvl="1" eaLnBrk="1" hangingPunct="1"/>
            <a:r>
              <a:rPr lang="en-US" sz="2000" u="sng" dirty="0"/>
              <a:t>Horizontal</a:t>
            </a:r>
            <a:r>
              <a:rPr lang="en-US" sz="2000" dirty="0"/>
              <a:t>: upstream – downstream processes and their value chains</a:t>
            </a:r>
          </a:p>
          <a:p>
            <a:pPr lvl="1" eaLnBrk="1" hangingPunct="1"/>
            <a:r>
              <a:rPr lang="en-US" sz="2000" u="sng" dirty="0"/>
              <a:t>Vertical</a:t>
            </a:r>
            <a:r>
              <a:rPr lang="en-US" sz="2000" dirty="0"/>
              <a:t>: main processes – sub-processes</a:t>
            </a:r>
          </a:p>
          <a:p>
            <a:pPr lvl="1" eaLnBrk="1" hangingPunct="1"/>
            <a:endParaRPr lang="en-US" dirty="0"/>
          </a:p>
          <a:p>
            <a:pPr lvl="1" eaLnBrk="1" hangingPunct="1"/>
            <a:endParaRPr lang="en-US" dirty="0"/>
          </a:p>
        </p:txBody>
      </p:sp>
      <p:sp>
        <p:nvSpPr>
          <p:cNvPr id="4" name="Rectangle 3"/>
          <p:cNvSpPr txBox="1">
            <a:spLocks noChangeArrowheads="1"/>
          </p:cNvSpPr>
          <p:nvPr/>
        </p:nvSpPr>
        <p:spPr bwMode="auto">
          <a:xfrm>
            <a:off x="693127" y="4862148"/>
            <a:ext cx="7772400" cy="653984"/>
          </a:xfrm>
          <a:prstGeom prst="rect">
            <a:avLst/>
          </a:prstGeom>
          <a:noFill/>
          <a:ln w="9525">
            <a:noFill/>
            <a:miter lim="800000"/>
            <a:headEnd/>
            <a:tailEnd/>
          </a:ln>
          <a:effectLst/>
        </p:spPr>
        <p:txBody>
          <a:bodyPr vert="horz" wrap="square" lIns="84992" tIns="42497" rIns="84992" bIns="42497" numCol="1" anchor="t" anchorCtr="0" compatLnSpc="1">
            <a:prstTxWarp prst="textNoShape">
              <a:avLst/>
            </a:prstTxWarp>
          </a:bodyPr>
          <a:lstStyle>
            <a:lvl1pPr marL="342900" indent="-342900" algn="l" defTabSz="762000"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000">
                <a:solidFill>
                  <a:schemeClr val="tx1"/>
                </a:solidFill>
                <a:latin typeface="+mn-lt"/>
              </a:defRPr>
            </a:lvl2pPr>
            <a:lvl3pPr marL="1143000" indent="-228600" algn="l" defTabSz="762000" rtl="0" eaLnBrk="0" fontAlgn="base" hangingPunct="0">
              <a:spcBef>
                <a:spcPct val="20000"/>
              </a:spcBef>
              <a:spcAft>
                <a:spcPct val="0"/>
              </a:spcAft>
              <a:buChar char="•"/>
              <a:defRPr>
                <a:solidFill>
                  <a:schemeClr val="tx1"/>
                </a:solidFill>
                <a:latin typeface="+mn-lt"/>
              </a:defRPr>
            </a:lvl3pPr>
            <a:lvl4pPr marL="1562100" indent="-228600" algn="l" defTabSz="762000" rtl="0" eaLnBrk="0" fontAlgn="base" hangingPunct="0">
              <a:spcBef>
                <a:spcPct val="20000"/>
              </a:spcBef>
              <a:spcAft>
                <a:spcPct val="0"/>
              </a:spcAft>
              <a:buChar char="–"/>
              <a:defRPr sz="1600">
                <a:solidFill>
                  <a:schemeClr val="tx1"/>
                </a:solidFill>
                <a:latin typeface="+mn-lt"/>
              </a:defRPr>
            </a:lvl4pPr>
            <a:lvl5pPr marL="1981200" indent="-228600" algn="l" defTabSz="762000" rtl="0" eaLnBrk="0" fontAlgn="base" hangingPunct="0">
              <a:spcBef>
                <a:spcPct val="20000"/>
              </a:spcBef>
              <a:spcAft>
                <a:spcPct val="0"/>
              </a:spcAft>
              <a:buChar char="•"/>
              <a:defRPr sz="1600">
                <a:solidFill>
                  <a:schemeClr val="tx1"/>
                </a:solidFill>
                <a:latin typeface="+mn-lt"/>
              </a:defRPr>
            </a:lvl5pPr>
            <a:lvl6pPr marL="2438400" indent="-228600" algn="l" defTabSz="762000" rtl="0" eaLnBrk="0" fontAlgn="base" hangingPunct="0">
              <a:spcBef>
                <a:spcPct val="20000"/>
              </a:spcBef>
              <a:spcAft>
                <a:spcPct val="0"/>
              </a:spcAft>
              <a:buChar char="•"/>
              <a:defRPr sz="1600">
                <a:solidFill>
                  <a:schemeClr val="tx1"/>
                </a:solidFill>
                <a:latin typeface="+mn-lt"/>
              </a:defRPr>
            </a:lvl6pPr>
            <a:lvl7pPr marL="2895600" indent="-228600" algn="l" defTabSz="762000" rtl="0" eaLnBrk="0" fontAlgn="base" hangingPunct="0">
              <a:spcBef>
                <a:spcPct val="20000"/>
              </a:spcBef>
              <a:spcAft>
                <a:spcPct val="0"/>
              </a:spcAft>
              <a:buChar char="•"/>
              <a:defRPr sz="1600">
                <a:solidFill>
                  <a:schemeClr val="tx1"/>
                </a:solidFill>
                <a:latin typeface="+mn-lt"/>
              </a:defRPr>
            </a:lvl7pPr>
            <a:lvl8pPr marL="3352800" indent="-228600" algn="l" defTabSz="762000" rtl="0" eaLnBrk="0" fontAlgn="base" hangingPunct="0">
              <a:spcBef>
                <a:spcPct val="20000"/>
              </a:spcBef>
              <a:spcAft>
                <a:spcPct val="0"/>
              </a:spcAft>
              <a:buChar char="•"/>
              <a:defRPr sz="1600">
                <a:solidFill>
                  <a:schemeClr val="tx1"/>
                </a:solidFill>
                <a:latin typeface="+mn-lt"/>
              </a:defRPr>
            </a:lvl8pPr>
            <a:lvl9pPr marL="3810000" indent="-228600" algn="l" defTabSz="762000" rtl="0" eaLnBrk="0" fontAlgn="base" hangingPunct="0">
              <a:spcBef>
                <a:spcPct val="20000"/>
              </a:spcBef>
              <a:spcAft>
                <a:spcPct val="0"/>
              </a:spcAft>
              <a:buChar char="•"/>
              <a:defRPr sz="1600">
                <a:solidFill>
                  <a:schemeClr val="tx1"/>
                </a:solidFill>
                <a:latin typeface="+mn-lt"/>
              </a:defRPr>
            </a:lvl9pPr>
          </a:lstStyle>
          <a:p>
            <a:pPr marL="0" lvl="1" indent="0" algn="ctr">
              <a:buFontTx/>
              <a:buNone/>
            </a:pPr>
            <a:r>
              <a:rPr lang="de-DE" sz="2215" kern="0" dirty="0">
                <a:solidFill>
                  <a:prstClr val="black">
                    <a:lumMod val="75000"/>
                    <a:lumOff val="25000"/>
                  </a:prstClr>
                </a:solidFill>
                <a:ea typeface="ＭＳ Ｐゴシック" pitchFamily="34" charset="-128"/>
              </a:rPr>
              <a:t>Process architecture</a:t>
            </a:r>
          </a:p>
          <a:p>
            <a:endParaRPr lang="de-DE" sz="2215" kern="0" dirty="0">
              <a:solidFill>
                <a:prstClr val="black"/>
              </a:solidFill>
              <a:ea typeface="ＭＳ Ｐゴシック" pitchFamily="34" charset="-128"/>
            </a:endParaRPr>
          </a:p>
        </p:txBody>
      </p:sp>
      <p:sp>
        <p:nvSpPr>
          <p:cNvPr id="5" name="AutoShape 6"/>
          <p:cNvSpPr>
            <a:spLocks noChangeArrowheads="1"/>
          </p:cNvSpPr>
          <p:nvPr/>
        </p:nvSpPr>
        <p:spPr bwMode="auto">
          <a:xfrm flipH="1">
            <a:off x="4405888" y="4213198"/>
            <a:ext cx="346878" cy="526232"/>
          </a:xfrm>
          <a:prstGeom prst="downArrow">
            <a:avLst>
              <a:gd name="adj1" fmla="val 50000"/>
              <a:gd name="adj2" fmla="val 71642"/>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p:spPr>
        <p:txBody>
          <a:bodyPr wrap="square" anchor="ctr">
            <a:spAutoFit/>
          </a:bodyPr>
          <a:lstStyle/>
          <a:p>
            <a:pPr eaLnBrk="0" fontAlgn="base" hangingPunct="0">
              <a:spcBef>
                <a:spcPct val="0"/>
              </a:spcBef>
              <a:spcAft>
                <a:spcPct val="0"/>
              </a:spcAft>
              <a:defRPr/>
            </a:pPr>
            <a:endParaRPr lang="en-AU" sz="2031" u="sng">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316980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up)">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5" y="4261899"/>
            <a:ext cx="8658386" cy="1190838"/>
          </a:xfrm>
          <a:prstGeom prst="rect">
            <a:avLst/>
          </a:prstGeom>
        </p:spPr>
      </p:pic>
      <p:sp>
        <p:nvSpPr>
          <p:cNvPr id="2" name="Content Placeholder 1"/>
          <p:cNvSpPr>
            <a:spLocks noGrp="1"/>
          </p:cNvSpPr>
          <p:nvPr>
            <p:ph idx="1"/>
          </p:nvPr>
        </p:nvSpPr>
        <p:spPr>
          <a:xfrm>
            <a:off x="520702" y="993213"/>
            <a:ext cx="8137684" cy="4824536"/>
          </a:xfrm>
        </p:spPr>
        <p:txBody>
          <a:bodyPr/>
          <a:lstStyle/>
          <a:p>
            <a:r>
              <a:rPr lang="en-US" dirty="0"/>
              <a:t>Chain of </a:t>
            </a:r>
            <a:r>
              <a:rPr lang="en-US" i="1" dirty="0"/>
              <a:t>processes </a:t>
            </a:r>
            <a:r>
              <a:rPr lang="en-US" dirty="0"/>
              <a:t>an organization performs to deliver value to customers and stakeholders</a:t>
            </a:r>
          </a:p>
          <a:p>
            <a:r>
              <a:rPr lang="en-US" dirty="0"/>
              <a:t>More generally, a mechanism to group high-level business processes according to an order relation (can be applied to core, support and management processes)</a:t>
            </a:r>
          </a:p>
          <a:p>
            <a:pPr marL="0" indent="0">
              <a:buNone/>
            </a:pPr>
            <a:endParaRPr lang="en-AU" dirty="0"/>
          </a:p>
        </p:txBody>
      </p:sp>
      <p:sp>
        <p:nvSpPr>
          <p:cNvPr id="1153026" name="Rectangle 2"/>
          <p:cNvSpPr>
            <a:spLocks noGrp="1" noChangeArrowheads="1"/>
          </p:cNvSpPr>
          <p:nvPr>
            <p:ph type="title"/>
          </p:nvPr>
        </p:nvSpPr>
        <p:spPr>
          <a:xfrm>
            <a:off x="401344" y="181914"/>
            <a:ext cx="8064896" cy="792088"/>
          </a:xfrm>
        </p:spPr>
        <p:txBody>
          <a:bodyPr/>
          <a:lstStyle/>
          <a:p>
            <a:r>
              <a:rPr lang="de-DE" dirty="0"/>
              <a:t>Value chain modeling</a:t>
            </a:r>
          </a:p>
        </p:txBody>
      </p:sp>
      <p:sp>
        <p:nvSpPr>
          <p:cNvPr id="7" name="TextBox 6"/>
          <p:cNvSpPr txBox="1"/>
          <p:nvPr/>
        </p:nvSpPr>
        <p:spPr>
          <a:xfrm>
            <a:off x="45825" y="3990315"/>
            <a:ext cx="1909049" cy="369332"/>
          </a:xfrm>
          <a:prstGeom prst="rect">
            <a:avLst/>
          </a:prstGeom>
          <a:noFill/>
        </p:spPr>
        <p:txBody>
          <a:bodyPr wrap="none" rtlCol="0">
            <a:spAutoFit/>
          </a:bodyPr>
          <a:lstStyle/>
          <a:p>
            <a:r>
              <a:rPr lang="en-AU" dirty="0">
                <a:solidFill>
                  <a:prstClr val="black">
                    <a:lumMod val="75000"/>
                    <a:lumOff val="25000"/>
                  </a:prstClr>
                </a:solidFill>
              </a:rPr>
              <a:t>Procure-to-service</a:t>
            </a:r>
          </a:p>
        </p:txBody>
      </p:sp>
      <p:sp>
        <p:nvSpPr>
          <p:cNvPr id="8" name="Pentagon 7"/>
          <p:cNvSpPr/>
          <p:nvPr/>
        </p:nvSpPr>
        <p:spPr>
          <a:xfrm>
            <a:off x="87954" y="4067909"/>
            <a:ext cx="8698491" cy="1576757"/>
          </a:xfrm>
          <a:prstGeom prst="homePlate">
            <a:avLst>
              <a:gd name="adj" fmla="val 2894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prstClr val="white"/>
              </a:solidFill>
            </a:endParaRPr>
          </a:p>
        </p:txBody>
      </p:sp>
      <p:sp>
        <p:nvSpPr>
          <p:cNvPr id="62" name="Rounded Rectangular Callout 61"/>
          <p:cNvSpPr/>
          <p:nvPr/>
        </p:nvSpPr>
        <p:spPr bwMode="auto">
          <a:xfrm>
            <a:off x="2496282" y="3223315"/>
            <a:ext cx="1356532" cy="680909"/>
          </a:xfrm>
          <a:prstGeom prst="wedgeRoundRectCallout">
            <a:avLst>
              <a:gd name="adj1" fmla="val -33432"/>
              <a:gd name="adj2" fmla="val 132525"/>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algn="ctr" eaLnBrk="0" fontAlgn="base" hangingPunct="0">
              <a:spcBef>
                <a:spcPct val="0"/>
              </a:spcBef>
              <a:spcAft>
                <a:spcPct val="0"/>
              </a:spcAft>
              <a:tabLst>
                <a:tab pos="164127" algn="l"/>
              </a:tabLst>
            </a:pPr>
            <a:r>
              <a:rPr lang="en-AU" sz="1846" dirty="0">
                <a:solidFill>
                  <a:prstClr val="black"/>
                </a:solidFill>
                <a:ea typeface="ＭＳ Ｐゴシック" pitchFamily="34" charset="-128"/>
              </a:rPr>
              <a:t>business</a:t>
            </a:r>
          </a:p>
          <a:p>
            <a:pPr algn="ctr" eaLnBrk="0" fontAlgn="base" hangingPunct="0">
              <a:spcBef>
                <a:spcPct val="0"/>
              </a:spcBef>
              <a:spcAft>
                <a:spcPct val="0"/>
              </a:spcAft>
              <a:tabLst>
                <a:tab pos="164127" algn="l"/>
              </a:tabLst>
            </a:pPr>
            <a:r>
              <a:rPr lang="en-AU" sz="1846" dirty="0">
                <a:solidFill>
                  <a:prstClr val="black"/>
                </a:solidFill>
                <a:ea typeface="ＭＳ Ｐゴシック" pitchFamily="34" charset="-128"/>
              </a:rPr>
              <a:t>process</a:t>
            </a:r>
          </a:p>
        </p:txBody>
      </p:sp>
      <p:pic>
        <p:nvPicPr>
          <p:cNvPr id="5122" name="Picture 2" descr="http://th09.deviantart.net/fs71/PRE/f/2010/100/e/e/Chain_PNG_by_AbsurdWordPreferr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767" y="4411896"/>
            <a:ext cx="8027364" cy="854802"/>
          </a:xfrm>
          <a:prstGeom prst="rect">
            <a:avLst/>
          </a:prstGeom>
          <a:noFill/>
          <a:extLst>
            <a:ext uri="{909E8E84-426E-40dd-AFC4-6F175D3DCCD1}">
              <a14:hiddenFill xmlns:a14="http://schemas.microsoft.com/office/drawing/2010/main" xmlns="">
                <a:solidFill>
                  <a:srgbClr val="FFFFFF"/>
                </a:solidFill>
              </a14:hiddenFill>
            </a:ext>
          </a:extLst>
        </p:spPr>
      </p:pic>
      <p:sp>
        <p:nvSpPr>
          <p:cNvPr id="59" name="Rounded Rectangular Callout 58"/>
          <p:cNvSpPr/>
          <p:nvPr/>
        </p:nvSpPr>
        <p:spPr bwMode="auto">
          <a:xfrm>
            <a:off x="3043793" y="5743532"/>
            <a:ext cx="1331225" cy="728599"/>
          </a:xfrm>
          <a:prstGeom prst="wedgeRoundRectCallout">
            <a:avLst>
              <a:gd name="adj1" fmla="val -17877"/>
              <a:gd name="adj2" fmla="val -163529"/>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algn="ctr" eaLnBrk="0" fontAlgn="base" hangingPunct="0">
              <a:spcBef>
                <a:spcPct val="0"/>
              </a:spcBef>
              <a:spcAft>
                <a:spcPct val="0"/>
              </a:spcAft>
              <a:tabLst>
                <a:tab pos="164127" algn="l"/>
              </a:tabLst>
            </a:pPr>
            <a:r>
              <a:rPr lang="en-AU" sz="1846" dirty="0">
                <a:solidFill>
                  <a:prstClr val="black"/>
                </a:solidFill>
                <a:ea typeface="ＭＳ Ｐゴシック" pitchFamily="34" charset="-128"/>
              </a:rPr>
              <a:t>order</a:t>
            </a:r>
            <a:br>
              <a:rPr lang="en-AU" sz="1846" dirty="0">
                <a:solidFill>
                  <a:prstClr val="black"/>
                </a:solidFill>
                <a:ea typeface="ＭＳ Ｐゴシック" pitchFamily="34" charset="-128"/>
              </a:rPr>
            </a:br>
            <a:r>
              <a:rPr lang="en-AU" sz="1846" dirty="0">
                <a:solidFill>
                  <a:prstClr val="black"/>
                </a:solidFill>
                <a:ea typeface="ＭＳ Ｐゴシック" pitchFamily="34" charset="-128"/>
              </a:rPr>
              <a:t>relation</a:t>
            </a:r>
          </a:p>
        </p:txBody>
      </p:sp>
    </p:spTree>
    <p:extLst>
      <p:ext uri="{BB962C8B-B14F-4D97-AF65-F5344CB8AC3E}">
        <p14:creationId xmlns:p14="http://schemas.microsoft.com/office/powerpoint/2010/main" val="113827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62" grpId="0" animBg="1"/>
      <p:bldP spid="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5" name="Rectangle 2"/>
          <p:cNvSpPr>
            <a:spLocks noGrp="1" noChangeArrowheads="1"/>
          </p:cNvSpPr>
          <p:nvPr>
            <p:ph type="title"/>
          </p:nvPr>
        </p:nvSpPr>
        <p:spPr>
          <a:xfrm>
            <a:off x="467544" y="125439"/>
            <a:ext cx="8064896" cy="1144633"/>
          </a:xfrm>
        </p:spPr>
        <p:txBody>
          <a:bodyPr>
            <a:normAutofit/>
          </a:bodyPr>
          <a:lstStyle/>
          <a:p>
            <a:r>
              <a:rPr lang="en-US" dirty="0"/>
              <a:t>Guidelines to identify horizontal boundaries in value chains</a:t>
            </a:r>
          </a:p>
        </p:txBody>
      </p:sp>
      <p:sp>
        <p:nvSpPr>
          <p:cNvPr id="605186" name="Rectangle 3"/>
          <p:cNvSpPr>
            <a:spLocks noGrp="1" noChangeArrowheads="1"/>
          </p:cNvSpPr>
          <p:nvPr>
            <p:ph type="body" idx="1"/>
          </p:nvPr>
        </p:nvSpPr>
        <p:spPr>
          <a:xfrm>
            <a:off x="338589" y="1340768"/>
            <a:ext cx="8417903" cy="4824536"/>
          </a:xfrm>
        </p:spPr>
        <p:txBody>
          <a:bodyPr>
            <a:normAutofit/>
          </a:bodyPr>
          <a:lstStyle/>
          <a:p>
            <a:pPr marL="422041" indent="-422041">
              <a:buFont typeface="+mj-lt"/>
              <a:buAutoNum type="arabicPeriod"/>
            </a:pPr>
            <a:r>
              <a:rPr lang="en-US" sz="2800" dirty="0"/>
              <a:t>Change of key business object in the process</a:t>
            </a:r>
          </a:p>
          <a:p>
            <a:pPr marL="422041" indent="-422041">
              <a:buFont typeface="+mj-lt"/>
              <a:buAutoNum type="arabicPeriod"/>
            </a:pPr>
            <a:r>
              <a:rPr lang="en-US" sz="2800" dirty="0"/>
              <a:t>Change of granularity of main business object</a:t>
            </a:r>
            <a:endParaRPr lang="en-US" sz="4000" dirty="0"/>
          </a:p>
          <a:p>
            <a:pPr marL="422041" indent="-422041">
              <a:buFont typeface="+mj-lt"/>
              <a:buAutoNum type="arabicPeriod"/>
            </a:pPr>
            <a:r>
              <a:rPr lang="en-US" sz="2800" dirty="0"/>
              <a:t>Change in frequency/time</a:t>
            </a:r>
          </a:p>
          <a:p>
            <a:pPr marL="422041" indent="-422041">
              <a:buFont typeface="+mj-lt"/>
              <a:buAutoNum type="arabicPeriod"/>
            </a:pPr>
            <a:r>
              <a:rPr lang="en-US" sz="2800" dirty="0"/>
              <a:t>Change in intermediate outcome/resolution/objective</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0558" t="3448" r="2086" b="3586"/>
          <a:stretch/>
        </p:blipFill>
        <p:spPr>
          <a:xfrm>
            <a:off x="-18919" y="5153448"/>
            <a:ext cx="3550395" cy="1704552"/>
          </a:xfrm>
          <a:prstGeom prst="rect">
            <a:avLst/>
          </a:prstGeom>
        </p:spPr>
      </p:pic>
    </p:spTree>
    <p:extLst>
      <p:ext uri="{BB962C8B-B14F-4D97-AF65-F5344CB8AC3E}">
        <p14:creationId xmlns:p14="http://schemas.microsoft.com/office/powerpoint/2010/main" val="21650222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Example: value chain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92" y="3969760"/>
            <a:ext cx="8658386" cy="1190838"/>
          </a:xfrm>
          <a:prstGeom prst="rect">
            <a:avLst/>
          </a:prstGeom>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9207" y="1922826"/>
            <a:ext cx="4965955" cy="1219263"/>
          </a:xfrm>
          <a:prstGeom prst="rect">
            <a:avLst/>
          </a:prstGeom>
        </p:spPr>
      </p:pic>
      <p:cxnSp>
        <p:nvCxnSpPr>
          <p:cNvPr id="11" name="Straight Connector 10"/>
          <p:cNvCxnSpPr/>
          <p:nvPr/>
        </p:nvCxnSpPr>
        <p:spPr>
          <a:xfrm>
            <a:off x="5005764" y="3031821"/>
            <a:ext cx="1619479" cy="9721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028305" y="3117720"/>
            <a:ext cx="1603506" cy="85204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6566" y="880502"/>
            <a:ext cx="7940777" cy="707886"/>
          </a:xfrm>
          <a:prstGeom prst="rect">
            <a:avLst/>
          </a:prstGeom>
        </p:spPr>
        <p:txBody>
          <a:bodyPr wrap="square">
            <a:spAutoFit/>
          </a:bodyPr>
          <a:lstStyle/>
          <a:p>
            <a:r>
              <a:rPr lang="en-AU" sz="2000" b="1" dirty="0">
                <a:solidFill>
                  <a:prstClr val="black">
                    <a:lumMod val="75000"/>
                    <a:lumOff val="25000"/>
                  </a:prstClr>
                </a:solidFill>
              </a:rPr>
              <a:t>Wholesaler</a:t>
            </a:r>
          </a:p>
          <a:p>
            <a:r>
              <a:rPr lang="en-AU" sz="2000" u="sng" dirty="0">
                <a:solidFill>
                  <a:prstClr val="black">
                    <a:lumMod val="75000"/>
                    <a:lumOff val="25000"/>
                  </a:prstClr>
                </a:solidFill>
              </a:rPr>
              <a:t>Core processes</a:t>
            </a:r>
          </a:p>
        </p:txBody>
      </p:sp>
    </p:spTree>
    <p:extLst>
      <p:ext uri="{BB962C8B-B14F-4D97-AF65-F5344CB8AC3E}">
        <p14:creationId xmlns:p14="http://schemas.microsoft.com/office/powerpoint/2010/main" val="191294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AU" dirty="0"/>
              <a:t>Typical value chains for core processes</a:t>
            </a:r>
          </a:p>
        </p:txBody>
      </p:sp>
      <p:sp>
        <p:nvSpPr>
          <p:cNvPr id="1608707" name="Rectangle 3"/>
          <p:cNvSpPr>
            <a:spLocks noGrp="1" noChangeArrowheads="1"/>
          </p:cNvSpPr>
          <p:nvPr>
            <p:ph idx="1"/>
          </p:nvPr>
        </p:nvSpPr>
        <p:spPr>
          <a:xfrm>
            <a:off x="467544" y="1154789"/>
            <a:ext cx="8371656" cy="4824536"/>
          </a:xfrm>
        </p:spPr>
        <p:txBody>
          <a:bodyPr/>
          <a:lstStyle/>
          <a:p>
            <a:pPr marL="0" indent="0">
              <a:buNone/>
            </a:pPr>
            <a:r>
              <a:rPr lang="en-US" dirty="0"/>
              <a:t>Think around three main steps:</a:t>
            </a:r>
          </a:p>
          <a:p>
            <a:pPr lvl="2">
              <a:tabLst>
                <a:tab pos="1793875" algn="l"/>
              </a:tabLst>
            </a:pPr>
            <a:r>
              <a:rPr lang="en-US" sz="2000" dirty="0"/>
              <a:t>Imagine it (design new product/service)</a:t>
            </a:r>
          </a:p>
          <a:p>
            <a:pPr lvl="2"/>
            <a:r>
              <a:rPr lang="en-US" sz="2000" dirty="0"/>
              <a:t>Build it (source, assemble, deliver product/service)</a:t>
            </a:r>
          </a:p>
          <a:p>
            <a:pPr lvl="2"/>
            <a:r>
              <a:rPr lang="en-US" sz="2000" dirty="0"/>
              <a:t>Sell it (market, sell, service product/service)</a:t>
            </a:r>
          </a:p>
        </p:txBody>
      </p:sp>
      <p:grpSp>
        <p:nvGrpSpPr>
          <p:cNvPr id="9" name="Group 8"/>
          <p:cNvGrpSpPr/>
          <p:nvPr/>
        </p:nvGrpSpPr>
        <p:grpSpPr>
          <a:xfrm>
            <a:off x="550985" y="3376881"/>
            <a:ext cx="7205294" cy="1614541"/>
            <a:chOff x="550985" y="3376881"/>
            <a:chExt cx="7205294" cy="1614541"/>
          </a:xfrm>
        </p:grpSpPr>
        <p:sp>
          <p:nvSpPr>
            <p:cNvPr id="3" name="Rectangle 2"/>
            <p:cNvSpPr/>
            <p:nvPr/>
          </p:nvSpPr>
          <p:spPr>
            <a:xfrm>
              <a:off x="550985" y="3376881"/>
              <a:ext cx="4572000" cy="1077218"/>
            </a:xfrm>
            <a:prstGeom prst="rect">
              <a:avLst/>
            </a:prstGeom>
          </p:spPr>
          <p:txBody>
            <a:bodyPr>
              <a:spAutoFit/>
            </a:bodyPr>
            <a:lstStyle/>
            <a:p>
              <a:r>
                <a:rPr lang="en-AU" sz="2400" dirty="0">
                  <a:solidFill>
                    <a:prstClr val="black">
                      <a:lumMod val="75000"/>
                      <a:lumOff val="25000"/>
                    </a:prstClr>
                  </a:solidFill>
                </a:rPr>
                <a:t>Example: Producer</a:t>
              </a:r>
            </a:p>
            <a:p>
              <a:endParaRPr lang="en-AU" sz="2000" dirty="0">
                <a:solidFill>
                  <a:prstClr val="black"/>
                </a:solidFill>
              </a:endParaRPr>
            </a:p>
            <a:p>
              <a:endParaRPr lang="en-AU" sz="2000" dirty="0">
                <a:solidFill>
                  <a:prstClr val="black"/>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202" y="4013472"/>
              <a:ext cx="5385077" cy="977950"/>
            </a:xfrm>
            <a:prstGeom prst="rect">
              <a:avLst/>
            </a:prstGeom>
          </p:spPr>
        </p:pic>
      </p:grpSp>
      <p:grpSp>
        <p:nvGrpSpPr>
          <p:cNvPr id="11" name="Group 10"/>
          <p:cNvGrpSpPr/>
          <p:nvPr/>
        </p:nvGrpSpPr>
        <p:grpSpPr>
          <a:xfrm>
            <a:off x="633046" y="3280375"/>
            <a:ext cx="7207878" cy="3284431"/>
            <a:chOff x="633046" y="3122111"/>
            <a:chExt cx="7207878" cy="3284431"/>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5045" y="5428592"/>
              <a:ext cx="5435879" cy="97795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1201" y="3122111"/>
              <a:ext cx="5461281" cy="110495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1202" y="4278095"/>
              <a:ext cx="5423179" cy="1041454"/>
            </a:xfrm>
            <a:prstGeom prst="rect">
              <a:avLst/>
            </a:prstGeom>
          </p:spPr>
        </p:pic>
        <p:sp>
          <p:nvSpPr>
            <p:cNvPr id="15" name="Rectangle 14"/>
            <p:cNvSpPr/>
            <p:nvPr/>
          </p:nvSpPr>
          <p:spPr>
            <a:xfrm>
              <a:off x="633046" y="3218617"/>
              <a:ext cx="2491154" cy="3170099"/>
            </a:xfrm>
            <a:prstGeom prst="rect">
              <a:avLst/>
            </a:prstGeom>
          </p:spPr>
          <p:txBody>
            <a:bodyPr wrap="square">
              <a:spAutoFit/>
            </a:bodyPr>
            <a:lstStyle/>
            <a:p>
              <a:r>
                <a:rPr lang="en-AU" sz="2000" dirty="0">
                  <a:solidFill>
                    <a:prstClr val="black">
                      <a:lumMod val="75000"/>
                      <a:lumOff val="25000"/>
                    </a:prstClr>
                  </a:solidFill>
                </a:rPr>
                <a:t>Stocked</a:t>
              </a:r>
              <a:br>
                <a:rPr lang="en-AU" sz="2000" dirty="0">
                  <a:solidFill>
                    <a:prstClr val="black">
                      <a:lumMod val="75000"/>
                      <a:lumOff val="25000"/>
                    </a:prstClr>
                  </a:solidFill>
                </a:rPr>
              </a:br>
              <a:r>
                <a:rPr lang="en-AU" sz="2000" dirty="0">
                  <a:solidFill>
                    <a:prstClr val="black">
                      <a:lumMod val="75000"/>
                      <a:lumOff val="25000"/>
                    </a:prstClr>
                  </a:solidFill>
                </a:rPr>
                <a:t>products:</a:t>
              </a:r>
            </a:p>
            <a:p>
              <a:endParaRPr lang="en-AU" dirty="0">
                <a:solidFill>
                  <a:prstClr val="black">
                    <a:lumMod val="75000"/>
                    <a:lumOff val="25000"/>
                  </a:prstClr>
                </a:solidFill>
              </a:endParaRPr>
            </a:p>
            <a:p>
              <a:endParaRPr lang="en-AU" sz="2000" dirty="0">
                <a:solidFill>
                  <a:prstClr val="black">
                    <a:lumMod val="75000"/>
                    <a:lumOff val="25000"/>
                  </a:prstClr>
                </a:solidFill>
              </a:endParaRPr>
            </a:p>
            <a:p>
              <a:r>
                <a:rPr lang="en-AU" sz="2000" dirty="0">
                  <a:solidFill>
                    <a:prstClr val="black">
                      <a:lumMod val="75000"/>
                      <a:lumOff val="25000"/>
                    </a:prstClr>
                  </a:solidFill>
                </a:rPr>
                <a:t>MTO</a:t>
              </a:r>
              <a:br>
                <a:rPr lang="en-AU" sz="2000" dirty="0">
                  <a:solidFill>
                    <a:prstClr val="black">
                      <a:lumMod val="75000"/>
                      <a:lumOff val="25000"/>
                    </a:prstClr>
                  </a:solidFill>
                </a:rPr>
              </a:br>
              <a:r>
                <a:rPr lang="en-AU" sz="2000" dirty="0">
                  <a:solidFill>
                    <a:prstClr val="black">
                      <a:lumMod val="75000"/>
                      <a:lumOff val="25000"/>
                    </a:prstClr>
                  </a:solidFill>
                </a:rPr>
                <a:t>products:</a:t>
              </a:r>
            </a:p>
            <a:p>
              <a:endParaRPr lang="en-AU" sz="2000" dirty="0">
                <a:solidFill>
                  <a:prstClr val="black">
                    <a:lumMod val="75000"/>
                    <a:lumOff val="25000"/>
                  </a:prstClr>
                </a:solidFill>
              </a:endParaRPr>
            </a:p>
            <a:p>
              <a:endParaRPr lang="en-AU" dirty="0">
                <a:solidFill>
                  <a:prstClr val="black">
                    <a:lumMod val="75000"/>
                    <a:lumOff val="25000"/>
                  </a:prstClr>
                </a:solidFill>
              </a:endParaRPr>
            </a:p>
            <a:p>
              <a:r>
                <a:rPr lang="en-AU" sz="2000" dirty="0">
                  <a:solidFill>
                    <a:prstClr val="black">
                      <a:lumMod val="75000"/>
                      <a:lumOff val="25000"/>
                    </a:prstClr>
                  </a:solidFill>
                </a:rPr>
                <a:t>ETO</a:t>
              </a:r>
              <a:br>
                <a:rPr lang="en-AU" sz="2000" dirty="0">
                  <a:solidFill>
                    <a:prstClr val="black">
                      <a:lumMod val="75000"/>
                      <a:lumOff val="25000"/>
                    </a:prstClr>
                  </a:solidFill>
                </a:rPr>
              </a:br>
              <a:r>
                <a:rPr lang="en-AU" sz="2000" dirty="0">
                  <a:solidFill>
                    <a:prstClr val="black">
                      <a:lumMod val="75000"/>
                      <a:lumOff val="25000"/>
                    </a:prstClr>
                  </a:solidFill>
                </a:rPr>
                <a:t>products:</a:t>
              </a:r>
            </a:p>
          </p:txBody>
        </p:sp>
      </p:grpSp>
      <p:sp>
        <p:nvSpPr>
          <p:cNvPr id="16" name="TextBox 3"/>
          <p:cNvSpPr txBox="1">
            <a:spLocks noChangeArrowheads="1"/>
          </p:cNvSpPr>
          <p:nvPr/>
        </p:nvSpPr>
        <p:spPr bwMode="auto">
          <a:xfrm rot="5400000">
            <a:off x="7289632" y="4927698"/>
            <a:ext cx="248608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742950" indent="-28575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r>
              <a:rPr lang="en-US" altLang="en-US" b="0" dirty="0">
                <a:solidFill>
                  <a:prstClr val="black">
                    <a:lumMod val="75000"/>
                    <a:lumOff val="25000"/>
                  </a:prstClr>
                </a:solidFill>
                <a:latin typeface="Calibri"/>
              </a:rPr>
              <a:t>Specializations</a:t>
            </a:r>
          </a:p>
        </p:txBody>
      </p:sp>
      <p:sp>
        <p:nvSpPr>
          <p:cNvPr id="17" name="Right Bracket 16"/>
          <p:cNvSpPr/>
          <p:nvPr/>
        </p:nvSpPr>
        <p:spPr>
          <a:xfrm>
            <a:off x="8182708" y="3328789"/>
            <a:ext cx="119132" cy="3218191"/>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prstClr val="black"/>
              </a:solidFill>
            </a:endParaRPr>
          </a:p>
        </p:txBody>
      </p:sp>
    </p:spTree>
    <p:extLst>
      <p:ext uri="{BB962C8B-B14F-4D97-AF65-F5344CB8AC3E}">
        <p14:creationId xmlns:p14="http://schemas.microsoft.com/office/powerpoint/2010/main" val="58943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608707">
                                            <p:txEl>
                                              <p:pRg st="0" end="0"/>
                                            </p:txEl>
                                          </p:spTgt>
                                        </p:tgtEl>
                                      </p:cBhvr>
                                    </p:animEffect>
                                    <p:set>
                                      <p:cBhvr>
                                        <p:cTn id="12" dur="1" fill="hold">
                                          <p:stCondLst>
                                            <p:cond delay="499"/>
                                          </p:stCondLst>
                                        </p:cTn>
                                        <p:tgtEl>
                                          <p:spTgt spid="1608707">
                                            <p:txEl>
                                              <p:pRg st="0" end="0"/>
                                            </p:txEl>
                                          </p:spTgt>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608707">
                                            <p:txEl>
                                              <p:pRg st="1" end="1"/>
                                            </p:txEl>
                                          </p:spTgt>
                                        </p:tgtEl>
                                      </p:cBhvr>
                                    </p:animEffect>
                                    <p:set>
                                      <p:cBhvr>
                                        <p:cTn id="15" dur="1" fill="hold">
                                          <p:stCondLst>
                                            <p:cond delay="499"/>
                                          </p:stCondLst>
                                        </p:cTn>
                                        <p:tgtEl>
                                          <p:spTgt spid="1608707">
                                            <p:txEl>
                                              <p:pRg st="1" end="1"/>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608707">
                                            <p:txEl>
                                              <p:pRg st="2" end="2"/>
                                            </p:txEl>
                                          </p:spTgt>
                                        </p:tgtEl>
                                      </p:cBhvr>
                                    </p:animEffect>
                                    <p:set>
                                      <p:cBhvr>
                                        <p:cTn id="18" dur="1" fill="hold">
                                          <p:stCondLst>
                                            <p:cond delay="499"/>
                                          </p:stCondLst>
                                        </p:cTn>
                                        <p:tgtEl>
                                          <p:spTgt spid="1608707">
                                            <p:txEl>
                                              <p:pRg st="2" end="2"/>
                                            </p:txEl>
                                          </p:spTgt>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608707">
                                            <p:txEl>
                                              <p:pRg st="3" end="3"/>
                                            </p:txEl>
                                          </p:spTgt>
                                        </p:tgtEl>
                                      </p:cBhvr>
                                    </p:animEffect>
                                    <p:set>
                                      <p:cBhvr>
                                        <p:cTn id="21" dur="1" fill="hold">
                                          <p:stCondLst>
                                            <p:cond delay="499"/>
                                          </p:stCondLst>
                                        </p:cTn>
                                        <p:tgtEl>
                                          <p:spTgt spid="1608707">
                                            <p:txEl>
                                              <p:pRg st="3" end="3"/>
                                            </p:txEl>
                                          </p:spTgt>
                                        </p:tgtEl>
                                        <p:attrNameLst>
                                          <p:attrName>style.visibility</p:attrName>
                                        </p:attrNameLst>
                                      </p:cBhvr>
                                      <p:to>
                                        <p:strVal val="hidden"/>
                                      </p:to>
                                    </p:set>
                                  </p:childTnLst>
                                </p:cTn>
                              </p:par>
                              <p:par>
                                <p:cTn id="22" presetID="64" presetClass="path" presetSubtype="0" accel="50000" decel="50000" fill="hold" nodeType="withEffect">
                                  <p:stCondLst>
                                    <p:cond delay="0"/>
                                  </p:stCondLst>
                                  <p:childTnLst>
                                    <p:animMotion origin="layout" path="M 3.33333E-6 -3.7037E-6 L -0.00035 -0.32245 " pathEditMode="relative" rAng="0" ptsTypes="AA">
                                      <p:cBhvr>
                                        <p:cTn id="23" dur="2000" fill="hold"/>
                                        <p:tgtEl>
                                          <p:spTgt spid="9"/>
                                        </p:tgtEl>
                                        <p:attrNameLst>
                                          <p:attrName>ppt_x</p:attrName>
                                          <p:attrName>ppt_y</p:attrName>
                                        </p:attrNameLst>
                                      </p:cBhvr>
                                      <p:rCtr x="-17" y="-16134"/>
                                    </p:animMotion>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707" grpId="0" build="p"/>
      <p:bldP spid="16"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554" name="Rectangle 2"/>
          <p:cNvSpPr>
            <a:spLocks noGrp="1" noChangeArrowheads="1"/>
          </p:cNvSpPr>
          <p:nvPr>
            <p:ph type="title"/>
          </p:nvPr>
        </p:nvSpPr>
        <p:spPr/>
        <p:txBody>
          <a:bodyPr>
            <a:normAutofit/>
          </a:bodyPr>
          <a:lstStyle/>
          <a:p>
            <a:r>
              <a:rPr lang="en-US" dirty="0"/>
              <a:t>Example: value chains for service provider</a:t>
            </a:r>
          </a:p>
        </p:txBody>
      </p:sp>
      <p:graphicFrame>
        <p:nvGraphicFramePr>
          <p:cNvPr id="1559555" name="Object 3"/>
          <p:cNvGraphicFramePr>
            <a:graphicFrameLocks noGrp="1" noChangeAspect="1"/>
          </p:cNvGraphicFramePr>
          <p:nvPr>
            <p:ph idx="1"/>
          </p:nvPr>
        </p:nvGraphicFramePr>
        <p:xfrm>
          <a:off x="468313" y="1811338"/>
          <a:ext cx="8142287" cy="4237037"/>
        </p:xfrm>
        <a:graphic>
          <a:graphicData uri="http://schemas.openxmlformats.org/presentationml/2006/ole">
            <mc:AlternateContent xmlns:mc="http://schemas.openxmlformats.org/markup-compatibility/2006">
              <mc:Choice xmlns:v="urn:schemas-microsoft-com:vml" Requires="v">
                <p:oleObj spid="_x0000_s3073" name="Visio" r:id="rId4" imgW="6908172" imgH="3595172" progId="Visio.Drawing.11">
                  <p:embed/>
                </p:oleObj>
              </mc:Choice>
              <mc:Fallback>
                <p:oleObj name="Visio" r:id="rId4" imgW="6908172" imgH="3595172" progId="Visio.Drawing.11">
                  <p:embed/>
                  <p:pic>
                    <p:nvPicPr>
                      <p:cNvPr id="1559555" name="Object 3"/>
                      <p:cNvPicPr>
                        <a:picLocks noChangeAspect="1" noChangeArrowheads="1"/>
                      </p:cNvPicPr>
                      <p:nvPr/>
                    </p:nvPicPr>
                    <p:blipFill>
                      <a:blip r:embed="rId5"/>
                      <a:srcRect/>
                      <a:stretch>
                        <a:fillRect/>
                      </a:stretch>
                    </p:blipFill>
                    <p:spPr bwMode="auto">
                      <a:xfrm>
                        <a:off x="468313" y="1811338"/>
                        <a:ext cx="8142287" cy="4237037"/>
                      </a:xfrm>
                      <a:prstGeom prst="rect">
                        <a:avLst/>
                      </a:prstGeom>
                      <a:noFill/>
                    </p:spPr>
                  </p:pic>
                </p:oleObj>
              </mc:Fallback>
            </mc:AlternateContent>
          </a:graphicData>
        </a:graphic>
      </p:graphicFrame>
      <p:sp>
        <p:nvSpPr>
          <p:cNvPr id="2" name="Rectangle 1"/>
          <p:cNvSpPr/>
          <p:nvPr/>
        </p:nvSpPr>
        <p:spPr>
          <a:xfrm>
            <a:off x="467544" y="913978"/>
            <a:ext cx="2149884" cy="400110"/>
          </a:xfrm>
          <a:prstGeom prst="rect">
            <a:avLst/>
          </a:prstGeom>
        </p:spPr>
        <p:txBody>
          <a:bodyPr wrap="none">
            <a:spAutoFit/>
          </a:bodyPr>
          <a:lstStyle/>
          <a:p>
            <a:r>
              <a:rPr lang="en-US" sz="2000" b="1" dirty="0">
                <a:solidFill>
                  <a:prstClr val="black">
                    <a:lumMod val="75000"/>
                    <a:lumOff val="25000"/>
                  </a:prstClr>
                </a:solidFill>
              </a:rPr>
              <a:t>IT service provider</a:t>
            </a:r>
            <a:endParaRPr lang="en-AU" sz="2000" b="1" dirty="0">
              <a:solidFill>
                <a:prstClr val="black">
                  <a:lumMod val="75000"/>
                  <a:lumOff val="25000"/>
                </a:prstClr>
              </a:solidFill>
            </a:endParaRPr>
          </a:p>
        </p:txBody>
      </p:sp>
    </p:spTree>
    <p:extLst>
      <p:ext uri="{BB962C8B-B14F-4D97-AF65-F5344CB8AC3E}">
        <p14:creationId xmlns:p14="http://schemas.microsoft.com/office/powerpoint/2010/main" val="37491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dirty="0">
                <a:ea typeface="ＭＳ Ｐゴシック" pitchFamily="34" charset="-128"/>
              </a:rPr>
              <a:t>Course structure</a:t>
            </a:r>
          </a:p>
        </p:txBody>
      </p:sp>
      <p:graphicFrame>
        <p:nvGraphicFramePr>
          <p:cNvPr id="28" name="Object 27"/>
          <p:cNvGraphicFramePr>
            <a:graphicFrameLocks noChangeAspect="1"/>
          </p:cNvGraphicFramePr>
          <p:nvPr/>
        </p:nvGraphicFramePr>
        <p:xfrm>
          <a:off x="1835150" y="1320091"/>
          <a:ext cx="5303838" cy="4537075"/>
        </p:xfrm>
        <a:graphic>
          <a:graphicData uri="http://schemas.openxmlformats.org/presentationml/2006/ole">
            <mc:AlternateContent xmlns:mc="http://schemas.openxmlformats.org/markup-compatibility/2006">
              <mc:Choice xmlns:v="urn:schemas-microsoft-com:vml" Requires="v">
                <p:oleObj spid="_x0000_s1025" name="Visio" r:id="rId4" imgW="6911893" imgH="5913324" progId="Visio.Drawing.11">
                  <p:embed/>
                </p:oleObj>
              </mc:Choice>
              <mc:Fallback>
                <p:oleObj name="Visio" r:id="rId4" imgW="6911893" imgH="5913324" progId="Visio.Drawing.11">
                  <p:embed/>
                  <p:pic>
                    <p:nvPicPr>
                      <p:cNvPr id="28" name="Object 27"/>
                      <p:cNvPicPr>
                        <a:picLocks noChangeAspect="1" noChangeArrowheads="1"/>
                      </p:cNvPicPr>
                      <p:nvPr/>
                    </p:nvPicPr>
                    <p:blipFill>
                      <a:blip r:embed="rId5"/>
                      <a:srcRect/>
                      <a:stretch>
                        <a:fillRect/>
                      </a:stretch>
                    </p:blipFill>
                    <p:spPr bwMode="auto">
                      <a:xfrm>
                        <a:off x="1835150" y="1320091"/>
                        <a:ext cx="5303838" cy="4537075"/>
                      </a:xfrm>
                      <a:prstGeom prst="rect">
                        <a:avLst/>
                      </a:prstGeom>
                      <a:noFill/>
                      <a:ln>
                        <a:noFill/>
                      </a:ln>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578345027"/>
              </p:ext>
            </p:extLst>
          </p:nvPr>
        </p:nvGraphicFramePr>
        <p:xfrm>
          <a:off x="1838325" y="1320800"/>
          <a:ext cx="5297488" cy="4532313"/>
        </p:xfrm>
        <a:graphic>
          <a:graphicData uri="http://schemas.openxmlformats.org/presentationml/2006/ole">
            <mc:AlternateContent xmlns:mc="http://schemas.openxmlformats.org/markup-compatibility/2006">
              <mc:Choice xmlns:v="urn:schemas-microsoft-com:vml" Requires="v">
                <p:oleObj spid="_x0000_s1026" name="Visio" r:id="rId6" imgW="6903481" imgH="5907503" progId="Visio.Drawing.11">
                  <p:embed/>
                </p:oleObj>
              </mc:Choice>
              <mc:Fallback>
                <p:oleObj name="Visio" r:id="rId6" imgW="6903481" imgH="5907503" progId="Visio.Drawing.11">
                  <p:embed/>
                  <p:pic>
                    <p:nvPicPr>
                      <p:cNvPr id="29" name="Object 28"/>
                      <p:cNvPicPr>
                        <a:picLocks noChangeAspect="1" noChangeArrowheads="1"/>
                      </p:cNvPicPr>
                      <p:nvPr/>
                    </p:nvPicPr>
                    <p:blipFill>
                      <a:blip r:embed="rId7"/>
                      <a:srcRect/>
                      <a:stretch>
                        <a:fillRect/>
                      </a:stretch>
                    </p:blipFill>
                    <p:spPr bwMode="auto">
                      <a:xfrm>
                        <a:off x="1838325" y="1320800"/>
                        <a:ext cx="5297488" cy="4532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626008627"/>
              </p:ext>
            </p:extLst>
          </p:nvPr>
        </p:nvGraphicFramePr>
        <p:xfrm>
          <a:off x="1852613" y="1316038"/>
          <a:ext cx="5297487" cy="4532312"/>
        </p:xfrm>
        <a:graphic>
          <a:graphicData uri="http://schemas.openxmlformats.org/presentationml/2006/ole">
            <mc:AlternateContent xmlns:mc="http://schemas.openxmlformats.org/markup-compatibility/2006">
              <mc:Choice xmlns:v="urn:schemas-microsoft-com:vml" Requires="v">
                <p:oleObj spid="_x0000_s1027" name="Visio" r:id="rId8" imgW="6903481" imgH="5907503" progId="Visio.Drawing.11">
                  <p:embed/>
                </p:oleObj>
              </mc:Choice>
              <mc:Fallback>
                <p:oleObj name="Visio" r:id="rId8" imgW="6903481" imgH="5907503" progId="Visio.Drawing.11">
                  <p:embed/>
                  <p:pic>
                    <p:nvPicPr>
                      <p:cNvPr id="30" name="Object 29"/>
                      <p:cNvPicPr>
                        <a:picLocks noChangeAspect="1" noChangeArrowheads="1"/>
                      </p:cNvPicPr>
                      <p:nvPr/>
                    </p:nvPicPr>
                    <p:blipFill>
                      <a:blip r:embed="rId9"/>
                      <a:srcRect/>
                      <a:stretch>
                        <a:fillRect/>
                      </a:stretch>
                    </p:blipFill>
                    <p:spPr bwMode="auto">
                      <a:xfrm>
                        <a:off x="1852613" y="1316038"/>
                        <a:ext cx="5297487" cy="4532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3032234974"/>
              </p:ext>
            </p:extLst>
          </p:nvPr>
        </p:nvGraphicFramePr>
        <p:xfrm>
          <a:off x="1852613" y="1320800"/>
          <a:ext cx="5297487" cy="4532313"/>
        </p:xfrm>
        <a:graphic>
          <a:graphicData uri="http://schemas.openxmlformats.org/presentationml/2006/ole">
            <mc:AlternateContent xmlns:mc="http://schemas.openxmlformats.org/markup-compatibility/2006">
              <mc:Choice xmlns:v="urn:schemas-microsoft-com:vml" Requires="v">
                <p:oleObj spid="_x0000_s1028" name="Visio" r:id="rId10" imgW="6903481" imgH="5907503" progId="Visio.Drawing.11">
                  <p:embed/>
                </p:oleObj>
              </mc:Choice>
              <mc:Fallback>
                <p:oleObj name="Visio" r:id="rId10" imgW="6903481" imgH="5907503" progId="Visio.Drawing.11">
                  <p:embed/>
                  <p:pic>
                    <p:nvPicPr>
                      <p:cNvPr id="31" name="Object 30"/>
                      <p:cNvPicPr>
                        <a:picLocks noChangeAspect="1" noChangeArrowheads="1"/>
                      </p:cNvPicPr>
                      <p:nvPr/>
                    </p:nvPicPr>
                    <p:blipFill>
                      <a:blip r:embed="rId11"/>
                      <a:srcRect/>
                      <a:stretch>
                        <a:fillRect/>
                      </a:stretch>
                    </p:blipFill>
                    <p:spPr bwMode="auto">
                      <a:xfrm>
                        <a:off x="1852613" y="1320800"/>
                        <a:ext cx="5297487" cy="4532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1633187083"/>
              </p:ext>
            </p:extLst>
          </p:nvPr>
        </p:nvGraphicFramePr>
        <p:xfrm>
          <a:off x="1838325" y="1320800"/>
          <a:ext cx="5297488" cy="4532313"/>
        </p:xfrm>
        <a:graphic>
          <a:graphicData uri="http://schemas.openxmlformats.org/presentationml/2006/ole">
            <mc:AlternateContent xmlns:mc="http://schemas.openxmlformats.org/markup-compatibility/2006">
              <mc:Choice xmlns:v="urn:schemas-microsoft-com:vml" Requires="v">
                <p:oleObj spid="_x0000_s1029" name="Visio" r:id="rId12" imgW="6903481" imgH="5907503" progId="Visio.Drawing.11">
                  <p:embed/>
                </p:oleObj>
              </mc:Choice>
              <mc:Fallback>
                <p:oleObj name="Visio" r:id="rId12" imgW="6903481" imgH="5907503" progId="Visio.Drawing.11">
                  <p:embed/>
                  <p:pic>
                    <p:nvPicPr>
                      <p:cNvPr id="32" name="Object 31"/>
                      <p:cNvPicPr>
                        <a:picLocks noChangeAspect="1" noChangeArrowheads="1"/>
                      </p:cNvPicPr>
                      <p:nvPr/>
                    </p:nvPicPr>
                    <p:blipFill>
                      <a:blip r:embed="rId13"/>
                      <a:srcRect/>
                      <a:stretch>
                        <a:fillRect/>
                      </a:stretch>
                    </p:blipFill>
                    <p:spPr bwMode="auto">
                      <a:xfrm>
                        <a:off x="1838325" y="1320800"/>
                        <a:ext cx="5297488" cy="4532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2784162951"/>
              </p:ext>
            </p:extLst>
          </p:nvPr>
        </p:nvGraphicFramePr>
        <p:xfrm>
          <a:off x="1838325" y="1320800"/>
          <a:ext cx="5297488" cy="4532313"/>
        </p:xfrm>
        <a:graphic>
          <a:graphicData uri="http://schemas.openxmlformats.org/presentationml/2006/ole">
            <mc:AlternateContent xmlns:mc="http://schemas.openxmlformats.org/markup-compatibility/2006">
              <mc:Choice xmlns:v="urn:schemas-microsoft-com:vml" Requires="v">
                <p:oleObj spid="_x0000_s1030" name="Visio" r:id="rId14" imgW="6903481" imgH="5907503" progId="Visio.Drawing.11">
                  <p:embed/>
                </p:oleObj>
              </mc:Choice>
              <mc:Fallback>
                <p:oleObj name="Visio" r:id="rId14" imgW="6903481" imgH="5907503" progId="Visio.Drawing.11">
                  <p:embed/>
                  <p:pic>
                    <p:nvPicPr>
                      <p:cNvPr id="33" name="Object 32"/>
                      <p:cNvPicPr>
                        <a:picLocks noChangeAspect="1" noChangeArrowheads="1"/>
                      </p:cNvPicPr>
                      <p:nvPr/>
                    </p:nvPicPr>
                    <p:blipFill>
                      <a:blip r:embed="rId15"/>
                      <a:srcRect/>
                      <a:stretch>
                        <a:fillRect/>
                      </a:stretch>
                    </p:blipFill>
                    <p:spPr bwMode="auto">
                      <a:xfrm>
                        <a:off x="1838325" y="1320800"/>
                        <a:ext cx="5297488" cy="4532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4037155242"/>
              </p:ext>
            </p:extLst>
          </p:nvPr>
        </p:nvGraphicFramePr>
        <p:xfrm>
          <a:off x="1852613" y="1322388"/>
          <a:ext cx="5297487" cy="4532312"/>
        </p:xfrm>
        <a:graphic>
          <a:graphicData uri="http://schemas.openxmlformats.org/presentationml/2006/ole">
            <mc:AlternateContent xmlns:mc="http://schemas.openxmlformats.org/markup-compatibility/2006">
              <mc:Choice xmlns:v="urn:schemas-microsoft-com:vml" Requires="v">
                <p:oleObj spid="_x0000_s1031" name="Visio" r:id="rId16" imgW="6903481" imgH="5907503" progId="Visio.Drawing.11">
                  <p:embed/>
                </p:oleObj>
              </mc:Choice>
              <mc:Fallback>
                <p:oleObj name="Visio" r:id="rId16" imgW="6903481" imgH="5907503" progId="Visio.Drawing.11">
                  <p:embed/>
                  <p:pic>
                    <p:nvPicPr>
                      <p:cNvPr id="34" name="Object 33"/>
                      <p:cNvPicPr>
                        <a:picLocks noChangeAspect="1" noChangeArrowheads="1"/>
                      </p:cNvPicPr>
                      <p:nvPr/>
                    </p:nvPicPr>
                    <p:blipFill>
                      <a:blip r:embed="rId17"/>
                      <a:srcRect/>
                      <a:stretch>
                        <a:fillRect/>
                      </a:stretch>
                    </p:blipFill>
                    <p:spPr bwMode="auto">
                      <a:xfrm>
                        <a:off x="1852613" y="1322388"/>
                        <a:ext cx="5297487" cy="4532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17" name="Rounded Rectangle 16"/>
          <p:cNvSpPr/>
          <p:nvPr/>
        </p:nvSpPr>
        <p:spPr bwMode="auto">
          <a:xfrm>
            <a:off x="3829794" y="1358012"/>
            <a:ext cx="1288974" cy="692151"/>
          </a:xfrm>
          <a:prstGeom prst="roundRect">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AU" sz="2400">
              <a:solidFill>
                <a:prstClr val="black"/>
              </a:solidFill>
              <a:latin typeface="Times New Roman" pitchFamily="-106" charset="0"/>
            </a:endParaRPr>
          </a:p>
        </p:txBody>
      </p:sp>
      <p:sp>
        <p:nvSpPr>
          <p:cNvPr id="23" name="TextBox 22"/>
          <p:cNvSpPr txBox="1"/>
          <p:nvPr/>
        </p:nvSpPr>
        <p:spPr>
          <a:xfrm>
            <a:off x="5183890" y="2448679"/>
            <a:ext cx="1161536" cy="369332"/>
          </a:xfrm>
          <a:prstGeom prst="rect">
            <a:avLst/>
          </a:prstGeom>
          <a:noFill/>
        </p:spPr>
        <p:txBody>
          <a:bodyPr wrap="none" rtlCol="0">
            <a:spAutoFit/>
          </a:bodyPr>
          <a:lstStyle/>
          <a:p>
            <a:r>
              <a:rPr lang="en-AU" u="sng" dirty="0">
                <a:solidFill>
                  <a:schemeClr val="tx1">
                    <a:lumMod val="75000"/>
                    <a:lumOff val="25000"/>
                  </a:schemeClr>
                </a:solidFill>
              </a:rPr>
              <a:t>Weeks 3-4</a:t>
            </a:r>
            <a:endParaRPr lang="en-AU" dirty="0">
              <a:solidFill>
                <a:schemeClr val="tx1">
                  <a:lumMod val="75000"/>
                  <a:lumOff val="25000"/>
                </a:schemeClr>
              </a:solidFill>
            </a:endParaRPr>
          </a:p>
        </p:txBody>
      </p:sp>
      <p:sp>
        <p:nvSpPr>
          <p:cNvPr id="24" name="TextBox 23"/>
          <p:cNvSpPr txBox="1"/>
          <p:nvPr/>
        </p:nvSpPr>
        <p:spPr>
          <a:xfrm>
            <a:off x="6981743" y="3588544"/>
            <a:ext cx="1214435" cy="646331"/>
          </a:xfrm>
          <a:prstGeom prst="rect">
            <a:avLst/>
          </a:prstGeom>
          <a:noFill/>
        </p:spPr>
        <p:txBody>
          <a:bodyPr wrap="none" rtlCol="0">
            <a:spAutoFit/>
          </a:bodyPr>
          <a:lstStyle/>
          <a:p>
            <a:r>
              <a:rPr lang="en-AU" u="sng" dirty="0">
                <a:solidFill>
                  <a:schemeClr val="tx1">
                    <a:lumMod val="75000"/>
                    <a:lumOff val="25000"/>
                  </a:schemeClr>
                </a:solidFill>
              </a:rPr>
              <a:t>Weeks 5-7</a:t>
            </a:r>
            <a:r>
              <a:rPr lang="en-AU" dirty="0">
                <a:solidFill>
                  <a:schemeClr val="tx1">
                    <a:lumMod val="75000"/>
                    <a:lumOff val="25000"/>
                  </a:schemeClr>
                </a:solidFill>
              </a:rPr>
              <a:t> </a:t>
            </a:r>
            <a:br>
              <a:rPr lang="en-AU" dirty="0">
                <a:solidFill>
                  <a:schemeClr val="tx1">
                    <a:lumMod val="75000"/>
                    <a:lumOff val="25000"/>
                  </a:schemeClr>
                </a:solidFill>
              </a:rPr>
            </a:br>
            <a:endParaRPr lang="en-AU" dirty="0">
              <a:solidFill>
                <a:schemeClr val="tx1">
                  <a:lumMod val="75000"/>
                  <a:lumOff val="25000"/>
                </a:schemeClr>
              </a:solidFill>
            </a:endParaRPr>
          </a:p>
        </p:txBody>
      </p:sp>
      <p:sp>
        <p:nvSpPr>
          <p:cNvPr id="25" name="TextBox 24"/>
          <p:cNvSpPr txBox="1"/>
          <p:nvPr/>
        </p:nvSpPr>
        <p:spPr>
          <a:xfrm>
            <a:off x="6333313" y="5204316"/>
            <a:ext cx="1161536" cy="369332"/>
          </a:xfrm>
          <a:prstGeom prst="rect">
            <a:avLst/>
          </a:prstGeom>
          <a:noFill/>
        </p:spPr>
        <p:txBody>
          <a:bodyPr wrap="none" rtlCol="0">
            <a:spAutoFit/>
          </a:bodyPr>
          <a:lstStyle/>
          <a:p>
            <a:r>
              <a:rPr lang="en-AU" u="sng" dirty="0">
                <a:solidFill>
                  <a:schemeClr val="tx1">
                    <a:lumMod val="75000"/>
                    <a:lumOff val="25000"/>
                  </a:schemeClr>
                </a:solidFill>
              </a:rPr>
              <a:t>Weeks 8-9</a:t>
            </a:r>
            <a:endParaRPr lang="en-AU" dirty="0">
              <a:solidFill>
                <a:schemeClr val="tx1">
                  <a:lumMod val="75000"/>
                  <a:lumOff val="25000"/>
                </a:schemeClr>
              </a:solidFill>
            </a:endParaRPr>
          </a:p>
        </p:txBody>
      </p:sp>
      <p:sp>
        <p:nvSpPr>
          <p:cNvPr id="26" name="TextBox 25"/>
          <p:cNvSpPr txBox="1"/>
          <p:nvPr/>
        </p:nvSpPr>
        <p:spPr>
          <a:xfrm>
            <a:off x="1200269" y="5170213"/>
            <a:ext cx="1395575" cy="369332"/>
          </a:xfrm>
          <a:prstGeom prst="rect">
            <a:avLst/>
          </a:prstGeom>
          <a:noFill/>
        </p:spPr>
        <p:txBody>
          <a:bodyPr wrap="none" rtlCol="0">
            <a:spAutoFit/>
          </a:bodyPr>
          <a:lstStyle/>
          <a:p>
            <a:r>
              <a:rPr lang="en-AU" u="sng" dirty="0">
                <a:solidFill>
                  <a:schemeClr val="tx1">
                    <a:lumMod val="75000"/>
                    <a:lumOff val="25000"/>
                  </a:schemeClr>
                </a:solidFill>
              </a:rPr>
              <a:t>Weeks 10-11</a:t>
            </a:r>
            <a:endParaRPr lang="en-AU" dirty="0">
              <a:solidFill>
                <a:schemeClr val="tx1">
                  <a:lumMod val="75000"/>
                  <a:lumOff val="25000"/>
                </a:schemeClr>
              </a:solidFill>
            </a:endParaRPr>
          </a:p>
        </p:txBody>
      </p:sp>
      <p:sp>
        <p:nvSpPr>
          <p:cNvPr id="27" name="TextBox 26"/>
          <p:cNvSpPr txBox="1"/>
          <p:nvPr/>
        </p:nvSpPr>
        <p:spPr>
          <a:xfrm>
            <a:off x="608635" y="3607327"/>
            <a:ext cx="1405778" cy="369332"/>
          </a:xfrm>
          <a:prstGeom prst="rect">
            <a:avLst/>
          </a:prstGeom>
          <a:noFill/>
        </p:spPr>
        <p:txBody>
          <a:bodyPr wrap="none" rtlCol="0">
            <a:spAutoFit/>
          </a:bodyPr>
          <a:lstStyle/>
          <a:p>
            <a:r>
              <a:rPr lang="en-AU" u="sng" dirty="0">
                <a:solidFill>
                  <a:schemeClr val="tx1">
                    <a:lumMod val="75000"/>
                    <a:lumOff val="25000"/>
                  </a:schemeClr>
                </a:solidFill>
              </a:rPr>
              <a:t>Weeks 12-14</a:t>
            </a:r>
            <a:endParaRPr lang="en-AU" dirty="0">
              <a:solidFill>
                <a:schemeClr val="tx1">
                  <a:lumMod val="75000"/>
                  <a:lumOff val="25000"/>
                </a:schemeClr>
              </a:solidFill>
            </a:endParaRP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a:t>
            </a:fld>
            <a:endParaRPr lang="en-AU">
              <a:solidFill>
                <a:prstClr val="black">
                  <a:lumMod val="50000"/>
                  <a:lumOff val="50000"/>
                </a:prstClr>
              </a:solidFill>
            </a:endParaRPr>
          </a:p>
        </p:txBody>
      </p:sp>
      <p:sp>
        <p:nvSpPr>
          <p:cNvPr id="22" name="TextBox 21"/>
          <p:cNvSpPr txBox="1"/>
          <p:nvPr/>
        </p:nvSpPr>
        <p:spPr>
          <a:xfrm>
            <a:off x="5197750" y="1506568"/>
            <a:ext cx="886333" cy="369332"/>
          </a:xfrm>
          <a:prstGeom prst="rect">
            <a:avLst/>
          </a:prstGeom>
          <a:noFill/>
        </p:spPr>
        <p:txBody>
          <a:bodyPr wrap="none" rtlCol="0">
            <a:spAutoFit/>
          </a:bodyPr>
          <a:lstStyle/>
          <a:p>
            <a:r>
              <a:rPr lang="en-AU" u="sng" dirty="0">
                <a:solidFill>
                  <a:schemeClr val="tx1">
                    <a:lumMod val="75000"/>
                    <a:lumOff val="25000"/>
                  </a:schemeClr>
                </a:solidFill>
              </a:rPr>
              <a:t>Week 2</a:t>
            </a:r>
            <a:endParaRPr lang="en-AU" dirty="0">
              <a:solidFill>
                <a:schemeClr val="tx1">
                  <a:lumMod val="75000"/>
                  <a:lumOff val="25000"/>
                </a:schemeClr>
              </a:solidFill>
            </a:endParaRPr>
          </a:p>
        </p:txBody>
      </p:sp>
      <p:grpSp>
        <p:nvGrpSpPr>
          <p:cNvPr id="2" name="Group 1"/>
          <p:cNvGrpSpPr/>
          <p:nvPr/>
        </p:nvGrpSpPr>
        <p:grpSpPr>
          <a:xfrm>
            <a:off x="3426490" y="3147384"/>
            <a:ext cx="2166333" cy="2156517"/>
            <a:chOff x="3426490" y="3147384"/>
            <a:chExt cx="2166333" cy="2156517"/>
          </a:xfrm>
        </p:grpSpPr>
        <p:grpSp>
          <p:nvGrpSpPr>
            <p:cNvPr id="36" name="Group 35"/>
            <p:cNvGrpSpPr/>
            <p:nvPr/>
          </p:nvGrpSpPr>
          <p:grpSpPr>
            <a:xfrm>
              <a:off x="3434392" y="3147384"/>
              <a:ext cx="2148692" cy="2148692"/>
              <a:chOff x="792085" y="193505"/>
              <a:chExt cx="2148692" cy="2148692"/>
            </a:xfrm>
            <a:scene3d>
              <a:camera prst="orthographicFront"/>
              <a:lightRig rig="flat" dir="t"/>
            </a:scene3d>
          </p:grpSpPr>
          <p:sp>
            <p:nvSpPr>
              <p:cNvPr id="37" name="Pie 36"/>
              <p:cNvSpPr/>
              <p:nvPr/>
            </p:nvSpPr>
            <p:spPr>
              <a:xfrm>
                <a:off x="792085" y="193505"/>
                <a:ext cx="2148692" cy="2148692"/>
              </a:xfrm>
              <a:prstGeom prst="pie">
                <a:avLst>
                  <a:gd name="adj1" fmla="val 16200000"/>
                  <a:gd name="adj2" fmla="val 1800000"/>
                </a:avLst>
              </a:prstGeom>
              <a:sp3d prstMaterial="dkEdge">
                <a:bevelT w="8200" h="38100"/>
              </a:sp3d>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sp>
          <p:sp>
            <p:nvSpPr>
              <p:cNvPr id="38" name="Pie 4"/>
              <p:cNvSpPr txBox="1"/>
              <p:nvPr/>
            </p:nvSpPr>
            <p:spPr>
              <a:xfrm>
                <a:off x="1960308" y="589989"/>
                <a:ext cx="729020" cy="71623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err="1"/>
                  <a:t>Gover-nance</a:t>
                </a:r>
                <a:endParaRPr lang="en-US" sz="1600" kern="1200" dirty="0"/>
              </a:p>
            </p:txBody>
          </p:sp>
        </p:grpSp>
        <p:grpSp>
          <p:nvGrpSpPr>
            <p:cNvPr id="39" name="Group 38"/>
            <p:cNvGrpSpPr/>
            <p:nvPr/>
          </p:nvGrpSpPr>
          <p:grpSpPr>
            <a:xfrm>
              <a:off x="3426490" y="3155209"/>
              <a:ext cx="2148692" cy="2148692"/>
              <a:chOff x="784183" y="201330"/>
              <a:chExt cx="2148692" cy="2148692"/>
            </a:xfrm>
            <a:scene3d>
              <a:camera prst="orthographicFront"/>
              <a:lightRig rig="flat" dir="t"/>
            </a:scene3d>
          </p:grpSpPr>
          <p:sp>
            <p:nvSpPr>
              <p:cNvPr id="40" name="Pie 39"/>
              <p:cNvSpPr/>
              <p:nvPr/>
            </p:nvSpPr>
            <p:spPr>
              <a:xfrm>
                <a:off x="784183" y="201330"/>
                <a:ext cx="2148692" cy="2148692"/>
              </a:xfrm>
              <a:prstGeom prst="pie">
                <a:avLst>
                  <a:gd name="adj1" fmla="val 1800000"/>
                  <a:gd name="adj2" fmla="val 9000000"/>
                </a:avLst>
              </a:prstGeom>
              <a:sp3d prstMaterial="dkEdge">
                <a:bevelT w="8200" h="38100"/>
              </a:sp3d>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sp>
          <p:sp>
            <p:nvSpPr>
              <p:cNvPr id="42" name="Pie 6"/>
              <p:cNvSpPr txBox="1"/>
              <p:nvPr/>
            </p:nvSpPr>
            <p:spPr>
              <a:xfrm>
                <a:off x="1372515" y="1557052"/>
                <a:ext cx="972027" cy="66507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Culture</a:t>
                </a:r>
              </a:p>
            </p:txBody>
          </p:sp>
        </p:grpSp>
        <p:grpSp>
          <p:nvGrpSpPr>
            <p:cNvPr id="43" name="Group 42"/>
            <p:cNvGrpSpPr/>
            <p:nvPr/>
          </p:nvGrpSpPr>
          <p:grpSpPr>
            <a:xfrm>
              <a:off x="3444131" y="3155209"/>
              <a:ext cx="2148692" cy="2148692"/>
              <a:chOff x="801824" y="201330"/>
              <a:chExt cx="2148692" cy="2148692"/>
            </a:xfrm>
            <a:scene3d>
              <a:camera prst="orthographicFront"/>
              <a:lightRig rig="flat" dir="t"/>
            </a:scene3d>
          </p:grpSpPr>
          <p:sp>
            <p:nvSpPr>
              <p:cNvPr id="44" name="Pie 43"/>
              <p:cNvSpPr/>
              <p:nvPr/>
            </p:nvSpPr>
            <p:spPr>
              <a:xfrm>
                <a:off x="801824" y="201330"/>
                <a:ext cx="2148692" cy="2148692"/>
              </a:xfrm>
              <a:prstGeom prst="pie">
                <a:avLst>
                  <a:gd name="adj1" fmla="val 9000000"/>
                  <a:gd name="adj2" fmla="val 16200000"/>
                </a:avLst>
              </a:prstGeom>
              <a:sp3d prstMaterial="dkEdge">
                <a:bevelT w="8200" h="38100"/>
              </a:sp3d>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sp>
          <p:sp>
            <p:nvSpPr>
              <p:cNvPr id="45" name="Pie 8"/>
              <p:cNvSpPr txBox="1"/>
              <p:nvPr/>
            </p:nvSpPr>
            <p:spPr>
              <a:xfrm>
                <a:off x="1032041" y="623394"/>
                <a:ext cx="729020" cy="71623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Strategy</a:t>
                </a:r>
              </a:p>
            </p:txBody>
          </p:sp>
        </p:grpSp>
      </p:grpSp>
    </p:spTree>
    <p:extLst>
      <p:ext uri="{BB962C8B-B14F-4D97-AF65-F5344CB8AC3E}">
        <p14:creationId xmlns:p14="http://schemas.microsoft.com/office/powerpoint/2010/main" val="1921442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par>
                                <p:cTn id="14" presetID="22" presetClass="entr" presetSubtype="8"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3" grpId="0"/>
      <p:bldP spid="24" grpId="0"/>
      <p:bldP spid="25" grpId="0"/>
      <p:bldP spid="26" grpId="0"/>
      <p:bldP spid="27"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274" y="701257"/>
            <a:ext cx="7940777" cy="5632311"/>
          </a:xfrm>
          <a:prstGeom prst="rect">
            <a:avLst/>
          </a:prstGeom>
        </p:spPr>
        <p:txBody>
          <a:bodyPr wrap="square">
            <a:spAutoFit/>
          </a:bodyPr>
          <a:lstStyle/>
          <a:p>
            <a:endParaRPr lang="en-AU" sz="2000" u="sng" dirty="0">
              <a:solidFill>
                <a:prstClr val="black"/>
              </a:solidFill>
            </a:endParaRPr>
          </a:p>
          <a:p>
            <a:r>
              <a:rPr lang="en-AU" sz="2000" u="sng" dirty="0">
                <a:solidFill>
                  <a:prstClr val="black">
                    <a:lumMod val="75000"/>
                    <a:lumOff val="25000"/>
                  </a:prstClr>
                </a:solidFill>
              </a:rPr>
              <a:t>Support processes</a:t>
            </a:r>
          </a:p>
          <a:p>
            <a:endParaRPr lang="en-AU" sz="2000" dirty="0">
              <a:solidFill>
                <a:prstClr val="black">
                  <a:lumMod val="75000"/>
                  <a:lumOff val="25000"/>
                </a:prstClr>
              </a:solidFill>
            </a:endParaRPr>
          </a:p>
          <a:p>
            <a:endParaRPr lang="en-AU" sz="2000" dirty="0">
              <a:solidFill>
                <a:prstClr val="black">
                  <a:lumMod val="75000"/>
                  <a:lumOff val="25000"/>
                </a:prstClr>
              </a:solidFill>
            </a:endParaRPr>
          </a:p>
          <a:p>
            <a:r>
              <a:rPr lang="en-AU" sz="2000" dirty="0">
                <a:solidFill>
                  <a:prstClr val="black">
                    <a:lumMod val="75000"/>
                    <a:lumOff val="25000"/>
                  </a:prstClr>
                </a:solidFill>
              </a:rPr>
              <a:t>HR:</a:t>
            </a:r>
          </a:p>
          <a:p>
            <a:endParaRPr lang="en-AU" sz="2000" dirty="0">
              <a:solidFill>
                <a:prstClr val="black">
                  <a:lumMod val="75000"/>
                  <a:lumOff val="25000"/>
                </a:prstClr>
              </a:solidFill>
            </a:endParaRPr>
          </a:p>
          <a:p>
            <a:endParaRPr lang="en-AU" sz="2000" dirty="0">
              <a:solidFill>
                <a:prstClr val="black">
                  <a:lumMod val="75000"/>
                  <a:lumOff val="25000"/>
                </a:prstClr>
              </a:solidFill>
            </a:endParaRPr>
          </a:p>
          <a:p>
            <a:r>
              <a:rPr lang="en-AU" sz="2000" dirty="0">
                <a:solidFill>
                  <a:prstClr val="black">
                    <a:lumMod val="75000"/>
                    <a:lumOff val="25000"/>
                  </a:prstClr>
                </a:solidFill>
              </a:rPr>
              <a:t>Accounting:</a:t>
            </a:r>
          </a:p>
          <a:p>
            <a:endParaRPr lang="en-AU" sz="2000" u="sng" dirty="0">
              <a:solidFill>
                <a:prstClr val="black">
                  <a:lumMod val="75000"/>
                  <a:lumOff val="25000"/>
                </a:prstClr>
              </a:solidFill>
            </a:endParaRPr>
          </a:p>
          <a:p>
            <a:endParaRPr lang="en-AU" sz="2000" u="sng" dirty="0">
              <a:solidFill>
                <a:prstClr val="black">
                  <a:lumMod val="75000"/>
                  <a:lumOff val="25000"/>
                </a:prstClr>
              </a:solidFill>
            </a:endParaRPr>
          </a:p>
          <a:p>
            <a:r>
              <a:rPr lang="en-AU" sz="2000" u="sng" dirty="0">
                <a:solidFill>
                  <a:prstClr val="black">
                    <a:lumMod val="75000"/>
                    <a:lumOff val="25000"/>
                  </a:prstClr>
                </a:solidFill>
              </a:rPr>
              <a:t>Management processes</a:t>
            </a:r>
          </a:p>
          <a:p>
            <a:endParaRPr lang="en-AU" sz="2000" dirty="0">
              <a:solidFill>
                <a:prstClr val="black">
                  <a:lumMod val="75000"/>
                  <a:lumOff val="25000"/>
                </a:prstClr>
              </a:solidFill>
            </a:endParaRPr>
          </a:p>
          <a:p>
            <a:r>
              <a:rPr lang="en-AU" sz="2000" dirty="0">
                <a:solidFill>
                  <a:prstClr val="black">
                    <a:lumMod val="75000"/>
                    <a:lumOff val="25000"/>
                  </a:prstClr>
                </a:solidFill>
              </a:rPr>
              <a:t>Suppliers</a:t>
            </a:r>
          </a:p>
          <a:p>
            <a:r>
              <a:rPr lang="en-AU" sz="2000" dirty="0">
                <a:solidFill>
                  <a:prstClr val="black">
                    <a:lumMod val="75000"/>
                    <a:lumOff val="25000"/>
                  </a:prstClr>
                </a:solidFill>
              </a:rPr>
              <a:t>management:</a:t>
            </a:r>
          </a:p>
          <a:p>
            <a:endParaRPr lang="en-AU" sz="2000" dirty="0">
              <a:solidFill>
                <a:prstClr val="black">
                  <a:lumMod val="75000"/>
                  <a:lumOff val="25000"/>
                </a:prstClr>
              </a:solidFill>
            </a:endParaRPr>
          </a:p>
          <a:p>
            <a:endParaRPr lang="en-AU" sz="2000" dirty="0">
              <a:solidFill>
                <a:prstClr val="black">
                  <a:lumMod val="75000"/>
                  <a:lumOff val="25000"/>
                </a:prstClr>
              </a:solidFill>
            </a:endParaRPr>
          </a:p>
          <a:p>
            <a:r>
              <a:rPr lang="en-AU" sz="2000" dirty="0">
                <a:solidFill>
                  <a:prstClr val="black">
                    <a:lumMod val="75000"/>
                    <a:lumOff val="25000"/>
                  </a:prstClr>
                </a:solidFill>
              </a:rPr>
              <a:t>Risk</a:t>
            </a:r>
          </a:p>
          <a:p>
            <a:r>
              <a:rPr lang="en-AU" sz="2000" dirty="0">
                <a:solidFill>
                  <a:prstClr val="black">
                    <a:lumMod val="75000"/>
                    <a:lumOff val="25000"/>
                  </a:prstClr>
                </a:solidFill>
              </a:rPr>
              <a:t>management:</a:t>
            </a:r>
            <a:endParaRPr lang="en-AU" sz="2000" dirty="0">
              <a:solidFill>
                <a:prstClr val="black"/>
              </a:solidFill>
            </a:endParaRPr>
          </a:p>
        </p:txBody>
      </p:sp>
      <p:sp>
        <p:nvSpPr>
          <p:cNvPr id="3" name="Title 2"/>
          <p:cNvSpPr>
            <a:spLocks noGrp="1"/>
          </p:cNvSpPr>
          <p:nvPr>
            <p:ph type="title"/>
          </p:nvPr>
        </p:nvSpPr>
        <p:spPr>
          <a:xfrm>
            <a:off x="275492" y="93126"/>
            <a:ext cx="8464062" cy="792088"/>
          </a:xfrm>
        </p:spPr>
        <p:txBody>
          <a:bodyPr>
            <a:noAutofit/>
          </a:bodyPr>
          <a:lstStyle/>
          <a:p>
            <a:r>
              <a:rPr lang="en-AU" dirty="0"/>
              <a:t>Example: value chain of non-core processes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216" y="1352668"/>
            <a:ext cx="5921397" cy="11513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092" y="2460584"/>
            <a:ext cx="5771643" cy="1192715"/>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3092" y="5413563"/>
            <a:ext cx="5628058" cy="98783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3092" y="4212708"/>
            <a:ext cx="4288619" cy="1026670"/>
          </a:xfrm>
          <a:prstGeom prst="rect">
            <a:avLst/>
          </a:prstGeom>
        </p:spPr>
      </p:pic>
    </p:spTree>
    <p:extLst>
      <p:ext uri="{BB962C8B-B14F-4D97-AF65-F5344CB8AC3E}">
        <p14:creationId xmlns:p14="http://schemas.microsoft.com/office/powerpoint/2010/main" val="185091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3011" name="AutoShape 3"/>
          <p:cNvSpPr>
            <a:spLocks noChangeArrowheads="1"/>
          </p:cNvSpPr>
          <p:nvPr/>
        </p:nvSpPr>
        <p:spPr bwMode="auto">
          <a:xfrm>
            <a:off x="1610459" y="1251562"/>
            <a:ext cx="5688623" cy="2510904"/>
          </a:xfrm>
          <a:prstGeom prst="triangle">
            <a:avLst>
              <a:gd name="adj" fmla="val 50000"/>
            </a:avLst>
          </a:prstGeom>
          <a:solidFill>
            <a:schemeClr val="accent2">
              <a:lumMod val="40000"/>
              <a:lumOff val="6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031">
              <a:solidFill>
                <a:prstClr val="black"/>
              </a:solidFill>
              <a:ea typeface="ＭＳ Ｐゴシック" pitchFamily="34" charset="-128"/>
            </a:endParaRPr>
          </a:p>
        </p:txBody>
      </p:sp>
      <p:sp>
        <p:nvSpPr>
          <p:cNvPr id="2603012" name="AutoShape 4"/>
          <p:cNvSpPr>
            <a:spLocks noChangeArrowheads="1"/>
          </p:cNvSpPr>
          <p:nvPr/>
        </p:nvSpPr>
        <p:spPr bwMode="auto">
          <a:xfrm>
            <a:off x="3949439" y="1842849"/>
            <a:ext cx="1036205" cy="432994"/>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Strategic</a:t>
            </a:r>
            <a:br>
              <a:rPr lang="en-US" sz="1400" dirty="0">
                <a:solidFill>
                  <a:prstClr val="black"/>
                </a:solidFill>
                <a:ea typeface="ＭＳ Ｐゴシック" charset="-128"/>
              </a:rPr>
            </a:br>
            <a:r>
              <a:rPr lang="en-US" sz="1400" dirty="0">
                <a:solidFill>
                  <a:prstClr val="black"/>
                </a:solidFill>
                <a:ea typeface="ＭＳ Ｐゴシック" charset="-128"/>
              </a:rPr>
              <a:t>Management</a:t>
            </a:r>
          </a:p>
        </p:txBody>
      </p:sp>
      <p:sp>
        <p:nvSpPr>
          <p:cNvPr id="2603013" name="AutoShape 5"/>
          <p:cNvSpPr>
            <a:spLocks noChangeArrowheads="1"/>
          </p:cNvSpPr>
          <p:nvPr/>
        </p:nvSpPr>
        <p:spPr bwMode="auto">
          <a:xfrm>
            <a:off x="3245333" y="2433853"/>
            <a:ext cx="1140302" cy="40188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600" dirty="0">
                <a:solidFill>
                  <a:prstClr val="black"/>
                </a:solidFill>
                <a:ea typeface="ＭＳ Ｐゴシック" charset="-128"/>
              </a:rPr>
              <a:t> </a:t>
            </a:r>
            <a:r>
              <a:rPr lang="en-US" sz="1400" dirty="0">
                <a:solidFill>
                  <a:prstClr val="black"/>
                </a:solidFill>
                <a:ea typeface="ＭＳ Ｐゴシック" charset="-128"/>
              </a:rPr>
              <a:t>Warehouse</a:t>
            </a:r>
            <a:br>
              <a:rPr lang="en-US" sz="1400" dirty="0">
                <a:solidFill>
                  <a:prstClr val="black"/>
                </a:solidFill>
                <a:ea typeface="ＭＳ Ｐゴシック" charset="-128"/>
              </a:rPr>
            </a:br>
            <a:r>
              <a:rPr lang="en-US" sz="1400" dirty="0">
                <a:solidFill>
                  <a:prstClr val="black"/>
                </a:solidFill>
                <a:ea typeface="ＭＳ Ｐゴシック" charset="-128"/>
              </a:rPr>
              <a:t>Management</a:t>
            </a:r>
          </a:p>
        </p:txBody>
      </p:sp>
      <p:sp>
        <p:nvSpPr>
          <p:cNvPr id="2603014" name="AutoShape 6"/>
          <p:cNvSpPr>
            <a:spLocks noChangeArrowheads="1"/>
          </p:cNvSpPr>
          <p:nvPr/>
        </p:nvSpPr>
        <p:spPr bwMode="auto">
          <a:xfrm>
            <a:off x="3232371" y="2990208"/>
            <a:ext cx="1153263" cy="40128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Suppliers</a:t>
            </a:r>
            <a:br>
              <a:rPr lang="en-US" sz="1400" dirty="0">
                <a:solidFill>
                  <a:prstClr val="black"/>
                </a:solidFill>
                <a:ea typeface="ＭＳ Ｐゴシック" charset="-128"/>
              </a:rPr>
            </a:br>
            <a:r>
              <a:rPr lang="en-US" sz="1400" dirty="0">
                <a:solidFill>
                  <a:prstClr val="black"/>
                </a:solidFill>
                <a:ea typeface="ＭＳ Ｐゴシック" charset="-128"/>
              </a:rPr>
              <a:t>Management</a:t>
            </a:r>
          </a:p>
        </p:txBody>
      </p:sp>
      <p:sp>
        <p:nvSpPr>
          <p:cNvPr id="2603015" name="Rectangle 7"/>
          <p:cNvSpPr>
            <a:spLocks noChangeArrowheads="1"/>
          </p:cNvSpPr>
          <p:nvPr/>
        </p:nvSpPr>
        <p:spPr bwMode="auto">
          <a:xfrm>
            <a:off x="1610459" y="3841410"/>
            <a:ext cx="5688623" cy="1283149"/>
          </a:xfrm>
          <a:prstGeom prst="rect">
            <a:avLst/>
          </a:prstGeom>
          <a:solidFill>
            <a:schemeClr val="accent5">
              <a:lumMod val="60000"/>
              <a:lumOff val="4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400">
              <a:solidFill>
                <a:prstClr val="black"/>
              </a:solidFill>
              <a:ea typeface="ＭＳ Ｐゴシック" pitchFamily="34" charset="-128"/>
            </a:endParaRPr>
          </a:p>
        </p:txBody>
      </p:sp>
      <p:sp>
        <p:nvSpPr>
          <p:cNvPr id="2603017" name="AutoShape 9"/>
          <p:cNvSpPr>
            <a:spLocks noChangeArrowheads="1"/>
          </p:cNvSpPr>
          <p:nvPr/>
        </p:nvSpPr>
        <p:spPr bwMode="auto">
          <a:xfrm>
            <a:off x="4493721" y="2423866"/>
            <a:ext cx="1116049" cy="41187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Logistics</a:t>
            </a:r>
            <a:br>
              <a:rPr lang="en-US" sz="1400" dirty="0">
                <a:solidFill>
                  <a:prstClr val="black"/>
                </a:solidFill>
                <a:ea typeface="ＭＳ Ｐゴシック" charset="-128"/>
              </a:rPr>
            </a:br>
            <a:r>
              <a:rPr lang="en-US" sz="1400" dirty="0">
                <a:solidFill>
                  <a:prstClr val="black"/>
                </a:solidFill>
                <a:ea typeface="ＭＳ Ｐゴシック" charset="-128"/>
              </a:rPr>
              <a:t>Management</a:t>
            </a:r>
          </a:p>
        </p:txBody>
      </p:sp>
      <p:sp>
        <p:nvSpPr>
          <p:cNvPr id="2603019" name="Text Box 11"/>
          <p:cNvSpPr txBox="1">
            <a:spLocks noChangeArrowheads="1"/>
          </p:cNvSpPr>
          <p:nvPr/>
        </p:nvSpPr>
        <p:spPr bwMode="auto">
          <a:xfrm>
            <a:off x="1852427" y="3435338"/>
            <a:ext cx="2199448"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solidFill>
                  <a:prstClr val="black"/>
                </a:solidFill>
                <a:ea typeface="ＭＳ Ｐゴシック" charset="-128"/>
              </a:rPr>
              <a:t>Management processes</a:t>
            </a:r>
          </a:p>
        </p:txBody>
      </p:sp>
      <p:sp>
        <p:nvSpPr>
          <p:cNvPr id="2603020" name="AutoShape 12"/>
          <p:cNvSpPr>
            <a:spLocks noChangeArrowheads="1"/>
          </p:cNvSpPr>
          <p:nvPr/>
        </p:nvSpPr>
        <p:spPr bwMode="auto">
          <a:xfrm>
            <a:off x="2439634" y="4157289"/>
            <a:ext cx="4264732" cy="488736"/>
          </a:xfrm>
          <a:prstGeom prst="homePlate">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Procure-to-Service</a:t>
            </a:r>
          </a:p>
        </p:txBody>
      </p:sp>
      <p:sp>
        <p:nvSpPr>
          <p:cNvPr id="2603026" name="Rectangle 18"/>
          <p:cNvSpPr>
            <a:spLocks noChangeArrowheads="1"/>
          </p:cNvSpPr>
          <p:nvPr/>
        </p:nvSpPr>
        <p:spPr bwMode="auto">
          <a:xfrm>
            <a:off x="1610458" y="5192077"/>
            <a:ext cx="5688623" cy="871903"/>
          </a:xfrm>
          <a:prstGeom prst="rect">
            <a:avLst/>
          </a:prstGeom>
          <a:solidFill>
            <a:schemeClr val="accent1">
              <a:lumMod val="60000"/>
              <a:lumOff val="4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2400">
              <a:solidFill>
                <a:prstClr val="black"/>
              </a:solidFill>
              <a:ea typeface="ＭＳ Ｐゴシック" pitchFamily="34" charset="-128"/>
            </a:endParaRPr>
          </a:p>
        </p:txBody>
      </p:sp>
      <p:sp>
        <p:nvSpPr>
          <p:cNvPr id="2603027" name="AutoShape 19"/>
          <p:cNvSpPr>
            <a:spLocks noChangeArrowheads="1"/>
          </p:cNvSpPr>
          <p:nvPr/>
        </p:nvSpPr>
        <p:spPr bwMode="auto">
          <a:xfrm>
            <a:off x="2028958" y="5344478"/>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Finance</a:t>
            </a:r>
          </a:p>
        </p:txBody>
      </p:sp>
      <p:sp>
        <p:nvSpPr>
          <p:cNvPr id="2603028" name="AutoShape 20"/>
          <p:cNvSpPr>
            <a:spLocks noChangeArrowheads="1"/>
          </p:cNvSpPr>
          <p:nvPr/>
        </p:nvSpPr>
        <p:spPr bwMode="auto">
          <a:xfrm>
            <a:off x="3325428" y="5342190"/>
            <a:ext cx="1129341"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Indirect</a:t>
            </a:r>
          </a:p>
          <a:p>
            <a:pPr algn="ctr" eaLnBrk="0" fontAlgn="base" hangingPunct="0">
              <a:spcBef>
                <a:spcPct val="0"/>
              </a:spcBef>
              <a:spcAft>
                <a:spcPct val="0"/>
              </a:spcAft>
            </a:pPr>
            <a:r>
              <a:rPr lang="en-US" sz="1400" dirty="0">
                <a:solidFill>
                  <a:prstClr val="black"/>
                </a:solidFill>
                <a:ea typeface="ＭＳ Ｐゴシック" charset="-128"/>
              </a:rPr>
              <a:t>procurement</a:t>
            </a:r>
          </a:p>
        </p:txBody>
      </p:sp>
      <p:sp>
        <p:nvSpPr>
          <p:cNvPr id="2603030" name="AutoShape 22"/>
          <p:cNvSpPr>
            <a:spLocks noChangeArrowheads="1"/>
          </p:cNvSpPr>
          <p:nvPr/>
        </p:nvSpPr>
        <p:spPr bwMode="auto">
          <a:xfrm>
            <a:off x="4807486" y="5342190"/>
            <a:ext cx="901563"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IT</a:t>
            </a:r>
          </a:p>
        </p:txBody>
      </p:sp>
      <p:sp>
        <p:nvSpPr>
          <p:cNvPr id="2603031" name="AutoShape 23"/>
          <p:cNvSpPr>
            <a:spLocks noChangeArrowheads="1"/>
          </p:cNvSpPr>
          <p:nvPr/>
        </p:nvSpPr>
        <p:spPr bwMode="auto">
          <a:xfrm>
            <a:off x="6023052" y="5342190"/>
            <a:ext cx="938490"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HR</a:t>
            </a:r>
          </a:p>
        </p:txBody>
      </p:sp>
      <p:sp>
        <p:nvSpPr>
          <p:cNvPr id="2603032" name="Text Box 24"/>
          <p:cNvSpPr txBox="1">
            <a:spLocks noChangeArrowheads="1"/>
          </p:cNvSpPr>
          <p:nvPr/>
        </p:nvSpPr>
        <p:spPr bwMode="auto">
          <a:xfrm>
            <a:off x="1610459" y="4777810"/>
            <a:ext cx="1454244"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solidFill>
                  <a:prstClr val="black"/>
                </a:solidFill>
                <a:ea typeface="ＭＳ Ｐゴシック" charset="-128"/>
              </a:rPr>
              <a:t>Core processes</a:t>
            </a:r>
          </a:p>
        </p:txBody>
      </p:sp>
      <p:sp>
        <p:nvSpPr>
          <p:cNvPr id="2603033" name="Text Box 25"/>
          <p:cNvSpPr txBox="1">
            <a:spLocks noChangeArrowheads="1"/>
          </p:cNvSpPr>
          <p:nvPr/>
        </p:nvSpPr>
        <p:spPr bwMode="auto">
          <a:xfrm>
            <a:off x="1537189" y="5772370"/>
            <a:ext cx="1745093" cy="338554"/>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600" b="1" dirty="0">
                <a:solidFill>
                  <a:prstClr val="black"/>
                </a:solidFill>
                <a:ea typeface="ＭＳ Ｐゴシック" charset="-128"/>
              </a:rPr>
              <a:t>Support processes</a:t>
            </a:r>
          </a:p>
        </p:txBody>
      </p:sp>
      <p:sp>
        <p:nvSpPr>
          <p:cNvPr id="26" name="Rectangle 25"/>
          <p:cNvSpPr/>
          <p:nvPr/>
        </p:nvSpPr>
        <p:spPr>
          <a:xfrm>
            <a:off x="467544" y="909414"/>
            <a:ext cx="1398140" cy="400110"/>
          </a:xfrm>
          <a:prstGeom prst="rect">
            <a:avLst/>
          </a:prstGeom>
        </p:spPr>
        <p:txBody>
          <a:bodyPr wrap="none">
            <a:spAutoFit/>
          </a:bodyPr>
          <a:lstStyle/>
          <a:p>
            <a:r>
              <a:rPr lang="en-AU" sz="2000" b="1" dirty="0">
                <a:solidFill>
                  <a:prstClr val="black">
                    <a:lumMod val="75000"/>
                    <a:lumOff val="25000"/>
                  </a:prstClr>
                </a:solidFill>
                <a:ea typeface="ＭＳ Ｐゴシック" pitchFamily="34" charset="-128"/>
              </a:rPr>
              <a:t>Wholesaler</a:t>
            </a:r>
            <a:endParaRPr lang="en-US" sz="2000" b="1" dirty="0">
              <a:solidFill>
                <a:prstClr val="black">
                  <a:lumMod val="75000"/>
                  <a:lumOff val="25000"/>
                </a:prstClr>
              </a:solidFill>
              <a:ea typeface="ＭＳ Ｐゴシック" pitchFamily="34" charset="-128"/>
            </a:endParaRPr>
          </a:p>
        </p:txBody>
      </p:sp>
      <p:sp>
        <p:nvSpPr>
          <p:cNvPr id="2" name="Title 1"/>
          <p:cNvSpPr>
            <a:spLocks noGrp="1"/>
          </p:cNvSpPr>
          <p:nvPr>
            <p:ph type="title"/>
          </p:nvPr>
        </p:nvSpPr>
        <p:spPr/>
        <p:txBody>
          <a:bodyPr/>
          <a:lstStyle/>
          <a:p>
            <a:r>
              <a:rPr lang="en-AU" dirty="0"/>
              <a:t>Example: process architecture &amp; value chains</a:t>
            </a:r>
          </a:p>
        </p:txBody>
      </p:sp>
      <p:sp>
        <p:nvSpPr>
          <p:cNvPr id="29" name="AutoShape 4"/>
          <p:cNvSpPr>
            <a:spLocks noChangeArrowheads="1"/>
          </p:cNvSpPr>
          <p:nvPr/>
        </p:nvSpPr>
        <p:spPr bwMode="auto">
          <a:xfrm>
            <a:off x="4493722" y="2975205"/>
            <a:ext cx="1116048" cy="432994"/>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Demand</a:t>
            </a:r>
            <a:br>
              <a:rPr lang="en-US" sz="1400" dirty="0">
                <a:solidFill>
                  <a:prstClr val="black"/>
                </a:solidFill>
                <a:ea typeface="ＭＳ Ｐゴシック" charset="-128"/>
              </a:rPr>
            </a:br>
            <a:r>
              <a:rPr lang="en-US" sz="1400" dirty="0">
                <a:solidFill>
                  <a:prstClr val="black"/>
                </a:solidFill>
                <a:ea typeface="ＭＳ Ｐゴシック" charset="-128"/>
              </a:rPr>
              <a:t>Management</a:t>
            </a:r>
          </a:p>
        </p:txBody>
      </p:sp>
      <p:sp>
        <p:nvSpPr>
          <p:cNvPr id="20" name="Rounded Rectangular Callout 19"/>
          <p:cNvSpPr/>
          <p:nvPr/>
        </p:nvSpPr>
        <p:spPr bwMode="auto">
          <a:xfrm>
            <a:off x="7138529" y="3817153"/>
            <a:ext cx="1471749" cy="1232602"/>
          </a:xfrm>
          <a:prstGeom prst="wedgeRoundRectCallout">
            <a:avLst>
              <a:gd name="adj1" fmla="val -71835"/>
              <a:gd name="adj2" fmla="val 88775"/>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algn="ctr" eaLnBrk="0" fontAlgn="base" hangingPunct="0">
              <a:spcBef>
                <a:spcPct val="0"/>
              </a:spcBef>
              <a:spcAft>
                <a:spcPct val="0"/>
              </a:spcAft>
              <a:tabLst>
                <a:tab pos="164127" algn="l"/>
              </a:tabLst>
            </a:pPr>
            <a:r>
              <a:rPr lang="en-AU" sz="1846" b="1" dirty="0">
                <a:solidFill>
                  <a:prstClr val="black"/>
                </a:solidFill>
                <a:ea typeface="ＭＳ Ｐゴシック" pitchFamily="34" charset="-128"/>
              </a:rPr>
              <a:t>Box</a:t>
            </a:r>
            <a:r>
              <a:rPr lang="en-AU" sz="1846" dirty="0">
                <a:solidFill>
                  <a:prstClr val="black"/>
                </a:solidFill>
                <a:ea typeface="ＭＳ Ｐゴシック" pitchFamily="34" charset="-128"/>
              </a:rPr>
              <a:t>:</a:t>
            </a:r>
            <a:br>
              <a:rPr lang="en-AU" sz="1846" dirty="0">
                <a:solidFill>
                  <a:prstClr val="black"/>
                </a:solidFill>
                <a:ea typeface="ＭＳ Ｐゴシック" pitchFamily="34" charset="-128"/>
              </a:rPr>
            </a:br>
            <a:r>
              <a:rPr lang="en-AU" sz="1846" dirty="0">
                <a:solidFill>
                  <a:prstClr val="black"/>
                </a:solidFill>
                <a:ea typeface="ＭＳ Ｐゴシック" pitchFamily="34" charset="-128"/>
              </a:rPr>
              <a:t>groups</a:t>
            </a:r>
          </a:p>
          <a:p>
            <a:pPr algn="ctr" eaLnBrk="0" fontAlgn="base" hangingPunct="0">
              <a:spcBef>
                <a:spcPct val="0"/>
              </a:spcBef>
              <a:spcAft>
                <a:spcPct val="0"/>
              </a:spcAft>
              <a:tabLst>
                <a:tab pos="164127" algn="l"/>
              </a:tabLst>
            </a:pPr>
            <a:r>
              <a:rPr lang="en-AU" sz="1846" dirty="0">
                <a:solidFill>
                  <a:prstClr val="black"/>
                </a:solidFill>
                <a:ea typeface="ＭＳ Ｐゴシック" pitchFamily="34" charset="-128"/>
              </a:rPr>
              <a:t>processes/</a:t>
            </a:r>
            <a:br>
              <a:rPr lang="en-AU" sz="1846" dirty="0">
                <a:solidFill>
                  <a:prstClr val="black"/>
                </a:solidFill>
                <a:ea typeface="ＭＳ Ｐゴシック" pitchFamily="34" charset="-128"/>
              </a:rPr>
            </a:br>
            <a:r>
              <a:rPr lang="en-AU" sz="1846" dirty="0">
                <a:solidFill>
                  <a:prstClr val="black"/>
                </a:solidFill>
                <a:ea typeface="ＭＳ Ｐゴシック" pitchFamily="34" charset="-128"/>
              </a:rPr>
              <a:t>value chains</a:t>
            </a:r>
          </a:p>
        </p:txBody>
      </p:sp>
      <p:sp>
        <p:nvSpPr>
          <p:cNvPr id="21" name="Rounded Rectangular Callout 20"/>
          <p:cNvSpPr/>
          <p:nvPr/>
        </p:nvSpPr>
        <p:spPr bwMode="auto">
          <a:xfrm>
            <a:off x="737455" y="3725449"/>
            <a:ext cx="1478000" cy="1012889"/>
          </a:xfrm>
          <a:prstGeom prst="wedgeRoundRectCallout">
            <a:avLst>
              <a:gd name="adj1" fmla="val 74592"/>
              <a:gd name="adj2" fmla="val 17716"/>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algn="ctr" eaLnBrk="0" fontAlgn="base" hangingPunct="0">
              <a:spcBef>
                <a:spcPct val="0"/>
              </a:spcBef>
              <a:spcAft>
                <a:spcPct val="0"/>
              </a:spcAft>
              <a:tabLst>
                <a:tab pos="164127" algn="l"/>
              </a:tabLst>
            </a:pPr>
            <a:r>
              <a:rPr lang="en-AU" sz="1846" b="1" dirty="0">
                <a:solidFill>
                  <a:prstClr val="black"/>
                </a:solidFill>
                <a:ea typeface="ＭＳ Ｐゴシック" pitchFamily="34" charset="-128"/>
              </a:rPr>
              <a:t>Chevron</a:t>
            </a:r>
            <a:r>
              <a:rPr lang="en-AU" sz="1846" dirty="0">
                <a:solidFill>
                  <a:prstClr val="black"/>
                </a:solidFill>
                <a:ea typeface="ＭＳ Ｐゴシック" pitchFamily="34" charset="-128"/>
              </a:rPr>
              <a:t>:</a:t>
            </a:r>
            <a:br>
              <a:rPr lang="en-AU" sz="1846" dirty="0">
                <a:solidFill>
                  <a:prstClr val="black"/>
                </a:solidFill>
                <a:ea typeface="ＭＳ Ｐゴシック" pitchFamily="34" charset="-128"/>
              </a:rPr>
            </a:br>
            <a:r>
              <a:rPr lang="en-AU" sz="1846" dirty="0">
                <a:solidFill>
                  <a:prstClr val="black"/>
                </a:solidFill>
                <a:ea typeface="ＭＳ Ｐゴシック" pitchFamily="34" charset="-128"/>
              </a:rPr>
              <a:t>collapsed</a:t>
            </a:r>
            <a:br>
              <a:rPr lang="en-AU" sz="1846" dirty="0">
                <a:solidFill>
                  <a:prstClr val="black"/>
                </a:solidFill>
                <a:ea typeface="ＭＳ Ｐゴシック" pitchFamily="34" charset="-128"/>
              </a:rPr>
            </a:br>
            <a:r>
              <a:rPr lang="en-AU" sz="1846" dirty="0">
                <a:solidFill>
                  <a:prstClr val="black"/>
                </a:solidFill>
                <a:ea typeface="ＭＳ Ｐゴシック" pitchFamily="34" charset="-128"/>
              </a:rPr>
              <a:t>value chain</a:t>
            </a:r>
          </a:p>
        </p:txBody>
      </p:sp>
      <p:sp>
        <p:nvSpPr>
          <p:cNvPr id="23" name="AutoShape 19"/>
          <p:cNvSpPr>
            <a:spLocks noChangeArrowheads="1"/>
          </p:cNvSpPr>
          <p:nvPr/>
        </p:nvSpPr>
        <p:spPr bwMode="auto">
          <a:xfrm>
            <a:off x="4078995" y="3950612"/>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Sales</a:t>
            </a:r>
          </a:p>
        </p:txBody>
      </p:sp>
      <p:sp>
        <p:nvSpPr>
          <p:cNvPr id="24" name="AutoShape 20"/>
          <p:cNvSpPr>
            <a:spLocks noChangeArrowheads="1"/>
          </p:cNvSpPr>
          <p:nvPr/>
        </p:nvSpPr>
        <p:spPr bwMode="auto">
          <a:xfrm>
            <a:off x="2459146" y="3961292"/>
            <a:ext cx="1129341"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Direct</a:t>
            </a:r>
          </a:p>
          <a:p>
            <a:pPr algn="ctr" eaLnBrk="0" fontAlgn="base" hangingPunct="0">
              <a:spcBef>
                <a:spcPct val="0"/>
              </a:spcBef>
              <a:spcAft>
                <a:spcPct val="0"/>
              </a:spcAft>
            </a:pPr>
            <a:r>
              <a:rPr lang="en-US" sz="1400" dirty="0">
                <a:solidFill>
                  <a:prstClr val="black"/>
                </a:solidFill>
                <a:ea typeface="ＭＳ Ｐゴシック" charset="-128"/>
              </a:rPr>
              <a:t>procurement</a:t>
            </a:r>
          </a:p>
        </p:txBody>
      </p:sp>
      <p:sp>
        <p:nvSpPr>
          <p:cNvPr id="25" name="AutoShape 19"/>
          <p:cNvSpPr>
            <a:spLocks noChangeArrowheads="1"/>
          </p:cNvSpPr>
          <p:nvPr/>
        </p:nvSpPr>
        <p:spPr bwMode="auto">
          <a:xfrm>
            <a:off x="5436350" y="3950611"/>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Distribution</a:t>
            </a:r>
          </a:p>
        </p:txBody>
      </p:sp>
      <p:sp>
        <p:nvSpPr>
          <p:cNvPr id="27" name="AutoShape 19"/>
          <p:cNvSpPr>
            <a:spLocks noChangeArrowheads="1"/>
          </p:cNvSpPr>
          <p:nvPr/>
        </p:nvSpPr>
        <p:spPr bwMode="auto">
          <a:xfrm>
            <a:off x="4754449" y="4589203"/>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Service</a:t>
            </a:r>
          </a:p>
        </p:txBody>
      </p:sp>
      <p:sp>
        <p:nvSpPr>
          <p:cNvPr id="28" name="AutoShape 19"/>
          <p:cNvSpPr>
            <a:spLocks noChangeArrowheads="1"/>
          </p:cNvSpPr>
          <p:nvPr/>
        </p:nvSpPr>
        <p:spPr bwMode="auto">
          <a:xfrm>
            <a:off x="3397094" y="4589204"/>
            <a:ext cx="923192" cy="38539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400" dirty="0">
                <a:solidFill>
                  <a:prstClr val="black"/>
                </a:solidFill>
                <a:ea typeface="ＭＳ Ｐゴシック" charset="-128"/>
              </a:rPr>
              <a:t>Marketing</a:t>
            </a:r>
          </a:p>
        </p:txBody>
      </p:sp>
    </p:spTree>
    <p:extLst>
      <p:ext uri="{BB962C8B-B14F-4D97-AF65-F5344CB8AC3E}">
        <p14:creationId xmlns:p14="http://schemas.microsoft.com/office/powerpoint/2010/main" val="3423185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750"/>
                                        <p:tgtEl>
                                          <p:spTgt spid="23"/>
                                        </p:tgtEl>
                                        <p:attrNameLst>
                                          <p:attrName>ppt_w</p:attrName>
                                        </p:attrNameLst>
                                      </p:cBhvr>
                                      <p:tavLst>
                                        <p:tav tm="0">
                                          <p:val>
                                            <p:strVal val="ppt_w"/>
                                          </p:val>
                                        </p:tav>
                                        <p:tav tm="100000">
                                          <p:val>
                                            <p:fltVal val="0"/>
                                          </p:val>
                                        </p:tav>
                                      </p:tavLst>
                                    </p:anim>
                                    <p:anim calcmode="lin" valueType="num">
                                      <p:cBhvr>
                                        <p:cTn id="7" dur="750"/>
                                        <p:tgtEl>
                                          <p:spTgt spid="23"/>
                                        </p:tgtEl>
                                        <p:attrNameLst>
                                          <p:attrName>ppt_h</p:attrName>
                                        </p:attrNameLst>
                                      </p:cBhvr>
                                      <p:tavLst>
                                        <p:tav tm="0">
                                          <p:val>
                                            <p:strVal val="ppt_h"/>
                                          </p:val>
                                        </p:tav>
                                        <p:tav tm="100000">
                                          <p:val>
                                            <p:fltVal val="0"/>
                                          </p:val>
                                        </p:tav>
                                      </p:tavLst>
                                    </p:anim>
                                    <p:animEffect transition="out" filter="fade">
                                      <p:cBhvr>
                                        <p:cTn id="8" dur="750"/>
                                        <p:tgtEl>
                                          <p:spTgt spid="23"/>
                                        </p:tgtEl>
                                      </p:cBhvr>
                                    </p:animEffect>
                                    <p:set>
                                      <p:cBhvr>
                                        <p:cTn id="9" dur="1" fill="hold">
                                          <p:stCondLst>
                                            <p:cond delay="749"/>
                                          </p:stCondLst>
                                        </p:cTn>
                                        <p:tgtEl>
                                          <p:spTgt spid="23"/>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750"/>
                                        <p:tgtEl>
                                          <p:spTgt spid="24"/>
                                        </p:tgtEl>
                                        <p:attrNameLst>
                                          <p:attrName>ppt_w</p:attrName>
                                        </p:attrNameLst>
                                      </p:cBhvr>
                                      <p:tavLst>
                                        <p:tav tm="0">
                                          <p:val>
                                            <p:strVal val="ppt_w"/>
                                          </p:val>
                                        </p:tav>
                                        <p:tav tm="100000">
                                          <p:val>
                                            <p:fltVal val="0"/>
                                          </p:val>
                                        </p:tav>
                                      </p:tavLst>
                                    </p:anim>
                                    <p:anim calcmode="lin" valueType="num">
                                      <p:cBhvr>
                                        <p:cTn id="12" dur="750"/>
                                        <p:tgtEl>
                                          <p:spTgt spid="24"/>
                                        </p:tgtEl>
                                        <p:attrNameLst>
                                          <p:attrName>ppt_h</p:attrName>
                                        </p:attrNameLst>
                                      </p:cBhvr>
                                      <p:tavLst>
                                        <p:tav tm="0">
                                          <p:val>
                                            <p:strVal val="ppt_h"/>
                                          </p:val>
                                        </p:tav>
                                        <p:tav tm="100000">
                                          <p:val>
                                            <p:fltVal val="0"/>
                                          </p:val>
                                        </p:tav>
                                      </p:tavLst>
                                    </p:anim>
                                    <p:animEffect transition="out" filter="fade">
                                      <p:cBhvr>
                                        <p:cTn id="13" dur="750"/>
                                        <p:tgtEl>
                                          <p:spTgt spid="24"/>
                                        </p:tgtEl>
                                      </p:cBhvr>
                                    </p:animEffect>
                                    <p:set>
                                      <p:cBhvr>
                                        <p:cTn id="14" dur="1" fill="hold">
                                          <p:stCondLst>
                                            <p:cond delay="749"/>
                                          </p:stCondLst>
                                        </p:cTn>
                                        <p:tgtEl>
                                          <p:spTgt spid="24"/>
                                        </p:tgtEl>
                                        <p:attrNameLst>
                                          <p:attrName>style.visibility</p:attrName>
                                        </p:attrNameLst>
                                      </p:cBhvr>
                                      <p:to>
                                        <p:strVal val="hidden"/>
                                      </p:to>
                                    </p:set>
                                  </p:childTnLst>
                                </p:cTn>
                              </p:par>
                              <p:par>
                                <p:cTn id="15" presetID="53" presetClass="exit" presetSubtype="32" fill="hold" grpId="0" nodeType="withEffect">
                                  <p:stCondLst>
                                    <p:cond delay="0"/>
                                  </p:stCondLst>
                                  <p:childTnLst>
                                    <p:anim calcmode="lin" valueType="num">
                                      <p:cBhvr>
                                        <p:cTn id="16" dur="750"/>
                                        <p:tgtEl>
                                          <p:spTgt spid="25"/>
                                        </p:tgtEl>
                                        <p:attrNameLst>
                                          <p:attrName>ppt_w</p:attrName>
                                        </p:attrNameLst>
                                      </p:cBhvr>
                                      <p:tavLst>
                                        <p:tav tm="0">
                                          <p:val>
                                            <p:strVal val="ppt_w"/>
                                          </p:val>
                                        </p:tav>
                                        <p:tav tm="100000">
                                          <p:val>
                                            <p:fltVal val="0"/>
                                          </p:val>
                                        </p:tav>
                                      </p:tavLst>
                                    </p:anim>
                                    <p:anim calcmode="lin" valueType="num">
                                      <p:cBhvr>
                                        <p:cTn id="17" dur="750"/>
                                        <p:tgtEl>
                                          <p:spTgt spid="25"/>
                                        </p:tgtEl>
                                        <p:attrNameLst>
                                          <p:attrName>ppt_h</p:attrName>
                                        </p:attrNameLst>
                                      </p:cBhvr>
                                      <p:tavLst>
                                        <p:tav tm="0">
                                          <p:val>
                                            <p:strVal val="ppt_h"/>
                                          </p:val>
                                        </p:tav>
                                        <p:tav tm="100000">
                                          <p:val>
                                            <p:fltVal val="0"/>
                                          </p:val>
                                        </p:tav>
                                      </p:tavLst>
                                    </p:anim>
                                    <p:animEffect transition="out" filter="fade">
                                      <p:cBhvr>
                                        <p:cTn id="18" dur="750"/>
                                        <p:tgtEl>
                                          <p:spTgt spid="25"/>
                                        </p:tgtEl>
                                      </p:cBhvr>
                                    </p:animEffect>
                                    <p:set>
                                      <p:cBhvr>
                                        <p:cTn id="19" dur="1" fill="hold">
                                          <p:stCondLst>
                                            <p:cond delay="749"/>
                                          </p:stCondLst>
                                        </p:cTn>
                                        <p:tgtEl>
                                          <p:spTgt spid="25"/>
                                        </p:tgtEl>
                                        <p:attrNameLst>
                                          <p:attrName>style.visibility</p:attrName>
                                        </p:attrNameLst>
                                      </p:cBhvr>
                                      <p:to>
                                        <p:strVal val="hidden"/>
                                      </p:to>
                                    </p:set>
                                  </p:childTnLst>
                                </p:cTn>
                              </p:par>
                              <p:par>
                                <p:cTn id="20" presetID="53" presetClass="exit" presetSubtype="32" fill="hold" grpId="0" nodeType="withEffect">
                                  <p:stCondLst>
                                    <p:cond delay="0"/>
                                  </p:stCondLst>
                                  <p:childTnLst>
                                    <p:anim calcmode="lin" valueType="num">
                                      <p:cBhvr>
                                        <p:cTn id="21" dur="750"/>
                                        <p:tgtEl>
                                          <p:spTgt spid="27"/>
                                        </p:tgtEl>
                                        <p:attrNameLst>
                                          <p:attrName>ppt_w</p:attrName>
                                        </p:attrNameLst>
                                      </p:cBhvr>
                                      <p:tavLst>
                                        <p:tav tm="0">
                                          <p:val>
                                            <p:strVal val="ppt_w"/>
                                          </p:val>
                                        </p:tav>
                                        <p:tav tm="100000">
                                          <p:val>
                                            <p:fltVal val="0"/>
                                          </p:val>
                                        </p:tav>
                                      </p:tavLst>
                                    </p:anim>
                                    <p:anim calcmode="lin" valueType="num">
                                      <p:cBhvr>
                                        <p:cTn id="22" dur="750"/>
                                        <p:tgtEl>
                                          <p:spTgt spid="27"/>
                                        </p:tgtEl>
                                        <p:attrNameLst>
                                          <p:attrName>ppt_h</p:attrName>
                                        </p:attrNameLst>
                                      </p:cBhvr>
                                      <p:tavLst>
                                        <p:tav tm="0">
                                          <p:val>
                                            <p:strVal val="ppt_h"/>
                                          </p:val>
                                        </p:tav>
                                        <p:tav tm="100000">
                                          <p:val>
                                            <p:fltVal val="0"/>
                                          </p:val>
                                        </p:tav>
                                      </p:tavLst>
                                    </p:anim>
                                    <p:animEffect transition="out" filter="fade">
                                      <p:cBhvr>
                                        <p:cTn id="23" dur="750"/>
                                        <p:tgtEl>
                                          <p:spTgt spid="27"/>
                                        </p:tgtEl>
                                      </p:cBhvr>
                                    </p:animEffect>
                                    <p:set>
                                      <p:cBhvr>
                                        <p:cTn id="24" dur="1" fill="hold">
                                          <p:stCondLst>
                                            <p:cond delay="749"/>
                                          </p:stCondLst>
                                        </p:cTn>
                                        <p:tgtEl>
                                          <p:spTgt spid="27"/>
                                        </p:tgtEl>
                                        <p:attrNameLst>
                                          <p:attrName>style.visibility</p:attrName>
                                        </p:attrNameLst>
                                      </p:cBhvr>
                                      <p:to>
                                        <p:strVal val="hidden"/>
                                      </p:to>
                                    </p:set>
                                  </p:childTnLst>
                                </p:cTn>
                              </p:par>
                              <p:par>
                                <p:cTn id="25" presetID="53" presetClass="exit" presetSubtype="32" fill="hold" grpId="0" nodeType="withEffect">
                                  <p:stCondLst>
                                    <p:cond delay="0"/>
                                  </p:stCondLst>
                                  <p:childTnLst>
                                    <p:anim calcmode="lin" valueType="num">
                                      <p:cBhvr>
                                        <p:cTn id="26" dur="750"/>
                                        <p:tgtEl>
                                          <p:spTgt spid="28"/>
                                        </p:tgtEl>
                                        <p:attrNameLst>
                                          <p:attrName>ppt_w</p:attrName>
                                        </p:attrNameLst>
                                      </p:cBhvr>
                                      <p:tavLst>
                                        <p:tav tm="0">
                                          <p:val>
                                            <p:strVal val="ppt_w"/>
                                          </p:val>
                                        </p:tav>
                                        <p:tav tm="100000">
                                          <p:val>
                                            <p:fltVal val="0"/>
                                          </p:val>
                                        </p:tav>
                                      </p:tavLst>
                                    </p:anim>
                                    <p:anim calcmode="lin" valueType="num">
                                      <p:cBhvr>
                                        <p:cTn id="27" dur="750"/>
                                        <p:tgtEl>
                                          <p:spTgt spid="28"/>
                                        </p:tgtEl>
                                        <p:attrNameLst>
                                          <p:attrName>ppt_h</p:attrName>
                                        </p:attrNameLst>
                                      </p:cBhvr>
                                      <p:tavLst>
                                        <p:tav tm="0">
                                          <p:val>
                                            <p:strVal val="ppt_h"/>
                                          </p:val>
                                        </p:tav>
                                        <p:tav tm="100000">
                                          <p:val>
                                            <p:fltVal val="0"/>
                                          </p:val>
                                        </p:tav>
                                      </p:tavLst>
                                    </p:anim>
                                    <p:animEffect transition="out" filter="fade">
                                      <p:cBhvr>
                                        <p:cTn id="28" dur="750"/>
                                        <p:tgtEl>
                                          <p:spTgt spid="28"/>
                                        </p:tgtEl>
                                      </p:cBhvr>
                                    </p:animEffect>
                                    <p:set>
                                      <p:cBhvr>
                                        <p:cTn id="29" dur="1" fill="hold">
                                          <p:stCondLst>
                                            <p:cond delay="749"/>
                                          </p:stCondLst>
                                        </p:cTn>
                                        <p:tgtEl>
                                          <p:spTgt spid="28"/>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603020"/>
                                        </p:tgtEl>
                                        <p:attrNameLst>
                                          <p:attrName>style.visibility</p:attrName>
                                        </p:attrNameLst>
                                      </p:cBhvr>
                                      <p:to>
                                        <p:strVal val="visible"/>
                                      </p:to>
                                    </p:set>
                                    <p:animEffect transition="in" filter="fade">
                                      <p:cBhvr>
                                        <p:cTn id="32" dur="500"/>
                                        <p:tgtEl>
                                          <p:spTgt spid="2603020"/>
                                        </p:tgtEl>
                                      </p:cBhvr>
                                    </p:animEffect>
                                  </p:childTnLst>
                                </p:cTn>
                              </p:par>
                            </p:childTnLst>
                          </p:cTn>
                        </p:par>
                        <p:par>
                          <p:cTn id="33" fill="hold">
                            <p:stCondLst>
                              <p:cond delay="75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3020" grpId="0" animBg="1"/>
      <p:bldP spid="20" grpId="0" animBg="1"/>
      <p:bldP spid="21" grpId="0" animBg="1"/>
      <p:bldP spid="23" grpId="0" animBg="1"/>
      <p:bldP spid="24" grpId="0" animBg="1"/>
      <p:bldP spid="25"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ChangeArrowheads="1"/>
          </p:cNvSpPr>
          <p:nvPr>
            <p:ph type="title"/>
          </p:nvPr>
        </p:nvSpPr>
        <p:spPr/>
        <p:txBody>
          <a:bodyPr>
            <a:normAutofit/>
          </a:bodyPr>
          <a:lstStyle/>
          <a:p>
            <a:r>
              <a:rPr lang="en-US" dirty="0"/>
              <a:t>Alternative: process architecture – groups</a:t>
            </a:r>
          </a:p>
        </p:txBody>
      </p:sp>
      <p:graphicFrame>
        <p:nvGraphicFramePr>
          <p:cNvPr id="1612803" name="Object 3"/>
          <p:cNvGraphicFramePr>
            <a:graphicFrameLocks noChangeAspect="1"/>
          </p:cNvGraphicFramePr>
          <p:nvPr/>
        </p:nvGraphicFramePr>
        <p:xfrm>
          <a:off x="571500" y="1466017"/>
          <a:ext cx="8001000" cy="5097463"/>
        </p:xfrm>
        <a:graphic>
          <a:graphicData uri="http://schemas.openxmlformats.org/presentationml/2006/ole">
            <mc:AlternateContent xmlns:mc="http://schemas.openxmlformats.org/markup-compatibility/2006">
              <mc:Choice xmlns:v="urn:schemas-microsoft-com:vml" Requires="v">
                <p:oleObj spid="_x0000_s4097" name="Visio" r:id="rId4" imgW="10111253" imgH="6554285" progId="Visio.Drawing.11">
                  <p:embed/>
                </p:oleObj>
              </mc:Choice>
              <mc:Fallback>
                <p:oleObj name="Visio" r:id="rId4" imgW="10111253" imgH="6554285" progId="Visio.Drawing.11">
                  <p:embed/>
                  <p:pic>
                    <p:nvPicPr>
                      <p:cNvPr id="1612803" name="Object 3"/>
                      <p:cNvPicPr>
                        <a:picLocks noChangeAspect="1" noChangeArrowheads="1"/>
                      </p:cNvPicPr>
                      <p:nvPr/>
                    </p:nvPicPr>
                    <p:blipFill>
                      <a:blip r:embed="rId5"/>
                      <a:srcRect/>
                      <a:stretch>
                        <a:fillRect/>
                      </a:stretch>
                    </p:blipFill>
                    <p:spPr bwMode="auto">
                      <a:xfrm>
                        <a:off x="571500" y="1466017"/>
                        <a:ext cx="8001000" cy="5097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526566" y="880502"/>
            <a:ext cx="7940777" cy="1631216"/>
          </a:xfrm>
          <a:prstGeom prst="rect">
            <a:avLst/>
          </a:prstGeom>
        </p:spPr>
        <p:txBody>
          <a:bodyPr wrap="square">
            <a:spAutoFit/>
          </a:bodyPr>
          <a:lstStyle/>
          <a:p>
            <a:r>
              <a:rPr lang="en-AU" sz="2000" b="1" dirty="0">
                <a:solidFill>
                  <a:prstClr val="black"/>
                </a:solidFill>
              </a:rPr>
              <a:t>Consultancy Firm</a:t>
            </a:r>
            <a:endParaRPr lang="en-AU" sz="2000" dirty="0">
              <a:solidFill>
                <a:prstClr val="black"/>
              </a:solidFill>
            </a:endParaRPr>
          </a:p>
          <a:p>
            <a:endParaRPr lang="en-AU" sz="2000" dirty="0">
              <a:solidFill>
                <a:prstClr val="black"/>
              </a:solidFill>
            </a:endParaRPr>
          </a:p>
          <a:p>
            <a:endParaRPr lang="en-AU" sz="2000" dirty="0">
              <a:solidFill>
                <a:prstClr val="black"/>
              </a:solidFill>
            </a:endParaRPr>
          </a:p>
          <a:p>
            <a:endParaRPr lang="en-AU" sz="2000" dirty="0">
              <a:solidFill>
                <a:prstClr val="black"/>
              </a:solidFill>
            </a:endParaRPr>
          </a:p>
          <a:p>
            <a:endParaRPr lang="en-AU" sz="2000" dirty="0">
              <a:solidFill>
                <a:prstClr val="black"/>
              </a:solidFill>
            </a:endParaRPr>
          </a:p>
        </p:txBody>
      </p:sp>
      <p:sp>
        <p:nvSpPr>
          <p:cNvPr id="5" name="Rounded Rectangular Callout 4"/>
          <p:cNvSpPr/>
          <p:nvPr/>
        </p:nvSpPr>
        <p:spPr bwMode="auto">
          <a:xfrm>
            <a:off x="7354767" y="2315307"/>
            <a:ext cx="1402049" cy="1019908"/>
          </a:xfrm>
          <a:prstGeom prst="wedgeRoundRectCallout">
            <a:avLst>
              <a:gd name="adj1" fmla="val -51768"/>
              <a:gd name="adj2" fmla="val 80697"/>
              <a:gd name="adj3" fmla="val 16667"/>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algn="ctr" eaLnBrk="0" fontAlgn="base" hangingPunct="0">
              <a:spcBef>
                <a:spcPct val="0"/>
              </a:spcBef>
              <a:spcAft>
                <a:spcPct val="0"/>
              </a:spcAft>
              <a:tabLst>
                <a:tab pos="164127" algn="l"/>
              </a:tabLst>
            </a:pPr>
            <a:r>
              <a:rPr lang="en-AU" sz="1846" dirty="0">
                <a:solidFill>
                  <a:prstClr val="black"/>
                </a:solidFill>
                <a:ea typeface="ＭＳ Ｐゴシック" pitchFamily="34" charset="-128"/>
              </a:rPr>
              <a:t>Expanded</a:t>
            </a:r>
          </a:p>
          <a:p>
            <a:pPr algn="ctr" eaLnBrk="0" fontAlgn="base" hangingPunct="0">
              <a:spcBef>
                <a:spcPct val="0"/>
              </a:spcBef>
              <a:spcAft>
                <a:spcPct val="0"/>
              </a:spcAft>
              <a:tabLst>
                <a:tab pos="164127" algn="l"/>
              </a:tabLst>
            </a:pPr>
            <a:r>
              <a:rPr lang="en-AU" sz="1846" dirty="0">
                <a:solidFill>
                  <a:prstClr val="black"/>
                </a:solidFill>
                <a:ea typeface="ＭＳ Ｐゴシック" pitchFamily="34" charset="-128"/>
              </a:rPr>
              <a:t>process group</a:t>
            </a:r>
          </a:p>
        </p:txBody>
      </p:sp>
    </p:spTree>
    <p:extLst>
      <p:ext uri="{BB962C8B-B14F-4D97-AF65-F5344CB8AC3E}">
        <p14:creationId xmlns:p14="http://schemas.microsoft.com/office/powerpoint/2010/main" val="38562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AU" sz="1800" b="1" dirty="0"/>
              <a:t>Value chains</a:t>
            </a:r>
          </a:p>
          <a:p>
            <a:pPr marL="422041" lvl="1" indent="0">
              <a:buNone/>
            </a:pPr>
            <a:r>
              <a:rPr lang="en-AU" sz="1600" dirty="0"/>
              <a:t>Chains of processes. Stay at a </a:t>
            </a:r>
            <a:r>
              <a:rPr lang="en-AU" sz="1600" u="sng" dirty="0"/>
              <a:t>high level</a:t>
            </a:r>
            <a:r>
              <a:rPr lang="en-AU" sz="1600" dirty="0"/>
              <a:t>. Rule of thumb: 3-7 processes</a:t>
            </a:r>
          </a:p>
          <a:p>
            <a:pPr marL="707791" lvl="1" indent="-285750"/>
            <a:r>
              <a:rPr lang="en-AU" sz="1600" i="1" dirty="0"/>
              <a:t>Procure-to-service, Risk management</a:t>
            </a:r>
          </a:p>
          <a:p>
            <a:pPr marL="707791" lvl="1" indent="-285750"/>
            <a:endParaRPr lang="en-AU" sz="1600" dirty="0"/>
          </a:p>
          <a:p>
            <a:pPr marL="0" indent="0">
              <a:buNone/>
            </a:pPr>
            <a:r>
              <a:rPr lang="en-AU" sz="1800" b="1" dirty="0"/>
              <a:t>(Root/Main) Processes</a:t>
            </a:r>
          </a:p>
          <a:p>
            <a:pPr marL="422041" lvl="1" indent="0">
              <a:buNone/>
            </a:pPr>
            <a:r>
              <a:rPr lang="en-AU" sz="1600" dirty="0"/>
              <a:t>Build up value chains and affect each other. They are </a:t>
            </a:r>
            <a:r>
              <a:rPr lang="en-AU" sz="1600" u="sng" dirty="0"/>
              <a:t>abstract</a:t>
            </a:r>
            <a:endParaRPr lang="en-AU" sz="1600" dirty="0"/>
          </a:p>
          <a:p>
            <a:pPr marL="707791" lvl="1" indent="-285750"/>
            <a:r>
              <a:rPr lang="en-AU" sz="1600" i="1" dirty="0"/>
              <a:t>Lead-to-quote, Quote-to-order, Order-to-cash</a:t>
            </a:r>
          </a:p>
          <a:p>
            <a:pPr marL="422041" lvl="1" indent="0">
              <a:buNone/>
            </a:pPr>
            <a:endParaRPr lang="en-AU" sz="1600" dirty="0"/>
          </a:p>
          <a:p>
            <a:pPr marL="0" indent="0">
              <a:buNone/>
            </a:pPr>
            <a:r>
              <a:rPr lang="en-AU" sz="1800" b="1" dirty="0"/>
              <a:t>Subprocesses</a:t>
            </a:r>
          </a:p>
          <a:p>
            <a:pPr marL="422041" lvl="1" indent="0">
              <a:buNone/>
            </a:pPr>
            <a:r>
              <a:rPr lang="en-AU" sz="1600" dirty="0"/>
              <a:t>Build up processes. They are </a:t>
            </a:r>
            <a:r>
              <a:rPr lang="en-AU" sz="1600" u="sng" dirty="0"/>
              <a:t>detailed</a:t>
            </a:r>
            <a:r>
              <a:rPr lang="en-AU" sz="1600" dirty="0"/>
              <a:t>, involve multiple activities and can be layered on different levels of abstraction (i.e. sub-subprocesses)</a:t>
            </a:r>
          </a:p>
          <a:p>
            <a:pPr marL="707791" lvl="1" indent="-285750"/>
            <a:r>
              <a:rPr lang="en-AU" sz="1600" i="1" dirty="0"/>
              <a:t>Order </a:t>
            </a:r>
            <a:r>
              <a:rPr lang="en-US" sz="1600" i="1" dirty="0"/>
              <a:t>shipment</a:t>
            </a:r>
            <a:r>
              <a:rPr lang="en-US" sz="1600" i="1"/>
              <a:t>, invoicing</a:t>
            </a:r>
            <a:endParaRPr lang="en-US" sz="1600" i="1" dirty="0"/>
          </a:p>
          <a:p>
            <a:pPr marL="707791" lvl="1" indent="-285750"/>
            <a:endParaRPr lang="en-US" sz="1600" dirty="0"/>
          </a:p>
          <a:p>
            <a:pPr marL="0" indent="0">
              <a:buNone/>
            </a:pPr>
            <a:r>
              <a:rPr lang="en-AU" sz="1800" b="1" dirty="0"/>
              <a:t>Process tasks</a:t>
            </a:r>
          </a:p>
          <a:p>
            <a:pPr marL="422041" lvl="1" indent="0">
              <a:buNone/>
            </a:pPr>
            <a:r>
              <a:rPr lang="en-AU" sz="1600" dirty="0"/>
              <a:t>Build up processes and sub-processes. They are </a:t>
            </a:r>
            <a:r>
              <a:rPr lang="en-AU" sz="1600" u="sng" dirty="0"/>
              <a:t>atomic</a:t>
            </a:r>
            <a:r>
              <a:rPr lang="en-AU" sz="1600" dirty="0"/>
              <a:t> and performed by human beings, IT systems or equipment</a:t>
            </a:r>
          </a:p>
          <a:p>
            <a:pPr marL="707791" lvl="1" indent="-285750"/>
            <a:r>
              <a:rPr lang="en-AU" sz="1600" i="1" dirty="0"/>
              <a:t>Approve invoice</a:t>
            </a:r>
          </a:p>
          <a:p>
            <a:pPr marL="707791" lvl="1" indent="-285750"/>
            <a:endParaRPr lang="en-AU" sz="1600" dirty="0"/>
          </a:p>
        </p:txBody>
      </p:sp>
      <p:sp>
        <p:nvSpPr>
          <p:cNvPr id="2" name="Title 1"/>
          <p:cNvSpPr>
            <a:spLocks noGrp="1"/>
          </p:cNvSpPr>
          <p:nvPr>
            <p:ph type="title"/>
          </p:nvPr>
        </p:nvSpPr>
        <p:spPr>
          <a:xfrm>
            <a:off x="307649" y="333128"/>
            <a:ext cx="8064896" cy="792088"/>
          </a:xfrm>
        </p:spPr>
        <p:txBody>
          <a:bodyPr>
            <a:normAutofit/>
          </a:bodyPr>
          <a:lstStyle/>
          <a:p>
            <a:r>
              <a:rPr lang="en-US" dirty="0"/>
              <a:t>Typical artifacts for vertical scoping</a:t>
            </a:r>
            <a:endParaRPr lang="en-AU" dirty="0"/>
          </a:p>
        </p:txBody>
      </p:sp>
      <p:sp>
        <p:nvSpPr>
          <p:cNvPr id="6" name="Rounded Rectangle 5"/>
          <p:cNvSpPr/>
          <p:nvPr/>
        </p:nvSpPr>
        <p:spPr bwMode="auto">
          <a:xfrm>
            <a:off x="229130" y="1310595"/>
            <a:ext cx="8445178" cy="2328151"/>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eaLnBrk="0" fontAlgn="base" hangingPunct="0">
              <a:spcBef>
                <a:spcPct val="0"/>
              </a:spcBef>
              <a:spcAft>
                <a:spcPct val="0"/>
              </a:spcAft>
            </a:pPr>
            <a:endParaRPr lang="en-AU" sz="2215">
              <a:solidFill>
                <a:prstClr val="black"/>
              </a:solidFill>
              <a:latin typeface="Times New Roman" pitchFamily="-106" charset="0"/>
              <a:ea typeface="ＭＳ Ｐゴシック" pitchFamily="34" charset="-128"/>
            </a:endParaRPr>
          </a:p>
        </p:txBody>
      </p:sp>
      <p:sp>
        <p:nvSpPr>
          <p:cNvPr id="7" name="Rectangle 6"/>
          <p:cNvSpPr/>
          <p:nvPr/>
        </p:nvSpPr>
        <p:spPr>
          <a:xfrm>
            <a:off x="4535996" y="3638746"/>
            <a:ext cx="4098301" cy="404854"/>
          </a:xfrm>
          <a:prstGeom prst="rect">
            <a:avLst/>
          </a:prstGeom>
        </p:spPr>
        <p:txBody>
          <a:bodyPr wrap="none">
            <a:spAutoFit/>
          </a:bodyPr>
          <a:lstStyle/>
          <a:p>
            <a:pPr defTabSz="914400" eaLnBrk="0" fontAlgn="base" hangingPunct="0">
              <a:spcBef>
                <a:spcPct val="0"/>
              </a:spcBef>
              <a:spcAft>
                <a:spcPct val="0"/>
              </a:spcAft>
            </a:pPr>
            <a:r>
              <a:rPr lang="en-AU" sz="2031" dirty="0">
                <a:solidFill>
                  <a:srgbClr val="C00000"/>
                </a:solidFill>
                <a:ea typeface="ＭＳ Ｐゴシック" pitchFamily="34" charset="-128"/>
              </a:rPr>
              <a:t>Typical focus of Process enumeration</a:t>
            </a:r>
          </a:p>
        </p:txBody>
      </p:sp>
    </p:spTree>
    <p:extLst>
      <p:ext uri="{BB962C8B-B14F-4D97-AF65-F5344CB8AC3E}">
        <p14:creationId xmlns:p14="http://schemas.microsoft.com/office/powerpoint/2010/main" val="529168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2409"/>
          <a:stretch/>
        </p:blipFill>
        <p:spPr>
          <a:xfrm>
            <a:off x="1036065" y="1263079"/>
            <a:ext cx="1352405" cy="1143480"/>
          </a:xfrm>
          <a:prstGeom prst="rect">
            <a:avLst/>
          </a:prstGeom>
        </p:spPr>
      </p:pic>
      <p:sp>
        <p:nvSpPr>
          <p:cNvPr id="20481" name="Title 1"/>
          <p:cNvSpPr>
            <a:spLocks noGrp="1"/>
          </p:cNvSpPr>
          <p:nvPr>
            <p:ph type="title"/>
          </p:nvPr>
        </p:nvSpPr>
        <p:spPr>
          <a:xfrm>
            <a:off x="287927" y="167627"/>
            <a:ext cx="8064896" cy="792088"/>
          </a:xfrm>
        </p:spPr>
        <p:txBody>
          <a:bodyPr/>
          <a:lstStyle/>
          <a:p>
            <a:r>
              <a:rPr lang="en-US" altLang="en-US" dirty="0"/>
              <a:t>Process architecture: hierarchical view</a:t>
            </a:r>
          </a:p>
        </p:txBody>
      </p:sp>
      <p:sp>
        <p:nvSpPr>
          <p:cNvPr id="7" name="TextBox 3"/>
          <p:cNvSpPr txBox="1">
            <a:spLocks noChangeArrowheads="1"/>
          </p:cNvSpPr>
          <p:nvPr/>
        </p:nvSpPr>
        <p:spPr bwMode="auto">
          <a:xfrm rot="5400000">
            <a:off x="7341139" y="3418767"/>
            <a:ext cx="248608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742950" indent="-28575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en-US" b="0" dirty="0">
                <a:solidFill>
                  <a:prstClr val="black">
                    <a:lumMod val="75000"/>
                    <a:lumOff val="25000"/>
                  </a:prstClr>
                </a:solidFill>
                <a:latin typeface="Calibri"/>
              </a:rPr>
              <a:t>Process hierarchy</a:t>
            </a:r>
          </a:p>
        </p:txBody>
      </p:sp>
      <p:sp>
        <p:nvSpPr>
          <p:cNvPr id="2" name="Rectangle 1"/>
          <p:cNvSpPr/>
          <p:nvPr/>
        </p:nvSpPr>
        <p:spPr>
          <a:xfrm>
            <a:off x="4498173" y="5676265"/>
            <a:ext cx="1450780" cy="290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AU">
              <a:solidFill>
                <a:prstClr val="white"/>
              </a:solidFill>
            </a:endParaRPr>
          </a:p>
        </p:txBody>
      </p:sp>
      <p:sp>
        <p:nvSpPr>
          <p:cNvPr id="6" name="Right Bracket 5"/>
          <p:cNvSpPr/>
          <p:nvPr/>
        </p:nvSpPr>
        <p:spPr>
          <a:xfrm>
            <a:off x="8144654" y="1082978"/>
            <a:ext cx="153681" cy="5123704"/>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AU">
              <a:solidFill>
                <a:prstClr val="black"/>
              </a:solidFill>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875" y="2611638"/>
            <a:ext cx="2763455" cy="380074"/>
          </a:xfrm>
          <a:prstGeom prst="rect">
            <a:avLst/>
          </a:prstGeom>
        </p:spPr>
      </p:pic>
      <p:sp>
        <p:nvSpPr>
          <p:cNvPr id="16" name="Line 8"/>
          <p:cNvSpPr>
            <a:spLocks noChangeShapeType="1"/>
          </p:cNvSpPr>
          <p:nvPr/>
        </p:nvSpPr>
        <p:spPr bwMode="auto">
          <a:xfrm flipH="1">
            <a:off x="467543" y="2954413"/>
            <a:ext cx="1545158" cy="468205"/>
          </a:xfrm>
          <a:prstGeom prst="line">
            <a:avLst/>
          </a:prstGeom>
          <a:noFill/>
          <a:ln w="12700">
            <a:solidFill>
              <a:schemeClr val="tx1"/>
            </a:solidFill>
            <a:prstDash val="lgDash"/>
            <a:round/>
            <a:headEnd type="none" w="sm" len="sm"/>
            <a:tailEnd type="none" w="sm" len="sm"/>
          </a:ln>
          <a:effectLst/>
        </p:spPr>
        <p:txBody>
          <a:bodyPr>
            <a:prstTxWarp prst="textNoShape">
              <a:avLst/>
            </a:prstTxWarp>
          </a:bodyPr>
          <a:lstStyle/>
          <a:p>
            <a:pPr algn="ctr" defTabSz="914400" eaLnBrk="0" fontAlgn="base" hangingPunct="0">
              <a:spcBef>
                <a:spcPct val="0"/>
              </a:spcBef>
              <a:spcAft>
                <a:spcPct val="0"/>
              </a:spcAft>
            </a:pPr>
            <a:endParaRPr lang="en-US" sz="2031">
              <a:solidFill>
                <a:prstClr val="black"/>
              </a:solidFill>
              <a:latin typeface="Arial" charset="0"/>
              <a:ea typeface="ＭＳ Ｐゴシック" pitchFamily="34" charset="-128"/>
            </a:endParaRPr>
          </a:p>
        </p:txBody>
      </p:sp>
      <p:sp>
        <p:nvSpPr>
          <p:cNvPr id="17" name="Line 8"/>
          <p:cNvSpPr>
            <a:spLocks noChangeShapeType="1"/>
          </p:cNvSpPr>
          <p:nvPr/>
        </p:nvSpPr>
        <p:spPr bwMode="auto">
          <a:xfrm>
            <a:off x="2368548" y="2954414"/>
            <a:ext cx="824189" cy="440806"/>
          </a:xfrm>
          <a:prstGeom prst="line">
            <a:avLst/>
          </a:prstGeom>
          <a:noFill/>
          <a:ln w="12700">
            <a:solidFill>
              <a:schemeClr val="tx1"/>
            </a:solidFill>
            <a:prstDash val="lgDash"/>
            <a:round/>
            <a:headEnd type="none" w="sm" len="sm"/>
            <a:tailEnd type="none" w="sm" len="sm"/>
          </a:ln>
          <a:effectLst/>
        </p:spPr>
        <p:txBody>
          <a:bodyPr>
            <a:prstTxWarp prst="textNoShape">
              <a:avLst/>
            </a:prstTxWarp>
          </a:bodyPr>
          <a:lstStyle/>
          <a:p>
            <a:pPr algn="ctr" defTabSz="914400" eaLnBrk="0" fontAlgn="base" hangingPunct="0">
              <a:spcBef>
                <a:spcPct val="0"/>
              </a:spcBef>
              <a:spcAft>
                <a:spcPct val="0"/>
              </a:spcAft>
            </a:pPr>
            <a:endParaRPr lang="en-US" sz="2031">
              <a:solidFill>
                <a:prstClr val="black"/>
              </a:solidFill>
              <a:latin typeface="Arial" charset="0"/>
              <a:ea typeface="ＭＳ Ｐゴシック" pitchFamily="34" charset="-128"/>
            </a:endParaRPr>
          </a:p>
        </p:txBody>
      </p:sp>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697" y="3395219"/>
            <a:ext cx="3178101" cy="11048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t="5140"/>
          <a:stretch/>
        </p:blipFill>
        <p:spPr>
          <a:xfrm>
            <a:off x="991199" y="4968576"/>
            <a:ext cx="1666138" cy="976509"/>
          </a:xfrm>
          <a:prstGeom prst="rect">
            <a:avLst/>
          </a:prstGeom>
        </p:spPr>
      </p:pic>
      <p:sp>
        <p:nvSpPr>
          <p:cNvPr id="20" name="Line 8"/>
          <p:cNvSpPr>
            <a:spLocks noChangeShapeType="1"/>
          </p:cNvSpPr>
          <p:nvPr/>
        </p:nvSpPr>
        <p:spPr bwMode="auto">
          <a:xfrm flipH="1">
            <a:off x="1159601" y="4449399"/>
            <a:ext cx="975701" cy="357590"/>
          </a:xfrm>
          <a:prstGeom prst="line">
            <a:avLst/>
          </a:prstGeom>
          <a:noFill/>
          <a:ln w="12700">
            <a:solidFill>
              <a:schemeClr val="tx1"/>
            </a:solidFill>
            <a:prstDash val="lgDash"/>
            <a:round/>
            <a:headEnd type="none" w="sm" len="sm"/>
            <a:tailEnd type="none" w="sm" len="sm"/>
          </a:ln>
          <a:effectLst/>
        </p:spPr>
        <p:txBody>
          <a:bodyPr>
            <a:prstTxWarp prst="textNoShape">
              <a:avLst/>
            </a:prstTxWarp>
          </a:bodyPr>
          <a:lstStyle/>
          <a:p>
            <a:pPr algn="ctr" defTabSz="914400" eaLnBrk="0" fontAlgn="base" hangingPunct="0">
              <a:spcBef>
                <a:spcPct val="0"/>
              </a:spcBef>
              <a:spcAft>
                <a:spcPct val="0"/>
              </a:spcAft>
            </a:pPr>
            <a:endParaRPr lang="en-US" sz="2031">
              <a:solidFill>
                <a:prstClr val="black"/>
              </a:solidFill>
              <a:latin typeface="Arial" charset="0"/>
              <a:ea typeface="ＭＳ Ｐゴシック" pitchFamily="34" charset="-128"/>
            </a:endParaRPr>
          </a:p>
        </p:txBody>
      </p:sp>
      <p:sp>
        <p:nvSpPr>
          <p:cNvPr id="21" name="Line 8"/>
          <p:cNvSpPr>
            <a:spLocks noChangeShapeType="1"/>
          </p:cNvSpPr>
          <p:nvPr/>
        </p:nvSpPr>
        <p:spPr bwMode="auto">
          <a:xfrm flipH="1">
            <a:off x="2430273" y="4449399"/>
            <a:ext cx="28771" cy="441507"/>
          </a:xfrm>
          <a:prstGeom prst="line">
            <a:avLst/>
          </a:prstGeom>
          <a:noFill/>
          <a:ln w="12700">
            <a:solidFill>
              <a:schemeClr val="tx1"/>
            </a:solidFill>
            <a:prstDash val="lgDash"/>
            <a:round/>
            <a:headEnd type="none" w="sm" len="sm"/>
            <a:tailEnd type="none" w="sm" len="sm"/>
          </a:ln>
          <a:effectLst/>
        </p:spPr>
        <p:txBody>
          <a:bodyPr>
            <a:prstTxWarp prst="textNoShape">
              <a:avLst/>
            </a:prstTxWarp>
          </a:bodyPr>
          <a:lstStyle/>
          <a:p>
            <a:pPr algn="ctr" defTabSz="914400" eaLnBrk="0" fontAlgn="base" hangingPunct="0">
              <a:spcBef>
                <a:spcPct val="0"/>
              </a:spcBef>
              <a:spcAft>
                <a:spcPct val="0"/>
              </a:spcAft>
            </a:pPr>
            <a:endParaRPr lang="en-US" sz="2031">
              <a:solidFill>
                <a:prstClr val="black"/>
              </a:solidFill>
              <a:latin typeface="Arial" charset="0"/>
              <a:ea typeface="ＭＳ Ｐゴシック" pitchFamily="34" charset="-128"/>
            </a:endParaRPr>
          </a:p>
        </p:txBody>
      </p:sp>
      <p:sp>
        <p:nvSpPr>
          <p:cNvPr id="22" name="Line 8"/>
          <p:cNvSpPr>
            <a:spLocks noChangeShapeType="1"/>
          </p:cNvSpPr>
          <p:nvPr/>
        </p:nvSpPr>
        <p:spPr bwMode="auto">
          <a:xfrm flipH="1">
            <a:off x="287925" y="2066306"/>
            <a:ext cx="953045" cy="533618"/>
          </a:xfrm>
          <a:prstGeom prst="line">
            <a:avLst/>
          </a:prstGeom>
          <a:noFill/>
          <a:ln w="12700">
            <a:solidFill>
              <a:schemeClr val="tx1"/>
            </a:solidFill>
            <a:prstDash val="lgDash"/>
            <a:round/>
            <a:headEnd type="none" w="sm" len="sm"/>
            <a:tailEnd type="none" w="sm" len="sm"/>
          </a:ln>
          <a:effectLst/>
        </p:spPr>
        <p:txBody>
          <a:bodyPr>
            <a:prstTxWarp prst="textNoShape">
              <a:avLst/>
            </a:prstTxWarp>
          </a:bodyPr>
          <a:lstStyle/>
          <a:p>
            <a:pPr algn="ctr" defTabSz="914400" eaLnBrk="0" fontAlgn="base" hangingPunct="0">
              <a:spcBef>
                <a:spcPct val="0"/>
              </a:spcBef>
              <a:spcAft>
                <a:spcPct val="0"/>
              </a:spcAft>
            </a:pPr>
            <a:endParaRPr lang="en-US" sz="2031">
              <a:solidFill>
                <a:prstClr val="black"/>
              </a:solidFill>
              <a:latin typeface="Arial" charset="0"/>
              <a:ea typeface="ＭＳ Ｐゴシック" pitchFamily="34" charset="-128"/>
            </a:endParaRPr>
          </a:p>
        </p:txBody>
      </p:sp>
      <p:sp>
        <p:nvSpPr>
          <p:cNvPr id="23" name="Line 8"/>
          <p:cNvSpPr>
            <a:spLocks noChangeShapeType="1"/>
          </p:cNvSpPr>
          <p:nvPr/>
        </p:nvSpPr>
        <p:spPr bwMode="auto">
          <a:xfrm>
            <a:off x="2210560" y="2054627"/>
            <a:ext cx="849497" cy="550405"/>
          </a:xfrm>
          <a:prstGeom prst="line">
            <a:avLst/>
          </a:prstGeom>
          <a:noFill/>
          <a:ln w="12700">
            <a:solidFill>
              <a:schemeClr val="tx1"/>
            </a:solidFill>
            <a:prstDash val="lgDash"/>
            <a:round/>
            <a:headEnd type="none" w="sm" len="sm"/>
            <a:tailEnd type="none" w="sm" len="sm"/>
          </a:ln>
          <a:effectLst/>
        </p:spPr>
        <p:txBody>
          <a:bodyPr>
            <a:prstTxWarp prst="textNoShape">
              <a:avLst/>
            </a:prstTxWarp>
          </a:bodyPr>
          <a:lstStyle/>
          <a:p>
            <a:pPr algn="ctr" defTabSz="914400" eaLnBrk="0" fontAlgn="base" hangingPunct="0">
              <a:spcBef>
                <a:spcPct val="0"/>
              </a:spcBef>
              <a:spcAft>
                <a:spcPct val="0"/>
              </a:spcAft>
            </a:pPr>
            <a:endParaRPr lang="en-US" sz="2031">
              <a:solidFill>
                <a:prstClr val="black"/>
              </a:solidFill>
              <a:latin typeface="Arial" charset="0"/>
              <a:ea typeface="ＭＳ Ｐゴシック" pitchFamily="34" charset="-128"/>
            </a:endParaRPr>
          </a:p>
        </p:txBody>
      </p:sp>
      <p:grpSp>
        <p:nvGrpSpPr>
          <p:cNvPr id="51" name="Group 50"/>
          <p:cNvGrpSpPr/>
          <p:nvPr/>
        </p:nvGrpSpPr>
        <p:grpSpPr>
          <a:xfrm>
            <a:off x="4498173" y="1151960"/>
            <a:ext cx="1976304" cy="1855396"/>
            <a:chOff x="1669908" y="0"/>
            <a:chExt cx="1976304" cy="1855396"/>
          </a:xfrm>
        </p:grpSpPr>
        <p:sp>
          <p:nvSpPr>
            <p:cNvPr id="52" name="Trapezoid 51"/>
            <p:cNvSpPr/>
            <p:nvPr/>
          </p:nvSpPr>
          <p:spPr>
            <a:xfrm>
              <a:off x="1669908" y="0"/>
              <a:ext cx="1976304" cy="1855396"/>
            </a:xfrm>
            <a:prstGeom prst="trapezoid">
              <a:avLst>
                <a:gd name="adj" fmla="val 53258"/>
              </a:avLst>
            </a:prstGeom>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53" name="Trapezoid 4"/>
            <p:cNvSpPr/>
            <p:nvPr/>
          </p:nvSpPr>
          <p:spPr>
            <a:xfrm>
              <a:off x="1669908" y="0"/>
              <a:ext cx="1976304" cy="1855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endParaRPr lang="en-AU" dirty="0">
                <a:solidFill>
                  <a:prstClr val="black"/>
                </a:solidFill>
              </a:endParaRPr>
            </a:p>
            <a:p>
              <a:pPr algn="ctr" defTabSz="800100">
                <a:lnSpc>
                  <a:spcPct val="90000"/>
                </a:lnSpc>
                <a:spcBef>
                  <a:spcPct val="0"/>
                </a:spcBef>
                <a:spcAft>
                  <a:spcPct val="35000"/>
                </a:spcAft>
              </a:pPr>
              <a:r>
                <a:rPr lang="en-AU" sz="1600" dirty="0">
                  <a:solidFill>
                    <a:prstClr val="black"/>
                  </a:solidFill>
                </a:rPr>
                <a:t>Level 1</a:t>
              </a:r>
            </a:p>
            <a:p>
              <a:pPr algn="ctr" defTabSz="800100">
                <a:lnSpc>
                  <a:spcPct val="90000"/>
                </a:lnSpc>
                <a:spcBef>
                  <a:spcPct val="0"/>
                </a:spcBef>
                <a:spcAft>
                  <a:spcPct val="35000"/>
                </a:spcAft>
              </a:pPr>
              <a:r>
                <a:rPr lang="en-AU" sz="2000" b="1" dirty="0">
                  <a:solidFill>
                    <a:prstClr val="black"/>
                  </a:solidFill>
                </a:rPr>
                <a:t>Process</a:t>
              </a:r>
            </a:p>
            <a:p>
              <a:pPr algn="ctr" defTabSz="800100">
                <a:lnSpc>
                  <a:spcPct val="90000"/>
                </a:lnSpc>
                <a:spcBef>
                  <a:spcPct val="0"/>
                </a:spcBef>
                <a:spcAft>
                  <a:spcPct val="35000"/>
                </a:spcAft>
              </a:pPr>
              <a:r>
                <a:rPr lang="en-AU" sz="2000" b="1" dirty="0">
                  <a:solidFill>
                    <a:prstClr val="black"/>
                  </a:solidFill>
                </a:rPr>
                <a:t>Landscape</a:t>
              </a:r>
            </a:p>
          </p:txBody>
        </p:sp>
      </p:grpSp>
      <p:grpSp>
        <p:nvGrpSpPr>
          <p:cNvPr id="54" name="Group 53"/>
          <p:cNvGrpSpPr/>
          <p:nvPr/>
        </p:nvGrpSpPr>
        <p:grpSpPr>
          <a:xfrm>
            <a:off x="3662999" y="3019931"/>
            <a:ext cx="3663120" cy="1583618"/>
            <a:chOff x="826500" y="1852502"/>
            <a:chExt cx="3663120" cy="1583618"/>
          </a:xfrm>
        </p:grpSpPr>
        <p:sp>
          <p:nvSpPr>
            <p:cNvPr id="55" name="Trapezoid 54"/>
            <p:cNvSpPr/>
            <p:nvPr/>
          </p:nvSpPr>
          <p:spPr>
            <a:xfrm>
              <a:off x="826500" y="1852502"/>
              <a:ext cx="3663120" cy="1583618"/>
            </a:xfrm>
            <a:prstGeom prst="trapezoid">
              <a:avLst>
                <a:gd name="adj" fmla="val 53258"/>
              </a:avLst>
            </a:prstGeom>
          </p:spPr>
          <p:style>
            <a:lnRef idx="2">
              <a:schemeClr val="lt1">
                <a:hueOff val="0"/>
                <a:satOff val="0"/>
                <a:lumOff val="0"/>
                <a:alphaOff val="0"/>
              </a:schemeClr>
            </a:lnRef>
            <a:fillRef idx="1">
              <a:schemeClr val="accent2">
                <a:shade val="80000"/>
                <a:hueOff val="39892"/>
                <a:satOff val="-1065"/>
                <a:lumOff val="12338"/>
                <a:alphaOff val="0"/>
              </a:schemeClr>
            </a:fillRef>
            <a:effectRef idx="0">
              <a:schemeClr val="accent2">
                <a:shade val="80000"/>
                <a:hueOff val="39892"/>
                <a:satOff val="-1065"/>
                <a:lumOff val="12338"/>
                <a:alphaOff val="0"/>
              </a:schemeClr>
            </a:effectRef>
            <a:fontRef idx="minor">
              <a:schemeClr val="lt1"/>
            </a:fontRef>
          </p:style>
        </p:sp>
        <p:sp>
          <p:nvSpPr>
            <p:cNvPr id="56" name="Trapezoid 4"/>
            <p:cNvSpPr/>
            <p:nvPr/>
          </p:nvSpPr>
          <p:spPr>
            <a:xfrm>
              <a:off x="1467546" y="1852502"/>
              <a:ext cx="2381028" cy="15836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AU" dirty="0">
                  <a:solidFill>
                    <a:prstClr val="black"/>
                  </a:solidFill>
                </a:rPr>
                <a:t>Level 2</a:t>
              </a:r>
            </a:p>
            <a:p>
              <a:pPr algn="ctr" defTabSz="800100">
                <a:lnSpc>
                  <a:spcPct val="90000"/>
                </a:lnSpc>
                <a:spcBef>
                  <a:spcPct val="0"/>
                </a:spcBef>
                <a:spcAft>
                  <a:spcPct val="35000"/>
                </a:spcAft>
              </a:pPr>
              <a:r>
                <a:rPr lang="en-AU" sz="2000" b="1" dirty="0">
                  <a:solidFill>
                    <a:prstClr val="black"/>
                  </a:solidFill>
                </a:rPr>
                <a:t>Main</a:t>
              </a:r>
              <a:br>
                <a:rPr lang="en-AU" sz="2000" b="1" dirty="0">
                  <a:solidFill>
                    <a:prstClr val="black"/>
                  </a:solidFill>
                </a:rPr>
              </a:br>
              <a:r>
                <a:rPr lang="en-AU" sz="2000" b="1" dirty="0">
                  <a:solidFill>
                    <a:prstClr val="black"/>
                  </a:solidFill>
                </a:rPr>
                <a:t>Processes</a:t>
              </a:r>
            </a:p>
            <a:p>
              <a:pPr algn="ctr" defTabSz="800100">
                <a:lnSpc>
                  <a:spcPct val="90000"/>
                </a:lnSpc>
                <a:spcBef>
                  <a:spcPct val="0"/>
                </a:spcBef>
                <a:spcAft>
                  <a:spcPct val="35000"/>
                </a:spcAft>
              </a:pPr>
              <a:r>
                <a:rPr lang="en-AU" b="1" dirty="0">
                  <a:solidFill>
                    <a:prstClr val="black"/>
                  </a:solidFill>
                </a:rPr>
                <a:t>(e.g. BPMN)</a:t>
              </a:r>
            </a:p>
          </p:txBody>
        </p:sp>
      </p:grpSp>
      <p:grpSp>
        <p:nvGrpSpPr>
          <p:cNvPr id="57" name="Group 56"/>
          <p:cNvGrpSpPr/>
          <p:nvPr/>
        </p:nvGrpSpPr>
        <p:grpSpPr>
          <a:xfrm>
            <a:off x="2845212" y="4616124"/>
            <a:ext cx="5316121" cy="1551872"/>
            <a:chOff x="0" y="3439014"/>
            <a:chExt cx="5316121" cy="1551872"/>
          </a:xfrm>
        </p:grpSpPr>
        <p:sp>
          <p:nvSpPr>
            <p:cNvPr id="58" name="Trapezoid 57"/>
            <p:cNvSpPr/>
            <p:nvPr/>
          </p:nvSpPr>
          <p:spPr>
            <a:xfrm>
              <a:off x="0" y="3439014"/>
              <a:ext cx="5316121" cy="1551872"/>
            </a:xfrm>
            <a:prstGeom prst="trapezoid">
              <a:avLst>
                <a:gd name="adj" fmla="val 53258"/>
              </a:avLst>
            </a:prstGeom>
          </p:spPr>
          <p:style>
            <a:lnRef idx="2">
              <a:schemeClr val="lt1">
                <a:hueOff val="0"/>
                <a:satOff val="0"/>
                <a:lumOff val="0"/>
                <a:alphaOff val="0"/>
              </a:schemeClr>
            </a:lnRef>
            <a:fillRef idx="1">
              <a:schemeClr val="accent2">
                <a:shade val="80000"/>
                <a:hueOff val="79785"/>
                <a:satOff val="-2130"/>
                <a:lumOff val="24676"/>
                <a:alphaOff val="0"/>
              </a:schemeClr>
            </a:fillRef>
            <a:effectRef idx="0">
              <a:schemeClr val="accent2">
                <a:shade val="80000"/>
                <a:hueOff val="79785"/>
                <a:satOff val="-2130"/>
                <a:lumOff val="24676"/>
                <a:alphaOff val="0"/>
              </a:schemeClr>
            </a:effectRef>
            <a:fontRef idx="minor">
              <a:schemeClr val="lt1"/>
            </a:fontRef>
          </p:style>
        </p:sp>
        <p:sp>
          <p:nvSpPr>
            <p:cNvPr id="59" name="Trapezoid 4"/>
            <p:cNvSpPr/>
            <p:nvPr/>
          </p:nvSpPr>
          <p:spPr>
            <a:xfrm>
              <a:off x="930321" y="3439014"/>
              <a:ext cx="3455478" cy="15518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algn="ctr" defTabSz="800100">
                <a:lnSpc>
                  <a:spcPct val="90000"/>
                </a:lnSpc>
                <a:spcBef>
                  <a:spcPct val="0"/>
                </a:spcBef>
                <a:spcAft>
                  <a:spcPct val="35000"/>
                </a:spcAft>
              </a:pPr>
              <a:r>
                <a:rPr lang="en-AU" dirty="0">
                  <a:solidFill>
                    <a:prstClr val="black"/>
                  </a:solidFill>
                </a:rPr>
                <a:t>Level 3+</a:t>
              </a:r>
            </a:p>
            <a:p>
              <a:pPr algn="ctr" defTabSz="800100">
                <a:lnSpc>
                  <a:spcPct val="90000"/>
                </a:lnSpc>
                <a:spcBef>
                  <a:spcPct val="0"/>
                </a:spcBef>
                <a:spcAft>
                  <a:spcPct val="35000"/>
                </a:spcAft>
              </a:pPr>
              <a:r>
                <a:rPr lang="en-AU" sz="2000" b="1" dirty="0">
                  <a:solidFill>
                    <a:prstClr val="black"/>
                  </a:solidFill>
                </a:rPr>
                <a:t>Subprocesses, Tasks</a:t>
              </a:r>
            </a:p>
            <a:p>
              <a:pPr algn="ctr" defTabSz="800100">
                <a:lnSpc>
                  <a:spcPct val="90000"/>
                </a:lnSpc>
                <a:spcBef>
                  <a:spcPct val="0"/>
                </a:spcBef>
                <a:spcAft>
                  <a:spcPct val="35000"/>
                </a:spcAft>
              </a:pPr>
              <a:r>
                <a:rPr lang="en-AU" b="1" dirty="0">
                  <a:solidFill>
                    <a:prstClr val="black"/>
                  </a:solidFill>
                </a:rPr>
                <a:t>(e.g. BPMN)</a:t>
              </a:r>
            </a:p>
          </p:txBody>
        </p:sp>
      </p:grpSp>
    </p:spTree>
    <p:extLst>
      <p:ext uri="{BB962C8B-B14F-4D97-AF65-F5344CB8AC3E}">
        <p14:creationId xmlns:p14="http://schemas.microsoft.com/office/powerpoint/2010/main" val="309527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up)">
                                      <p:cBhvr>
                                        <p:cTn id="18" dur="500"/>
                                        <p:tgtEl>
                                          <p:spTgt spid="2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up)">
                                      <p:cBhvr>
                                        <p:cTn id="27" dur="500"/>
                                        <p:tgtEl>
                                          <p:spTgt spid="54"/>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up)">
                                      <p:cBhvr>
                                        <p:cTn id="43" dur="500"/>
                                        <p:tgtEl>
                                          <p:spTgt spid="57"/>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up)">
                                      <p:cBhvr>
                                        <p:cTn id="50" dur="500"/>
                                        <p:tgtEl>
                                          <p:spTgt spid="21"/>
                                        </p:tgtEl>
                                      </p:cBhvr>
                                    </p:animEffect>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1500"/>
                            </p:stCondLst>
                            <p:childTnLst>
                              <p:par>
                                <p:cTn id="56" presetID="16" presetClass="entr" presetSubtype="42"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arn(outHorizontal)">
                                      <p:cBhvr>
                                        <p:cTn id="58" dur="500"/>
                                        <p:tgtEl>
                                          <p:spTgt spid="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16" grpId="0" animBg="1"/>
      <p:bldP spid="17"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cache2.asset-cache.net/gc/104087858-woman-wondering-gettyimages.jpg?v=1&amp;c=IWSAsset&amp;k=2&amp;d=eYhuhhXM9ToyyJD6wf6O3SGdBU0W6NAHUt7X8XEMkdE%3D"/>
          <p:cNvPicPr>
            <a:picLocks noChangeAspect="1" noChangeArrowheads="1"/>
          </p:cNvPicPr>
          <p:nvPr/>
        </p:nvPicPr>
        <p:blipFill rotWithShape="1">
          <a:blip r:embed="rId3">
            <a:extLst>
              <a:ext uri="{28A0092B-C50C-407E-A947-70E740481C1C}">
                <a14:useLocalDpi xmlns:a14="http://schemas.microsoft.com/office/drawing/2010/main" val="0"/>
              </a:ext>
            </a:extLst>
          </a:blip>
          <a:srcRect r="11004"/>
          <a:stretch/>
        </p:blipFill>
        <p:spPr bwMode="auto">
          <a:xfrm>
            <a:off x="0" y="570175"/>
            <a:ext cx="8393868" cy="62878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2"/>
          <p:cNvSpPr>
            <a:spLocks noGrp="1"/>
          </p:cNvSpPr>
          <p:nvPr>
            <p:ph type="title"/>
          </p:nvPr>
        </p:nvSpPr>
        <p:spPr>
          <a:xfrm>
            <a:off x="328972" y="105665"/>
            <a:ext cx="8064896" cy="792088"/>
          </a:xfrm>
        </p:spPr>
        <p:txBody>
          <a:bodyPr/>
          <a:lstStyle/>
          <a:p>
            <a:r>
              <a:rPr lang="en-AU" dirty="0"/>
              <a:t>How many levels in the process architecture?</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25</a:t>
            </a:fld>
            <a:endParaRPr lang="en-AU">
              <a:solidFill>
                <a:prstClr val="black">
                  <a:lumMod val="50000"/>
                  <a:lumOff val="50000"/>
                </a:prstClr>
              </a:solidFill>
            </a:endParaRPr>
          </a:p>
        </p:txBody>
      </p:sp>
    </p:spTree>
    <p:extLst>
      <p:ext uri="{BB962C8B-B14F-4D97-AF65-F5344CB8AC3E}">
        <p14:creationId xmlns:p14="http://schemas.microsoft.com/office/powerpoint/2010/main" val="460722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3011" name="AutoShape 3"/>
          <p:cNvSpPr>
            <a:spLocks noChangeArrowheads="1"/>
          </p:cNvSpPr>
          <p:nvPr/>
        </p:nvSpPr>
        <p:spPr bwMode="auto">
          <a:xfrm>
            <a:off x="2350846" y="1907801"/>
            <a:ext cx="4266467" cy="1379468"/>
          </a:xfrm>
          <a:prstGeom prst="triangle">
            <a:avLst>
              <a:gd name="adj" fmla="val 50000"/>
            </a:avLst>
          </a:prstGeom>
          <a:solidFill>
            <a:schemeClr val="accent2">
              <a:lumMod val="40000"/>
              <a:lumOff val="60000"/>
            </a:schemeClr>
          </a:solidFill>
          <a:ln w="3175">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1523">
              <a:solidFill>
                <a:prstClr val="black"/>
              </a:solidFill>
              <a:ea typeface="ＭＳ Ｐゴシック" pitchFamily="34" charset="-128"/>
            </a:endParaRPr>
          </a:p>
        </p:txBody>
      </p:sp>
      <p:sp>
        <p:nvSpPr>
          <p:cNvPr id="2603012" name="AutoShape 4"/>
          <p:cNvSpPr>
            <a:spLocks noChangeArrowheads="1"/>
          </p:cNvSpPr>
          <p:nvPr/>
        </p:nvSpPr>
        <p:spPr bwMode="auto">
          <a:xfrm>
            <a:off x="3995050" y="2354523"/>
            <a:ext cx="1027601" cy="324746"/>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Strategic</a:t>
            </a:r>
            <a:br>
              <a:rPr lang="en-US" sz="1050" dirty="0">
                <a:solidFill>
                  <a:prstClr val="black"/>
                </a:solidFill>
                <a:ea typeface="ＭＳ Ｐゴシック" charset="-128"/>
              </a:rPr>
            </a:br>
            <a:r>
              <a:rPr lang="en-US" sz="1050" dirty="0">
                <a:solidFill>
                  <a:prstClr val="black"/>
                </a:solidFill>
                <a:ea typeface="ＭＳ Ｐゴシック" charset="-128"/>
              </a:rPr>
              <a:t>Management</a:t>
            </a:r>
          </a:p>
        </p:txBody>
      </p:sp>
      <p:sp>
        <p:nvSpPr>
          <p:cNvPr id="2603013" name="AutoShape 5"/>
          <p:cNvSpPr>
            <a:spLocks noChangeArrowheads="1"/>
          </p:cNvSpPr>
          <p:nvPr/>
        </p:nvSpPr>
        <p:spPr bwMode="auto">
          <a:xfrm>
            <a:off x="3250429" y="2755627"/>
            <a:ext cx="855227" cy="30141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200" dirty="0">
                <a:solidFill>
                  <a:prstClr val="black"/>
                </a:solidFill>
                <a:ea typeface="ＭＳ Ｐゴシック" charset="-128"/>
              </a:rPr>
              <a:t> </a:t>
            </a:r>
            <a:r>
              <a:rPr lang="en-US" sz="1050" dirty="0">
                <a:solidFill>
                  <a:prstClr val="black"/>
                </a:solidFill>
                <a:ea typeface="ＭＳ Ｐゴシック" charset="-128"/>
              </a:rPr>
              <a:t>Corporate</a:t>
            </a:r>
            <a:br>
              <a:rPr lang="en-US" sz="1050" dirty="0">
                <a:solidFill>
                  <a:prstClr val="black"/>
                </a:solidFill>
                <a:ea typeface="ＭＳ Ｐゴシック" charset="-128"/>
              </a:rPr>
            </a:br>
            <a:r>
              <a:rPr lang="en-US" sz="1050" dirty="0">
                <a:solidFill>
                  <a:prstClr val="black"/>
                </a:solidFill>
                <a:ea typeface="ＭＳ Ｐゴシック" charset="-128"/>
              </a:rPr>
              <a:t>Development</a:t>
            </a:r>
          </a:p>
        </p:txBody>
      </p:sp>
      <p:sp>
        <p:nvSpPr>
          <p:cNvPr id="2603014" name="AutoShape 6"/>
          <p:cNvSpPr>
            <a:spLocks noChangeArrowheads="1"/>
          </p:cNvSpPr>
          <p:nvPr/>
        </p:nvSpPr>
        <p:spPr bwMode="auto">
          <a:xfrm>
            <a:off x="5045245" y="2756078"/>
            <a:ext cx="686926" cy="30096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Investor</a:t>
            </a:r>
            <a:br>
              <a:rPr lang="en-US" sz="1050" dirty="0">
                <a:solidFill>
                  <a:prstClr val="black"/>
                </a:solidFill>
                <a:ea typeface="ＭＳ Ｐゴシック" charset="-128"/>
              </a:rPr>
            </a:br>
            <a:r>
              <a:rPr lang="en-US" sz="1050" dirty="0">
                <a:solidFill>
                  <a:prstClr val="black"/>
                </a:solidFill>
                <a:ea typeface="ＭＳ Ｐゴシック" charset="-128"/>
              </a:rPr>
              <a:t>Relations</a:t>
            </a:r>
          </a:p>
        </p:txBody>
      </p:sp>
      <p:sp>
        <p:nvSpPr>
          <p:cNvPr id="2603015" name="Rectangle 7"/>
          <p:cNvSpPr>
            <a:spLocks noChangeArrowheads="1"/>
          </p:cNvSpPr>
          <p:nvPr/>
        </p:nvSpPr>
        <p:spPr bwMode="auto">
          <a:xfrm>
            <a:off x="2350846" y="3323538"/>
            <a:ext cx="4266467" cy="1693618"/>
          </a:xfrm>
          <a:prstGeom prst="rect">
            <a:avLst/>
          </a:prstGeom>
          <a:solidFill>
            <a:schemeClr val="accent5">
              <a:lumMod val="60000"/>
              <a:lumOff val="4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a:solidFill>
                <a:prstClr val="black"/>
              </a:solidFill>
              <a:ea typeface="ＭＳ Ｐゴシック" pitchFamily="34" charset="-128"/>
            </a:endParaRPr>
          </a:p>
        </p:txBody>
      </p:sp>
      <p:sp>
        <p:nvSpPr>
          <p:cNvPr id="2603016" name="AutoShape 8"/>
          <p:cNvSpPr>
            <a:spLocks noChangeArrowheads="1"/>
          </p:cNvSpPr>
          <p:nvPr/>
        </p:nvSpPr>
        <p:spPr bwMode="auto">
          <a:xfrm>
            <a:off x="2971712" y="3512572"/>
            <a:ext cx="3198549" cy="19013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Risk Assessment &amp; Management</a:t>
            </a:r>
          </a:p>
        </p:txBody>
      </p:sp>
      <p:sp>
        <p:nvSpPr>
          <p:cNvPr id="2603017" name="AutoShape 9"/>
          <p:cNvSpPr>
            <a:spLocks noChangeArrowheads="1"/>
          </p:cNvSpPr>
          <p:nvPr/>
        </p:nvSpPr>
        <p:spPr bwMode="auto">
          <a:xfrm>
            <a:off x="4186721" y="2748137"/>
            <a:ext cx="788324" cy="30890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Market</a:t>
            </a:r>
            <a:br>
              <a:rPr lang="en-US" sz="1050" dirty="0">
                <a:solidFill>
                  <a:prstClr val="black"/>
                </a:solidFill>
                <a:ea typeface="ＭＳ Ｐゴシック" charset="-128"/>
              </a:rPr>
            </a:br>
            <a:r>
              <a:rPr lang="en-US" sz="1050" dirty="0">
                <a:solidFill>
                  <a:prstClr val="black"/>
                </a:solidFill>
                <a:ea typeface="ＭＳ Ｐゴシック" charset="-128"/>
              </a:rPr>
              <a:t>Development</a:t>
            </a:r>
          </a:p>
        </p:txBody>
      </p:sp>
      <p:sp>
        <p:nvSpPr>
          <p:cNvPr id="2603019" name="Text Box 11"/>
          <p:cNvSpPr txBox="1">
            <a:spLocks noChangeArrowheads="1"/>
          </p:cNvSpPr>
          <p:nvPr/>
        </p:nvSpPr>
        <p:spPr bwMode="auto">
          <a:xfrm>
            <a:off x="2580520" y="3059941"/>
            <a:ext cx="1694566" cy="276999"/>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200" b="1" dirty="0">
                <a:solidFill>
                  <a:prstClr val="black"/>
                </a:solidFill>
                <a:ea typeface="ＭＳ Ｐゴシック" charset="-128"/>
              </a:rPr>
              <a:t>Management processes</a:t>
            </a:r>
          </a:p>
        </p:txBody>
      </p:sp>
      <p:sp>
        <p:nvSpPr>
          <p:cNvPr id="2603020" name="AutoShape 12"/>
          <p:cNvSpPr>
            <a:spLocks noChangeArrowheads="1"/>
          </p:cNvSpPr>
          <p:nvPr/>
        </p:nvSpPr>
        <p:spPr bwMode="auto">
          <a:xfrm>
            <a:off x="2971712" y="3788979"/>
            <a:ext cx="3198549" cy="18852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Marketing &amp; Sales</a:t>
            </a:r>
          </a:p>
        </p:txBody>
      </p:sp>
      <p:sp>
        <p:nvSpPr>
          <p:cNvPr id="2603021" name="AutoShape 13"/>
          <p:cNvSpPr>
            <a:spLocks noChangeArrowheads="1"/>
          </p:cNvSpPr>
          <p:nvPr/>
        </p:nvSpPr>
        <p:spPr bwMode="auto">
          <a:xfrm>
            <a:off x="2971714" y="4044552"/>
            <a:ext cx="1027601" cy="2879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Underwriting</a:t>
            </a:r>
          </a:p>
          <a:p>
            <a:pPr algn="ctr" eaLnBrk="0" fontAlgn="base" hangingPunct="0">
              <a:spcBef>
                <a:spcPct val="0"/>
              </a:spcBef>
              <a:spcAft>
                <a:spcPct val="0"/>
              </a:spcAft>
            </a:pPr>
            <a:r>
              <a:rPr lang="en-US" sz="1050" dirty="0">
                <a:solidFill>
                  <a:prstClr val="black"/>
                </a:solidFill>
                <a:ea typeface="ＭＳ Ｐゴシック" charset="-128"/>
              </a:rPr>
              <a:t>Management</a:t>
            </a:r>
          </a:p>
        </p:txBody>
      </p:sp>
      <p:sp>
        <p:nvSpPr>
          <p:cNvPr id="2603022" name="AutoShape 14"/>
          <p:cNvSpPr>
            <a:spLocks noChangeArrowheads="1"/>
          </p:cNvSpPr>
          <p:nvPr/>
        </p:nvSpPr>
        <p:spPr bwMode="auto">
          <a:xfrm>
            <a:off x="4059101" y="4044508"/>
            <a:ext cx="1027601" cy="2879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   Policy</a:t>
            </a:r>
            <a:br>
              <a:rPr lang="en-US" sz="1050" dirty="0">
                <a:solidFill>
                  <a:prstClr val="black"/>
                </a:solidFill>
                <a:ea typeface="ＭＳ Ｐゴシック" charset="-128"/>
              </a:rPr>
            </a:br>
            <a:r>
              <a:rPr lang="en-US" sz="1050" dirty="0">
                <a:solidFill>
                  <a:prstClr val="black"/>
                </a:solidFill>
                <a:ea typeface="ＭＳ Ｐゴシック" charset="-128"/>
              </a:rPr>
              <a:t>   Servicing</a:t>
            </a:r>
          </a:p>
        </p:txBody>
      </p:sp>
      <p:sp>
        <p:nvSpPr>
          <p:cNvPr id="2603023" name="AutoShape 15"/>
          <p:cNvSpPr>
            <a:spLocks noChangeArrowheads="1"/>
          </p:cNvSpPr>
          <p:nvPr/>
        </p:nvSpPr>
        <p:spPr bwMode="auto">
          <a:xfrm>
            <a:off x="5146489" y="4044508"/>
            <a:ext cx="1027601" cy="2879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Claims</a:t>
            </a:r>
            <a:br>
              <a:rPr lang="en-US" sz="1050" dirty="0">
                <a:solidFill>
                  <a:prstClr val="black"/>
                </a:solidFill>
                <a:ea typeface="ＭＳ Ｐゴシック" charset="-128"/>
              </a:rPr>
            </a:br>
            <a:r>
              <a:rPr lang="en-US" sz="1050" dirty="0">
                <a:solidFill>
                  <a:prstClr val="black"/>
                </a:solidFill>
                <a:ea typeface="ＭＳ Ｐゴシック" charset="-128"/>
              </a:rPr>
              <a:t>Management</a:t>
            </a:r>
          </a:p>
        </p:txBody>
      </p:sp>
      <p:sp>
        <p:nvSpPr>
          <p:cNvPr id="2603024" name="AutoShape 16"/>
          <p:cNvSpPr>
            <a:spLocks noChangeArrowheads="1"/>
          </p:cNvSpPr>
          <p:nvPr/>
        </p:nvSpPr>
        <p:spPr bwMode="auto">
          <a:xfrm>
            <a:off x="2971712" y="4405138"/>
            <a:ext cx="3198549" cy="17679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Payments Collection and Disbursement</a:t>
            </a:r>
          </a:p>
        </p:txBody>
      </p:sp>
      <p:sp>
        <p:nvSpPr>
          <p:cNvPr id="2603025" name="AutoShape 17"/>
          <p:cNvSpPr>
            <a:spLocks noChangeArrowheads="1"/>
          </p:cNvSpPr>
          <p:nvPr/>
        </p:nvSpPr>
        <p:spPr bwMode="auto">
          <a:xfrm>
            <a:off x="2971712" y="4656671"/>
            <a:ext cx="3198549" cy="1747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Assets Management</a:t>
            </a:r>
          </a:p>
        </p:txBody>
      </p:sp>
      <p:sp>
        <p:nvSpPr>
          <p:cNvPr id="2603026" name="Rectangle 18"/>
          <p:cNvSpPr>
            <a:spLocks noChangeArrowheads="1"/>
          </p:cNvSpPr>
          <p:nvPr/>
        </p:nvSpPr>
        <p:spPr bwMode="auto">
          <a:xfrm>
            <a:off x="2350846" y="5053425"/>
            <a:ext cx="4266467" cy="653927"/>
          </a:xfrm>
          <a:prstGeom prst="rect">
            <a:avLst/>
          </a:prstGeom>
          <a:solidFill>
            <a:schemeClr val="accent1">
              <a:lumMod val="60000"/>
              <a:lumOff val="4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a:solidFill>
                <a:prstClr val="black"/>
              </a:solidFill>
              <a:ea typeface="ＭＳ Ｐゴシック" pitchFamily="34" charset="-128"/>
            </a:endParaRPr>
          </a:p>
        </p:txBody>
      </p:sp>
      <p:sp>
        <p:nvSpPr>
          <p:cNvPr id="2603027" name="AutoShape 19"/>
          <p:cNvSpPr>
            <a:spLocks noChangeArrowheads="1"/>
          </p:cNvSpPr>
          <p:nvPr/>
        </p:nvSpPr>
        <p:spPr bwMode="auto">
          <a:xfrm>
            <a:off x="2508006" y="5166009"/>
            <a:ext cx="692394" cy="2890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Finance/</a:t>
            </a:r>
          </a:p>
          <a:p>
            <a:pPr algn="ctr" eaLnBrk="0" fontAlgn="base" hangingPunct="0">
              <a:spcBef>
                <a:spcPct val="0"/>
              </a:spcBef>
              <a:spcAft>
                <a:spcPct val="0"/>
              </a:spcAft>
            </a:pPr>
            <a:r>
              <a:rPr lang="en-US" sz="1050" dirty="0">
                <a:solidFill>
                  <a:prstClr val="black"/>
                </a:solidFill>
                <a:ea typeface="ＭＳ Ｐゴシック" charset="-128"/>
              </a:rPr>
              <a:t>Treasury</a:t>
            </a:r>
          </a:p>
        </p:txBody>
      </p:sp>
      <p:sp>
        <p:nvSpPr>
          <p:cNvPr id="2603028" name="AutoShape 20"/>
          <p:cNvSpPr>
            <a:spLocks noChangeArrowheads="1"/>
          </p:cNvSpPr>
          <p:nvPr/>
        </p:nvSpPr>
        <p:spPr bwMode="auto">
          <a:xfrm>
            <a:off x="3258650" y="5166009"/>
            <a:ext cx="692394" cy="2890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Legal/</a:t>
            </a:r>
          </a:p>
          <a:p>
            <a:pPr algn="ctr" eaLnBrk="0" fontAlgn="base" hangingPunct="0">
              <a:spcBef>
                <a:spcPct val="0"/>
              </a:spcBef>
              <a:spcAft>
                <a:spcPct val="0"/>
              </a:spcAft>
            </a:pPr>
            <a:r>
              <a:rPr lang="en-US" sz="1050" dirty="0">
                <a:solidFill>
                  <a:prstClr val="black"/>
                </a:solidFill>
                <a:ea typeface="ＭＳ Ｐゴシック" charset="-128"/>
              </a:rPr>
              <a:t>Audit</a:t>
            </a:r>
          </a:p>
        </p:txBody>
      </p:sp>
      <p:sp>
        <p:nvSpPr>
          <p:cNvPr id="2603029" name="AutoShape 21"/>
          <p:cNvSpPr>
            <a:spLocks noChangeArrowheads="1"/>
          </p:cNvSpPr>
          <p:nvPr/>
        </p:nvSpPr>
        <p:spPr bwMode="auto">
          <a:xfrm>
            <a:off x="4009292" y="5166009"/>
            <a:ext cx="876842" cy="2890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Reinsurance</a:t>
            </a:r>
          </a:p>
        </p:txBody>
      </p:sp>
      <p:sp>
        <p:nvSpPr>
          <p:cNvPr id="2603030" name="AutoShape 22"/>
          <p:cNvSpPr>
            <a:spLocks noChangeArrowheads="1"/>
          </p:cNvSpPr>
          <p:nvPr/>
        </p:nvSpPr>
        <p:spPr bwMode="auto">
          <a:xfrm>
            <a:off x="4971525" y="5166009"/>
            <a:ext cx="676172" cy="2890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IT</a:t>
            </a:r>
          </a:p>
        </p:txBody>
      </p:sp>
      <p:sp>
        <p:nvSpPr>
          <p:cNvPr id="2603031" name="AutoShape 23"/>
          <p:cNvSpPr>
            <a:spLocks noChangeArrowheads="1"/>
          </p:cNvSpPr>
          <p:nvPr/>
        </p:nvSpPr>
        <p:spPr bwMode="auto">
          <a:xfrm>
            <a:off x="5733085" y="5166009"/>
            <a:ext cx="703868" cy="28904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HR</a:t>
            </a:r>
          </a:p>
        </p:txBody>
      </p:sp>
      <p:sp>
        <p:nvSpPr>
          <p:cNvPr id="2603032" name="Text Box 24"/>
          <p:cNvSpPr txBox="1">
            <a:spLocks noChangeArrowheads="1"/>
          </p:cNvSpPr>
          <p:nvPr/>
        </p:nvSpPr>
        <p:spPr bwMode="auto">
          <a:xfrm>
            <a:off x="2295892" y="4807240"/>
            <a:ext cx="1134862" cy="276999"/>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200" b="1" dirty="0">
                <a:solidFill>
                  <a:prstClr val="black"/>
                </a:solidFill>
                <a:ea typeface="ＭＳ Ｐゴシック" charset="-128"/>
              </a:rPr>
              <a:t>Core processes</a:t>
            </a:r>
          </a:p>
        </p:txBody>
      </p:sp>
      <p:sp>
        <p:nvSpPr>
          <p:cNvPr id="2603033" name="Text Box 25"/>
          <p:cNvSpPr txBox="1">
            <a:spLocks noChangeArrowheads="1"/>
          </p:cNvSpPr>
          <p:nvPr/>
        </p:nvSpPr>
        <p:spPr bwMode="auto">
          <a:xfrm>
            <a:off x="2295894" y="5488644"/>
            <a:ext cx="1352999" cy="276999"/>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200" b="1" dirty="0">
                <a:solidFill>
                  <a:prstClr val="black"/>
                </a:solidFill>
                <a:ea typeface="ＭＳ Ｐゴシック" charset="-128"/>
              </a:rPr>
              <a:t>Support processes</a:t>
            </a:r>
          </a:p>
        </p:txBody>
      </p:sp>
      <p:sp>
        <p:nvSpPr>
          <p:cNvPr id="2" name="Title 1"/>
          <p:cNvSpPr>
            <a:spLocks noGrp="1"/>
          </p:cNvSpPr>
          <p:nvPr>
            <p:ph type="title"/>
          </p:nvPr>
        </p:nvSpPr>
        <p:spPr/>
        <p:txBody>
          <a:bodyPr>
            <a:normAutofit/>
          </a:bodyPr>
          <a:lstStyle/>
          <a:p>
            <a:r>
              <a:rPr lang="en-AU" dirty="0"/>
              <a:t>Example: hierarchical process architecture</a:t>
            </a:r>
          </a:p>
        </p:txBody>
      </p:sp>
      <p:sp>
        <p:nvSpPr>
          <p:cNvPr id="27" name="Text Box 24"/>
          <p:cNvSpPr txBox="1">
            <a:spLocks noChangeArrowheads="1"/>
          </p:cNvSpPr>
          <p:nvPr/>
        </p:nvSpPr>
        <p:spPr bwMode="auto">
          <a:xfrm>
            <a:off x="1701984" y="1847859"/>
            <a:ext cx="956672" cy="415498"/>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2100" b="1" dirty="0">
                <a:solidFill>
                  <a:prstClr val="black"/>
                </a:solidFill>
                <a:ea typeface="ＭＳ Ｐゴシック" charset="-128"/>
              </a:rPr>
              <a:t>Level 1</a:t>
            </a:r>
          </a:p>
        </p:txBody>
      </p:sp>
      <p:sp>
        <p:nvSpPr>
          <p:cNvPr id="26" name="Text Box 24"/>
          <p:cNvSpPr txBox="1">
            <a:spLocks noChangeArrowheads="1"/>
          </p:cNvSpPr>
          <p:nvPr/>
        </p:nvSpPr>
        <p:spPr bwMode="auto">
          <a:xfrm>
            <a:off x="492479" y="878574"/>
            <a:ext cx="2349426" cy="415498"/>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2100" b="1" dirty="0">
                <a:solidFill>
                  <a:prstClr val="black"/>
                </a:solidFill>
                <a:ea typeface="ＭＳ Ｐゴシック" charset="-128"/>
              </a:rPr>
              <a:t>Insurance company</a:t>
            </a:r>
          </a:p>
        </p:txBody>
      </p:sp>
      <p:sp>
        <p:nvSpPr>
          <p:cNvPr id="28" name="AutoShape 3"/>
          <p:cNvSpPr>
            <a:spLocks noChangeArrowheads="1"/>
          </p:cNvSpPr>
          <p:nvPr/>
        </p:nvSpPr>
        <p:spPr bwMode="auto">
          <a:xfrm>
            <a:off x="2350845" y="1923558"/>
            <a:ext cx="4266467" cy="1379468"/>
          </a:xfrm>
          <a:prstGeom prst="triangle">
            <a:avLst>
              <a:gd name="adj" fmla="val 50000"/>
            </a:avLst>
          </a:prstGeom>
          <a:noFill/>
          <a:ln w="57150">
            <a:solidFill>
              <a:srgbClr val="C00000"/>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1523">
              <a:solidFill>
                <a:prstClr val="black"/>
              </a:solidFill>
              <a:ea typeface="ＭＳ Ｐゴシック" pitchFamily="34" charset="-128"/>
            </a:endParaRPr>
          </a:p>
        </p:txBody>
      </p:sp>
    </p:spTree>
    <p:extLst>
      <p:ext uri="{BB962C8B-B14F-4D97-AF65-F5344CB8AC3E}">
        <p14:creationId xmlns:p14="http://schemas.microsoft.com/office/powerpoint/2010/main" val="1357851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098731" y="1858456"/>
            <a:ext cx="5619800" cy="4462409"/>
          </a:xfrm>
          <a:prstGeom prst="rect">
            <a:avLst/>
          </a:prstGeom>
          <a:solidFill>
            <a:schemeClr val="accent2">
              <a:lumMod val="40000"/>
              <a:lumOff val="6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1523">
              <a:solidFill>
                <a:prstClr val="black"/>
              </a:solidFill>
              <a:ea typeface="ＭＳ Ｐゴシック" pitchFamily="34" charset="-128"/>
            </a:endParaRPr>
          </a:p>
        </p:txBody>
      </p:sp>
      <p:sp>
        <p:nvSpPr>
          <p:cNvPr id="5" name="AutoShape 8"/>
          <p:cNvSpPr>
            <a:spLocks noChangeArrowheads="1"/>
          </p:cNvSpPr>
          <p:nvPr/>
        </p:nvSpPr>
        <p:spPr bwMode="auto">
          <a:xfrm>
            <a:off x="1279732" y="2050294"/>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b="1" dirty="0">
                <a:solidFill>
                  <a:prstClr val="black"/>
                </a:solidFill>
                <a:ea typeface="ＭＳ Ｐゴシック" charset="-128"/>
              </a:rPr>
              <a:t>Strategic</a:t>
            </a:r>
          </a:p>
          <a:p>
            <a:pPr algn="ctr" eaLnBrk="0" fontAlgn="base" hangingPunct="0">
              <a:spcBef>
                <a:spcPct val="0"/>
              </a:spcBef>
              <a:spcAft>
                <a:spcPct val="0"/>
              </a:spcAft>
            </a:pPr>
            <a:r>
              <a:rPr lang="en-US" sz="1050" b="1" dirty="0">
                <a:solidFill>
                  <a:prstClr val="black"/>
                </a:solidFill>
                <a:ea typeface="ＭＳ Ｐゴシック" charset="-128"/>
              </a:rPr>
              <a:t>Management</a:t>
            </a:r>
          </a:p>
        </p:txBody>
      </p:sp>
      <p:sp>
        <p:nvSpPr>
          <p:cNvPr id="6" name="AutoShape 12"/>
          <p:cNvSpPr>
            <a:spLocks noChangeArrowheads="1"/>
          </p:cNvSpPr>
          <p:nvPr/>
        </p:nvSpPr>
        <p:spPr bwMode="auto">
          <a:xfrm>
            <a:off x="2607789" y="2050294"/>
            <a:ext cx="1186622"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b="1" dirty="0">
                <a:solidFill>
                  <a:prstClr val="black"/>
                </a:solidFill>
                <a:ea typeface="ＭＳ Ｐゴシック" charset="-128"/>
              </a:rPr>
              <a:t>Corporate</a:t>
            </a:r>
          </a:p>
          <a:p>
            <a:pPr algn="ctr" eaLnBrk="0" fontAlgn="base" hangingPunct="0">
              <a:spcBef>
                <a:spcPct val="0"/>
              </a:spcBef>
              <a:spcAft>
                <a:spcPct val="0"/>
              </a:spcAft>
            </a:pPr>
            <a:r>
              <a:rPr lang="en-US" sz="1050" b="1" dirty="0">
                <a:solidFill>
                  <a:prstClr val="black"/>
                </a:solidFill>
                <a:ea typeface="ＭＳ Ｐゴシック" charset="-128"/>
              </a:rPr>
              <a:t>development</a:t>
            </a:r>
          </a:p>
        </p:txBody>
      </p:sp>
      <p:sp>
        <p:nvSpPr>
          <p:cNvPr id="7" name="AutoShape 13"/>
          <p:cNvSpPr>
            <a:spLocks noChangeArrowheads="1"/>
          </p:cNvSpPr>
          <p:nvPr/>
        </p:nvSpPr>
        <p:spPr bwMode="auto">
          <a:xfrm>
            <a:off x="3908631" y="2050294"/>
            <a:ext cx="1213848"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b="1" dirty="0">
                <a:solidFill>
                  <a:prstClr val="black"/>
                </a:solidFill>
                <a:ea typeface="ＭＳ Ｐゴシック" charset="-128"/>
              </a:rPr>
              <a:t>Marketing</a:t>
            </a:r>
          </a:p>
          <a:p>
            <a:pPr algn="ctr" eaLnBrk="0" fontAlgn="base" hangingPunct="0">
              <a:spcBef>
                <a:spcPct val="0"/>
              </a:spcBef>
              <a:spcAft>
                <a:spcPct val="0"/>
              </a:spcAft>
            </a:pPr>
            <a:r>
              <a:rPr lang="en-US" sz="1050" b="1" dirty="0">
                <a:solidFill>
                  <a:prstClr val="black"/>
                </a:solidFill>
                <a:ea typeface="ＭＳ Ｐゴシック" charset="-128"/>
              </a:rPr>
              <a:t>development</a:t>
            </a:r>
          </a:p>
        </p:txBody>
      </p:sp>
      <p:sp>
        <p:nvSpPr>
          <p:cNvPr id="8" name="AutoShape 14"/>
          <p:cNvSpPr>
            <a:spLocks noChangeArrowheads="1"/>
          </p:cNvSpPr>
          <p:nvPr/>
        </p:nvSpPr>
        <p:spPr bwMode="auto">
          <a:xfrm>
            <a:off x="5246631" y="2050293"/>
            <a:ext cx="1203900"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b="1" dirty="0">
                <a:solidFill>
                  <a:prstClr val="black"/>
                </a:solidFill>
                <a:ea typeface="ＭＳ Ｐゴシック" charset="-128"/>
              </a:rPr>
              <a:t>Investor</a:t>
            </a:r>
          </a:p>
          <a:p>
            <a:pPr algn="ctr" eaLnBrk="0" fontAlgn="base" hangingPunct="0">
              <a:spcBef>
                <a:spcPct val="0"/>
              </a:spcBef>
              <a:spcAft>
                <a:spcPct val="0"/>
              </a:spcAft>
            </a:pPr>
            <a:r>
              <a:rPr lang="en-US" sz="1050" b="1" dirty="0">
                <a:solidFill>
                  <a:prstClr val="black"/>
                </a:solidFill>
                <a:ea typeface="ＭＳ Ｐゴシック" charset="-128"/>
              </a:rPr>
              <a:t>relations</a:t>
            </a:r>
          </a:p>
        </p:txBody>
      </p:sp>
      <p:sp>
        <p:nvSpPr>
          <p:cNvPr id="12" name="Text Box 24"/>
          <p:cNvSpPr txBox="1">
            <a:spLocks noChangeArrowheads="1"/>
          </p:cNvSpPr>
          <p:nvPr/>
        </p:nvSpPr>
        <p:spPr bwMode="auto">
          <a:xfrm>
            <a:off x="1099961" y="6066950"/>
            <a:ext cx="1694566" cy="276999"/>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200" b="1" dirty="0">
                <a:solidFill>
                  <a:prstClr val="black"/>
                </a:solidFill>
                <a:ea typeface="ＭＳ Ｐゴシック" charset="-128"/>
              </a:rPr>
              <a:t>Management processes</a:t>
            </a:r>
          </a:p>
        </p:txBody>
      </p:sp>
      <p:sp>
        <p:nvSpPr>
          <p:cNvPr id="13" name="AutoShape 8"/>
          <p:cNvSpPr>
            <a:spLocks noChangeArrowheads="1"/>
          </p:cNvSpPr>
          <p:nvPr/>
        </p:nvSpPr>
        <p:spPr bwMode="auto">
          <a:xfrm>
            <a:off x="1291563" y="2670660"/>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Define</a:t>
            </a:r>
          </a:p>
          <a:p>
            <a:pPr algn="ctr" eaLnBrk="0" fontAlgn="base" hangingPunct="0">
              <a:spcBef>
                <a:spcPct val="0"/>
              </a:spcBef>
              <a:spcAft>
                <a:spcPct val="0"/>
              </a:spcAft>
            </a:pPr>
            <a:r>
              <a:rPr lang="en-US" sz="1050" dirty="0">
                <a:solidFill>
                  <a:prstClr val="black"/>
                </a:solidFill>
                <a:ea typeface="ＭＳ Ｐゴシック" charset="-128"/>
              </a:rPr>
              <a:t>business concept &amp;</a:t>
            </a:r>
          </a:p>
          <a:p>
            <a:pPr algn="ctr" eaLnBrk="0" fontAlgn="base" hangingPunct="0">
              <a:spcBef>
                <a:spcPct val="0"/>
              </a:spcBef>
              <a:spcAft>
                <a:spcPct val="0"/>
              </a:spcAft>
            </a:pPr>
            <a:r>
              <a:rPr lang="en-US" sz="1050" dirty="0">
                <a:solidFill>
                  <a:prstClr val="black"/>
                </a:solidFill>
                <a:ea typeface="ＭＳ Ｐゴシック" charset="-128"/>
              </a:rPr>
              <a:t>long-term vision</a:t>
            </a:r>
          </a:p>
        </p:txBody>
      </p:sp>
      <p:sp>
        <p:nvSpPr>
          <p:cNvPr id="14" name="AutoShape 8"/>
          <p:cNvSpPr>
            <a:spLocks noChangeArrowheads="1"/>
          </p:cNvSpPr>
          <p:nvPr/>
        </p:nvSpPr>
        <p:spPr bwMode="auto">
          <a:xfrm>
            <a:off x="1291562" y="3302585"/>
            <a:ext cx="1186631" cy="523307"/>
          </a:xfrm>
          <a:prstGeom prst="rect">
            <a:avLst/>
          </a:prstGeom>
          <a:solidFill>
            <a:schemeClr val="bg1"/>
          </a:solidFill>
          <a:ln w="3175">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Develop</a:t>
            </a:r>
          </a:p>
          <a:p>
            <a:pPr algn="ctr" eaLnBrk="0" fontAlgn="base" hangingPunct="0">
              <a:spcBef>
                <a:spcPct val="0"/>
              </a:spcBef>
              <a:spcAft>
                <a:spcPct val="0"/>
              </a:spcAft>
            </a:pPr>
            <a:r>
              <a:rPr lang="en-US" sz="1050" dirty="0">
                <a:solidFill>
                  <a:prstClr val="black"/>
                </a:solidFill>
                <a:ea typeface="ＭＳ Ｐゴシック" charset="-128"/>
              </a:rPr>
              <a:t>business</a:t>
            </a:r>
          </a:p>
          <a:p>
            <a:pPr algn="ctr" eaLnBrk="0" fontAlgn="base" hangingPunct="0">
              <a:spcBef>
                <a:spcPct val="0"/>
              </a:spcBef>
              <a:spcAft>
                <a:spcPct val="0"/>
              </a:spcAft>
            </a:pPr>
            <a:r>
              <a:rPr lang="en-US" sz="1050" dirty="0">
                <a:solidFill>
                  <a:prstClr val="black"/>
                </a:solidFill>
                <a:ea typeface="ＭＳ Ｐゴシック" charset="-128"/>
              </a:rPr>
              <a:t>strategy</a:t>
            </a:r>
          </a:p>
        </p:txBody>
      </p:sp>
      <p:sp>
        <p:nvSpPr>
          <p:cNvPr id="18" name="AutoShape 8"/>
          <p:cNvSpPr>
            <a:spLocks noChangeArrowheads="1"/>
          </p:cNvSpPr>
          <p:nvPr/>
        </p:nvSpPr>
        <p:spPr bwMode="auto">
          <a:xfrm>
            <a:off x="2607783" y="2670780"/>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Design &amp; manage</a:t>
            </a:r>
          </a:p>
          <a:p>
            <a:pPr algn="ctr" eaLnBrk="0" fontAlgn="base" hangingPunct="0">
              <a:spcBef>
                <a:spcPct val="0"/>
              </a:spcBef>
              <a:spcAft>
                <a:spcPct val="0"/>
              </a:spcAft>
            </a:pPr>
            <a:r>
              <a:rPr lang="en-US" sz="1050" dirty="0">
                <a:solidFill>
                  <a:prstClr val="black"/>
                </a:solidFill>
                <a:ea typeface="ＭＳ Ｐゴシック" charset="-128"/>
              </a:rPr>
              <a:t>corporate policies</a:t>
            </a:r>
          </a:p>
        </p:txBody>
      </p:sp>
      <p:sp>
        <p:nvSpPr>
          <p:cNvPr id="20" name="AutoShape 8"/>
          <p:cNvSpPr>
            <a:spLocks noChangeArrowheads="1"/>
          </p:cNvSpPr>
          <p:nvPr/>
        </p:nvSpPr>
        <p:spPr bwMode="auto">
          <a:xfrm>
            <a:off x="2619625" y="3308457"/>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Manage</a:t>
            </a:r>
          </a:p>
          <a:p>
            <a:pPr algn="ctr" eaLnBrk="0" fontAlgn="base" hangingPunct="0">
              <a:spcBef>
                <a:spcPct val="0"/>
              </a:spcBef>
              <a:spcAft>
                <a:spcPct val="0"/>
              </a:spcAft>
            </a:pPr>
            <a:r>
              <a:rPr lang="en-US" sz="1050" dirty="0">
                <a:solidFill>
                  <a:prstClr val="black"/>
                </a:solidFill>
                <a:ea typeface="ＭＳ Ｐゴシック" charset="-128"/>
              </a:rPr>
              <a:t>knowledge</a:t>
            </a:r>
          </a:p>
        </p:txBody>
      </p:sp>
      <p:sp>
        <p:nvSpPr>
          <p:cNvPr id="28" name="AutoShape 8"/>
          <p:cNvSpPr>
            <a:spLocks noChangeArrowheads="1"/>
          </p:cNvSpPr>
          <p:nvPr/>
        </p:nvSpPr>
        <p:spPr bwMode="auto">
          <a:xfrm>
            <a:off x="5263903" y="2670780"/>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Plan</a:t>
            </a:r>
          </a:p>
          <a:p>
            <a:pPr algn="ctr" eaLnBrk="0" fontAlgn="base" hangingPunct="0">
              <a:spcBef>
                <a:spcPct val="0"/>
              </a:spcBef>
              <a:spcAft>
                <a:spcPct val="0"/>
              </a:spcAft>
            </a:pPr>
            <a:r>
              <a:rPr lang="en-US" sz="1050" dirty="0">
                <a:solidFill>
                  <a:prstClr val="black"/>
                </a:solidFill>
                <a:ea typeface="ＭＳ Ｐゴシック" charset="-128"/>
              </a:rPr>
              <a:t>investor</a:t>
            </a:r>
          </a:p>
          <a:p>
            <a:pPr algn="ctr" eaLnBrk="0" fontAlgn="base" hangingPunct="0">
              <a:spcBef>
                <a:spcPct val="0"/>
              </a:spcBef>
              <a:spcAft>
                <a:spcPct val="0"/>
              </a:spcAft>
            </a:pPr>
            <a:r>
              <a:rPr lang="en-US" sz="1050" dirty="0">
                <a:solidFill>
                  <a:prstClr val="black"/>
                </a:solidFill>
                <a:ea typeface="ＭＳ Ｐゴシック" charset="-128"/>
              </a:rPr>
              <a:t>relations</a:t>
            </a:r>
          </a:p>
        </p:txBody>
      </p:sp>
      <p:sp>
        <p:nvSpPr>
          <p:cNvPr id="29" name="AutoShape 8"/>
          <p:cNvSpPr>
            <a:spLocks noChangeArrowheads="1"/>
          </p:cNvSpPr>
          <p:nvPr/>
        </p:nvSpPr>
        <p:spPr bwMode="auto">
          <a:xfrm>
            <a:off x="5263902" y="3302705"/>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Build</a:t>
            </a:r>
          </a:p>
          <a:p>
            <a:pPr algn="ctr" eaLnBrk="0" fontAlgn="base" hangingPunct="0">
              <a:spcBef>
                <a:spcPct val="0"/>
              </a:spcBef>
              <a:spcAft>
                <a:spcPct val="0"/>
              </a:spcAft>
            </a:pPr>
            <a:r>
              <a:rPr lang="en-US" sz="1050" dirty="0">
                <a:solidFill>
                  <a:prstClr val="black"/>
                </a:solidFill>
                <a:ea typeface="ＭＳ Ｐゴシック" charset="-128"/>
              </a:rPr>
              <a:t>investor</a:t>
            </a:r>
          </a:p>
          <a:p>
            <a:pPr algn="ctr" eaLnBrk="0" fontAlgn="base" hangingPunct="0">
              <a:spcBef>
                <a:spcPct val="0"/>
              </a:spcBef>
              <a:spcAft>
                <a:spcPct val="0"/>
              </a:spcAft>
            </a:pPr>
            <a:r>
              <a:rPr lang="en-US" sz="1050" dirty="0">
                <a:solidFill>
                  <a:prstClr val="black"/>
                </a:solidFill>
                <a:ea typeface="ＭＳ Ｐゴシック" charset="-128"/>
              </a:rPr>
              <a:t>relations</a:t>
            </a:r>
          </a:p>
        </p:txBody>
      </p:sp>
      <p:sp>
        <p:nvSpPr>
          <p:cNvPr id="30" name="AutoShape 8"/>
          <p:cNvSpPr>
            <a:spLocks noChangeArrowheads="1"/>
          </p:cNvSpPr>
          <p:nvPr/>
        </p:nvSpPr>
        <p:spPr bwMode="auto">
          <a:xfrm>
            <a:off x="5263901" y="3934629"/>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Manage</a:t>
            </a:r>
          </a:p>
          <a:p>
            <a:pPr algn="ctr" eaLnBrk="0" fontAlgn="base" hangingPunct="0">
              <a:spcBef>
                <a:spcPct val="0"/>
              </a:spcBef>
              <a:spcAft>
                <a:spcPct val="0"/>
              </a:spcAft>
            </a:pPr>
            <a:r>
              <a:rPr lang="en-US" sz="1050" dirty="0">
                <a:solidFill>
                  <a:prstClr val="black"/>
                </a:solidFill>
                <a:ea typeface="ＭＳ Ｐゴシック" charset="-128"/>
              </a:rPr>
              <a:t>investor</a:t>
            </a:r>
          </a:p>
          <a:p>
            <a:pPr algn="ctr" eaLnBrk="0" fontAlgn="base" hangingPunct="0">
              <a:spcBef>
                <a:spcPct val="0"/>
              </a:spcBef>
              <a:spcAft>
                <a:spcPct val="0"/>
              </a:spcAft>
            </a:pPr>
            <a:r>
              <a:rPr lang="en-US" sz="1050" dirty="0">
                <a:solidFill>
                  <a:prstClr val="black"/>
                </a:solidFill>
                <a:ea typeface="ＭＳ Ｐゴシック" charset="-128"/>
              </a:rPr>
              <a:t>relations</a:t>
            </a:r>
          </a:p>
        </p:txBody>
      </p:sp>
      <p:sp>
        <p:nvSpPr>
          <p:cNvPr id="31" name="AutoShape 8"/>
          <p:cNvSpPr>
            <a:spLocks noChangeArrowheads="1"/>
          </p:cNvSpPr>
          <p:nvPr/>
        </p:nvSpPr>
        <p:spPr bwMode="auto">
          <a:xfrm>
            <a:off x="5263901" y="4593215"/>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Communicate</a:t>
            </a:r>
          </a:p>
          <a:p>
            <a:pPr algn="ctr" eaLnBrk="0" fontAlgn="base" hangingPunct="0">
              <a:spcBef>
                <a:spcPct val="0"/>
              </a:spcBef>
              <a:spcAft>
                <a:spcPct val="0"/>
              </a:spcAft>
            </a:pPr>
            <a:r>
              <a:rPr lang="en-US" sz="1050" dirty="0">
                <a:solidFill>
                  <a:prstClr val="black"/>
                </a:solidFill>
                <a:ea typeface="ＭＳ Ｐゴシック" charset="-128"/>
              </a:rPr>
              <a:t>with stakeholders</a:t>
            </a:r>
          </a:p>
        </p:txBody>
      </p:sp>
      <p:sp>
        <p:nvSpPr>
          <p:cNvPr id="40" name="AutoShape 8"/>
          <p:cNvSpPr>
            <a:spLocks noChangeArrowheads="1"/>
          </p:cNvSpPr>
          <p:nvPr/>
        </p:nvSpPr>
        <p:spPr bwMode="auto">
          <a:xfrm>
            <a:off x="1291562" y="3934509"/>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Manage</a:t>
            </a:r>
          </a:p>
          <a:p>
            <a:pPr algn="ctr" eaLnBrk="0" fontAlgn="base" hangingPunct="0">
              <a:spcBef>
                <a:spcPct val="0"/>
              </a:spcBef>
              <a:spcAft>
                <a:spcPct val="0"/>
              </a:spcAft>
            </a:pPr>
            <a:r>
              <a:rPr lang="en-US" sz="1050" dirty="0">
                <a:solidFill>
                  <a:prstClr val="black"/>
                </a:solidFill>
                <a:ea typeface="ＭＳ Ｐゴシック" charset="-128"/>
              </a:rPr>
              <a:t>strategic</a:t>
            </a:r>
          </a:p>
          <a:p>
            <a:pPr algn="ctr" eaLnBrk="0" fontAlgn="base" hangingPunct="0">
              <a:spcBef>
                <a:spcPct val="0"/>
              </a:spcBef>
              <a:spcAft>
                <a:spcPct val="0"/>
              </a:spcAft>
            </a:pPr>
            <a:r>
              <a:rPr lang="en-US" sz="1050" dirty="0">
                <a:solidFill>
                  <a:prstClr val="black"/>
                </a:solidFill>
                <a:ea typeface="ＭＳ Ｐゴシック" charset="-128"/>
              </a:rPr>
              <a:t>initiatives</a:t>
            </a:r>
          </a:p>
        </p:txBody>
      </p:sp>
      <p:sp>
        <p:nvSpPr>
          <p:cNvPr id="41" name="AutoShape 8"/>
          <p:cNvSpPr>
            <a:spLocks noChangeArrowheads="1"/>
          </p:cNvSpPr>
          <p:nvPr/>
        </p:nvSpPr>
        <p:spPr bwMode="auto">
          <a:xfrm>
            <a:off x="3935840" y="2670660"/>
            <a:ext cx="1186631" cy="523307"/>
          </a:xfrm>
          <a:prstGeom prst="rect">
            <a:avLst/>
          </a:prstGeom>
          <a:solidFill>
            <a:schemeClr val="bg1"/>
          </a:solidFill>
          <a:ln w="3175">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Define offering</a:t>
            </a:r>
            <a:br>
              <a:rPr lang="en-US" sz="1050" dirty="0">
                <a:solidFill>
                  <a:prstClr val="black"/>
                </a:solidFill>
                <a:ea typeface="ＭＳ Ｐゴシック" charset="-128"/>
              </a:rPr>
            </a:br>
            <a:r>
              <a:rPr lang="en-US" sz="1050" dirty="0">
                <a:solidFill>
                  <a:prstClr val="black"/>
                </a:solidFill>
                <a:ea typeface="ＭＳ Ｐゴシック" charset="-128"/>
              </a:rPr>
              <a:t>and customer</a:t>
            </a:r>
            <a:br>
              <a:rPr lang="en-US" sz="1050" dirty="0">
                <a:solidFill>
                  <a:prstClr val="black"/>
                </a:solidFill>
                <a:ea typeface="ＭＳ Ｐゴシック" charset="-128"/>
              </a:rPr>
            </a:br>
            <a:r>
              <a:rPr lang="en-US" sz="1050" dirty="0">
                <a:solidFill>
                  <a:prstClr val="black"/>
                </a:solidFill>
                <a:ea typeface="ＭＳ Ｐゴシック" charset="-128"/>
              </a:rPr>
              <a:t>value proposition</a:t>
            </a:r>
          </a:p>
        </p:txBody>
      </p:sp>
      <p:sp>
        <p:nvSpPr>
          <p:cNvPr id="42" name="AutoShape 8"/>
          <p:cNvSpPr>
            <a:spLocks noChangeArrowheads="1"/>
          </p:cNvSpPr>
          <p:nvPr/>
        </p:nvSpPr>
        <p:spPr bwMode="auto">
          <a:xfrm>
            <a:off x="3935840" y="3302585"/>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Define pricing</a:t>
            </a:r>
          </a:p>
          <a:p>
            <a:pPr algn="ctr" eaLnBrk="0" fontAlgn="base" hangingPunct="0">
              <a:spcBef>
                <a:spcPct val="0"/>
              </a:spcBef>
              <a:spcAft>
                <a:spcPct val="0"/>
              </a:spcAft>
            </a:pPr>
            <a:r>
              <a:rPr lang="en-US" sz="1050" dirty="0">
                <a:solidFill>
                  <a:prstClr val="black"/>
                </a:solidFill>
                <a:ea typeface="ＭＳ Ｐゴシック" charset="-128"/>
              </a:rPr>
              <a:t>strategy</a:t>
            </a:r>
          </a:p>
        </p:txBody>
      </p:sp>
      <p:sp>
        <p:nvSpPr>
          <p:cNvPr id="48" name="AutoShape 8"/>
          <p:cNvSpPr>
            <a:spLocks noChangeArrowheads="1"/>
          </p:cNvSpPr>
          <p:nvPr/>
        </p:nvSpPr>
        <p:spPr bwMode="auto">
          <a:xfrm>
            <a:off x="3935839" y="3934509"/>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Define and manage</a:t>
            </a:r>
          </a:p>
          <a:p>
            <a:pPr algn="ctr" eaLnBrk="0" fontAlgn="base" hangingPunct="0">
              <a:spcBef>
                <a:spcPct val="0"/>
              </a:spcBef>
              <a:spcAft>
                <a:spcPct val="0"/>
              </a:spcAft>
            </a:pPr>
            <a:r>
              <a:rPr lang="en-US" sz="1050" dirty="0">
                <a:solidFill>
                  <a:prstClr val="black"/>
                </a:solidFill>
                <a:ea typeface="ＭＳ Ｐゴシック" charset="-128"/>
              </a:rPr>
              <a:t>channel strategy</a:t>
            </a:r>
          </a:p>
        </p:txBody>
      </p:sp>
      <p:sp>
        <p:nvSpPr>
          <p:cNvPr id="49" name="AutoShape 8"/>
          <p:cNvSpPr>
            <a:spLocks noChangeArrowheads="1"/>
          </p:cNvSpPr>
          <p:nvPr/>
        </p:nvSpPr>
        <p:spPr bwMode="auto">
          <a:xfrm>
            <a:off x="2619626" y="3940381"/>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Manage</a:t>
            </a:r>
          </a:p>
          <a:p>
            <a:pPr algn="ctr" eaLnBrk="0" fontAlgn="base" hangingPunct="0">
              <a:spcBef>
                <a:spcPct val="0"/>
              </a:spcBef>
              <a:spcAft>
                <a:spcPct val="0"/>
              </a:spcAft>
            </a:pPr>
            <a:r>
              <a:rPr lang="en-US" sz="1050" dirty="0">
                <a:solidFill>
                  <a:prstClr val="black"/>
                </a:solidFill>
                <a:ea typeface="ＭＳ Ｐゴシック" charset="-128"/>
              </a:rPr>
              <a:t>change &amp;</a:t>
            </a:r>
            <a:br>
              <a:rPr lang="en-US" sz="1050" dirty="0">
                <a:solidFill>
                  <a:prstClr val="black"/>
                </a:solidFill>
                <a:ea typeface="ＭＳ Ｐゴシック" charset="-128"/>
              </a:rPr>
            </a:br>
            <a:r>
              <a:rPr lang="en-US" sz="1050" dirty="0">
                <a:solidFill>
                  <a:prstClr val="black"/>
                </a:solidFill>
                <a:ea typeface="ＭＳ Ｐゴシック" charset="-128"/>
              </a:rPr>
              <a:t>improvement</a:t>
            </a:r>
          </a:p>
        </p:txBody>
      </p:sp>
      <p:sp>
        <p:nvSpPr>
          <p:cNvPr id="50" name="AutoShape 8"/>
          <p:cNvSpPr>
            <a:spLocks noChangeArrowheads="1"/>
          </p:cNvSpPr>
          <p:nvPr/>
        </p:nvSpPr>
        <p:spPr bwMode="auto">
          <a:xfrm>
            <a:off x="2619625" y="4582357"/>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Manage</a:t>
            </a:r>
          </a:p>
          <a:p>
            <a:pPr algn="ctr" eaLnBrk="0" fontAlgn="base" hangingPunct="0">
              <a:spcBef>
                <a:spcPct val="0"/>
              </a:spcBef>
              <a:spcAft>
                <a:spcPct val="0"/>
              </a:spcAft>
            </a:pPr>
            <a:r>
              <a:rPr lang="en-US" sz="1050" dirty="0">
                <a:solidFill>
                  <a:prstClr val="black"/>
                </a:solidFill>
                <a:ea typeface="ＭＳ Ｐゴシック" charset="-128"/>
              </a:rPr>
              <a:t>partners</a:t>
            </a:r>
          </a:p>
        </p:txBody>
      </p:sp>
      <p:sp>
        <p:nvSpPr>
          <p:cNvPr id="52" name="AutoShape 8"/>
          <p:cNvSpPr>
            <a:spLocks noChangeArrowheads="1"/>
          </p:cNvSpPr>
          <p:nvPr/>
        </p:nvSpPr>
        <p:spPr bwMode="auto">
          <a:xfrm>
            <a:off x="2607780" y="5224333"/>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Manage</a:t>
            </a:r>
          </a:p>
          <a:p>
            <a:pPr algn="ctr" eaLnBrk="0" fontAlgn="base" hangingPunct="0">
              <a:spcBef>
                <a:spcPct val="0"/>
              </a:spcBef>
              <a:spcAft>
                <a:spcPct val="0"/>
              </a:spcAft>
            </a:pPr>
            <a:r>
              <a:rPr lang="en-US" sz="1050" dirty="0">
                <a:solidFill>
                  <a:prstClr val="black"/>
                </a:solidFill>
                <a:ea typeface="ＭＳ Ｐゴシック" charset="-128"/>
              </a:rPr>
              <a:t>investments &amp;</a:t>
            </a:r>
          </a:p>
          <a:p>
            <a:pPr algn="ctr" eaLnBrk="0" fontAlgn="base" hangingPunct="0">
              <a:spcBef>
                <a:spcPct val="0"/>
              </a:spcBef>
              <a:spcAft>
                <a:spcPct val="0"/>
              </a:spcAft>
            </a:pPr>
            <a:r>
              <a:rPr lang="en-US" sz="1050" dirty="0">
                <a:solidFill>
                  <a:prstClr val="black"/>
                </a:solidFill>
                <a:ea typeface="ＭＳ Ｐゴシック" charset="-128"/>
              </a:rPr>
              <a:t>divestments</a:t>
            </a:r>
          </a:p>
        </p:txBody>
      </p:sp>
      <p:sp>
        <p:nvSpPr>
          <p:cNvPr id="3" name="Rectangular Callout 2"/>
          <p:cNvSpPr/>
          <p:nvPr/>
        </p:nvSpPr>
        <p:spPr>
          <a:xfrm>
            <a:off x="6911362" y="2055111"/>
            <a:ext cx="1465447" cy="682754"/>
          </a:xfrm>
          <a:prstGeom prst="wedgeRectCallout">
            <a:avLst>
              <a:gd name="adj1" fmla="val -87630"/>
              <a:gd name="adj2" fmla="val -26500"/>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AU" sz="1500" b="1" dirty="0">
                <a:solidFill>
                  <a:prstClr val="black"/>
                </a:solidFill>
              </a:rPr>
              <a:t>Process</a:t>
            </a:r>
          </a:p>
          <a:p>
            <a:pPr algn="ctr"/>
            <a:r>
              <a:rPr lang="en-AU" sz="1500" b="1" dirty="0">
                <a:solidFill>
                  <a:prstClr val="black"/>
                </a:solidFill>
              </a:rPr>
              <a:t>group</a:t>
            </a:r>
          </a:p>
        </p:txBody>
      </p:sp>
      <p:sp>
        <p:nvSpPr>
          <p:cNvPr id="53" name="Rectangular Callout 52"/>
          <p:cNvSpPr/>
          <p:nvPr/>
        </p:nvSpPr>
        <p:spPr>
          <a:xfrm>
            <a:off x="6911362" y="3142588"/>
            <a:ext cx="1465447" cy="682754"/>
          </a:xfrm>
          <a:prstGeom prst="wedgeRectCallout">
            <a:avLst>
              <a:gd name="adj1" fmla="val -90586"/>
              <a:gd name="adj2" fmla="val -103685"/>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AU" sz="1500" b="1" dirty="0">
                <a:solidFill>
                  <a:prstClr val="black"/>
                </a:solidFill>
              </a:rPr>
              <a:t>Process</a:t>
            </a:r>
          </a:p>
          <a:p>
            <a:pPr algn="ctr"/>
            <a:r>
              <a:rPr lang="en-AU" sz="1500" b="1" dirty="0">
                <a:solidFill>
                  <a:prstClr val="black"/>
                </a:solidFill>
              </a:rPr>
              <a:t>subgroup</a:t>
            </a:r>
          </a:p>
        </p:txBody>
      </p:sp>
      <p:sp>
        <p:nvSpPr>
          <p:cNvPr id="54" name="Text Box 24"/>
          <p:cNvSpPr txBox="1">
            <a:spLocks noChangeArrowheads="1"/>
          </p:cNvSpPr>
          <p:nvPr/>
        </p:nvSpPr>
        <p:spPr bwMode="auto">
          <a:xfrm>
            <a:off x="990572" y="1405874"/>
            <a:ext cx="956672" cy="415498"/>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2100" b="1" dirty="0">
                <a:solidFill>
                  <a:prstClr val="black"/>
                </a:solidFill>
                <a:ea typeface="ＭＳ Ｐゴシック" charset="-128"/>
              </a:rPr>
              <a:t>Level 2</a:t>
            </a:r>
          </a:p>
        </p:txBody>
      </p:sp>
      <p:sp>
        <p:nvSpPr>
          <p:cNvPr id="26" name="Title 1"/>
          <p:cNvSpPr>
            <a:spLocks noGrp="1"/>
          </p:cNvSpPr>
          <p:nvPr>
            <p:ph type="title"/>
          </p:nvPr>
        </p:nvSpPr>
        <p:spPr>
          <a:xfrm>
            <a:off x="467544" y="260648"/>
            <a:ext cx="8064896" cy="792088"/>
          </a:xfrm>
        </p:spPr>
        <p:txBody>
          <a:bodyPr>
            <a:normAutofit/>
          </a:bodyPr>
          <a:lstStyle/>
          <a:p>
            <a:r>
              <a:rPr lang="en-AU" dirty="0"/>
              <a:t>Example: hierarchical process architecture</a:t>
            </a:r>
          </a:p>
        </p:txBody>
      </p:sp>
      <p:sp>
        <p:nvSpPr>
          <p:cNvPr id="27" name="Text Box 24"/>
          <p:cNvSpPr txBox="1">
            <a:spLocks noChangeArrowheads="1"/>
          </p:cNvSpPr>
          <p:nvPr/>
        </p:nvSpPr>
        <p:spPr bwMode="auto">
          <a:xfrm>
            <a:off x="492479" y="878574"/>
            <a:ext cx="2349426" cy="415498"/>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2100" b="1" dirty="0">
                <a:solidFill>
                  <a:prstClr val="black"/>
                </a:solidFill>
                <a:ea typeface="ＭＳ Ｐゴシック" charset="-128"/>
              </a:rPr>
              <a:t>Insurance company</a:t>
            </a:r>
          </a:p>
        </p:txBody>
      </p:sp>
      <p:sp>
        <p:nvSpPr>
          <p:cNvPr id="36" name="AutoShape 8"/>
          <p:cNvSpPr>
            <a:spLocks noChangeArrowheads="1"/>
          </p:cNvSpPr>
          <p:nvPr/>
        </p:nvSpPr>
        <p:spPr bwMode="auto">
          <a:xfrm>
            <a:off x="3947683" y="2682202"/>
            <a:ext cx="1186631" cy="523307"/>
          </a:xfrm>
          <a:prstGeom prst="rect">
            <a:avLst/>
          </a:prstGeom>
          <a:noFill/>
          <a:ln w="57150">
            <a:solidFill>
              <a:srgbClr val="C00000"/>
            </a:solidFill>
            <a:miter lim="800000"/>
            <a:headEnd type="none" w="sm" len="sm"/>
            <a:tailEnd type="none" w="sm" len="sm"/>
          </a:ln>
          <a:effectLst/>
        </p:spPr>
        <p:txBody>
          <a:bodyPr wrap="none" anchor="ctr"/>
          <a:lstStyle/>
          <a:p>
            <a:pPr algn="ctr" eaLnBrk="0" fontAlgn="base" hangingPunct="0">
              <a:spcBef>
                <a:spcPct val="0"/>
              </a:spcBef>
              <a:spcAft>
                <a:spcPct val="0"/>
              </a:spcAft>
            </a:pPr>
            <a:endParaRPr lang="en-US" sz="1050" dirty="0">
              <a:solidFill>
                <a:prstClr val="black"/>
              </a:solidFill>
              <a:ea typeface="ＭＳ Ｐゴシック" charset="-128"/>
            </a:endParaRPr>
          </a:p>
        </p:txBody>
      </p:sp>
      <p:sp>
        <p:nvSpPr>
          <p:cNvPr id="37" name="AutoShape 8"/>
          <p:cNvSpPr>
            <a:spLocks noChangeArrowheads="1"/>
          </p:cNvSpPr>
          <p:nvPr/>
        </p:nvSpPr>
        <p:spPr bwMode="auto">
          <a:xfrm>
            <a:off x="1279732" y="3314127"/>
            <a:ext cx="1186631" cy="523307"/>
          </a:xfrm>
          <a:prstGeom prst="rect">
            <a:avLst/>
          </a:prstGeom>
          <a:noFill/>
          <a:ln w="57150">
            <a:solidFill>
              <a:srgbClr val="C00000"/>
            </a:solidFill>
            <a:miter lim="800000"/>
            <a:headEnd type="none" w="sm" len="sm"/>
            <a:tailEnd type="none" w="sm" len="sm"/>
          </a:ln>
          <a:effectLst/>
        </p:spPr>
        <p:txBody>
          <a:bodyPr wrap="none" anchor="ctr"/>
          <a:lstStyle/>
          <a:p>
            <a:pPr algn="ctr" eaLnBrk="0" fontAlgn="base" hangingPunct="0">
              <a:spcBef>
                <a:spcPct val="0"/>
              </a:spcBef>
              <a:spcAft>
                <a:spcPct val="0"/>
              </a:spcAft>
            </a:pPr>
            <a:endParaRPr lang="en-US" sz="1050" dirty="0">
              <a:solidFill>
                <a:prstClr val="black"/>
              </a:solidFill>
              <a:ea typeface="ＭＳ Ｐゴシック" charset="-128"/>
            </a:endParaRPr>
          </a:p>
        </p:txBody>
      </p:sp>
    </p:spTree>
    <p:extLst>
      <p:ext uri="{BB962C8B-B14F-4D97-AF65-F5344CB8AC3E}">
        <p14:creationId xmlns:p14="http://schemas.microsoft.com/office/powerpoint/2010/main" val="28291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3767682" y="433142"/>
            <a:ext cx="4885049" cy="6263124"/>
          </a:xfrm>
          <a:prstGeom prst="rect">
            <a:avLst/>
          </a:prstGeom>
          <a:solidFill>
            <a:schemeClr val="accent2">
              <a:lumMod val="40000"/>
              <a:lumOff val="60000"/>
            </a:schemeClr>
          </a:solidFill>
          <a:ln w="12700">
            <a:solidFill>
              <a:schemeClr val="tx1"/>
            </a:solidFill>
            <a:miter lim="800000"/>
            <a:headEnd type="none" w="sm" len="sm"/>
            <a:tailEnd type="none" w="sm" len="sm"/>
          </a:ln>
          <a:effectLst/>
        </p:spPr>
        <p:txBody>
          <a:bodyPr wrap="none" anchor="ctr"/>
          <a:lstStyle/>
          <a:p>
            <a:pPr defTabSz="685800" eaLnBrk="0" fontAlgn="base" hangingPunct="0">
              <a:spcBef>
                <a:spcPct val="0"/>
              </a:spcBef>
              <a:spcAft>
                <a:spcPct val="0"/>
              </a:spcAft>
            </a:pPr>
            <a:endParaRPr lang="en-AU" sz="1523">
              <a:solidFill>
                <a:prstClr val="black"/>
              </a:solidFill>
              <a:ea typeface="ＭＳ Ｐゴシック" pitchFamily="34" charset="-128"/>
            </a:endParaRPr>
          </a:p>
        </p:txBody>
      </p:sp>
      <p:sp>
        <p:nvSpPr>
          <p:cNvPr id="5" name="AutoShape 8"/>
          <p:cNvSpPr>
            <a:spLocks noChangeArrowheads="1"/>
          </p:cNvSpPr>
          <p:nvPr/>
        </p:nvSpPr>
        <p:spPr bwMode="auto">
          <a:xfrm>
            <a:off x="3947208" y="606521"/>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b="1" dirty="0">
                <a:solidFill>
                  <a:prstClr val="black"/>
                </a:solidFill>
                <a:ea typeface="ＭＳ Ｐゴシック" charset="-128"/>
              </a:rPr>
              <a:t>Develop</a:t>
            </a:r>
          </a:p>
          <a:p>
            <a:pPr algn="ctr" defTabSz="685800" eaLnBrk="0" fontAlgn="base" hangingPunct="0">
              <a:spcBef>
                <a:spcPct val="0"/>
              </a:spcBef>
              <a:spcAft>
                <a:spcPct val="0"/>
              </a:spcAft>
            </a:pPr>
            <a:r>
              <a:rPr lang="en-US" sz="1050" b="1" dirty="0">
                <a:solidFill>
                  <a:prstClr val="black"/>
                </a:solidFill>
                <a:ea typeface="ＭＳ Ｐゴシック" charset="-128"/>
              </a:rPr>
              <a:t>business</a:t>
            </a:r>
            <a:br>
              <a:rPr lang="en-US" sz="1050" b="1" dirty="0">
                <a:solidFill>
                  <a:prstClr val="black"/>
                </a:solidFill>
                <a:ea typeface="ＭＳ Ｐゴシック" charset="-128"/>
              </a:rPr>
            </a:br>
            <a:r>
              <a:rPr lang="en-US" sz="1050" b="1" dirty="0">
                <a:solidFill>
                  <a:prstClr val="black"/>
                </a:solidFill>
                <a:ea typeface="ＭＳ Ｐゴシック" charset="-128"/>
              </a:rPr>
              <a:t>strategy</a:t>
            </a:r>
          </a:p>
        </p:txBody>
      </p:sp>
      <p:sp>
        <p:nvSpPr>
          <p:cNvPr id="12" name="Text Box 24"/>
          <p:cNvSpPr txBox="1">
            <a:spLocks noChangeArrowheads="1"/>
          </p:cNvSpPr>
          <p:nvPr/>
        </p:nvSpPr>
        <p:spPr bwMode="auto">
          <a:xfrm>
            <a:off x="3767682" y="6434523"/>
            <a:ext cx="1694566" cy="276999"/>
          </a:xfrm>
          <a:prstGeom prst="rect">
            <a:avLst/>
          </a:prstGeom>
          <a:noFill/>
          <a:ln w="12700">
            <a:noFill/>
            <a:miter lim="800000"/>
            <a:headEnd type="none" w="sm" len="sm"/>
            <a:tailEnd type="none" w="sm" len="sm"/>
          </a:ln>
          <a:effectLst/>
        </p:spPr>
        <p:txBody>
          <a:bodyPr wrap="none">
            <a:spAutoFit/>
          </a:bodyPr>
          <a:lstStyle/>
          <a:p>
            <a:pPr defTabSz="685800" eaLnBrk="0" fontAlgn="base" hangingPunct="0">
              <a:spcBef>
                <a:spcPct val="0"/>
              </a:spcBef>
              <a:spcAft>
                <a:spcPct val="0"/>
              </a:spcAft>
            </a:pPr>
            <a:r>
              <a:rPr lang="en-US" sz="1200" b="1" dirty="0">
                <a:solidFill>
                  <a:prstClr val="black"/>
                </a:solidFill>
                <a:ea typeface="ＭＳ Ｐゴシック" charset="-128"/>
              </a:rPr>
              <a:t>Management processes</a:t>
            </a:r>
          </a:p>
        </p:txBody>
      </p:sp>
      <p:sp>
        <p:nvSpPr>
          <p:cNvPr id="14" name="AutoShape 8"/>
          <p:cNvSpPr>
            <a:spLocks noChangeArrowheads="1"/>
          </p:cNvSpPr>
          <p:nvPr/>
        </p:nvSpPr>
        <p:spPr bwMode="auto">
          <a:xfrm>
            <a:off x="3947208" y="1872262"/>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Evaluate strategic</a:t>
            </a:r>
          </a:p>
          <a:p>
            <a:pPr algn="ctr" defTabSz="685800" eaLnBrk="0" fontAlgn="base" hangingPunct="0">
              <a:spcBef>
                <a:spcPct val="0"/>
              </a:spcBef>
              <a:spcAft>
                <a:spcPct val="0"/>
              </a:spcAft>
            </a:pPr>
            <a:r>
              <a:rPr lang="en-US" sz="1050" dirty="0">
                <a:solidFill>
                  <a:prstClr val="black"/>
                </a:solidFill>
                <a:ea typeface="ＭＳ Ｐゴシック" charset="-128"/>
              </a:rPr>
              <a:t>options</a:t>
            </a:r>
          </a:p>
        </p:txBody>
      </p:sp>
      <p:sp>
        <p:nvSpPr>
          <p:cNvPr id="53" name="AutoShape 8"/>
          <p:cNvSpPr>
            <a:spLocks noChangeArrowheads="1"/>
          </p:cNvSpPr>
          <p:nvPr/>
        </p:nvSpPr>
        <p:spPr bwMode="auto">
          <a:xfrm>
            <a:off x="3947208" y="2517517"/>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Select</a:t>
            </a:r>
          </a:p>
          <a:p>
            <a:pPr algn="ctr" defTabSz="685800" eaLnBrk="0" fontAlgn="base" hangingPunct="0">
              <a:spcBef>
                <a:spcPct val="0"/>
              </a:spcBef>
              <a:spcAft>
                <a:spcPct val="0"/>
              </a:spcAft>
            </a:pPr>
            <a:r>
              <a:rPr lang="en-US" sz="1050" dirty="0">
                <a:solidFill>
                  <a:prstClr val="black"/>
                </a:solidFill>
                <a:ea typeface="ＭＳ Ｐゴシック" charset="-128"/>
              </a:rPr>
              <a:t>long-term business</a:t>
            </a:r>
          </a:p>
          <a:p>
            <a:pPr algn="ctr" defTabSz="685800" eaLnBrk="0" fontAlgn="base" hangingPunct="0">
              <a:spcBef>
                <a:spcPct val="0"/>
              </a:spcBef>
              <a:spcAft>
                <a:spcPct val="0"/>
              </a:spcAft>
            </a:pPr>
            <a:r>
              <a:rPr lang="en-US" sz="1050" dirty="0">
                <a:solidFill>
                  <a:prstClr val="black"/>
                </a:solidFill>
                <a:ea typeface="ＭＳ Ｐゴシック" charset="-128"/>
              </a:rPr>
              <a:t>strategy</a:t>
            </a:r>
          </a:p>
        </p:txBody>
      </p:sp>
      <p:sp>
        <p:nvSpPr>
          <p:cNvPr id="54" name="AutoShape 8"/>
          <p:cNvSpPr>
            <a:spLocks noChangeArrowheads="1"/>
          </p:cNvSpPr>
          <p:nvPr/>
        </p:nvSpPr>
        <p:spPr bwMode="auto">
          <a:xfrm>
            <a:off x="3947208" y="3167782"/>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Coordinate</a:t>
            </a:r>
          </a:p>
          <a:p>
            <a:pPr algn="ctr" defTabSz="685800" eaLnBrk="0" fontAlgn="base" hangingPunct="0">
              <a:spcBef>
                <a:spcPct val="0"/>
              </a:spcBef>
              <a:spcAft>
                <a:spcPct val="0"/>
              </a:spcAft>
            </a:pPr>
            <a:r>
              <a:rPr lang="en-US" sz="1050" dirty="0">
                <a:solidFill>
                  <a:prstClr val="black"/>
                </a:solidFill>
                <a:ea typeface="ＭＳ Ｐゴシック" charset="-128"/>
              </a:rPr>
              <a:t>functional and</a:t>
            </a:r>
            <a:br>
              <a:rPr lang="en-US" sz="1050" dirty="0">
                <a:solidFill>
                  <a:prstClr val="black"/>
                </a:solidFill>
                <a:ea typeface="ＭＳ Ｐゴシック" charset="-128"/>
              </a:rPr>
            </a:br>
            <a:r>
              <a:rPr lang="en-US" sz="1050" dirty="0">
                <a:solidFill>
                  <a:prstClr val="black"/>
                </a:solidFill>
                <a:ea typeface="ＭＳ Ｐゴシック" charset="-128"/>
              </a:rPr>
              <a:t>operational strategies</a:t>
            </a:r>
          </a:p>
        </p:txBody>
      </p:sp>
      <p:sp>
        <p:nvSpPr>
          <p:cNvPr id="55" name="AutoShape 8"/>
          <p:cNvSpPr>
            <a:spLocks noChangeArrowheads="1"/>
          </p:cNvSpPr>
          <p:nvPr/>
        </p:nvSpPr>
        <p:spPr bwMode="auto">
          <a:xfrm>
            <a:off x="3947208" y="1227007"/>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Develop overall</a:t>
            </a:r>
          </a:p>
          <a:p>
            <a:pPr algn="ctr" defTabSz="685800" eaLnBrk="0" fontAlgn="base" hangingPunct="0">
              <a:spcBef>
                <a:spcPct val="0"/>
              </a:spcBef>
              <a:spcAft>
                <a:spcPct val="0"/>
              </a:spcAft>
            </a:pPr>
            <a:r>
              <a:rPr lang="en-US" sz="1050" dirty="0">
                <a:solidFill>
                  <a:prstClr val="black"/>
                </a:solidFill>
                <a:ea typeface="ＭＳ Ｐゴシック" charset="-128"/>
              </a:rPr>
              <a:t>mission statement</a:t>
            </a:r>
          </a:p>
        </p:txBody>
      </p:sp>
      <p:sp>
        <p:nvSpPr>
          <p:cNvPr id="15" name="AutoShape 8"/>
          <p:cNvSpPr>
            <a:spLocks noChangeArrowheads="1"/>
          </p:cNvSpPr>
          <p:nvPr/>
        </p:nvSpPr>
        <p:spPr bwMode="auto">
          <a:xfrm>
            <a:off x="6078329" y="606521"/>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b="1" dirty="0">
                <a:solidFill>
                  <a:prstClr val="black"/>
                </a:solidFill>
                <a:ea typeface="ＭＳ Ｐゴシック" charset="-128"/>
              </a:rPr>
              <a:t>Define offering</a:t>
            </a:r>
            <a:br>
              <a:rPr lang="en-US" sz="1050" b="1" dirty="0">
                <a:solidFill>
                  <a:prstClr val="black"/>
                </a:solidFill>
                <a:ea typeface="ＭＳ Ｐゴシック" charset="-128"/>
              </a:rPr>
            </a:br>
            <a:r>
              <a:rPr lang="en-US" sz="1050" b="1" dirty="0">
                <a:solidFill>
                  <a:prstClr val="black"/>
                </a:solidFill>
                <a:ea typeface="ＭＳ Ｐゴシック" charset="-128"/>
              </a:rPr>
              <a:t>and customer</a:t>
            </a:r>
            <a:br>
              <a:rPr lang="en-US" sz="1050" b="1" dirty="0">
                <a:solidFill>
                  <a:prstClr val="black"/>
                </a:solidFill>
                <a:ea typeface="ＭＳ Ｐゴシック" charset="-128"/>
              </a:rPr>
            </a:br>
            <a:r>
              <a:rPr lang="en-US" sz="1050" b="1" dirty="0">
                <a:solidFill>
                  <a:prstClr val="black"/>
                </a:solidFill>
                <a:ea typeface="ＭＳ Ｐゴシック" charset="-128"/>
              </a:rPr>
              <a:t>value proposition</a:t>
            </a:r>
          </a:p>
        </p:txBody>
      </p:sp>
      <p:sp>
        <p:nvSpPr>
          <p:cNvPr id="16" name="AutoShape 8"/>
          <p:cNvSpPr>
            <a:spLocks noChangeArrowheads="1"/>
          </p:cNvSpPr>
          <p:nvPr/>
        </p:nvSpPr>
        <p:spPr bwMode="auto">
          <a:xfrm>
            <a:off x="6078329" y="1872262"/>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Develop value</a:t>
            </a:r>
          </a:p>
          <a:p>
            <a:pPr algn="ctr" defTabSz="685800" eaLnBrk="0" fontAlgn="base" hangingPunct="0">
              <a:spcBef>
                <a:spcPct val="0"/>
              </a:spcBef>
              <a:spcAft>
                <a:spcPct val="0"/>
              </a:spcAft>
            </a:pPr>
            <a:r>
              <a:rPr lang="en-US" sz="1050" dirty="0">
                <a:solidFill>
                  <a:prstClr val="black"/>
                </a:solidFill>
                <a:ea typeface="ＭＳ Ｐゴシック" charset="-128"/>
              </a:rPr>
              <a:t>proposition</a:t>
            </a:r>
          </a:p>
        </p:txBody>
      </p:sp>
      <p:sp>
        <p:nvSpPr>
          <p:cNvPr id="17" name="AutoShape 8"/>
          <p:cNvSpPr>
            <a:spLocks noChangeArrowheads="1"/>
          </p:cNvSpPr>
          <p:nvPr/>
        </p:nvSpPr>
        <p:spPr bwMode="auto">
          <a:xfrm>
            <a:off x="6078329" y="2517517"/>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Validate value</a:t>
            </a:r>
            <a:br>
              <a:rPr lang="en-US" sz="1050" dirty="0">
                <a:solidFill>
                  <a:prstClr val="black"/>
                </a:solidFill>
                <a:ea typeface="ＭＳ Ｐゴシック" charset="-128"/>
              </a:rPr>
            </a:br>
            <a:r>
              <a:rPr lang="en-US" sz="1050" dirty="0">
                <a:solidFill>
                  <a:prstClr val="black"/>
                </a:solidFill>
                <a:ea typeface="ＭＳ Ｐゴシック" charset="-128"/>
              </a:rPr>
              <a:t>proposition</a:t>
            </a:r>
          </a:p>
        </p:txBody>
      </p:sp>
      <p:sp>
        <p:nvSpPr>
          <p:cNvPr id="18" name="AutoShape 8"/>
          <p:cNvSpPr>
            <a:spLocks noChangeArrowheads="1"/>
          </p:cNvSpPr>
          <p:nvPr/>
        </p:nvSpPr>
        <p:spPr bwMode="auto">
          <a:xfrm>
            <a:off x="6078329" y="3167782"/>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Develop</a:t>
            </a:r>
          </a:p>
          <a:p>
            <a:pPr algn="ctr" defTabSz="685800" eaLnBrk="0" fontAlgn="base" hangingPunct="0">
              <a:spcBef>
                <a:spcPct val="0"/>
              </a:spcBef>
              <a:spcAft>
                <a:spcPct val="0"/>
              </a:spcAft>
            </a:pPr>
            <a:r>
              <a:rPr lang="en-US" sz="1050" dirty="0">
                <a:solidFill>
                  <a:prstClr val="black"/>
                </a:solidFill>
                <a:ea typeface="ＭＳ Ｐゴシック" charset="-128"/>
              </a:rPr>
              <a:t>new branding</a:t>
            </a:r>
          </a:p>
        </p:txBody>
      </p:sp>
      <p:sp>
        <p:nvSpPr>
          <p:cNvPr id="19" name="AutoShape 8"/>
          <p:cNvSpPr>
            <a:spLocks noChangeArrowheads="1"/>
          </p:cNvSpPr>
          <p:nvPr/>
        </p:nvSpPr>
        <p:spPr bwMode="auto">
          <a:xfrm>
            <a:off x="6078329" y="1227007"/>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Define</a:t>
            </a:r>
          </a:p>
          <a:p>
            <a:pPr algn="ctr" defTabSz="685800" eaLnBrk="0" fontAlgn="base" hangingPunct="0">
              <a:spcBef>
                <a:spcPct val="0"/>
              </a:spcBef>
              <a:spcAft>
                <a:spcPct val="0"/>
              </a:spcAft>
            </a:pPr>
            <a:r>
              <a:rPr lang="en-US" sz="1050" dirty="0">
                <a:solidFill>
                  <a:prstClr val="black"/>
                </a:solidFill>
                <a:ea typeface="ＭＳ Ｐゴシック" charset="-128"/>
              </a:rPr>
              <a:t>offering and</a:t>
            </a:r>
          </a:p>
          <a:p>
            <a:pPr algn="ctr" defTabSz="685800" eaLnBrk="0" fontAlgn="base" hangingPunct="0">
              <a:spcBef>
                <a:spcPct val="0"/>
              </a:spcBef>
              <a:spcAft>
                <a:spcPct val="0"/>
              </a:spcAft>
            </a:pPr>
            <a:r>
              <a:rPr lang="en-US" sz="1050" dirty="0">
                <a:solidFill>
                  <a:prstClr val="black"/>
                </a:solidFill>
                <a:ea typeface="ＭＳ Ｐゴシック" charset="-128"/>
              </a:rPr>
              <a:t>positioning</a:t>
            </a:r>
          </a:p>
        </p:txBody>
      </p:sp>
      <p:sp>
        <p:nvSpPr>
          <p:cNvPr id="20" name="AutoShape 8"/>
          <p:cNvSpPr>
            <a:spLocks noChangeArrowheads="1"/>
          </p:cNvSpPr>
          <p:nvPr/>
        </p:nvSpPr>
        <p:spPr bwMode="auto">
          <a:xfrm>
            <a:off x="3947208" y="3818046"/>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Align</a:t>
            </a:r>
          </a:p>
          <a:p>
            <a:pPr algn="ctr" defTabSz="685800" eaLnBrk="0" fontAlgn="base" hangingPunct="0">
              <a:spcBef>
                <a:spcPct val="0"/>
              </a:spcBef>
              <a:spcAft>
                <a:spcPct val="0"/>
              </a:spcAft>
            </a:pPr>
            <a:r>
              <a:rPr lang="en-US" sz="1050" dirty="0">
                <a:solidFill>
                  <a:prstClr val="black"/>
                </a:solidFill>
                <a:ea typeface="ＭＳ Ｐゴシック" charset="-128"/>
              </a:rPr>
              <a:t>functional and</a:t>
            </a:r>
            <a:br>
              <a:rPr lang="en-US" sz="1050" dirty="0">
                <a:solidFill>
                  <a:prstClr val="black"/>
                </a:solidFill>
                <a:ea typeface="ＭＳ Ｐゴシック" charset="-128"/>
              </a:rPr>
            </a:br>
            <a:r>
              <a:rPr lang="en-US" sz="1050" dirty="0">
                <a:solidFill>
                  <a:prstClr val="black"/>
                </a:solidFill>
                <a:ea typeface="ＭＳ Ｐゴシック" charset="-128"/>
              </a:rPr>
              <a:t>operational strategies</a:t>
            </a:r>
          </a:p>
        </p:txBody>
      </p:sp>
      <p:sp>
        <p:nvSpPr>
          <p:cNvPr id="21" name="AutoShape 8"/>
          <p:cNvSpPr>
            <a:spLocks noChangeArrowheads="1"/>
          </p:cNvSpPr>
          <p:nvPr/>
        </p:nvSpPr>
        <p:spPr bwMode="auto">
          <a:xfrm>
            <a:off x="3947207" y="4468310"/>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Create</a:t>
            </a:r>
            <a:br>
              <a:rPr lang="en-US" sz="1050" dirty="0">
                <a:solidFill>
                  <a:prstClr val="black"/>
                </a:solidFill>
                <a:ea typeface="ＭＳ Ｐゴシック" charset="-128"/>
              </a:rPr>
            </a:br>
            <a:r>
              <a:rPr lang="en-US" sz="1050" dirty="0" err="1">
                <a:solidFill>
                  <a:prstClr val="black"/>
                </a:solidFill>
                <a:ea typeface="ＭＳ Ｐゴシック" charset="-128"/>
              </a:rPr>
              <a:t>organisational</a:t>
            </a:r>
            <a:endParaRPr lang="en-US" sz="1050" dirty="0">
              <a:solidFill>
                <a:prstClr val="black"/>
              </a:solidFill>
              <a:ea typeface="ＭＳ Ｐゴシック" charset="-128"/>
            </a:endParaRPr>
          </a:p>
          <a:p>
            <a:pPr algn="ctr" defTabSz="685800" eaLnBrk="0" fontAlgn="base" hangingPunct="0">
              <a:spcBef>
                <a:spcPct val="0"/>
              </a:spcBef>
              <a:spcAft>
                <a:spcPct val="0"/>
              </a:spcAft>
            </a:pPr>
            <a:r>
              <a:rPr lang="en-US" sz="1050" dirty="0">
                <a:solidFill>
                  <a:prstClr val="black"/>
                </a:solidFill>
                <a:ea typeface="ＭＳ Ｐゴシック" charset="-128"/>
              </a:rPr>
              <a:t>design</a:t>
            </a:r>
          </a:p>
        </p:txBody>
      </p:sp>
      <p:sp>
        <p:nvSpPr>
          <p:cNvPr id="22" name="AutoShape 8"/>
          <p:cNvSpPr>
            <a:spLocks noChangeArrowheads="1"/>
          </p:cNvSpPr>
          <p:nvPr/>
        </p:nvSpPr>
        <p:spPr bwMode="auto">
          <a:xfrm>
            <a:off x="3947207" y="5125520"/>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Develop</a:t>
            </a:r>
            <a:br>
              <a:rPr lang="en-US" sz="1050" dirty="0">
                <a:solidFill>
                  <a:prstClr val="black"/>
                </a:solidFill>
                <a:ea typeface="ＭＳ Ｐゴシック" charset="-128"/>
              </a:rPr>
            </a:br>
            <a:r>
              <a:rPr lang="en-US" sz="1050" dirty="0" err="1">
                <a:solidFill>
                  <a:prstClr val="black"/>
                </a:solidFill>
                <a:ea typeface="ＭＳ Ｐゴシック" charset="-128"/>
              </a:rPr>
              <a:t>organisational</a:t>
            </a:r>
            <a:endParaRPr lang="en-US" sz="1050" dirty="0">
              <a:solidFill>
                <a:prstClr val="black"/>
              </a:solidFill>
              <a:ea typeface="ＭＳ Ｐゴシック" charset="-128"/>
            </a:endParaRPr>
          </a:p>
          <a:p>
            <a:pPr algn="ctr" defTabSz="685800" eaLnBrk="0" fontAlgn="base" hangingPunct="0">
              <a:spcBef>
                <a:spcPct val="0"/>
              </a:spcBef>
              <a:spcAft>
                <a:spcPct val="0"/>
              </a:spcAft>
            </a:pPr>
            <a:r>
              <a:rPr lang="en-US" sz="1050" dirty="0">
                <a:solidFill>
                  <a:prstClr val="black"/>
                </a:solidFill>
                <a:ea typeface="ＭＳ Ｐゴシック" charset="-128"/>
              </a:rPr>
              <a:t>goals</a:t>
            </a:r>
          </a:p>
        </p:txBody>
      </p:sp>
      <p:sp>
        <p:nvSpPr>
          <p:cNvPr id="23" name="AutoShape 8"/>
          <p:cNvSpPr>
            <a:spLocks noChangeArrowheads="1"/>
          </p:cNvSpPr>
          <p:nvPr/>
        </p:nvSpPr>
        <p:spPr bwMode="auto">
          <a:xfrm>
            <a:off x="3947207" y="5749472"/>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defTabSz="685800" eaLnBrk="0" fontAlgn="base" hangingPunct="0">
              <a:spcBef>
                <a:spcPct val="0"/>
              </a:spcBef>
              <a:spcAft>
                <a:spcPct val="0"/>
              </a:spcAft>
            </a:pPr>
            <a:r>
              <a:rPr lang="en-US" sz="1050" dirty="0">
                <a:solidFill>
                  <a:prstClr val="black"/>
                </a:solidFill>
                <a:ea typeface="ＭＳ Ｐゴシック" charset="-128"/>
              </a:rPr>
              <a:t>Formulate</a:t>
            </a:r>
          </a:p>
          <a:p>
            <a:pPr algn="ctr" defTabSz="685800" eaLnBrk="0" fontAlgn="base" hangingPunct="0">
              <a:spcBef>
                <a:spcPct val="0"/>
              </a:spcBef>
              <a:spcAft>
                <a:spcPct val="0"/>
              </a:spcAft>
            </a:pPr>
            <a:r>
              <a:rPr lang="en-US" sz="1050" dirty="0">
                <a:solidFill>
                  <a:prstClr val="black"/>
                </a:solidFill>
                <a:ea typeface="ＭＳ Ｐゴシック" charset="-128"/>
              </a:rPr>
              <a:t>business unit</a:t>
            </a:r>
          </a:p>
          <a:p>
            <a:pPr algn="ctr" defTabSz="685800" eaLnBrk="0" fontAlgn="base" hangingPunct="0">
              <a:spcBef>
                <a:spcPct val="0"/>
              </a:spcBef>
              <a:spcAft>
                <a:spcPct val="0"/>
              </a:spcAft>
            </a:pPr>
            <a:r>
              <a:rPr lang="en-US" sz="1050" dirty="0">
                <a:solidFill>
                  <a:prstClr val="black"/>
                </a:solidFill>
                <a:ea typeface="ＭＳ Ｐゴシック" charset="-128"/>
              </a:rPr>
              <a:t>strategies</a:t>
            </a:r>
          </a:p>
        </p:txBody>
      </p:sp>
      <p:sp>
        <p:nvSpPr>
          <p:cNvPr id="25" name="Rectangular Callout 24"/>
          <p:cNvSpPr/>
          <p:nvPr/>
        </p:nvSpPr>
        <p:spPr>
          <a:xfrm>
            <a:off x="7553731" y="606522"/>
            <a:ext cx="1230402" cy="682754"/>
          </a:xfrm>
          <a:prstGeom prst="wedgeRectCallout">
            <a:avLst>
              <a:gd name="adj1" fmla="val -77460"/>
              <a:gd name="adj2" fmla="val -29319"/>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685800"/>
            <a:r>
              <a:rPr lang="en-AU" sz="1500" b="1" dirty="0">
                <a:solidFill>
                  <a:prstClr val="black"/>
                </a:solidFill>
              </a:rPr>
              <a:t>Process</a:t>
            </a:r>
          </a:p>
          <a:p>
            <a:pPr algn="ctr" defTabSz="685800"/>
            <a:r>
              <a:rPr lang="en-AU" sz="1500" b="1" dirty="0">
                <a:solidFill>
                  <a:prstClr val="black"/>
                </a:solidFill>
              </a:rPr>
              <a:t>subgroup</a:t>
            </a:r>
          </a:p>
        </p:txBody>
      </p:sp>
      <p:sp>
        <p:nvSpPr>
          <p:cNvPr id="26" name="Rectangular Callout 25"/>
          <p:cNvSpPr/>
          <p:nvPr/>
        </p:nvSpPr>
        <p:spPr>
          <a:xfrm>
            <a:off x="7553730" y="1693999"/>
            <a:ext cx="1230402" cy="682754"/>
          </a:xfrm>
          <a:prstGeom prst="wedgeRectCallout">
            <a:avLst>
              <a:gd name="adj1" fmla="val -78069"/>
              <a:gd name="adj2" fmla="val -90997"/>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685800"/>
            <a:r>
              <a:rPr lang="en-AU" sz="1500" b="1" dirty="0">
                <a:solidFill>
                  <a:prstClr val="black"/>
                </a:solidFill>
              </a:rPr>
              <a:t>Main</a:t>
            </a:r>
          </a:p>
          <a:p>
            <a:pPr algn="ctr" defTabSz="685800"/>
            <a:r>
              <a:rPr lang="en-AU" sz="1500" b="1" dirty="0">
                <a:solidFill>
                  <a:prstClr val="black"/>
                </a:solidFill>
              </a:rPr>
              <a:t>process</a:t>
            </a:r>
          </a:p>
        </p:txBody>
      </p:sp>
      <p:sp>
        <p:nvSpPr>
          <p:cNvPr id="2" name="Flowchart: Connector 1"/>
          <p:cNvSpPr/>
          <p:nvPr/>
        </p:nvSpPr>
        <p:spPr>
          <a:xfrm>
            <a:off x="5337605" y="272449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AU" sz="1350">
              <a:solidFill>
                <a:prstClr val="white"/>
              </a:solidFill>
            </a:endParaRPr>
          </a:p>
        </p:txBody>
      </p:sp>
      <p:sp>
        <p:nvSpPr>
          <p:cNvPr id="27" name="Flowchart: Connector 26"/>
          <p:cNvSpPr/>
          <p:nvPr/>
        </p:nvSpPr>
        <p:spPr>
          <a:xfrm>
            <a:off x="5514985" y="272449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AU" sz="1350">
              <a:solidFill>
                <a:prstClr val="white"/>
              </a:solidFill>
            </a:endParaRPr>
          </a:p>
        </p:txBody>
      </p:sp>
      <p:sp>
        <p:nvSpPr>
          <p:cNvPr id="28" name="Flowchart: Connector 27"/>
          <p:cNvSpPr/>
          <p:nvPr/>
        </p:nvSpPr>
        <p:spPr>
          <a:xfrm>
            <a:off x="5690136" y="272449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AU" sz="1350">
              <a:solidFill>
                <a:prstClr val="white"/>
              </a:solidFill>
            </a:endParaRPr>
          </a:p>
        </p:txBody>
      </p:sp>
      <p:sp>
        <p:nvSpPr>
          <p:cNvPr id="29" name="Flowchart: Connector 28"/>
          <p:cNvSpPr/>
          <p:nvPr/>
        </p:nvSpPr>
        <p:spPr>
          <a:xfrm>
            <a:off x="7577850" y="272449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AU" sz="1350">
              <a:solidFill>
                <a:prstClr val="white"/>
              </a:solidFill>
            </a:endParaRPr>
          </a:p>
        </p:txBody>
      </p:sp>
      <p:sp>
        <p:nvSpPr>
          <p:cNvPr id="30" name="Flowchart: Connector 29"/>
          <p:cNvSpPr/>
          <p:nvPr/>
        </p:nvSpPr>
        <p:spPr>
          <a:xfrm>
            <a:off x="7755230" y="272449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AU" sz="1350">
              <a:solidFill>
                <a:prstClr val="white"/>
              </a:solidFill>
            </a:endParaRPr>
          </a:p>
        </p:txBody>
      </p:sp>
      <p:sp>
        <p:nvSpPr>
          <p:cNvPr id="31" name="Flowchart: Connector 30"/>
          <p:cNvSpPr/>
          <p:nvPr/>
        </p:nvSpPr>
        <p:spPr>
          <a:xfrm>
            <a:off x="7930381" y="272449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AU" sz="1350">
              <a:solidFill>
                <a:prstClr val="white"/>
              </a:solidFill>
            </a:endParaRPr>
          </a:p>
        </p:txBody>
      </p:sp>
      <p:sp>
        <p:nvSpPr>
          <p:cNvPr id="32" name="Text Box 24"/>
          <p:cNvSpPr txBox="1">
            <a:spLocks noChangeArrowheads="1"/>
          </p:cNvSpPr>
          <p:nvPr/>
        </p:nvSpPr>
        <p:spPr bwMode="auto">
          <a:xfrm>
            <a:off x="2258927" y="2115601"/>
            <a:ext cx="956672" cy="415498"/>
          </a:xfrm>
          <a:prstGeom prst="rect">
            <a:avLst/>
          </a:prstGeom>
          <a:noFill/>
          <a:ln w="12700">
            <a:noFill/>
            <a:miter lim="800000"/>
            <a:headEnd type="none" w="sm" len="sm"/>
            <a:tailEnd type="none" w="sm" len="sm"/>
          </a:ln>
          <a:effectLst/>
        </p:spPr>
        <p:txBody>
          <a:bodyPr wrap="none">
            <a:spAutoFit/>
          </a:bodyPr>
          <a:lstStyle/>
          <a:p>
            <a:pPr defTabSz="685800" eaLnBrk="0" fontAlgn="base" hangingPunct="0">
              <a:spcBef>
                <a:spcPct val="0"/>
              </a:spcBef>
              <a:spcAft>
                <a:spcPct val="0"/>
              </a:spcAft>
            </a:pPr>
            <a:r>
              <a:rPr lang="en-US" sz="2100" b="1" dirty="0">
                <a:solidFill>
                  <a:prstClr val="black"/>
                </a:solidFill>
                <a:ea typeface="ＭＳ Ｐゴシック" charset="-128"/>
              </a:rPr>
              <a:t>Level 3</a:t>
            </a:r>
          </a:p>
        </p:txBody>
      </p:sp>
      <p:sp>
        <p:nvSpPr>
          <p:cNvPr id="33" name="Title 1"/>
          <p:cNvSpPr>
            <a:spLocks noGrp="1"/>
          </p:cNvSpPr>
          <p:nvPr>
            <p:ph type="title"/>
          </p:nvPr>
        </p:nvSpPr>
        <p:spPr>
          <a:xfrm>
            <a:off x="188411" y="-109244"/>
            <a:ext cx="8064896" cy="748991"/>
          </a:xfrm>
        </p:spPr>
        <p:txBody>
          <a:bodyPr>
            <a:normAutofit/>
          </a:bodyPr>
          <a:lstStyle/>
          <a:p>
            <a:r>
              <a:rPr lang="en-AU" dirty="0"/>
              <a:t>Example: hierarchical process architecture</a:t>
            </a:r>
          </a:p>
        </p:txBody>
      </p:sp>
      <p:sp>
        <p:nvSpPr>
          <p:cNvPr id="34" name="Text Box 24"/>
          <p:cNvSpPr txBox="1">
            <a:spLocks noChangeArrowheads="1"/>
          </p:cNvSpPr>
          <p:nvPr/>
        </p:nvSpPr>
        <p:spPr bwMode="auto">
          <a:xfrm>
            <a:off x="208310" y="723621"/>
            <a:ext cx="2349426" cy="415498"/>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2100" b="1" dirty="0">
                <a:solidFill>
                  <a:prstClr val="black"/>
                </a:solidFill>
                <a:ea typeface="ＭＳ Ｐゴシック" charset="-128"/>
              </a:rPr>
              <a:t>Insurance company</a:t>
            </a:r>
          </a:p>
        </p:txBody>
      </p:sp>
      <p:sp>
        <p:nvSpPr>
          <p:cNvPr id="35" name="AutoShape 8"/>
          <p:cNvSpPr>
            <a:spLocks noChangeArrowheads="1"/>
          </p:cNvSpPr>
          <p:nvPr/>
        </p:nvSpPr>
        <p:spPr bwMode="auto">
          <a:xfrm>
            <a:off x="3947208" y="1244044"/>
            <a:ext cx="1186631" cy="523307"/>
          </a:xfrm>
          <a:prstGeom prst="rect">
            <a:avLst/>
          </a:prstGeom>
          <a:noFill/>
          <a:ln w="57150">
            <a:solidFill>
              <a:srgbClr val="C00000"/>
            </a:solidFill>
            <a:miter lim="800000"/>
            <a:headEnd type="none" w="sm" len="sm"/>
            <a:tailEnd type="none" w="sm" len="sm"/>
          </a:ln>
          <a:effectLst/>
        </p:spPr>
        <p:txBody>
          <a:bodyPr wrap="none" anchor="ctr"/>
          <a:lstStyle/>
          <a:p>
            <a:pPr algn="ctr" eaLnBrk="0" fontAlgn="base" hangingPunct="0">
              <a:spcBef>
                <a:spcPct val="0"/>
              </a:spcBef>
              <a:spcAft>
                <a:spcPct val="0"/>
              </a:spcAft>
            </a:pPr>
            <a:endParaRPr lang="en-US" sz="1050" dirty="0">
              <a:solidFill>
                <a:prstClr val="black"/>
              </a:solidFill>
              <a:ea typeface="ＭＳ Ｐゴシック" charset="-128"/>
            </a:endParaRPr>
          </a:p>
        </p:txBody>
      </p:sp>
    </p:spTree>
    <p:extLst>
      <p:ext uri="{BB962C8B-B14F-4D97-AF65-F5344CB8AC3E}">
        <p14:creationId xmlns:p14="http://schemas.microsoft.com/office/powerpoint/2010/main" val="113196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3128346" y="2076622"/>
            <a:ext cx="2543934" cy="3050693"/>
          </a:xfrm>
          <a:prstGeom prst="rect">
            <a:avLst/>
          </a:prstGeom>
          <a:solidFill>
            <a:schemeClr val="accent2">
              <a:lumMod val="40000"/>
              <a:lumOff val="60000"/>
            </a:schemeClr>
          </a:solidFill>
          <a:ln w="12700">
            <a:solidFill>
              <a:schemeClr val="tx1"/>
            </a:solidFill>
            <a:miter lim="800000"/>
            <a:headEnd type="none" w="sm" len="sm"/>
            <a:tailEnd type="none" w="sm" len="sm"/>
          </a:ln>
          <a:effectLst/>
        </p:spPr>
        <p:txBody>
          <a:bodyPr wrap="none" anchor="ctr"/>
          <a:lstStyle/>
          <a:p>
            <a:pPr eaLnBrk="0" fontAlgn="base" hangingPunct="0">
              <a:spcBef>
                <a:spcPct val="0"/>
              </a:spcBef>
              <a:spcAft>
                <a:spcPct val="0"/>
              </a:spcAft>
            </a:pPr>
            <a:endParaRPr lang="en-AU" sz="1523">
              <a:solidFill>
                <a:prstClr val="black"/>
              </a:solidFill>
              <a:ea typeface="ＭＳ Ｐゴシック" pitchFamily="34" charset="-128"/>
            </a:endParaRPr>
          </a:p>
        </p:txBody>
      </p:sp>
      <p:sp>
        <p:nvSpPr>
          <p:cNvPr id="5" name="AutoShape 8"/>
          <p:cNvSpPr>
            <a:spLocks noChangeArrowheads="1"/>
          </p:cNvSpPr>
          <p:nvPr/>
        </p:nvSpPr>
        <p:spPr bwMode="auto">
          <a:xfrm>
            <a:off x="3307871" y="2250001"/>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b="1" dirty="0">
                <a:solidFill>
                  <a:prstClr val="black"/>
                </a:solidFill>
                <a:ea typeface="ＭＳ Ｐゴシック" charset="-128"/>
              </a:rPr>
              <a:t>Develop overall</a:t>
            </a:r>
          </a:p>
          <a:p>
            <a:pPr algn="ctr" eaLnBrk="0" fontAlgn="base" hangingPunct="0">
              <a:spcBef>
                <a:spcPct val="0"/>
              </a:spcBef>
              <a:spcAft>
                <a:spcPct val="0"/>
              </a:spcAft>
            </a:pPr>
            <a:r>
              <a:rPr lang="en-US" sz="1050" b="1" dirty="0">
                <a:solidFill>
                  <a:prstClr val="black"/>
                </a:solidFill>
                <a:ea typeface="ＭＳ Ｐゴシック" charset="-128"/>
              </a:rPr>
              <a:t>mission statement</a:t>
            </a:r>
          </a:p>
        </p:txBody>
      </p:sp>
      <p:sp>
        <p:nvSpPr>
          <p:cNvPr id="12" name="Text Box 24"/>
          <p:cNvSpPr txBox="1">
            <a:spLocks noChangeArrowheads="1"/>
          </p:cNvSpPr>
          <p:nvPr/>
        </p:nvSpPr>
        <p:spPr bwMode="auto">
          <a:xfrm>
            <a:off x="3128345" y="4807416"/>
            <a:ext cx="1694566" cy="276999"/>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1200" b="1" dirty="0">
                <a:solidFill>
                  <a:prstClr val="black"/>
                </a:solidFill>
                <a:ea typeface="ＭＳ Ｐゴシック" charset="-128"/>
              </a:rPr>
              <a:t>Management processes</a:t>
            </a:r>
          </a:p>
        </p:txBody>
      </p:sp>
      <p:sp>
        <p:nvSpPr>
          <p:cNvPr id="14" name="AutoShape 8"/>
          <p:cNvSpPr>
            <a:spLocks noChangeArrowheads="1"/>
          </p:cNvSpPr>
          <p:nvPr/>
        </p:nvSpPr>
        <p:spPr bwMode="auto">
          <a:xfrm>
            <a:off x="3307871" y="3515742"/>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Formulate</a:t>
            </a:r>
          </a:p>
          <a:p>
            <a:pPr algn="ctr" eaLnBrk="0" fontAlgn="base" hangingPunct="0">
              <a:spcBef>
                <a:spcPct val="0"/>
              </a:spcBef>
              <a:spcAft>
                <a:spcPct val="0"/>
              </a:spcAft>
            </a:pPr>
            <a:r>
              <a:rPr lang="en-US" sz="1050" dirty="0">
                <a:solidFill>
                  <a:prstClr val="black"/>
                </a:solidFill>
                <a:ea typeface="ＭＳ Ｐゴシック" charset="-128"/>
              </a:rPr>
              <a:t>mission</a:t>
            </a:r>
          </a:p>
        </p:txBody>
      </p:sp>
      <p:sp>
        <p:nvSpPr>
          <p:cNvPr id="53" name="AutoShape 8"/>
          <p:cNvSpPr>
            <a:spLocks noChangeArrowheads="1"/>
          </p:cNvSpPr>
          <p:nvPr/>
        </p:nvSpPr>
        <p:spPr bwMode="auto">
          <a:xfrm>
            <a:off x="3307871" y="4160997"/>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Communicate</a:t>
            </a:r>
          </a:p>
          <a:p>
            <a:pPr algn="ctr" eaLnBrk="0" fontAlgn="base" hangingPunct="0">
              <a:spcBef>
                <a:spcPct val="0"/>
              </a:spcBef>
              <a:spcAft>
                <a:spcPct val="0"/>
              </a:spcAft>
            </a:pPr>
            <a:r>
              <a:rPr lang="en-US" sz="1050" dirty="0">
                <a:solidFill>
                  <a:prstClr val="black"/>
                </a:solidFill>
                <a:ea typeface="ＭＳ Ｐゴシック" charset="-128"/>
              </a:rPr>
              <a:t>mission</a:t>
            </a:r>
          </a:p>
        </p:txBody>
      </p:sp>
      <p:sp>
        <p:nvSpPr>
          <p:cNvPr id="55" name="AutoShape 8"/>
          <p:cNvSpPr>
            <a:spLocks noChangeArrowheads="1"/>
          </p:cNvSpPr>
          <p:nvPr/>
        </p:nvSpPr>
        <p:spPr bwMode="auto">
          <a:xfrm>
            <a:off x="3307871" y="2870487"/>
            <a:ext cx="1186631" cy="52330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fontAlgn="base" hangingPunct="0">
              <a:spcBef>
                <a:spcPct val="0"/>
              </a:spcBef>
              <a:spcAft>
                <a:spcPct val="0"/>
              </a:spcAft>
            </a:pPr>
            <a:r>
              <a:rPr lang="en-US" sz="1050" dirty="0">
                <a:solidFill>
                  <a:prstClr val="black"/>
                </a:solidFill>
                <a:ea typeface="ＭＳ Ｐゴシック" charset="-128"/>
              </a:rPr>
              <a:t>Define </a:t>
            </a:r>
          </a:p>
          <a:p>
            <a:pPr algn="ctr" eaLnBrk="0" fontAlgn="base" hangingPunct="0">
              <a:spcBef>
                <a:spcPct val="0"/>
              </a:spcBef>
              <a:spcAft>
                <a:spcPct val="0"/>
              </a:spcAft>
            </a:pPr>
            <a:r>
              <a:rPr lang="en-US" sz="1050" dirty="0">
                <a:solidFill>
                  <a:prstClr val="black"/>
                </a:solidFill>
                <a:ea typeface="ＭＳ Ｐゴシック" charset="-128"/>
              </a:rPr>
              <a:t>current business</a:t>
            </a:r>
          </a:p>
        </p:txBody>
      </p:sp>
      <p:sp>
        <p:nvSpPr>
          <p:cNvPr id="25" name="Rectangular Callout 24"/>
          <p:cNvSpPr/>
          <p:nvPr/>
        </p:nvSpPr>
        <p:spPr>
          <a:xfrm>
            <a:off x="4975189" y="2250002"/>
            <a:ext cx="1465447" cy="682754"/>
          </a:xfrm>
          <a:prstGeom prst="wedgeRectCallout">
            <a:avLst>
              <a:gd name="adj1" fmla="val -87630"/>
              <a:gd name="adj2" fmla="val -26500"/>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AU" sz="1500" b="1" dirty="0">
                <a:solidFill>
                  <a:prstClr val="black"/>
                </a:solidFill>
              </a:rPr>
              <a:t>Main</a:t>
            </a:r>
          </a:p>
          <a:p>
            <a:pPr algn="ctr"/>
            <a:r>
              <a:rPr lang="en-AU" sz="1500" b="1" dirty="0">
                <a:solidFill>
                  <a:prstClr val="black"/>
                </a:solidFill>
              </a:rPr>
              <a:t>process</a:t>
            </a:r>
          </a:p>
        </p:txBody>
      </p:sp>
      <p:sp>
        <p:nvSpPr>
          <p:cNvPr id="26" name="Rectangular Callout 25"/>
          <p:cNvSpPr/>
          <p:nvPr/>
        </p:nvSpPr>
        <p:spPr>
          <a:xfrm>
            <a:off x="4975188" y="3337479"/>
            <a:ext cx="1465447" cy="682754"/>
          </a:xfrm>
          <a:prstGeom prst="wedgeRectCallout">
            <a:avLst>
              <a:gd name="adj1" fmla="val -90586"/>
              <a:gd name="adj2" fmla="val -103685"/>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AU" sz="1500" b="1" dirty="0" err="1">
                <a:solidFill>
                  <a:prstClr val="black"/>
                </a:solidFill>
              </a:rPr>
              <a:t>Subprocess</a:t>
            </a:r>
            <a:endParaRPr lang="en-AU" sz="1500" b="1" dirty="0">
              <a:solidFill>
                <a:prstClr val="black"/>
              </a:solidFill>
            </a:endParaRPr>
          </a:p>
        </p:txBody>
      </p:sp>
      <p:sp>
        <p:nvSpPr>
          <p:cNvPr id="2" name="Flowchart: Connector 1"/>
          <p:cNvSpPr/>
          <p:nvPr/>
        </p:nvSpPr>
        <p:spPr>
          <a:xfrm>
            <a:off x="4881149" y="436797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solidFill>
                <a:prstClr val="white"/>
              </a:solidFill>
            </a:endParaRPr>
          </a:p>
        </p:txBody>
      </p:sp>
      <p:sp>
        <p:nvSpPr>
          <p:cNvPr id="27" name="Flowchart: Connector 26"/>
          <p:cNvSpPr/>
          <p:nvPr/>
        </p:nvSpPr>
        <p:spPr>
          <a:xfrm>
            <a:off x="5058529" y="436797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solidFill>
                <a:prstClr val="white"/>
              </a:solidFill>
            </a:endParaRPr>
          </a:p>
        </p:txBody>
      </p:sp>
      <p:sp>
        <p:nvSpPr>
          <p:cNvPr id="28" name="Flowchart: Connector 27"/>
          <p:cNvSpPr/>
          <p:nvPr/>
        </p:nvSpPr>
        <p:spPr>
          <a:xfrm>
            <a:off x="5233680" y="4367978"/>
            <a:ext cx="94039" cy="89276"/>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solidFill>
                <a:prstClr val="white"/>
              </a:solidFill>
            </a:endParaRPr>
          </a:p>
        </p:txBody>
      </p:sp>
      <p:sp>
        <p:nvSpPr>
          <p:cNvPr id="32" name="Text Box 24"/>
          <p:cNvSpPr txBox="1">
            <a:spLocks noChangeArrowheads="1"/>
          </p:cNvSpPr>
          <p:nvPr/>
        </p:nvSpPr>
        <p:spPr bwMode="auto">
          <a:xfrm>
            <a:off x="3018956" y="1614866"/>
            <a:ext cx="956672" cy="415498"/>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2100" b="1" dirty="0">
                <a:solidFill>
                  <a:prstClr val="black"/>
                </a:solidFill>
                <a:ea typeface="ＭＳ Ｐゴシック" charset="-128"/>
              </a:rPr>
              <a:t>Level 4</a:t>
            </a:r>
          </a:p>
        </p:txBody>
      </p:sp>
      <p:sp>
        <p:nvSpPr>
          <p:cNvPr id="15" name="Title 1"/>
          <p:cNvSpPr>
            <a:spLocks noGrp="1"/>
          </p:cNvSpPr>
          <p:nvPr>
            <p:ph type="title"/>
          </p:nvPr>
        </p:nvSpPr>
        <p:spPr>
          <a:xfrm>
            <a:off x="467544" y="260648"/>
            <a:ext cx="8064896" cy="792088"/>
          </a:xfrm>
        </p:spPr>
        <p:txBody>
          <a:bodyPr>
            <a:normAutofit/>
          </a:bodyPr>
          <a:lstStyle/>
          <a:p>
            <a:r>
              <a:rPr lang="en-AU" dirty="0"/>
              <a:t>Example: hierarchical process architecture</a:t>
            </a:r>
          </a:p>
        </p:txBody>
      </p:sp>
      <p:sp>
        <p:nvSpPr>
          <p:cNvPr id="16" name="Text Box 24"/>
          <p:cNvSpPr txBox="1">
            <a:spLocks noChangeArrowheads="1"/>
          </p:cNvSpPr>
          <p:nvPr/>
        </p:nvSpPr>
        <p:spPr bwMode="auto">
          <a:xfrm>
            <a:off x="492479" y="878574"/>
            <a:ext cx="2349426" cy="415498"/>
          </a:xfrm>
          <a:prstGeom prst="rect">
            <a:avLst/>
          </a:prstGeom>
          <a:noFill/>
          <a:ln w="12700">
            <a:noFill/>
            <a:miter lim="800000"/>
            <a:headEnd type="none" w="sm" len="sm"/>
            <a:tailEnd type="none" w="sm" len="sm"/>
          </a:ln>
          <a:effectLst/>
        </p:spPr>
        <p:txBody>
          <a:bodyPr wrap="none">
            <a:spAutoFit/>
          </a:bodyPr>
          <a:lstStyle/>
          <a:p>
            <a:pPr eaLnBrk="0" fontAlgn="base" hangingPunct="0">
              <a:spcBef>
                <a:spcPct val="0"/>
              </a:spcBef>
              <a:spcAft>
                <a:spcPct val="0"/>
              </a:spcAft>
            </a:pPr>
            <a:r>
              <a:rPr lang="en-US" sz="2100" b="1" dirty="0">
                <a:solidFill>
                  <a:prstClr val="black"/>
                </a:solidFill>
                <a:ea typeface="ＭＳ Ｐゴシック" charset="-128"/>
              </a:rPr>
              <a:t>Insurance company</a:t>
            </a:r>
          </a:p>
        </p:txBody>
      </p:sp>
    </p:spTree>
    <p:extLst>
      <p:ext uri="{BB962C8B-B14F-4D97-AF65-F5344CB8AC3E}">
        <p14:creationId xmlns:p14="http://schemas.microsoft.com/office/powerpoint/2010/main" val="86902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56160" y="394855"/>
            <a:ext cx="6303821" cy="6061363"/>
          </a:xfrm>
        </p:spPr>
        <p:txBody>
          <a:bodyPr>
            <a:normAutofit/>
          </a:bodyPr>
          <a:lstStyle/>
          <a:p>
            <a:pPr marL="0" indent="0">
              <a:buNone/>
            </a:pPr>
            <a:r>
              <a:rPr lang="en-US" dirty="0">
                <a:latin typeface="Cooper Black" panose="0208090404030B020404" pitchFamily="18" charset="0"/>
              </a:rPr>
              <a:t>Many years later, as he faced the firing squad, Colonel </a:t>
            </a:r>
            <a:r>
              <a:rPr lang="en-US" dirty="0" err="1">
                <a:latin typeface="Cooper Black" panose="0208090404030B020404" pitchFamily="18" charset="0"/>
              </a:rPr>
              <a:t>Aureliano</a:t>
            </a:r>
            <a:r>
              <a:rPr lang="en-US" dirty="0">
                <a:latin typeface="Cooper Black" panose="0208090404030B020404" pitchFamily="18" charset="0"/>
              </a:rPr>
              <a:t> </a:t>
            </a:r>
            <a:r>
              <a:rPr lang="en-US" dirty="0" err="1">
                <a:latin typeface="Cooper Black" panose="0208090404030B020404" pitchFamily="18" charset="0"/>
              </a:rPr>
              <a:t>Buendía</a:t>
            </a:r>
            <a:r>
              <a:rPr lang="en-US" dirty="0">
                <a:latin typeface="Cooper Black" panose="0208090404030B020404" pitchFamily="18" charset="0"/>
              </a:rPr>
              <a:t> was to remember that distant afternoon when his father took him to discover ice. At that time </a:t>
            </a:r>
            <a:r>
              <a:rPr lang="en-US" dirty="0" err="1">
                <a:latin typeface="Cooper Black" panose="0208090404030B020404" pitchFamily="18" charset="0"/>
              </a:rPr>
              <a:t>Macondo</a:t>
            </a:r>
            <a:r>
              <a:rPr lang="en-US" dirty="0">
                <a:latin typeface="Cooper Black" panose="0208090404030B020404" pitchFamily="18" charset="0"/>
              </a:rPr>
              <a:t> was a village of twenty adobe houses, built on the bank of a river of clear water that ran along a bed of polished stones, which were white and enormous, like prehistoric eggs. </a:t>
            </a:r>
            <a:r>
              <a:rPr lang="en-US" sz="2800" dirty="0">
                <a:latin typeface="Cooper Black" panose="0208090404030B020404" pitchFamily="18" charset="0"/>
              </a:rPr>
              <a:t>The world was so recent that many things lacked names, and in order to indicate them it was necessary to point to them with the finger.</a:t>
            </a:r>
            <a:endParaRPr lang="en-GB" sz="2800" dirty="0">
              <a:latin typeface="Cooper Black" panose="0208090404030B020404" pitchFamily="18" charset="0"/>
            </a:endParaRP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a:t>
            </a:fld>
            <a:endParaRPr lang="en-AU">
              <a:solidFill>
                <a:prstClr val="black">
                  <a:lumMod val="50000"/>
                  <a:lumOff val="50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5691"/>
            <a:ext cx="2570018" cy="3827092"/>
          </a:xfrm>
          <a:prstGeom prst="rect">
            <a:avLst/>
          </a:prstGeom>
        </p:spPr>
      </p:pic>
    </p:spTree>
    <p:extLst>
      <p:ext uri="{BB962C8B-B14F-4D97-AF65-F5344CB8AC3E}">
        <p14:creationId xmlns:p14="http://schemas.microsoft.com/office/powerpoint/2010/main" val="2890549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89939"/>
            <a:ext cx="8136904" cy="4824536"/>
          </a:xfrm>
        </p:spPr>
        <p:txBody>
          <a:bodyPr>
            <a:noAutofit/>
          </a:bodyPr>
          <a:lstStyle/>
          <a:p>
            <a:pPr marL="0" indent="0">
              <a:buNone/>
            </a:pPr>
            <a:r>
              <a:rPr lang="en-US" dirty="0"/>
              <a:t>A reference model is used as a template to design the process architecture</a:t>
            </a:r>
          </a:p>
          <a:p>
            <a:endParaRPr lang="en-US" dirty="0"/>
          </a:p>
          <a:p>
            <a:pPr marL="0" indent="0">
              <a:buNone/>
            </a:pPr>
            <a:r>
              <a:rPr lang="en-US" dirty="0"/>
              <a:t>Examples:</a:t>
            </a:r>
          </a:p>
          <a:p>
            <a:r>
              <a:rPr lang="en-US" dirty="0"/>
              <a:t>Information Technology Infrastructure Library (ITIL)</a:t>
            </a:r>
          </a:p>
          <a:p>
            <a:r>
              <a:rPr lang="en-US" dirty="0"/>
              <a:t>Supply Chain Operations Reference Model (SCOR)</a:t>
            </a:r>
          </a:p>
          <a:p>
            <a:r>
              <a:rPr lang="en-US" dirty="0"/>
              <a:t>Process Classification Framework (PCF)</a:t>
            </a:r>
          </a:p>
          <a:p>
            <a:r>
              <a:rPr lang="en-US" dirty="0"/>
              <a:t>Control Objectives for Information Technology (COBIT)</a:t>
            </a:r>
          </a:p>
          <a:p>
            <a:r>
              <a:rPr lang="en-US" dirty="0"/>
              <a:t>Value Reference Model (VRM) </a:t>
            </a:r>
          </a:p>
          <a:p>
            <a:r>
              <a:rPr lang="en-US" dirty="0"/>
              <a:t>Voluntary </a:t>
            </a:r>
            <a:r>
              <a:rPr lang="en-US" dirty="0" err="1"/>
              <a:t>Interindustry</a:t>
            </a:r>
            <a:r>
              <a:rPr lang="en-US" dirty="0"/>
              <a:t> Commerce Solutions (VICS)</a:t>
            </a:r>
          </a:p>
          <a:p>
            <a:r>
              <a:rPr lang="en-US" dirty="0" err="1"/>
              <a:t>eTOM</a:t>
            </a:r>
            <a:r>
              <a:rPr lang="en-US" dirty="0"/>
              <a:t> Business Process Framework</a:t>
            </a:r>
          </a:p>
          <a:p>
            <a:r>
              <a:rPr lang="en-US" dirty="0"/>
              <a:t>Performance Framework</a:t>
            </a:r>
            <a:endParaRPr lang="en-AU" dirty="0"/>
          </a:p>
        </p:txBody>
      </p:sp>
      <p:sp>
        <p:nvSpPr>
          <p:cNvPr id="3" name="Title 2"/>
          <p:cNvSpPr>
            <a:spLocks noGrp="1"/>
          </p:cNvSpPr>
          <p:nvPr>
            <p:ph type="title"/>
          </p:nvPr>
        </p:nvSpPr>
        <p:spPr/>
        <p:txBody>
          <a:bodyPr/>
          <a:lstStyle/>
          <a:p>
            <a:r>
              <a:rPr lang="en-US" dirty="0">
                <a:ea typeface="ＭＳ Ｐゴシック" charset="-128"/>
                <a:cs typeface="ＭＳ Ｐゴシック" charset="-128"/>
              </a:rPr>
              <a:t>Designation via reference models</a:t>
            </a:r>
            <a:endParaRPr lang="en-AU" dirty="0"/>
          </a:p>
        </p:txBody>
      </p:sp>
    </p:spTree>
    <p:extLst>
      <p:ext uri="{BB962C8B-B14F-4D97-AF65-F5344CB8AC3E}">
        <p14:creationId xmlns:p14="http://schemas.microsoft.com/office/powerpoint/2010/main" val="1683171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a:xfrm>
            <a:off x="599961" y="1016732"/>
            <a:ext cx="8136904" cy="4824536"/>
          </a:xfrm>
        </p:spPr>
        <p:txBody>
          <a:bodyPr/>
          <a:lstStyle/>
          <a:p>
            <a:r>
              <a:rPr lang="en-US" dirty="0">
                <a:ea typeface="ＭＳ Ｐゴシック" charset="-128"/>
                <a:cs typeface="ＭＳ Ｐゴシック" charset="-128"/>
              </a:rPr>
              <a:t>Industry-neutral enterprise model</a:t>
            </a:r>
          </a:p>
          <a:p>
            <a:r>
              <a:rPr lang="en-US" dirty="0">
                <a:ea typeface="ＭＳ Ｐゴシック" charset="-128"/>
                <a:cs typeface="ＭＳ Ｐゴシック" charset="-128"/>
              </a:rPr>
              <a:t>Open standard for benchmarking</a:t>
            </a:r>
          </a:p>
          <a:p>
            <a:r>
              <a:rPr lang="en-US" dirty="0">
                <a:ea typeface="ＭＳ Ｐゴシック" charset="-128"/>
                <a:cs typeface="ＭＳ Ｐゴシック" charset="-128"/>
              </a:rPr>
              <a:t>Four levels</a:t>
            </a:r>
          </a:p>
          <a:p>
            <a:pPr lvl="1"/>
            <a:r>
              <a:rPr lang="en-US" dirty="0"/>
              <a:t>Categories</a:t>
            </a:r>
          </a:p>
          <a:p>
            <a:pPr lvl="1"/>
            <a:r>
              <a:rPr lang="en-US" dirty="0"/>
              <a:t>Process group</a:t>
            </a:r>
          </a:p>
          <a:p>
            <a:pPr lvl="1"/>
            <a:r>
              <a:rPr lang="en-US" dirty="0"/>
              <a:t>Process</a:t>
            </a:r>
          </a:p>
          <a:p>
            <a:pPr lvl="1"/>
            <a:r>
              <a:rPr lang="en-US" dirty="0"/>
              <a:t>Activity</a:t>
            </a:r>
          </a:p>
          <a:p>
            <a:pPr lvl="1">
              <a:buFontTx/>
              <a:buNone/>
            </a:pPr>
            <a:endParaRPr lang="en-US" dirty="0"/>
          </a:p>
          <a:p>
            <a:pPr lvl="1"/>
            <a:endParaRPr lang="en-US" dirty="0"/>
          </a:p>
          <a:p>
            <a:endParaRPr lang="en-US" dirty="0">
              <a:ea typeface="ＭＳ Ｐゴシック" charset="-128"/>
              <a:cs typeface="ＭＳ Ｐゴシック" charset="-128"/>
            </a:endParaRPr>
          </a:p>
        </p:txBody>
      </p:sp>
      <p:sp>
        <p:nvSpPr>
          <p:cNvPr id="37891" name="Rectangle 2"/>
          <p:cNvSpPr>
            <a:spLocks noGrp="1" noChangeArrowheads="1"/>
          </p:cNvSpPr>
          <p:nvPr>
            <p:ph type="title"/>
          </p:nvPr>
        </p:nvSpPr>
        <p:spPr>
          <a:xfrm>
            <a:off x="467543" y="260648"/>
            <a:ext cx="8535779" cy="792088"/>
          </a:xfrm>
        </p:spPr>
        <p:txBody>
          <a:bodyPr>
            <a:normAutofit fontScale="90000"/>
          </a:bodyPr>
          <a:lstStyle/>
          <a:p>
            <a:r>
              <a:rPr lang="en-US" dirty="0">
                <a:ea typeface="ＭＳ Ｐゴシック" charset="-128"/>
                <a:cs typeface="ＭＳ Ｐゴシック" charset="-128"/>
              </a:rPr>
              <a:t>Example: </a:t>
            </a:r>
            <a:r>
              <a:rPr lang="en-US" dirty="0">
                <a:ea typeface="ＭＳ Ｐゴシック" pitchFamily="34" charset="-128"/>
              </a:rPr>
              <a:t>APQC Process Classification Framework (PCF)</a:t>
            </a:r>
            <a:br>
              <a:rPr lang="en-US" dirty="0">
                <a:solidFill>
                  <a:prstClr val="black">
                    <a:lumMod val="75000"/>
                    <a:lumOff val="25000"/>
                  </a:prstClr>
                </a:solidFill>
                <a:ea typeface="ＭＳ Ｐゴシック" pitchFamily="34" charset="-128"/>
              </a:rPr>
            </a:br>
            <a:endParaRPr lang="en-US" dirty="0">
              <a:ea typeface="ＭＳ Ｐゴシック" charset="-128"/>
              <a:cs typeface="ＭＳ Ｐゴシック" charset="-128"/>
            </a:endParaRPr>
          </a:p>
        </p:txBody>
      </p:sp>
      <p:pic>
        <p:nvPicPr>
          <p:cNvPr id="37893" name="Picture 6" descr="Picture 6.png"/>
          <p:cNvPicPr>
            <a:picLocks noChangeAspect="1"/>
          </p:cNvPicPr>
          <p:nvPr/>
        </p:nvPicPr>
        <p:blipFill>
          <a:blip r:embed="rId3" cstate="print"/>
          <a:srcRect/>
          <a:stretch>
            <a:fillRect/>
          </a:stretch>
        </p:blipFill>
        <p:spPr bwMode="auto">
          <a:xfrm>
            <a:off x="4572000" y="2681158"/>
            <a:ext cx="3973549" cy="39161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2963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8482" name="Rectangle 2"/>
          <p:cNvSpPr>
            <a:spLocks noGrp="1" noChangeArrowheads="1"/>
          </p:cNvSpPr>
          <p:nvPr>
            <p:ph type="title"/>
          </p:nvPr>
        </p:nvSpPr>
        <p:spPr/>
        <p:txBody>
          <a:bodyPr/>
          <a:lstStyle/>
          <a:p>
            <a:r>
              <a:rPr lang="en-US" dirty="0"/>
              <a:t>APQC PCF Overview</a:t>
            </a:r>
          </a:p>
        </p:txBody>
      </p:sp>
      <p:pic>
        <p:nvPicPr>
          <p:cNvPr id="2708483" name="Picture 3"/>
          <p:cNvPicPr>
            <a:picLocks noChangeAspect="1" noChangeArrowheads="1"/>
          </p:cNvPicPr>
          <p:nvPr/>
        </p:nvPicPr>
        <p:blipFill>
          <a:blip r:embed="rId2" cstate="print"/>
          <a:srcRect l="22688" t="13303" r="22185" b="16536"/>
          <a:stretch>
            <a:fillRect/>
          </a:stretch>
        </p:blipFill>
        <p:spPr bwMode="auto">
          <a:xfrm>
            <a:off x="1528629" y="934749"/>
            <a:ext cx="5786571" cy="5523468"/>
          </a:xfrm>
          <a:prstGeom prst="rect">
            <a:avLst/>
          </a:prstGeom>
          <a:noFill/>
          <a:ln w="9525" algn="ctr">
            <a:noFill/>
            <a:miter lim="800000"/>
            <a:headEnd/>
            <a:tailEnd/>
          </a:ln>
          <a:effectLst/>
        </p:spPr>
      </p:pic>
      <p:sp>
        <p:nvSpPr>
          <p:cNvPr id="4" name="Rounded Rectangle 3"/>
          <p:cNvSpPr/>
          <p:nvPr/>
        </p:nvSpPr>
        <p:spPr bwMode="auto">
          <a:xfrm>
            <a:off x="5921133" y="1354917"/>
            <a:ext cx="1394067" cy="1373535"/>
          </a:xfrm>
          <a:prstGeom prst="roundRect">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AU" sz="2400">
              <a:solidFill>
                <a:prstClr val="black"/>
              </a:solidFill>
              <a:latin typeface="Times New Roman" pitchFamily="-106" charset="0"/>
              <a:ea typeface="ＭＳ Ｐゴシック" pitchFamily="34" charset="-128"/>
            </a:endParaRPr>
          </a:p>
        </p:txBody>
      </p:sp>
      <p:sp>
        <p:nvSpPr>
          <p:cNvPr id="5" name="Rectangle 3"/>
          <p:cNvSpPr txBox="1">
            <a:spLocks noChangeArrowheads="1"/>
          </p:cNvSpPr>
          <p:nvPr/>
        </p:nvSpPr>
        <p:spPr bwMode="auto">
          <a:xfrm>
            <a:off x="7366819" y="1841124"/>
            <a:ext cx="1290484" cy="561288"/>
          </a:xfrm>
          <a:prstGeom prst="rect">
            <a:avLst/>
          </a:prstGeom>
          <a:noFill/>
          <a:ln w="9525">
            <a:noFill/>
            <a:miter lim="800000"/>
            <a:headEnd/>
            <a:tailEnd/>
          </a:ln>
          <a:effectLst/>
        </p:spPr>
        <p:txBody>
          <a:bodyPr vert="horz" wrap="square" lIns="84992" tIns="42497" rIns="84992" bIns="42497" numCol="1" anchor="t" anchorCtr="0" compatLnSpc="1">
            <a:prstTxWarp prst="textNoShape">
              <a:avLst/>
            </a:prstTxWarp>
          </a:bodyPr>
          <a:lstStyle>
            <a:lvl1pPr marL="342900" indent="-342900" algn="l" defTabSz="762000"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000">
                <a:solidFill>
                  <a:schemeClr val="tx1"/>
                </a:solidFill>
                <a:latin typeface="+mn-lt"/>
              </a:defRPr>
            </a:lvl2pPr>
            <a:lvl3pPr marL="1143000" indent="-228600" algn="l" defTabSz="762000" rtl="0" eaLnBrk="0" fontAlgn="base" hangingPunct="0">
              <a:spcBef>
                <a:spcPct val="20000"/>
              </a:spcBef>
              <a:spcAft>
                <a:spcPct val="0"/>
              </a:spcAft>
              <a:buChar char="•"/>
              <a:defRPr>
                <a:solidFill>
                  <a:schemeClr val="tx1"/>
                </a:solidFill>
                <a:latin typeface="+mn-lt"/>
              </a:defRPr>
            </a:lvl3pPr>
            <a:lvl4pPr marL="1562100" indent="-228600" algn="l" defTabSz="762000" rtl="0" eaLnBrk="0" fontAlgn="base" hangingPunct="0">
              <a:spcBef>
                <a:spcPct val="20000"/>
              </a:spcBef>
              <a:spcAft>
                <a:spcPct val="0"/>
              </a:spcAft>
              <a:buChar char="–"/>
              <a:defRPr sz="1600">
                <a:solidFill>
                  <a:schemeClr val="tx1"/>
                </a:solidFill>
                <a:latin typeface="+mn-lt"/>
              </a:defRPr>
            </a:lvl4pPr>
            <a:lvl5pPr marL="1981200" indent="-228600" algn="l" defTabSz="762000" rtl="0" eaLnBrk="0" fontAlgn="base" hangingPunct="0">
              <a:spcBef>
                <a:spcPct val="20000"/>
              </a:spcBef>
              <a:spcAft>
                <a:spcPct val="0"/>
              </a:spcAft>
              <a:buChar char="•"/>
              <a:defRPr sz="1600">
                <a:solidFill>
                  <a:schemeClr val="tx1"/>
                </a:solidFill>
                <a:latin typeface="+mn-lt"/>
              </a:defRPr>
            </a:lvl5pPr>
            <a:lvl6pPr marL="2438400" indent="-228600" algn="l" defTabSz="762000" rtl="0" eaLnBrk="0" fontAlgn="base" hangingPunct="0">
              <a:spcBef>
                <a:spcPct val="20000"/>
              </a:spcBef>
              <a:spcAft>
                <a:spcPct val="0"/>
              </a:spcAft>
              <a:buChar char="•"/>
              <a:defRPr sz="1600">
                <a:solidFill>
                  <a:schemeClr val="tx1"/>
                </a:solidFill>
                <a:latin typeface="+mn-lt"/>
              </a:defRPr>
            </a:lvl6pPr>
            <a:lvl7pPr marL="2895600" indent="-228600" algn="l" defTabSz="762000" rtl="0" eaLnBrk="0" fontAlgn="base" hangingPunct="0">
              <a:spcBef>
                <a:spcPct val="20000"/>
              </a:spcBef>
              <a:spcAft>
                <a:spcPct val="0"/>
              </a:spcAft>
              <a:buChar char="•"/>
              <a:defRPr sz="1600">
                <a:solidFill>
                  <a:schemeClr val="tx1"/>
                </a:solidFill>
                <a:latin typeface="+mn-lt"/>
              </a:defRPr>
            </a:lvl7pPr>
            <a:lvl8pPr marL="3352800" indent="-228600" algn="l" defTabSz="762000" rtl="0" eaLnBrk="0" fontAlgn="base" hangingPunct="0">
              <a:spcBef>
                <a:spcPct val="20000"/>
              </a:spcBef>
              <a:spcAft>
                <a:spcPct val="0"/>
              </a:spcAft>
              <a:buChar char="•"/>
              <a:defRPr sz="1600">
                <a:solidFill>
                  <a:schemeClr val="tx1"/>
                </a:solidFill>
                <a:latin typeface="+mn-lt"/>
              </a:defRPr>
            </a:lvl8pPr>
            <a:lvl9pPr marL="3810000" indent="-228600" algn="l" defTabSz="762000" rtl="0" eaLnBrk="0" fontAlgn="base" hangingPunct="0">
              <a:spcBef>
                <a:spcPct val="20000"/>
              </a:spcBef>
              <a:spcAft>
                <a:spcPct val="0"/>
              </a:spcAft>
              <a:buChar char="•"/>
              <a:defRPr sz="1600">
                <a:solidFill>
                  <a:schemeClr val="tx1"/>
                </a:solidFill>
                <a:latin typeface="+mn-lt"/>
              </a:defRPr>
            </a:lvl9pPr>
          </a:lstStyle>
          <a:p>
            <a:pPr marL="0" lvl="1" indent="0">
              <a:buFontTx/>
              <a:buNone/>
            </a:pPr>
            <a:r>
              <a:rPr lang="de-DE" sz="2215" kern="0" dirty="0">
                <a:solidFill>
                  <a:prstClr val="black">
                    <a:lumMod val="75000"/>
                    <a:lumOff val="25000"/>
                  </a:prstClr>
                </a:solidFill>
                <a:ea typeface="ＭＳ Ｐゴシック" pitchFamily="34" charset="-128"/>
              </a:rPr>
              <a:t>Category</a:t>
            </a:r>
            <a:endParaRPr lang="de-DE" sz="2215" kern="0" dirty="0">
              <a:solidFill>
                <a:prstClr val="black"/>
              </a:solidFill>
              <a:ea typeface="ＭＳ Ｐゴシック" pitchFamily="34" charset="-128"/>
            </a:endParaRPr>
          </a:p>
        </p:txBody>
      </p:sp>
    </p:spTree>
    <p:extLst>
      <p:ext uri="{BB962C8B-B14F-4D97-AF65-F5344CB8AC3E}">
        <p14:creationId xmlns:p14="http://schemas.microsoft.com/office/powerpoint/2010/main" val="3103345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r>
              <a:rPr lang="en-US" dirty="0">
                <a:ea typeface="ＭＳ Ｐゴシック" charset="-128"/>
                <a:cs typeface="ＭＳ Ｐゴシック" charset="-128"/>
              </a:rPr>
              <a:t>APQC Classification Framework</a:t>
            </a:r>
            <a:br>
              <a:rPr lang="en-US" dirty="0">
                <a:ea typeface="ＭＳ Ｐゴシック" charset="-128"/>
                <a:cs typeface="ＭＳ Ｐゴシック" charset="-128"/>
              </a:rPr>
            </a:br>
            <a:endParaRPr lang="en-US" sz="1939" dirty="0">
              <a:ea typeface="ＭＳ Ｐゴシック" charset="-128"/>
              <a:cs typeface="ＭＳ Ｐゴシック" charset="-128"/>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440" t="768" r="4662"/>
          <a:stretch/>
        </p:blipFill>
        <p:spPr>
          <a:xfrm>
            <a:off x="380670" y="1224966"/>
            <a:ext cx="8132781" cy="4690481"/>
          </a:xfrm>
          <a:prstGeom prst="rect">
            <a:avLst/>
          </a:prstGeom>
        </p:spPr>
      </p:pic>
      <p:sp>
        <p:nvSpPr>
          <p:cNvPr id="4" name="Rounded Rectangle 3"/>
          <p:cNvSpPr/>
          <p:nvPr/>
        </p:nvSpPr>
        <p:spPr bwMode="auto">
          <a:xfrm>
            <a:off x="218437" y="3441814"/>
            <a:ext cx="3252364" cy="326398"/>
          </a:xfrm>
          <a:prstGeom prst="roundRect">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AU" sz="2400">
              <a:solidFill>
                <a:prstClr val="black"/>
              </a:solidFill>
              <a:latin typeface="Times New Roman" pitchFamily="-106" charset="0"/>
              <a:ea typeface="ＭＳ Ｐゴシック" pitchFamily="34" charset="-128"/>
            </a:endParaRPr>
          </a:p>
        </p:txBody>
      </p:sp>
      <p:sp>
        <p:nvSpPr>
          <p:cNvPr id="5" name="Rectangle 3"/>
          <p:cNvSpPr txBox="1">
            <a:spLocks noChangeArrowheads="1"/>
          </p:cNvSpPr>
          <p:nvPr/>
        </p:nvSpPr>
        <p:spPr bwMode="auto">
          <a:xfrm>
            <a:off x="3522077" y="3353865"/>
            <a:ext cx="1290484" cy="561288"/>
          </a:xfrm>
          <a:prstGeom prst="rect">
            <a:avLst/>
          </a:prstGeom>
          <a:noFill/>
          <a:ln w="9525">
            <a:noFill/>
            <a:miter lim="800000"/>
            <a:headEnd/>
            <a:tailEnd/>
          </a:ln>
          <a:effectLst/>
        </p:spPr>
        <p:txBody>
          <a:bodyPr vert="horz" wrap="square" lIns="84992" tIns="42497" rIns="84992" bIns="42497" numCol="1" anchor="t" anchorCtr="0" compatLnSpc="1">
            <a:prstTxWarp prst="textNoShape">
              <a:avLst/>
            </a:prstTxWarp>
          </a:bodyPr>
          <a:lstStyle>
            <a:lvl1pPr marL="342900" indent="-342900" algn="l" defTabSz="762000"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000">
                <a:solidFill>
                  <a:schemeClr val="tx1"/>
                </a:solidFill>
                <a:latin typeface="+mn-lt"/>
              </a:defRPr>
            </a:lvl2pPr>
            <a:lvl3pPr marL="1143000" indent="-228600" algn="l" defTabSz="762000" rtl="0" eaLnBrk="0" fontAlgn="base" hangingPunct="0">
              <a:spcBef>
                <a:spcPct val="20000"/>
              </a:spcBef>
              <a:spcAft>
                <a:spcPct val="0"/>
              </a:spcAft>
              <a:buChar char="•"/>
              <a:defRPr>
                <a:solidFill>
                  <a:schemeClr val="tx1"/>
                </a:solidFill>
                <a:latin typeface="+mn-lt"/>
              </a:defRPr>
            </a:lvl3pPr>
            <a:lvl4pPr marL="1562100" indent="-228600" algn="l" defTabSz="762000" rtl="0" eaLnBrk="0" fontAlgn="base" hangingPunct="0">
              <a:spcBef>
                <a:spcPct val="20000"/>
              </a:spcBef>
              <a:spcAft>
                <a:spcPct val="0"/>
              </a:spcAft>
              <a:buChar char="–"/>
              <a:defRPr sz="1600">
                <a:solidFill>
                  <a:schemeClr val="tx1"/>
                </a:solidFill>
                <a:latin typeface="+mn-lt"/>
              </a:defRPr>
            </a:lvl4pPr>
            <a:lvl5pPr marL="1981200" indent="-228600" algn="l" defTabSz="762000" rtl="0" eaLnBrk="0" fontAlgn="base" hangingPunct="0">
              <a:spcBef>
                <a:spcPct val="20000"/>
              </a:spcBef>
              <a:spcAft>
                <a:spcPct val="0"/>
              </a:spcAft>
              <a:buChar char="•"/>
              <a:defRPr sz="1600">
                <a:solidFill>
                  <a:schemeClr val="tx1"/>
                </a:solidFill>
                <a:latin typeface="+mn-lt"/>
              </a:defRPr>
            </a:lvl5pPr>
            <a:lvl6pPr marL="2438400" indent="-228600" algn="l" defTabSz="762000" rtl="0" eaLnBrk="0" fontAlgn="base" hangingPunct="0">
              <a:spcBef>
                <a:spcPct val="20000"/>
              </a:spcBef>
              <a:spcAft>
                <a:spcPct val="0"/>
              </a:spcAft>
              <a:buChar char="•"/>
              <a:defRPr sz="1600">
                <a:solidFill>
                  <a:schemeClr val="tx1"/>
                </a:solidFill>
                <a:latin typeface="+mn-lt"/>
              </a:defRPr>
            </a:lvl6pPr>
            <a:lvl7pPr marL="2895600" indent="-228600" algn="l" defTabSz="762000" rtl="0" eaLnBrk="0" fontAlgn="base" hangingPunct="0">
              <a:spcBef>
                <a:spcPct val="20000"/>
              </a:spcBef>
              <a:spcAft>
                <a:spcPct val="0"/>
              </a:spcAft>
              <a:buChar char="•"/>
              <a:defRPr sz="1600">
                <a:solidFill>
                  <a:schemeClr val="tx1"/>
                </a:solidFill>
                <a:latin typeface="+mn-lt"/>
              </a:defRPr>
            </a:lvl7pPr>
            <a:lvl8pPr marL="3352800" indent="-228600" algn="l" defTabSz="762000" rtl="0" eaLnBrk="0" fontAlgn="base" hangingPunct="0">
              <a:spcBef>
                <a:spcPct val="20000"/>
              </a:spcBef>
              <a:spcAft>
                <a:spcPct val="0"/>
              </a:spcAft>
              <a:buChar char="•"/>
              <a:defRPr sz="1600">
                <a:solidFill>
                  <a:schemeClr val="tx1"/>
                </a:solidFill>
                <a:latin typeface="+mn-lt"/>
              </a:defRPr>
            </a:lvl8pPr>
            <a:lvl9pPr marL="3810000" indent="-228600" algn="l" defTabSz="762000" rtl="0" eaLnBrk="0" fontAlgn="base" hangingPunct="0">
              <a:spcBef>
                <a:spcPct val="20000"/>
              </a:spcBef>
              <a:spcAft>
                <a:spcPct val="0"/>
              </a:spcAft>
              <a:buChar char="•"/>
              <a:defRPr sz="1600">
                <a:solidFill>
                  <a:schemeClr val="tx1"/>
                </a:solidFill>
                <a:latin typeface="+mn-lt"/>
              </a:defRPr>
            </a:lvl9pPr>
          </a:lstStyle>
          <a:p>
            <a:pPr marL="0" lvl="1" indent="0">
              <a:buFontTx/>
              <a:buNone/>
            </a:pPr>
            <a:r>
              <a:rPr lang="de-DE" sz="2215" kern="0" dirty="0">
                <a:solidFill>
                  <a:prstClr val="black">
                    <a:lumMod val="75000"/>
                    <a:lumOff val="25000"/>
                  </a:prstClr>
                </a:solidFill>
                <a:ea typeface="ＭＳ Ｐゴシック" pitchFamily="34" charset="-128"/>
              </a:rPr>
              <a:t>Group</a:t>
            </a:r>
            <a:endParaRPr lang="de-DE" sz="2215" kern="0" dirty="0">
              <a:solidFill>
                <a:prstClr val="black"/>
              </a:solidFill>
              <a:ea typeface="ＭＳ Ｐゴシック" pitchFamily="34" charset="-128"/>
            </a:endParaRPr>
          </a:p>
        </p:txBody>
      </p:sp>
      <p:sp>
        <p:nvSpPr>
          <p:cNvPr id="6" name="Rounded Rectangle 5"/>
          <p:cNvSpPr/>
          <p:nvPr/>
        </p:nvSpPr>
        <p:spPr bwMode="auto">
          <a:xfrm>
            <a:off x="562565" y="5658662"/>
            <a:ext cx="3729215" cy="326398"/>
          </a:xfrm>
          <a:prstGeom prst="roundRect">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AU" sz="2400">
              <a:solidFill>
                <a:prstClr val="black"/>
              </a:solidFill>
              <a:latin typeface="Times New Roman" pitchFamily="-106" charset="0"/>
              <a:ea typeface="ＭＳ Ｐゴシック" pitchFamily="34" charset="-128"/>
            </a:endParaRPr>
          </a:p>
        </p:txBody>
      </p:sp>
      <p:sp>
        <p:nvSpPr>
          <p:cNvPr id="7" name="Rectangle 3"/>
          <p:cNvSpPr txBox="1">
            <a:spLocks noChangeArrowheads="1"/>
          </p:cNvSpPr>
          <p:nvPr/>
        </p:nvSpPr>
        <p:spPr bwMode="auto">
          <a:xfrm>
            <a:off x="439662" y="5974899"/>
            <a:ext cx="1290484" cy="561288"/>
          </a:xfrm>
          <a:prstGeom prst="rect">
            <a:avLst/>
          </a:prstGeom>
          <a:noFill/>
          <a:ln w="9525">
            <a:noFill/>
            <a:miter lim="800000"/>
            <a:headEnd/>
            <a:tailEnd/>
          </a:ln>
          <a:effectLst/>
        </p:spPr>
        <p:txBody>
          <a:bodyPr vert="horz" wrap="square" lIns="84992" tIns="42497" rIns="84992" bIns="42497" numCol="1" anchor="t" anchorCtr="0" compatLnSpc="1">
            <a:prstTxWarp prst="textNoShape">
              <a:avLst/>
            </a:prstTxWarp>
          </a:bodyPr>
          <a:lstStyle>
            <a:lvl1pPr marL="342900" indent="-342900" algn="l" defTabSz="762000"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000">
                <a:solidFill>
                  <a:schemeClr val="tx1"/>
                </a:solidFill>
                <a:latin typeface="+mn-lt"/>
              </a:defRPr>
            </a:lvl2pPr>
            <a:lvl3pPr marL="1143000" indent="-228600" algn="l" defTabSz="762000" rtl="0" eaLnBrk="0" fontAlgn="base" hangingPunct="0">
              <a:spcBef>
                <a:spcPct val="20000"/>
              </a:spcBef>
              <a:spcAft>
                <a:spcPct val="0"/>
              </a:spcAft>
              <a:buChar char="•"/>
              <a:defRPr>
                <a:solidFill>
                  <a:schemeClr val="tx1"/>
                </a:solidFill>
                <a:latin typeface="+mn-lt"/>
              </a:defRPr>
            </a:lvl3pPr>
            <a:lvl4pPr marL="1562100" indent="-228600" algn="l" defTabSz="762000" rtl="0" eaLnBrk="0" fontAlgn="base" hangingPunct="0">
              <a:spcBef>
                <a:spcPct val="20000"/>
              </a:spcBef>
              <a:spcAft>
                <a:spcPct val="0"/>
              </a:spcAft>
              <a:buChar char="–"/>
              <a:defRPr sz="1600">
                <a:solidFill>
                  <a:schemeClr val="tx1"/>
                </a:solidFill>
                <a:latin typeface="+mn-lt"/>
              </a:defRPr>
            </a:lvl4pPr>
            <a:lvl5pPr marL="1981200" indent="-228600" algn="l" defTabSz="762000" rtl="0" eaLnBrk="0" fontAlgn="base" hangingPunct="0">
              <a:spcBef>
                <a:spcPct val="20000"/>
              </a:spcBef>
              <a:spcAft>
                <a:spcPct val="0"/>
              </a:spcAft>
              <a:buChar char="•"/>
              <a:defRPr sz="1600">
                <a:solidFill>
                  <a:schemeClr val="tx1"/>
                </a:solidFill>
                <a:latin typeface="+mn-lt"/>
              </a:defRPr>
            </a:lvl5pPr>
            <a:lvl6pPr marL="2438400" indent="-228600" algn="l" defTabSz="762000" rtl="0" eaLnBrk="0" fontAlgn="base" hangingPunct="0">
              <a:spcBef>
                <a:spcPct val="20000"/>
              </a:spcBef>
              <a:spcAft>
                <a:spcPct val="0"/>
              </a:spcAft>
              <a:buChar char="•"/>
              <a:defRPr sz="1600">
                <a:solidFill>
                  <a:schemeClr val="tx1"/>
                </a:solidFill>
                <a:latin typeface="+mn-lt"/>
              </a:defRPr>
            </a:lvl6pPr>
            <a:lvl7pPr marL="2895600" indent="-228600" algn="l" defTabSz="762000" rtl="0" eaLnBrk="0" fontAlgn="base" hangingPunct="0">
              <a:spcBef>
                <a:spcPct val="20000"/>
              </a:spcBef>
              <a:spcAft>
                <a:spcPct val="0"/>
              </a:spcAft>
              <a:buChar char="•"/>
              <a:defRPr sz="1600">
                <a:solidFill>
                  <a:schemeClr val="tx1"/>
                </a:solidFill>
                <a:latin typeface="+mn-lt"/>
              </a:defRPr>
            </a:lvl7pPr>
            <a:lvl8pPr marL="3352800" indent="-228600" algn="l" defTabSz="762000" rtl="0" eaLnBrk="0" fontAlgn="base" hangingPunct="0">
              <a:spcBef>
                <a:spcPct val="20000"/>
              </a:spcBef>
              <a:spcAft>
                <a:spcPct val="0"/>
              </a:spcAft>
              <a:buChar char="•"/>
              <a:defRPr sz="1600">
                <a:solidFill>
                  <a:schemeClr val="tx1"/>
                </a:solidFill>
                <a:latin typeface="+mn-lt"/>
              </a:defRPr>
            </a:lvl8pPr>
            <a:lvl9pPr marL="3810000" indent="-228600" algn="l" defTabSz="762000" rtl="0" eaLnBrk="0" fontAlgn="base" hangingPunct="0">
              <a:spcBef>
                <a:spcPct val="20000"/>
              </a:spcBef>
              <a:spcAft>
                <a:spcPct val="0"/>
              </a:spcAft>
              <a:buChar char="•"/>
              <a:defRPr sz="1600">
                <a:solidFill>
                  <a:schemeClr val="tx1"/>
                </a:solidFill>
                <a:latin typeface="+mn-lt"/>
              </a:defRPr>
            </a:lvl9pPr>
          </a:lstStyle>
          <a:p>
            <a:pPr marL="0" lvl="1" indent="0">
              <a:buFontTx/>
              <a:buNone/>
            </a:pPr>
            <a:r>
              <a:rPr lang="de-DE" sz="2215" kern="0" dirty="0">
                <a:solidFill>
                  <a:prstClr val="black">
                    <a:lumMod val="75000"/>
                    <a:lumOff val="25000"/>
                  </a:prstClr>
                </a:solidFill>
                <a:ea typeface="ＭＳ Ｐゴシック" pitchFamily="34" charset="-128"/>
              </a:rPr>
              <a:t>Process</a:t>
            </a:r>
            <a:endParaRPr lang="de-DE" sz="2215" kern="0" dirty="0">
              <a:solidFill>
                <a:prstClr val="black"/>
              </a:solidFill>
              <a:ea typeface="ＭＳ Ｐゴシック" pitchFamily="34" charset="-128"/>
            </a:endParaRPr>
          </a:p>
        </p:txBody>
      </p:sp>
      <p:sp>
        <p:nvSpPr>
          <p:cNvPr id="9" name="Rounded Rectangle 8"/>
          <p:cNvSpPr/>
          <p:nvPr/>
        </p:nvSpPr>
        <p:spPr bwMode="auto">
          <a:xfrm>
            <a:off x="1108256" y="4471457"/>
            <a:ext cx="3390002" cy="307020"/>
          </a:xfrm>
          <a:prstGeom prst="roundRect">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AU" sz="2400">
              <a:solidFill>
                <a:prstClr val="black"/>
              </a:solidFill>
              <a:latin typeface="Times New Roman" pitchFamily="-106" charset="0"/>
              <a:ea typeface="ＭＳ Ｐゴシック" pitchFamily="34" charset="-128"/>
            </a:endParaRPr>
          </a:p>
        </p:txBody>
      </p:sp>
      <p:sp>
        <p:nvSpPr>
          <p:cNvPr id="10" name="Rectangle 3"/>
          <p:cNvSpPr txBox="1">
            <a:spLocks noChangeArrowheads="1"/>
          </p:cNvSpPr>
          <p:nvPr/>
        </p:nvSpPr>
        <p:spPr bwMode="auto">
          <a:xfrm>
            <a:off x="99221" y="4413508"/>
            <a:ext cx="1290484" cy="561288"/>
          </a:xfrm>
          <a:prstGeom prst="rect">
            <a:avLst/>
          </a:prstGeom>
          <a:noFill/>
          <a:ln w="9525">
            <a:noFill/>
            <a:miter lim="800000"/>
            <a:headEnd/>
            <a:tailEnd/>
          </a:ln>
          <a:effectLst/>
        </p:spPr>
        <p:txBody>
          <a:bodyPr vert="horz" wrap="square" lIns="84992" tIns="42497" rIns="84992" bIns="42497" numCol="1" anchor="t" anchorCtr="0" compatLnSpc="1">
            <a:prstTxWarp prst="textNoShape">
              <a:avLst/>
            </a:prstTxWarp>
          </a:bodyPr>
          <a:lstStyle>
            <a:lvl1pPr marL="342900" indent="-342900" algn="l" defTabSz="762000"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000">
                <a:solidFill>
                  <a:schemeClr val="tx1"/>
                </a:solidFill>
                <a:latin typeface="+mn-lt"/>
              </a:defRPr>
            </a:lvl2pPr>
            <a:lvl3pPr marL="1143000" indent="-228600" algn="l" defTabSz="762000" rtl="0" eaLnBrk="0" fontAlgn="base" hangingPunct="0">
              <a:spcBef>
                <a:spcPct val="20000"/>
              </a:spcBef>
              <a:spcAft>
                <a:spcPct val="0"/>
              </a:spcAft>
              <a:buChar char="•"/>
              <a:defRPr>
                <a:solidFill>
                  <a:schemeClr val="tx1"/>
                </a:solidFill>
                <a:latin typeface="+mn-lt"/>
              </a:defRPr>
            </a:lvl3pPr>
            <a:lvl4pPr marL="1562100" indent="-228600" algn="l" defTabSz="762000" rtl="0" eaLnBrk="0" fontAlgn="base" hangingPunct="0">
              <a:spcBef>
                <a:spcPct val="20000"/>
              </a:spcBef>
              <a:spcAft>
                <a:spcPct val="0"/>
              </a:spcAft>
              <a:buChar char="–"/>
              <a:defRPr sz="1600">
                <a:solidFill>
                  <a:schemeClr val="tx1"/>
                </a:solidFill>
                <a:latin typeface="+mn-lt"/>
              </a:defRPr>
            </a:lvl4pPr>
            <a:lvl5pPr marL="1981200" indent="-228600" algn="l" defTabSz="762000" rtl="0" eaLnBrk="0" fontAlgn="base" hangingPunct="0">
              <a:spcBef>
                <a:spcPct val="20000"/>
              </a:spcBef>
              <a:spcAft>
                <a:spcPct val="0"/>
              </a:spcAft>
              <a:buChar char="•"/>
              <a:defRPr sz="1600">
                <a:solidFill>
                  <a:schemeClr val="tx1"/>
                </a:solidFill>
                <a:latin typeface="+mn-lt"/>
              </a:defRPr>
            </a:lvl5pPr>
            <a:lvl6pPr marL="2438400" indent="-228600" algn="l" defTabSz="762000" rtl="0" eaLnBrk="0" fontAlgn="base" hangingPunct="0">
              <a:spcBef>
                <a:spcPct val="20000"/>
              </a:spcBef>
              <a:spcAft>
                <a:spcPct val="0"/>
              </a:spcAft>
              <a:buChar char="•"/>
              <a:defRPr sz="1600">
                <a:solidFill>
                  <a:schemeClr val="tx1"/>
                </a:solidFill>
                <a:latin typeface="+mn-lt"/>
              </a:defRPr>
            </a:lvl6pPr>
            <a:lvl7pPr marL="2895600" indent="-228600" algn="l" defTabSz="762000" rtl="0" eaLnBrk="0" fontAlgn="base" hangingPunct="0">
              <a:spcBef>
                <a:spcPct val="20000"/>
              </a:spcBef>
              <a:spcAft>
                <a:spcPct val="0"/>
              </a:spcAft>
              <a:buChar char="•"/>
              <a:defRPr sz="1600">
                <a:solidFill>
                  <a:schemeClr val="tx1"/>
                </a:solidFill>
                <a:latin typeface="+mn-lt"/>
              </a:defRPr>
            </a:lvl7pPr>
            <a:lvl8pPr marL="3352800" indent="-228600" algn="l" defTabSz="762000" rtl="0" eaLnBrk="0" fontAlgn="base" hangingPunct="0">
              <a:spcBef>
                <a:spcPct val="20000"/>
              </a:spcBef>
              <a:spcAft>
                <a:spcPct val="0"/>
              </a:spcAft>
              <a:buChar char="•"/>
              <a:defRPr sz="1600">
                <a:solidFill>
                  <a:schemeClr val="tx1"/>
                </a:solidFill>
                <a:latin typeface="+mn-lt"/>
              </a:defRPr>
            </a:lvl8pPr>
            <a:lvl9pPr marL="3810000" indent="-228600" algn="l" defTabSz="762000" rtl="0" eaLnBrk="0" fontAlgn="base" hangingPunct="0">
              <a:spcBef>
                <a:spcPct val="20000"/>
              </a:spcBef>
              <a:spcAft>
                <a:spcPct val="0"/>
              </a:spcAft>
              <a:buChar char="•"/>
              <a:defRPr sz="1600">
                <a:solidFill>
                  <a:schemeClr val="tx1"/>
                </a:solidFill>
                <a:latin typeface="+mn-lt"/>
              </a:defRPr>
            </a:lvl9pPr>
          </a:lstStyle>
          <a:p>
            <a:pPr marL="0" lvl="1" indent="0">
              <a:buFontTx/>
              <a:buNone/>
            </a:pPr>
            <a:r>
              <a:rPr lang="de-DE" sz="2215" kern="0" dirty="0">
                <a:solidFill>
                  <a:prstClr val="black">
                    <a:lumMod val="75000"/>
                    <a:lumOff val="25000"/>
                  </a:prstClr>
                </a:solidFill>
                <a:ea typeface="ＭＳ Ｐゴシック" pitchFamily="34" charset="-128"/>
              </a:rPr>
              <a:t>Activity</a:t>
            </a:r>
            <a:endParaRPr lang="de-DE" sz="2215" kern="0" dirty="0">
              <a:solidFill>
                <a:prstClr val="black"/>
              </a:solidFill>
              <a:ea typeface="ＭＳ Ｐゴシック" pitchFamily="34" charset="-128"/>
            </a:endParaRPr>
          </a:p>
        </p:txBody>
      </p:sp>
    </p:spTree>
    <p:extLst>
      <p:ext uri="{BB962C8B-B14F-4D97-AF65-F5344CB8AC3E}">
        <p14:creationId xmlns:p14="http://schemas.microsoft.com/office/powerpoint/2010/main" val="361033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de-DE" dirty="0">
                <a:ea typeface="ＭＳ Ｐゴシック" pitchFamily="34" charset="-128"/>
              </a:rPr>
              <a:t>Prioritization (aka Process Selection)</a:t>
            </a:r>
          </a:p>
        </p:txBody>
      </p:sp>
      <p:sp>
        <p:nvSpPr>
          <p:cNvPr id="59396" name="Rectangle 3"/>
          <p:cNvSpPr>
            <a:spLocks noGrp="1" noChangeArrowheads="1"/>
          </p:cNvSpPr>
          <p:nvPr>
            <p:ph type="body" idx="1"/>
          </p:nvPr>
        </p:nvSpPr>
        <p:spPr>
          <a:xfrm>
            <a:off x="467543" y="1340768"/>
            <a:ext cx="8266725" cy="4824536"/>
          </a:xfrm>
        </p:spPr>
        <p:txBody>
          <a:bodyPr/>
          <a:lstStyle/>
          <a:p>
            <a:pPr marL="474796" indent="-474796">
              <a:spcBef>
                <a:spcPct val="40000"/>
              </a:spcBef>
              <a:buFont typeface="+mj-lt"/>
              <a:buAutoNum type="arabicPeriod"/>
            </a:pPr>
            <a:r>
              <a:rPr lang="de-DE" b="1" dirty="0">
                <a:ea typeface="ＭＳ Ｐゴシック" pitchFamily="34" charset="-128"/>
              </a:rPr>
              <a:t>Importance</a:t>
            </a:r>
          </a:p>
          <a:p>
            <a:pPr marL="539750" lvl="1" indent="0">
              <a:buNone/>
            </a:pPr>
            <a:r>
              <a:rPr lang="de-DE" sz="2031" dirty="0">
                <a:ea typeface="ＭＳ Ｐゴシック" pitchFamily="34" charset="-128"/>
              </a:rPr>
              <a:t>Which processes have greatest impact on the organization‘s strategic objectives?</a:t>
            </a:r>
          </a:p>
          <a:p>
            <a:pPr marL="474796" indent="-474796">
              <a:buFont typeface="+mj-lt"/>
              <a:buAutoNum type="arabicPeriod"/>
            </a:pPr>
            <a:r>
              <a:rPr lang="de-DE" b="1" dirty="0">
                <a:ea typeface="ＭＳ Ｐゴシック" pitchFamily="34" charset="-128"/>
              </a:rPr>
              <a:t>Health (or Dysfunction)</a:t>
            </a:r>
          </a:p>
          <a:p>
            <a:pPr marL="539750" lvl="1" indent="0">
              <a:buNone/>
            </a:pPr>
            <a:r>
              <a:rPr lang="de-DE" sz="2031" dirty="0">
                <a:ea typeface="ＭＳ Ｐゴシック" pitchFamily="34" charset="-128"/>
              </a:rPr>
              <a:t>Which processes are in deepest trouble?</a:t>
            </a:r>
          </a:p>
          <a:p>
            <a:pPr marL="474796" indent="-474796">
              <a:spcBef>
                <a:spcPct val="40000"/>
              </a:spcBef>
              <a:buFont typeface="+mj-lt"/>
              <a:buAutoNum type="arabicPeriod"/>
            </a:pPr>
            <a:r>
              <a:rPr lang="de-DE" b="1" dirty="0">
                <a:ea typeface="ＭＳ Ｐゴシック" pitchFamily="34" charset="-128"/>
              </a:rPr>
              <a:t>Feasibility</a:t>
            </a:r>
          </a:p>
          <a:p>
            <a:pPr marL="539750" lvl="1" indent="0">
              <a:buNone/>
            </a:pPr>
            <a:r>
              <a:rPr lang="de-DE" sz="2031" dirty="0">
                <a:ea typeface="ＭＳ Ｐゴシック" pitchFamily="34" charset="-128"/>
              </a:rPr>
              <a:t>Which processes are most susceptible to successful process management?</a:t>
            </a:r>
          </a:p>
          <a:p>
            <a:pPr marL="422041" lvl="1" indent="0">
              <a:buNone/>
            </a:pPr>
            <a:endParaRPr lang="de-DE" sz="2031" dirty="0">
              <a:ea typeface="ＭＳ Ｐゴシック" pitchFamily="34" charset="-128"/>
            </a:endParaRPr>
          </a:p>
          <a:p>
            <a:pPr marL="422041" lvl="1" indent="0">
              <a:buNone/>
            </a:pPr>
            <a:endParaRPr lang="de-DE" sz="2031" dirty="0">
              <a:ea typeface="ＭＳ Ｐゴシック" pitchFamily="34" charset="-128"/>
            </a:endParaRPr>
          </a:p>
          <a:p>
            <a:pPr marL="422041" lvl="1" indent="0">
              <a:buNone/>
            </a:pPr>
            <a:endParaRPr lang="de-DE" sz="2031" dirty="0">
              <a:ea typeface="ＭＳ Ｐゴシック" pitchFamily="34" charset="-128"/>
            </a:endParaRPr>
          </a:p>
          <a:p>
            <a:pPr marL="0" lvl="1" indent="0" algn="ctr">
              <a:buNone/>
            </a:pPr>
            <a:r>
              <a:rPr lang="de-DE" sz="2215" dirty="0">
                <a:ea typeface="ＭＳ Ｐゴシック" pitchFamily="34" charset="-128"/>
              </a:rPr>
              <a:t>Prioritized process portfolio</a:t>
            </a:r>
          </a:p>
          <a:p>
            <a:endParaRPr lang="de-DE" dirty="0">
              <a:ea typeface="ＭＳ Ｐゴシック" pitchFamily="34" charset="-128"/>
            </a:endParaRPr>
          </a:p>
        </p:txBody>
      </p:sp>
      <p:sp>
        <p:nvSpPr>
          <p:cNvPr id="59397" name="Text Box 4"/>
          <p:cNvSpPr txBox="1">
            <a:spLocks noChangeArrowheads="1"/>
          </p:cNvSpPr>
          <p:nvPr/>
        </p:nvSpPr>
        <p:spPr bwMode="auto">
          <a:xfrm>
            <a:off x="6671610" y="6453336"/>
            <a:ext cx="1787669" cy="262829"/>
          </a:xfrm>
          <a:prstGeom prst="rect">
            <a:avLst/>
          </a:prstGeom>
          <a:noFill/>
          <a:ln w="9525">
            <a:noFill/>
            <a:miter lim="800000"/>
            <a:headEnd/>
            <a:tailEnd/>
          </a:ln>
        </p:spPr>
        <p:txBody>
          <a:bodyPr wrap="none">
            <a:spAutoFit/>
          </a:bodyPr>
          <a:lstStyle/>
          <a:p>
            <a:pPr defTabSz="914400" eaLnBrk="0" fontAlgn="base" hangingPunct="0">
              <a:spcBef>
                <a:spcPct val="0"/>
              </a:spcBef>
              <a:spcAft>
                <a:spcPct val="0"/>
              </a:spcAft>
            </a:pPr>
            <a:r>
              <a:rPr lang="de-DE" sz="1108" dirty="0">
                <a:solidFill>
                  <a:prstClr val="black"/>
                </a:solidFill>
                <a:latin typeface="Arial" pitchFamily="34" charset="0"/>
                <a:ea typeface="ＭＳ Ｐゴシック" pitchFamily="34" charset="-128"/>
              </a:rPr>
              <a:t>Hammer, Champy (1993)</a:t>
            </a:r>
          </a:p>
        </p:txBody>
      </p:sp>
      <p:sp>
        <p:nvSpPr>
          <p:cNvPr id="6" name="AutoShape 6"/>
          <p:cNvSpPr>
            <a:spLocks noChangeArrowheads="1"/>
          </p:cNvSpPr>
          <p:nvPr/>
        </p:nvSpPr>
        <p:spPr bwMode="auto">
          <a:xfrm flipH="1">
            <a:off x="4405888" y="4891364"/>
            <a:ext cx="346878" cy="526232"/>
          </a:xfrm>
          <a:prstGeom prst="downArrow">
            <a:avLst>
              <a:gd name="adj1" fmla="val 50000"/>
              <a:gd name="adj2" fmla="val 71642"/>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p:spPr>
        <p:txBody>
          <a:bodyPr wrap="square" anchor="ctr">
            <a:spAutoFit/>
          </a:bodyPr>
          <a:lstStyle/>
          <a:p>
            <a:pPr defTabSz="914400" eaLnBrk="0" fontAlgn="base" hangingPunct="0">
              <a:spcBef>
                <a:spcPct val="0"/>
              </a:spcBef>
              <a:spcAft>
                <a:spcPct val="0"/>
              </a:spcAft>
              <a:defRPr/>
            </a:pPr>
            <a:endParaRPr lang="en-AU" sz="2031" u="sng">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31559329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9396">
                                            <p:txEl>
                                              <p:pRg st="9" end="9"/>
                                            </p:txEl>
                                          </p:spTgt>
                                        </p:tgtEl>
                                        <p:attrNameLst>
                                          <p:attrName>style.visibility</p:attrName>
                                        </p:attrNameLst>
                                      </p:cBhvr>
                                      <p:to>
                                        <p:strVal val="visible"/>
                                      </p:to>
                                    </p:set>
                                    <p:animEffect transition="in" filter="wipe(up)">
                                      <p:cBhvr>
                                        <p:cTn id="11" dur="500"/>
                                        <p:tgtEl>
                                          <p:spTgt spid="593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888" y="1016732"/>
            <a:ext cx="8136904" cy="4824536"/>
          </a:xfrm>
        </p:spPr>
        <p:txBody>
          <a:bodyPr/>
          <a:lstStyle/>
          <a:p>
            <a:pPr marL="0" indent="0">
              <a:buNone/>
            </a:pPr>
            <a:r>
              <a:rPr lang="en-US" b="1" dirty="0"/>
              <a:t>Financial institution</a:t>
            </a:r>
          </a:p>
        </p:txBody>
      </p:sp>
      <p:sp>
        <p:nvSpPr>
          <p:cNvPr id="2492418" name="Rectangle 2"/>
          <p:cNvSpPr>
            <a:spLocks noGrp="1" noChangeArrowheads="1"/>
          </p:cNvSpPr>
          <p:nvPr>
            <p:ph type="title"/>
          </p:nvPr>
        </p:nvSpPr>
        <p:spPr/>
        <p:txBody>
          <a:bodyPr>
            <a:normAutofit/>
          </a:bodyPr>
          <a:lstStyle/>
          <a:p>
            <a:r>
              <a:rPr lang="en-US" dirty="0"/>
              <a:t>Example: prioritized process portfolio</a:t>
            </a:r>
          </a:p>
        </p:txBody>
      </p:sp>
      <p:sp>
        <p:nvSpPr>
          <p:cNvPr id="2492422" name="Line 6"/>
          <p:cNvSpPr>
            <a:spLocks noChangeShapeType="1"/>
          </p:cNvSpPr>
          <p:nvPr/>
        </p:nvSpPr>
        <p:spPr bwMode="auto">
          <a:xfrm>
            <a:off x="1594859" y="2358399"/>
            <a:ext cx="0" cy="3240877"/>
          </a:xfrm>
          <a:prstGeom prst="line">
            <a:avLst/>
          </a:prstGeom>
          <a:noFill/>
          <a:ln w="6350">
            <a:solidFill>
              <a:schemeClr val="tx1"/>
            </a:solidFill>
            <a:miter lim="800000"/>
            <a:headEnd/>
            <a:tailEnd/>
          </a:ln>
          <a:effectLst/>
        </p:spPr>
        <p:txBody>
          <a:bodyPr wrap="none" anchor="ctr"/>
          <a:lstStyle/>
          <a:p>
            <a:pPr defTabSz="914400" eaLnBrk="0" fontAlgn="base" hangingPunct="0">
              <a:spcBef>
                <a:spcPct val="0"/>
              </a:spcBef>
              <a:spcAft>
                <a:spcPct val="0"/>
              </a:spcAft>
            </a:pPr>
            <a:endParaRPr lang="en-AU">
              <a:solidFill>
                <a:prstClr val="black"/>
              </a:solidFill>
              <a:ea typeface="ＭＳ Ｐゴシック" pitchFamily="34" charset="-128"/>
            </a:endParaRPr>
          </a:p>
        </p:txBody>
      </p:sp>
      <p:sp>
        <p:nvSpPr>
          <p:cNvPr id="2492423" name="Line 7"/>
          <p:cNvSpPr>
            <a:spLocks noChangeShapeType="1"/>
          </p:cNvSpPr>
          <p:nvPr/>
        </p:nvSpPr>
        <p:spPr bwMode="auto">
          <a:xfrm>
            <a:off x="1594859" y="5599276"/>
            <a:ext cx="5029337" cy="0"/>
          </a:xfrm>
          <a:prstGeom prst="line">
            <a:avLst/>
          </a:prstGeom>
          <a:noFill/>
          <a:ln w="6350">
            <a:solidFill>
              <a:schemeClr val="tx1"/>
            </a:solidFill>
            <a:miter lim="800000"/>
            <a:headEnd/>
            <a:tailEnd/>
          </a:ln>
          <a:effectLst/>
        </p:spPr>
        <p:txBody>
          <a:bodyPr wrap="none" anchor="ctr"/>
          <a:lstStyle/>
          <a:p>
            <a:pPr defTabSz="914400" eaLnBrk="0" fontAlgn="base" hangingPunct="0">
              <a:spcBef>
                <a:spcPct val="0"/>
              </a:spcBef>
              <a:spcAft>
                <a:spcPct val="0"/>
              </a:spcAft>
            </a:pPr>
            <a:endParaRPr lang="en-AU">
              <a:solidFill>
                <a:prstClr val="black"/>
              </a:solidFill>
              <a:ea typeface="ＭＳ Ｐゴシック" pitchFamily="34" charset="-128"/>
            </a:endParaRPr>
          </a:p>
        </p:txBody>
      </p:sp>
      <p:sp>
        <p:nvSpPr>
          <p:cNvPr id="2492424" name="Line 8"/>
          <p:cNvSpPr>
            <a:spLocks noChangeShapeType="1"/>
          </p:cNvSpPr>
          <p:nvPr/>
        </p:nvSpPr>
        <p:spPr bwMode="auto">
          <a:xfrm>
            <a:off x="4110442" y="2358399"/>
            <a:ext cx="0" cy="3240877"/>
          </a:xfrm>
          <a:prstGeom prst="line">
            <a:avLst/>
          </a:prstGeom>
          <a:noFill/>
          <a:ln w="6350">
            <a:solidFill>
              <a:schemeClr val="tx1"/>
            </a:solidFill>
            <a:miter lim="800000"/>
            <a:headEnd/>
            <a:tailEnd/>
          </a:ln>
          <a:effectLst/>
        </p:spPr>
        <p:txBody>
          <a:bodyPr wrap="none" anchor="ctr"/>
          <a:lstStyle/>
          <a:p>
            <a:pPr defTabSz="914400" eaLnBrk="0" fontAlgn="base" hangingPunct="0">
              <a:spcBef>
                <a:spcPct val="0"/>
              </a:spcBef>
              <a:spcAft>
                <a:spcPct val="0"/>
              </a:spcAft>
            </a:pPr>
            <a:endParaRPr lang="en-AU">
              <a:solidFill>
                <a:prstClr val="black"/>
              </a:solidFill>
              <a:ea typeface="ＭＳ Ｐゴシック" pitchFamily="34" charset="-128"/>
            </a:endParaRPr>
          </a:p>
        </p:txBody>
      </p:sp>
      <p:sp>
        <p:nvSpPr>
          <p:cNvPr id="2492425" name="Line 9"/>
          <p:cNvSpPr>
            <a:spLocks noChangeShapeType="1"/>
          </p:cNvSpPr>
          <p:nvPr/>
        </p:nvSpPr>
        <p:spPr bwMode="auto">
          <a:xfrm>
            <a:off x="1605828" y="3978837"/>
            <a:ext cx="5018368" cy="0"/>
          </a:xfrm>
          <a:prstGeom prst="line">
            <a:avLst/>
          </a:prstGeom>
          <a:noFill/>
          <a:ln w="6350">
            <a:solidFill>
              <a:schemeClr val="tx1"/>
            </a:solidFill>
            <a:miter lim="800000"/>
            <a:headEnd/>
            <a:tailEnd/>
          </a:ln>
          <a:effectLst/>
        </p:spPr>
        <p:txBody>
          <a:bodyPr wrap="none" anchor="ctr"/>
          <a:lstStyle/>
          <a:p>
            <a:pPr defTabSz="914400" eaLnBrk="0" fontAlgn="base" hangingPunct="0">
              <a:spcBef>
                <a:spcPct val="0"/>
              </a:spcBef>
              <a:spcAft>
                <a:spcPct val="0"/>
              </a:spcAft>
            </a:pPr>
            <a:endParaRPr lang="en-AU">
              <a:solidFill>
                <a:prstClr val="black"/>
              </a:solidFill>
              <a:ea typeface="ＭＳ Ｐゴシック" pitchFamily="34" charset="-128"/>
            </a:endParaRPr>
          </a:p>
        </p:txBody>
      </p:sp>
      <p:sp>
        <p:nvSpPr>
          <p:cNvPr id="2492426" name="Line 10"/>
          <p:cNvSpPr>
            <a:spLocks noChangeShapeType="1"/>
          </p:cNvSpPr>
          <p:nvPr/>
        </p:nvSpPr>
        <p:spPr bwMode="auto">
          <a:xfrm>
            <a:off x="1598516" y="2358399"/>
            <a:ext cx="5020196" cy="0"/>
          </a:xfrm>
          <a:prstGeom prst="line">
            <a:avLst/>
          </a:prstGeom>
          <a:noFill/>
          <a:ln w="6350">
            <a:solidFill>
              <a:schemeClr val="tx1"/>
            </a:solidFill>
            <a:miter lim="800000"/>
            <a:headEnd/>
            <a:tailEnd/>
          </a:ln>
          <a:effectLst/>
        </p:spPr>
        <p:txBody>
          <a:bodyPr wrap="none" anchor="ctr"/>
          <a:lstStyle/>
          <a:p>
            <a:pPr defTabSz="914400" eaLnBrk="0" fontAlgn="base" hangingPunct="0">
              <a:spcBef>
                <a:spcPct val="0"/>
              </a:spcBef>
              <a:spcAft>
                <a:spcPct val="0"/>
              </a:spcAft>
            </a:pPr>
            <a:endParaRPr lang="en-AU">
              <a:solidFill>
                <a:prstClr val="black"/>
              </a:solidFill>
              <a:ea typeface="ＭＳ Ｐゴシック" pitchFamily="34" charset="-128"/>
            </a:endParaRPr>
          </a:p>
        </p:txBody>
      </p:sp>
      <p:sp>
        <p:nvSpPr>
          <p:cNvPr id="2492427" name="Text Box 11"/>
          <p:cNvSpPr txBox="1">
            <a:spLocks noChangeArrowheads="1"/>
          </p:cNvSpPr>
          <p:nvPr/>
        </p:nvSpPr>
        <p:spPr bwMode="auto">
          <a:xfrm>
            <a:off x="3811006" y="5615303"/>
            <a:ext cx="644770" cy="290166"/>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400" b="1" dirty="0">
                <a:solidFill>
                  <a:prstClr val="black"/>
                </a:solidFill>
                <a:ea typeface="ＭＳ Ｐゴシック" charset="-128"/>
                <a:cs typeface="Arial" charset="0"/>
              </a:rPr>
              <a:t>Health</a:t>
            </a:r>
          </a:p>
        </p:txBody>
      </p:sp>
      <p:sp>
        <p:nvSpPr>
          <p:cNvPr id="2492428" name="Text Box 12"/>
          <p:cNvSpPr txBox="1">
            <a:spLocks noChangeArrowheads="1"/>
          </p:cNvSpPr>
          <p:nvPr/>
        </p:nvSpPr>
        <p:spPr bwMode="auto">
          <a:xfrm rot="16229362">
            <a:off x="845981" y="3864892"/>
            <a:ext cx="1010125" cy="290166"/>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400" b="1" dirty="0">
                <a:solidFill>
                  <a:prstClr val="black"/>
                </a:solidFill>
                <a:ea typeface="ＭＳ Ｐゴシック" charset="-128"/>
                <a:cs typeface="Arial" charset="0"/>
              </a:rPr>
              <a:t>Importance</a:t>
            </a:r>
          </a:p>
        </p:txBody>
      </p:sp>
      <p:sp>
        <p:nvSpPr>
          <p:cNvPr id="2492429" name="Text Box 13"/>
          <p:cNvSpPr txBox="1">
            <a:spLocks noChangeArrowheads="1"/>
          </p:cNvSpPr>
          <p:nvPr/>
        </p:nvSpPr>
        <p:spPr bwMode="auto">
          <a:xfrm>
            <a:off x="1096821" y="2228705"/>
            <a:ext cx="442791"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High</a:t>
            </a:r>
          </a:p>
        </p:txBody>
      </p:sp>
      <p:sp>
        <p:nvSpPr>
          <p:cNvPr id="2492430" name="Text Box 14"/>
          <p:cNvSpPr txBox="1">
            <a:spLocks noChangeArrowheads="1"/>
          </p:cNvSpPr>
          <p:nvPr/>
        </p:nvSpPr>
        <p:spPr bwMode="auto">
          <a:xfrm>
            <a:off x="1163173" y="5394182"/>
            <a:ext cx="413616"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Low</a:t>
            </a:r>
          </a:p>
        </p:txBody>
      </p:sp>
      <p:sp>
        <p:nvSpPr>
          <p:cNvPr id="2492431" name="Text Box 15"/>
          <p:cNvSpPr txBox="1">
            <a:spLocks noChangeArrowheads="1"/>
          </p:cNvSpPr>
          <p:nvPr/>
        </p:nvSpPr>
        <p:spPr bwMode="auto">
          <a:xfrm>
            <a:off x="6392918" y="5618644"/>
            <a:ext cx="497293"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Good</a:t>
            </a:r>
          </a:p>
        </p:txBody>
      </p:sp>
      <p:sp>
        <p:nvSpPr>
          <p:cNvPr id="2492432" name="Text Box 16"/>
          <p:cNvSpPr txBox="1">
            <a:spLocks noChangeArrowheads="1"/>
          </p:cNvSpPr>
          <p:nvPr/>
        </p:nvSpPr>
        <p:spPr bwMode="auto">
          <a:xfrm>
            <a:off x="1390930" y="5618644"/>
            <a:ext cx="449908"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a:solidFill>
                  <a:prstClr val="black"/>
                </a:solidFill>
                <a:ea typeface="ＭＳ Ｐゴシック" charset="-128"/>
                <a:cs typeface="Arial" charset="0"/>
              </a:rPr>
              <a:t>Poor</a:t>
            </a:r>
          </a:p>
        </p:txBody>
      </p:sp>
      <p:sp>
        <p:nvSpPr>
          <p:cNvPr id="2492433" name="Line 17"/>
          <p:cNvSpPr>
            <a:spLocks noChangeShapeType="1"/>
          </p:cNvSpPr>
          <p:nvPr/>
        </p:nvSpPr>
        <p:spPr bwMode="auto">
          <a:xfrm>
            <a:off x="6624196" y="2358399"/>
            <a:ext cx="0" cy="3240877"/>
          </a:xfrm>
          <a:prstGeom prst="line">
            <a:avLst/>
          </a:prstGeom>
          <a:noFill/>
          <a:ln w="6350">
            <a:solidFill>
              <a:schemeClr val="tx1"/>
            </a:solidFill>
            <a:miter lim="800000"/>
            <a:headEnd/>
            <a:tailEnd/>
          </a:ln>
          <a:effectLst/>
        </p:spPr>
        <p:txBody>
          <a:bodyPr wrap="none" anchor="ctr"/>
          <a:lstStyle/>
          <a:p>
            <a:pPr defTabSz="914400" eaLnBrk="0" fontAlgn="base" hangingPunct="0">
              <a:spcBef>
                <a:spcPct val="0"/>
              </a:spcBef>
              <a:spcAft>
                <a:spcPct val="0"/>
              </a:spcAft>
            </a:pPr>
            <a:endParaRPr lang="en-AU">
              <a:solidFill>
                <a:prstClr val="black"/>
              </a:solidFill>
              <a:ea typeface="ＭＳ Ｐゴシック" pitchFamily="34" charset="-128"/>
            </a:endParaRPr>
          </a:p>
        </p:txBody>
      </p:sp>
      <p:sp>
        <p:nvSpPr>
          <p:cNvPr id="2492434" name="Oval 18"/>
          <p:cNvSpPr>
            <a:spLocks noChangeArrowheads="1"/>
          </p:cNvSpPr>
          <p:nvPr/>
        </p:nvSpPr>
        <p:spPr bwMode="auto">
          <a:xfrm>
            <a:off x="3115953" y="4720477"/>
            <a:ext cx="283369" cy="251641"/>
          </a:xfrm>
          <a:prstGeom prst="ellipse">
            <a:avLst/>
          </a:prstGeom>
          <a:solidFill>
            <a:schemeClr val="accent3">
              <a:lumMod val="40000"/>
              <a:lumOff val="60000"/>
            </a:schemeClr>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43" name="Oval 27"/>
          <p:cNvSpPr>
            <a:spLocks noChangeArrowheads="1"/>
          </p:cNvSpPr>
          <p:nvPr/>
        </p:nvSpPr>
        <p:spPr bwMode="auto">
          <a:xfrm>
            <a:off x="5269334" y="4593054"/>
            <a:ext cx="283369" cy="253244"/>
          </a:xfrm>
          <a:prstGeom prst="ellipse">
            <a:avLst/>
          </a:prstGeom>
          <a:solidFill>
            <a:srgbClr val="CCFFCC"/>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900" b="1" dirty="0">
              <a:solidFill>
                <a:prstClr val="black"/>
              </a:solidFill>
              <a:ea typeface="ＭＳ Ｐゴシック" charset="-128"/>
              <a:cs typeface="Arial" charset="0"/>
            </a:endParaRPr>
          </a:p>
        </p:txBody>
      </p:sp>
      <p:sp>
        <p:nvSpPr>
          <p:cNvPr id="2492448" name="Oval 32"/>
          <p:cNvSpPr>
            <a:spLocks noChangeArrowheads="1"/>
          </p:cNvSpPr>
          <p:nvPr/>
        </p:nvSpPr>
        <p:spPr bwMode="auto">
          <a:xfrm>
            <a:off x="5125990" y="2403308"/>
            <a:ext cx="281541"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49" name="Oval 33"/>
          <p:cNvSpPr>
            <a:spLocks noChangeArrowheads="1"/>
          </p:cNvSpPr>
          <p:nvPr/>
        </p:nvSpPr>
        <p:spPr bwMode="auto">
          <a:xfrm>
            <a:off x="2301101" y="3889621"/>
            <a:ext cx="283369"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52" name="Oval 36"/>
          <p:cNvSpPr>
            <a:spLocks noChangeArrowheads="1"/>
          </p:cNvSpPr>
          <p:nvPr/>
        </p:nvSpPr>
        <p:spPr bwMode="auto">
          <a:xfrm>
            <a:off x="2603449" y="3207948"/>
            <a:ext cx="283369"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56" name="Oval 40"/>
          <p:cNvSpPr>
            <a:spLocks noChangeArrowheads="1"/>
          </p:cNvSpPr>
          <p:nvPr/>
        </p:nvSpPr>
        <p:spPr bwMode="auto">
          <a:xfrm>
            <a:off x="1777848" y="2632789"/>
            <a:ext cx="281541" cy="253244"/>
          </a:xfrm>
          <a:prstGeom prst="ellipse">
            <a:avLst/>
          </a:prstGeom>
          <a:solidFill>
            <a:schemeClr val="accent3">
              <a:lumMod val="40000"/>
              <a:lumOff val="60000"/>
            </a:schemeClr>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57" name="Oval 41"/>
          <p:cNvSpPr>
            <a:spLocks noChangeArrowheads="1"/>
          </p:cNvSpPr>
          <p:nvPr/>
        </p:nvSpPr>
        <p:spPr bwMode="auto">
          <a:xfrm>
            <a:off x="3980924" y="2446945"/>
            <a:ext cx="283369" cy="253244"/>
          </a:xfrm>
          <a:prstGeom prst="ellipse">
            <a:avLst/>
          </a:prstGeom>
          <a:solidFill>
            <a:schemeClr val="accent3">
              <a:lumMod val="40000"/>
              <a:lumOff val="60000"/>
            </a:schemeClr>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59" name="Oval 43"/>
          <p:cNvSpPr>
            <a:spLocks noChangeArrowheads="1"/>
          </p:cNvSpPr>
          <p:nvPr/>
        </p:nvSpPr>
        <p:spPr bwMode="auto">
          <a:xfrm>
            <a:off x="3348346" y="3207948"/>
            <a:ext cx="283369"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63" name="Text Box 47"/>
          <p:cNvSpPr txBox="1">
            <a:spLocks noChangeArrowheads="1"/>
          </p:cNvSpPr>
          <p:nvPr/>
        </p:nvSpPr>
        <p:spPr bwMode="auto">
          <a:xfrm>
            <a:off x="1644886" y="1865478"/>
            <a:ext cx="2403095" cy="461665"/>
          </a:xfrm>
          <a:prstGeom prst="rect">
            <a:avLst/>
          </a:prstGeom>
          <a:noFill/>
          <a:ln w="9525">
            <a:noFill/>
            <a:miter lim="800000"/>
            <a:headEnd/>
            <a:tailEnd type="none" w="sm" len="sm"/>
          </a:ln>
          <a:effectLst/>
        </p:spPr>
        <p:txBody>
          <a:bodyPr wrap="none">
            <a:spAutoFit/>
          </a:bodyPr>
          <a:lstStyle/>
          <a:p>
            <a:pPr algn="ctr" defTabSz="914400" eaLnBrk="0" fontAlgn="base" hangingPunct="0">
              <a:spcBef>
                <a:spcPct val="0"/>
              </a:spcBef>
              <a:spcAft>
                <a:spcPct val="0"/>
              </a:spcAft>
              <a:buFont typeface="Wingdings" pitchFamily="2" charset="2"/>
              <a:buNone/>
            </a:pPr>
            <a:r>
              <a:rPr lang="en-AU" sz="2400" dirty="0">
                <a:solidFill>
                  <a:srgbClr val="C00000"/>
                </a:solidFill>
                <a:ea typeface="ＭＳ Ｐゴシック" charset="-128"/>
                <a:cs typeface="Arial" charset="0"/>
              </a:rPr>
              <a:t>Short-term action</a:t>
            </a:r>
          </a:p>
        </p:txBody>
      </p:sp>
      <p:sp>
        <p:nvSpPr>
          <p:cNvPr id="50" name="Rectangle 49"/>
          <p:cNvSpPr/>
          <p:nvPr/>
        </p:nvSpPr>
        <p:spPr bwMode="auto">
          <a:xfrm>
            <a:off x="1612930" y="2363690"/>
            <a:ext cx="2492028" cy="1634255"/>
          </a:xfrm>
          <a:prstGeom prst="rect">
            <a:avLst/>
          </a:prstGeom>
          <a:noFill/>
          <a:ln w="57150" cap="flat" cmpd="sng" algn="ctr">
            <a:solidFill>
              <a:srgbClr val="C0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eaLnBrk="0" fontAlgn="base" hangingPunct="0">
              <a:spcBef>
                <a:spcPct val="0"/>
              </a:spcBef>
              <a:spcAft>
                <a:spcPct val="0"/>
              </a:spcAft>
            </a:pPr>
            <a:endParaRPr lang="en-US" sz="2800">
              <a:solidFill>
                <a:prstClr val="black"/>
              </a:solidFill>
              <a:ea typeface="ＭＳ Ｐゴシック" pitchFamily="34" charset="-128"/>
            </a:endParaRPr>
          </a:p>
        </p:txBody>
      </p:sp>
      <p:sp>
        <p:nvSpPr>
          <p:cNvPr id="3" name="TextBox 2"/>
          <p:cNvSpPr txBox="1"/>
          <p:nvPr/>
        </p:nvSpPr>
        <p:spPr>
          <a:xfrm>
            <a:off x="5366262" y="2347270"/>
            <a:ext cx="711733" cy="338554"/>
          </a:xfrm>
          <a:prstGeom prst="rect">
            <a:avLst/>
          </a:prstGeom>
          <a:noFill/>
        </p:spPr>
        <p:txBody>
          <a:bodyPr wrap="none" rtlCol="0">
            <a:spAutoFit/>
          </a:bodyPr>
          <a:lstStyle/>
          <a:p>
            <a:pPr defTabSz="914400"/>
            <a:r>
              <a:rPr lang="en-AU" sz="1600" dirty="0">
                <a:solidFill>
                  <a:prstClr val="black"/>
                </a:solidFill>
              </a:rPr>
              <a:t>Rating</a:t>
            </a:r>
          </a:p>
        </p:txBody>
      </p:sp>
      <p:sp>
        <p:nvSpPr>
          <p:cNvPr id="45" name="TextBox 44"/>
          <p:cNvSpPr txBox="1"/>
          <p:nvPr/>
        </p:nvSpPr>
        <p:spPr>
          <a:xfrm>
            <a:off x="3725505" y="2637336"/>
            <a:ext cx="1164871" cy="584775"/>
          </a:xfrm>
          <a:prstGeom prst="rect">
            <a:avLst/>
          </a:prstGeom>
          <a:noFill/>
        </p:spPr>
        <p:txBody>
          <a:bodyPr wrap="none" rtlCol="0">
            <a:spAutoFit/>
          </a:bodyPr>
          <a:lstStyle/>
          <a:p>
            <a:pPr defTabSz="914400"/>
            <a:r>
              <a:rPr lang="en-AU" sz="1600" dirty="0">
                <a:solidFill>
                  <a:prstClr val="black"/>
                </a:solidFill>
              </a:rPr>
              <a:t>Contract</a:t>
            </a:r>
          </a:p>
          <a:p>
            <a:pPr defTabSz="914400"/>
            <a:r>
              <a:rPr lang="en-AU" sz="1600" dirty="0">
                <a:solidFill>
                  <a:prstClr val="black"/>
                </a:solidFill>
              </a:rPr>
              <a:t>preparation</a:t>
            </a:r>
          </a:p>
        </p:txBody>
      </p:sp>
      <p:sp>
        <p:nvSpPr>
          <p:cNvPr id="46" name="TextBox 45"/>
          <p:cNvSpPr txBox="1"/>
          <p:nvPr/>
        </p:nvSpPr>
        <p:spPr>
          <a:xfrm>
            <a:off x="3290711" y="3436914"/>
            <a:ext cx="1222129" cy="584775"/>
          </a:xfrm>
          <a:prstGeom prst="rect">
            <a:avLst/>
          </a:prstGeom>
          <a:noFill/>
        </p:spPr>
        <p:txBody>
          <a:bodyPr wrap="none" rtlCol="0">
            <a:spAutoFit/>
          </a:bodyPr>
          <a:lstStyle/>
          <a:p>
            <a:pPr defTabSz="914400"/>
            <a:r>
              <a:rPr lang="en-AU" sz="1600" dirty="0">
                <a:solidFill>
                  <a:prstClr val="black"/>
                </a:solidFill>
              </a:rPr>
              <a:t>Loan market</a:t>
            </a:r>
          </a:p>
          <a:p>
            <a:pPr defTabSz="914400"/>
            <a:r>
              <a:rPr lang="en-AU" sz="1600" dirty="0">
                <a:solidFill>
                  <a:prstClr val="black"/>
                </a:solidFill>
              </a:rPr>
              <a:t>evaluation</a:t>
            </a:r>
          </a:p>
        </p:txBody>
      </p:sp>
      <p:sp>
        <p:nvSpPr>
          <p:cNvPr id="47" name="TextBox 46"/>
          <p:cNvSpPr txBox="1"/>
          <p:nvPr/>
        </p:nvSpPr>
        <p:spPr>
          <a:xfrm>
            <a:off x="1930126" y="4073345"/>
            <a:ext cx="1140056" cy="584775"/>
          </a:xfrm>
          <a:prstGeom prst="rect">
            <a:avLst/>
          </a:prstGeom>
          <a:noFill/>
        </p:spPr>
        <p:txBody>
          <a:bodyPr wrap="none" rtlCol="0">
            <a:spAutoFit/>
          </a:bodyPr>
          <a:lstStyle/>
          <a:p>
            <a:pPr defTabSz="914400"/>
            <a:r>
              <a:rPr lang="en-AU" sz="1600" dirty="0">
                <a:solidFill>
                  <a:prstClr val="black"/>
                </a:solidFill>
              </a:rPr>
              <a:t>Handling of</a:t>
            </a:r>
          </a:p>
          <a:p>
            <a:pPr defTabSz="914400"/>
            <a:r>
              <a:rPr lang="en-AU" sz="1600" dirty="0">
                <a:solidFill>
                  <a:prstClr val="black"/>
                </a:solidFill>
              </a:rPr>
              <a:t>payments</a:t>
            </a:r>
          </a:p>
        </p:txBody>
      </p:sp>
      <p:sp>
        <p:nvSpPr>
          <p:cNvPr id="48" name="TextBox 47"/>
          <p:cNvSpPr txBox="1"/>
          <p:nvPr/>
        </p:nvSpPr>
        <p:spPr>
          <a:xfrm>
            <a:off x="3003721" y="4939101"/>
            <a:ext cx="1102738" cy="584775"/>
          </a:xfrm>
          <a:prstGeom prst="rect">
            <a:avLst/>
          </a:prstGeom>
          <a:noFill/>
        </p:spPr>
        <p:txBody>
          <a:bodyPr wrap="none" rtlCol="0">
            <a:spAutoFit/>
          </a:bodyPr>
          <a:lstStyle/>
          <a:p>
            <a:pPr defTabSz="914400"/>
            <a:r>
              <a:rPr lang="en-AU" sz="1600" dirty="0">
                <a:solidFill>
                  <a:prstClr val="black"/>
                </a:solidFill>
              </a:rPr>
              <a:t>Loan</a:t>
            </a:r>
          </a:p>
          <a:p>
            <a:pPr defTabSz="914400"/>
            <a:r>
              <a:rPr lang="en-AU" sz="1600" dirty="0">
                <a:solidFill>
                  <a:prstClr val="black"/>
                </a:solidFill>
              </a:rPr>
              <a:t>application</a:t>
            </a:r>
          </a:p>
        </p:txBody>
      </p:sp>
      <p:sp>
        <p:nvSpPr>
          <p:cNvPr id="49" name="TextBox 48"/>
          <p:cNvSpPr txBox="1"/>
          <p:nvPr/>
        </p:nvSpPr>
        <p:spPr>
          <a:xfrm>
            <a:off x="5516551" y="4395965"/>
            <a:ext cx="901209" cy="584775"/>
          </a:xfrm>
          <a:prstGeom prst="rect">
            <a:avLst/>
          </a:prstGeom>
          <a:noFill/>
        </p:spPr>
        <p:txBody>
          <a:bodyPr wrap="none" rtlCol="0">
            <a:spAutoFit/>
          </a:bodyPr>
          <a:lstStyle/>
          <a:p>
            <a:pPr defTabSz="914400"/>
            <a:r>
              <a:rPr lang="en-AU" sz="1600" dirty="0">
                <a:solidFill>
                  <a:prstClr val="black"/>
                </a:solidFill>
              </a:rPr>
              <a:t>Loan</a:t>
            </a:r>
          </a:p>
          <a:p>
            <a:pPr defTabSz="914400"/>
            <a:r>
              <a:rPr lang="en-AU" sz="1600" dirty="0">
                <a:solidFill>
                  <a:prstClr val="black"/>
                </a:solidFill>
              </a:rPr>
              <a:t>planning</a:t>
            </a:r>
          </a:p>
        </p:txBody>
      </p:sp>
      <p:sp>
        <p:nvSpPr>
          <p:cNvPr id="51" name="TextBox 50"/>
          <p:cNvSpPr txBox="1"/>
          <p:nvPr/>
        </p:nvSpPr>
        <p:spPr>
          <a:xfrm>
            <a:off x="2063976" y="2419298"/>
            <a:ext cx="1073755" cy="584775"/>
          </a:xfrm>
          <a:prstGeom prst="rect">
            <a:avLst/>
          </a:prstGeom>
          <a:noFill/>
        </p:spPr>
        <p:txBody>
          <a:bodyPr wrap="none" rtlCol="0">
            <a:spAutoFit/>
          </a:bodyPr>
          <a:lstStyle/>
          <a:p>
            <a:pPr defTabSz="914400"/>
            <a:r>
              <a:rPr lang="en-AU" sz="1600" dirty="0">
                <a:solidFill>
                  <a:prstClr val="black"/>
                </a:solidFill>
              </a:rPr>
              <a:t>Loan</a:t>
            </a:r>
          </a:p>
          <a:p>
            <a:pPr defTabSz="914400"/>
            <a:r>
              <a:rPr lang="en-AU" sz="1600" dirty="0">
                <a:solidFill>
                  <a:prstClr val="black"/>
                </a:solidFill>
              </a:rPr>
              <a:t>controlling</a:t>
            </a:r>
          </a:p>
        </p:txBody>
      </p:sp>
      <p:sp>
        <p:nvSpPr>
          <p:cNvPr id="52" name="TextBox 51"/>
          <p:cNvSpPr txBox="1"/>
          <p:nvPr/>
        </p:nvSpPr>
        <p:spPr>
          <a:xfrm>
            <a:off x="1978951" y="3154459"/>
            <a:ext cx="870751" cy="584775"/>
          </a:xfrm>
          <a:prstGeom prst="rect">
            <a:avLst/>
          </a:prstGeom>
          <a:noFill/>
        </p:spPr>
        <p:txBody>
          <a:bodyPr wrap="none" rtlCol="0">
            <a:spAutoFit/>
          </a:bodyPr>
          <a:lstStyle/>
          <a:p>
            <a:pPr defTabSz="914400"/>
            <a:r>
              <a:rPr lang="en-AU" sz="1600" dirty="0">
                <a:solidFill>
                  <a:prstClr val="black"/>
                </a:solidFill>
              </a:rPr>
              <a:t>Loan</a:t>
            </a:r>
          </a:p>
          <a:p>
            <a:pPr defTabSz="914400"/>
            <a:r>
              <a:rPr lang="en-AU" sz="1600" dirty="0">
                <a:solidFill>
                  <a:prstClr val="black"/>
                </a:solidFill>
              </a:rPr>
              <a:t>decision</a:t>
            </a:r>
          </a:p>
        </p:txBody>
      </p:sp>
      <p:sp>
        <p:nvSpPr>
          <p:cNvPr id="53" name="Oval 27"/>
          <p:cNvSpPr>
            <a:spLocks noChangeArrowheads="1"/>
          </p:cNvSpPr>
          <p:nvPr/>
        </p:nvSpPr>
        <p:spPr bwMode="auto">
          <a:xfrm>
            <a:off x="7214355" y="3461497"/>
            <a:ext cx="283369" cy="253244"/>
          </a:xfrm>
          <a:prstGeom prst="ellipse">
            <a:avLst/>
          </a:prstGeom>
          <a:solidFill>
            <a:srgbClr val="CCFFCC"/>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900" b="1" dirty="0">
              <a:solidFill>
                <a:prstClr val="black"/>
              </a:solidFill>
              <a:ea typeface="ＭＳ Ｐゴシック" charset="-128"/>
              <a:cs typeface="Arial" charset="0"/>
            </a:endParaRPr>
          </a:p>
        </p:txBody>
      </p:sp>
      <p:sp>
        <p:nvSpPr>
          <p:cNvPr id="54" name="Oval 32"/>
          <p:cNvSpPr>
            <a:spLocks noChangeArrowheads="1"/>
          </p:cNvSpPr>
          <p:nvPr/>
        </p:nvSpPr>
        <p:spPr bwMode="auto">
          <a:xfrm>
            <a:off x="7214355" y="2632789"/>
            <a:ext cx="281541"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55" name="Oval 41"/>
          <p:cNvSpPr>
            <a:spLocks noChangeArrowheads="1"/>
          </p:cNvSpPr>
          <p:nvPr/>
        </p:nvSpPr>
        <p:spPr bwMode="auto">
          <a:xfrm>
            <a:off x="7218471" y="3047143"/>
            <a:ext cx="283369" cy="253244"/>
          </a:xfrm>
          <a:prstGeom prst="ellipse">
            <a:avLst/>
          </a:prstGeom>
          <a:solidFill>
            <a:schemeClr val="accent3">
              <a:lumMod val="40000"/>
              <a:lumOff val="60000"/>
            </a:schemeClr>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56" name="Text Box 11"/>
          <p:cNvSpPr txBox="1">
            <a:spLocks noChangeArrowheads="1"/>
          </p:cNvSpPr>
          <p:nvPr/>
        </p:nvSpPr>
        <p:spPr bwMode="auto">
          <a:xfrm>
            <a:off x="7160403" y="2226381"/>
            <a:ext cx="901827" cy="290166"/>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400" b="1" dirty="0">
                <a:solidFill>
                  <a:prstClr val="black"/>
                </a:solidFill>
                <a:ea typeface="ＭＳ Ｐゴシック" charset="-128"/>
                <a:cs typeface="Arial" charset="0"/>
              </a:rPr>
              <a:t>Feasibility</a:t>
            </a:r>
          </a:p>
        </p:txBody>
      </p:sp>
      <p:sp>
        <p:nvSpPr>
          <p:cNvPr id="57" name="Text Box 14"/>
          <p:cNvSpPr txBox="1">
            <a:spLocks noChangeArrowheads="1"/>
          </p:cNvSpPr>
          <p:nvPr/>
        </p:nvSpPr>
        <p:spPr bwMode="auto">
          <a:xfrm>
            <a:off x="7498060" y="2599558"/>
            <a:ext cx="413616"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Low</a:t>
            </a:r>
          </a:p>
        </p:txBody>
      </p:sp>
      <p:sp>
        <p:nvSpPr>
          <p:cNvPr id="58" name="Text Box 13"/>
          <p:cNvSpPr txBox="1">
            <a:spLocks noChangeArrowheads="1"/>
          </p:cNvSpPr>
          <p:nvPr/>
        </p:nvSpPr>
        <p:spPr bwMode="auto">
          <a:xfrm>
            <a:off x="7495896" y="3469912"/>
            <a:ext cx="442791"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High</a:t>
            </a:r>
          </a:p>
        </p:txBody>
      </p:sp>
      <p:sp>
        <p:nvSpPr>
          <p:cNvPr id="59" name="Text Box 13"/>
          <p:cNvSpPr txBox="1">
            <a:spLocks noChangeArrowheads="1"/>
          </p:cNvSpPr>
          <p:nvPr/>
        </p:nvSpPr>
        <p:spPr bwMode="auto">
          <a:xfrm>
            <a:off x="7495896" y="3024764"/>
            <a:ext cx="691257"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Medium</a:t>
            </a:r>
          </a:p>
        </p:txBody>
      </p:sp>
      <p:sp>
        <p:nvSpPr>
          <p:cNvPr id="66" name="Text Box 47"/>
          <p:cNvSpPr txBox="1">
            <a:spLocks noChangeArrowheads="1"/>
          </p:cNvSpPr>
          <p:nvPr/>
        </p:nvSpPr>
        <p:spPr bwMode="auto">
          <a:xfrm>
            <a:off x="2288614" y="5690662"/>
            <a:ext cx="1196418" cy="830997"/>
          </a:xfrm>
          <a:prstGeom prst="rect">
            <a:avLst/>
          </a:prstGeom>
          <a:noFill/>
          <a:ln w="9525">
            <a:noFill/>
            <a:miter lim="800000"/>
            <a:headEnd/>
            <a:tailEnd type="none" w="sm" len="sm"/>
          </a:ln>
          <a:effectLst/>
        </p:spPr>
        <p:txBody>
          <a:bodyPr wrap="none">
            <a:spAutoFit/>
          </a:bodyPr>
          <a:lstStyle/>
          <a:p>
            <a:pPr algn="ctr" defTabSz="914400" eaLnBrk="0" fontAlgn="base" hangingPunct="0">
              <a:spcBef>
                <a:spcPct val="0"/>
              </a:spcBef>
              <a:spcAft>
                <a:spcPct val="0"/>
              </a:spcAft>
              <a:buFont typeface="Wingdings" pitchFamily="2" charset="2"/>
              <a:buNone/>
            </a:pPr>
            <a:r>
              <a:rPr lang="en-AU" sz="2400" dirty="0">
                <a:solidFill>
                  <a:srgbClr val="C00000"/>
                </a:solidFill>
                <a:ea typeface="ＭＳ Ｐゴシック" charset="-128"/>
                <a:cs typeface="Arial" charset="0"/>
              </a:rPr>
              <a:t>Possible</a:t>
            </a:r>
          </a:p>
          <a:p>
            <a:pPr algn="ctr" defTabSz="914400" eaLnBrk="0" fontAlgn="base" hangingPunct="0">
              <a:spcBef>
                <a:spcPct val="0"/>
              </a:spcBef>
              <a:spcAft>
                <a:spcPct val="0"/>
              </a:spcAft>
              <a:buFont typeface="Wingdings" pitchFamily="2" charset="2"/>
              <a:buNone/>
            </a:pPr>
            <a:endParaRPr lang="en-AU" sz="2400" dirty="0">
              <a:solidFill>
                <a:srgbClr val="C00000"/>
              </a:solidFill>
              <a:ea typeface="ＭＳ Ｐゴシック" charset="-128"/>
              <a:cs typeface="Arial" charset="0"/>
            </a:endParaRPr>
          </a:p>
        </p:txBody>
      </p:sp>
      <p:sp>
        <p:nvSpPr>
          <p:cNvPr id="67" name="Rectangle 66"/>
          <p:cNvSpPr/>
          <p:nvPr/>
        </p:nvSpPr>
        <p:spPr bwMode="auto">
          <a:xfrm>
            <a:off x="1610334" y="4002179"/>
            <a:ext cx="2492028" cy="1634255"/>
          </a:xfrm>
          <a:prstGeom prst="rect">
            <a:avLst/>
          </a:prstGeom>
          <a:noFill/>
          <a:ln w="57150" cap="flat" cmpd="sng" algn="ctr">
            <a:solidFill>
              <a:srgbClr val="C0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eaLnBrk="0" fontAlgn="base" hangingPunct="0">
              <a:spcBef>
                <a:spcPct val="0"/>
              </a:spcBef>
              <a:spcAft>
                <a:spcPct val="0"/>
              </a:spcAft>
            </a:pPr>
            <a:endParaRPr lang="en-US" sz="2800">
              <a:solidFill>
                <a:prstClr val="black"/>
              </a:solidFill>
              <a:ea typeface="ＭＳ Ｐゴシック" pitchFamily="34" charset="-128"/>
            </a:endParaRPr>
          </a:p>
        </p:txBody>
      </p:sp>
      <p:sp>
        <p:nvSpPr>
          <p:cNvPr id="68" name="Text Box 47"/>
          <p:cNvSpPr txBox="1">
            <a:spLocks noChangeArrowheads="1"/>
          </p:cNvSpPr>
          <p:nvPr/>
        </p:nvSpPr>
        <p:spPr bwMode="auto">
          <a:xfrm>
            <a:off x="4545467" y="5660796"/>
            <a:ext cx="1751120" cy="461665"/>
          </a:xfrm>
          <a:prstGeom prst="rect">
            <a:avLst/>
          </a:prstGeom>
          <a:noFill/>
          <a:ln w="9525">
            <a:noFill/>
            <a:miter lim="800000"/>
            <a:headEnd/>
            <a:tailEnd type="none" w="sm" len="sm"/>
          </a:ln>
          <a:effectLst/>
        </p:spPr>
        <p:txBody>
          <a:bodyPr wrap="none">
            <a:spAutoFit/>
          </a:bodyPr>
          <a:lstStyle/>
          <a:p>
            <a:pPr algn="ctr" defTabSz="914400" eaLnBrk="0" fontAlgn="base" hangingPunct="0">
              <a:spcBef>
                <a:spcPct val="0"/>
              </a:spcBef>
              <a:spcAft>
                <a:spcPct val="0"/>
              </a:spcAft>
              <a:buFont typeface="Wingdings" pitchFamily="2" charset="2"/>
              <a:buNone/>
            </a:pPr>
            <a:r>
              <a:rPr lang="en-AU" sz="2400" dirty="0">
                <a:solidFill>
                  <a:srgbClr val="C00000"/>
                </a:solidFill>
                <a:ea typeface="ＭＳ Ｐゴシック" charset="-128"/>
                <a:cs typeface="Arial" charset="0"/>
              </a:rPr>
              <a:t>Strategic fit?</a:t>
            </a:r>
          </a:p>
        </p:txBody>
      </p:sp>
      <p:sp>
        <p:nvSpPr>
          <p:cNvPr id="69" name="Rectangle 68"/>
          <p:cNvSpPr/>
          <p:nvPr/>
        </p:nvSpPr>
        <p:spPr bwMode="auto">
          <a:xfrm>
            <a:off x="4106372" y="4002179"/>
            <a:ext cx="2492028" cy="1634255"/>
          </a:xfrm>
          <a:prstGeom prst="rect">
            <a:avLst/>
          </a:prstGeom>
          <a:noFill/>
          <a:ln w="57150" cap="flat" cmpd="sng" algn="ctr">
            <a:solidFill>
              <a:srgbClr val="C0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eaLnBrk="0" fontAlgn="base" hangingPunct="0">
              <a:spcBef>
                <a:spcPct val="0"/>
              </a:spcBef>
              <a:spcAft>
                <a:spcPct val="0"/>
              </a:spcAft>
            </a:pPr>
            <a:endParaRPr lang="en-US" sz="2800">
              <a:solidFill>
                <a:prstClr val="black"/>
              </a:solidFill>
              <a:ea typeface="ＭＳ Ｐゴシック" pitchFamily="34" charset="-128"/>
            </a:endParaRPr>
          </a:p>
        </p:txBody>
      </p:sp>
    </p:spTree>
    <p:extLst>
      <p:ext uri="{BB962C8B-B14F-4D97-AF65-F5344CB8AC3E}">
        <p14:creationId xmlns:p14="http://schemas.microsoft.com/office/powerpoint/2010/main" val="3039593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2456"/>
                                        </p:tgtEl>
                                        <p:attrNameLst>
                                          <p:attrName>style.visibility</p:attrName>
                                        </p:attrNameLst>
                                      </p:cBhvr>
                                      <p:to>
                                        <p:strVal val="visible"/>
                                      </p:to>
                                    </p:set>
                                    <p:animEffect transition="in" filter="fade">
                                      <p:cBhvr>
                                        <p:cTn id="7" dur="500"/>
                                        <p:tgtEl>
                                          <p:spTgt spid="24924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92457"/>
                                        </p:tgtEl>
                                        <p:attrNameLst>
                                          <p:attrName>style.visibility</p:attrName>
                                        </p:attrNameLst>
                                      </p:cBhvr>
                                      <p:to>
                                        <p:strVal val="visible"/>
                                      </p:to>
                                    </p:set>
                                    <p:animEffect transition="in" filter="fade">
                                      <p:cBhvr>
                                        <p:cTn id="14" dur="500"/>
                                        <p:tgtEl>
                                          <p:spTgt spid="24924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492448"/>
                                        </p:tgtEl>
                                        <p:attrNameLst>
                                          <p:attrName>style.visibility</p:attrName>
                                        </p:attrNameLst>
                                      </p:cBhvr>
                                      <p:to>
                                        <p:strVal val="visible"/>
                                      </p:to>
                                    </p:set>
                                    <p:animEffect transition="in" filter="fade">
                                      <p:cBhvr>
                                        <p:cTn id="21" dur="500"/>
                                        <p:tgtEl>
                                          <p:spTgt spid="24924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492452"/>
                                        </p:tgtEl>
                                        <p:attrNameLst>
                                          <p:attrName>style.visibility</p:attrName>
                                        </p:attrNameLst>
                                      </p:cBhvr>
                                      <p:to>
                                        <p:strVal val="visible"/>
                                      </p:to>
                                    </p:set>
                                    <p:animEffect transition="in" filter="fade">
                                      <p:cBhvr>
                                        <p:cTn id="28" dur="500"/>
                                        <p:tgtEl>
                                          <p:spTgt spid="24924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492459"/>
                                        </p:tgtEl>
                                        <p:attrNameLst>
                                          <p:attrName>style.visibility</p:attrName>
                                        </p:attrNameLst>
                                      </p:cBhvr>
                                      <p:to>
                                        <p:strVal val="visible"/>
                                      </p:to>
                                    </p:set>
                                    <p:animEffect transition="in" filter="fade">
                                      <p:cBhvr>
                                        <p:cTn id="35" dur="500"/>
                                        <p:tgtEl>
                                          <p:spTgt spid="24924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492449"/>
                                        </p:tgtEl>
                                        <p:attrNameLst>
                                          <p:attrName>style.visibility</p:attrName>
                                        </p:attrNameLst>
                                      </p:cBhvr>
                                      <p:to>
                                        <p:strVal val="visible"/>
                                      </p:to>
                                    </p:set>
                                    <p:animEffect transition="in" filter="fade">
                                      <p:cBhvr>
                                        <p:cTn id="42" dur="500"/>
                                        <p:tgtEl>
                                          <p:spTgt spid="24924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492434"/>
                                        </p:tgtEl>
                                        <p:attrNameLst>
                                          <p:attrName>style.visibility</p:attrName>
                                        </p:attrNameLst>
                                      </p:cBhvr>
                                      <p:to>
                                        <p:strVal val="visible"/>
                                      </p:to>
                                    </p:set>
                                    <p:animEffect transition="in" filter="fade">
                                      <p:cBhvr>
                                        <p:cTn id="49" dur="500"/>
                                        <p:tgtEl>
                                          <p:spTgt spid="24924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2492443"/>
                                        </p:tgtEl>
                                        <p:attrNameLst>
                                          <p:attrName>style.visibility</p:attrName>
                                        </p:attrNameLst>
                                      </p:cBhvr>
                                      <p:to>
                                        <p:strVal val="visible"/>
                                      </p:to>
                                    </p:set>
                                    <p:animEffect transition="in" filter="fade">
                                      <p:cBhvr>
                                        <p:cTn id="56" dur="500"/>
                                        <p:tgtEl>
                                          <p:spTgt spid="24924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492463"/>
                                        </p:tgtEl>
                                        <p:attrNameLst>
                                          <p:attrName>style.visibility</p:attrName>
                                        </p:attrNameLst>
                                      </p:cBhvr>
                                      <p:to>
                                        <p:strVal val="visible"/>
                                      </p:to>
                                    </p:set>
                                    <p:animEffect transition="in" filter="wipe(up)">
                                      <p:cBhvr>
                                        <p:cTn id="67" dur="500"/>
                                        <p:tgtEl>
                                          <p:spTgt spid="249246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up)">
                                      <p:cBhvr>
                                        <p:cTn id="75" dur="500"/>
                                        <p:tgtEl>
                                          <p:spTgt spid="6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fade">
                                      <p:cBhvr>
                                        <p:cTn id="80" dur="500"/>
                                        <p:tgtEl>
                                          <p:spTgt spid="69"/>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wipe(up)">
                                      <p:cBhvr>
                                        <p:cTn id="8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434" grpId="0" animBg="1"/>
      <p:bldP spid="2492443" grpId="0" animBg="1"/>
      <p:bldP spid="2492448" grpId="0" animBg="1"/>
      <p:bldP spid="2492449" grpId="0" animBg="1"/>
      <p:bldP spid="2492452" grpId="0" animBg="1"/>
      <p:bldP spid="2492456" grpId="0" animBg="1"/>
      <p:bldP spid="2492457" grpId="0" animBg="1"/>
      <p:bldP spid="2492459" grpId="0" animBg="1"/>
      <p:bldP spid="2492463" grpId="0"/>
      <p:bldP spid="50" grpId="0" animBg="1"/>
      <p:bldP spid="3" grpId="0"/>
      <p:bldP spid="45" grpId="0"/>
      <p:bldP spid="46" grpId="0"/>
      <p:bldP spid="47" grpId="0"/>
      <p:bldP spid="48" grpId="0"/>
      <p:bldP spid="49" grpId="0"/>
      <p:bldP spid="51" grpId="0"/>
      <p:bldP spid="52" grpId="0"/>
      <p:bldP spid="66" grpId="0"/>
      <p:bldP spid="67" grpId="0" animBg="1"/>
      <p:bldP spid="68" grpId="0"/>
      <p:bldP spid="6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de-DE" dirty="0" err="1">
                <a:ea typeface="ＭＳ Ｐゴシック" pitchFamily="34" charset="-128"/>
              </a:rPr>
              <a:t>Prioritization</a:t>
            </a:r>
            <a:endParaRPr lang="de-DE" dirty="0">
              <a:ea typeface="ＭＳ Ｐゴシック" pitchFamily="34" charset="-128"/>
            </a:endParaRPr>
          </a:p>
        </p:txBody>
      </p:sp>
      <p:sp>
        <p:nvSpPr>
          <p:cNvPr id="59396" name="Rectangle 3"/>
          <p:cNvSpPr>
            <a:spLocks noGrp="1" noChangeArrowheads="1"/>
          </p:cNvSpPr>
          <p:nvPr>
            <p:ph type="body" idx="1"/>
          </p:nvPr>
        </p:nvSpPr>
        <p:spPr>
          <a:xfrm>
            <a:off x="467543" y="1340768"/>
            <a:ext cx="8266725" cy="4824536"/>
          </a:xfrm>
        </p:spPr>
        <p:txBody>
          <a:bodyPr/>
          <a:lstStyle/>
          <a:p>
            <a:pPr marL="474796" indent="-474796">
              <a:spcBef>
                <a:spcPct val="40000"/>
              </a:spcBef>
              <a:buFont typeface="+mj-lt"/>
              <a:buAutoNum type="arabicPeriod"/>
            </a:pPr>
            <a:r>
              <a:rPr lang="de-DE" b="1" dirty="0">
                <a:ea typeface="ＭＳ Ｐゴシック" pitchFamily="34" charset="-128"/>
              </a:rPr>
              <a:t>Importance</a:t>
            </a:r>
          </a:p>
          <a:p>
            <a:pPr marL="539750" lvl="1" indent="0">
              <a:buNone/>
            </a:pPr>
            <a:r>
              <a:rPr lang="de-DE" sz="2031" dirty="0">
                <a:ea typeface="ＭＳ Ｐゴシック" pitchFamily="34" charset="-128"/>
              </a:rPr>
              <a:t>Which processes have greatest impact on the organization‘s strategic objectives?</a:t>
            </a:r>
          </a:p>
          <a:p>
            <a:pPr marL="474796" indent="-474796">
              <a:buFont typeface="+mj-lt"/>
              <a:buAutoNum type="arabicPeriod"/>
            </a:pPr>
            <a:r>
              <a:rPr lang="de-DE" b="1" dirty="0">
                <a:ea typeface="ＭＳ Ｐゴシック" pitchFamily="34" charset="-128"/>
              </a:rPr>
              <a:t>Health (or Dysfunction)</a:t>
            </a:r>
          </a:p>
          <a:p>
            <a:pPr marL="539750" lvl="1" indent="0">
              <a:buNone/>
            </a:pPr>
            <a:r>
              <a:rPr lang="de-DE" sz="2031" dirty="0">
                <a:ea typeface="ＭＳ Ｐゴシック" pitchFamily="34" charset="-128"/>
              </a:rPr>
              <a:t>Which processes are in deepest trouble?</a:t>
            </a:r>
          </a:p>
          <a:p>
            <a:pPr marL="474796" indent="-474796">
              <a:spcBef>
                <a:spcPct val="40000"/>
              </a:spcBef>
              <a:buFont typeface="+mj-lt"/>
              <a:buAutoNum type="arabicPeriod"/>
            </a:pPr>
            <a:r>
              <a:rPr lang="de-DE" b="1" dirty="0">
                <a:ea typeface="ＭＳ Ｐゴシック" pitchFamily="34" charset="-128"/>
              </a:rPr>
              <a:t>Feasibility</a:t>
            </a:r>
          </a:p>
          <a:p>
            <a:pPr marL="539750" lvl="1" indent="0">
              <a:buNone/>
            </a:pPr>
            <a:r>
              <a:rPr lang="de-DE" sz="2031" dirty="0">
                <a:ea typeface="ＭＳ Ｐゴシック" pitchFamily="34" charset="-128"/>
              </a:rPr>
              <a:t>Which processes are most susceptible to successful process management?</a:t>
            </a:r>
          </a:p>
          <a:p>
            <a:pPr marL="422041" lvl="1" indent="0">
              <a:buNone/>
            </a:pPr>
            <a:endParaRPr lang="de-DE" sz="2031" dirty="0">
              <a:ea typeface="ＭＳ Ｐゴシック" pitchFamily="34" charset="-128"/>
            </a:endParaRPr>
          </a:p>
          <a:p>
            <a:pPr marL="422041" lvl="1" indent="0">
              <a:buNone/>
            </a:pPr>
            <a:endParaRPr lang="de-DE" sz="2031" dirty="0">
              <a:ea typeface="ＭＳ Ｐゴシック" pitchFamily="34" charset="-128"/>
            </a:endParaRPr>
          </a:p>
          <a:p>
            <a:pPr marL="422041" lvl="1" indent="0">
              <a:buNone/>
            </a:pPr>
            <a:endParaRPr lang="de-DE" sz="2031" dirty="0">
              <a:ea typeface="ＭＳ Ｐゴシック" pitchFamily="34" charset="-128"/>
            </a:endParaRPr>
          </a:p>
          <a:p>
            <a:pPr marL="0" lvl="1" indent="0" algn="ctr">
              <a:buNone/>
            </a:pPr>
            <a:r>
              <a:rPr lang="de-DE" sz="2215" dirty="0">
                <a:ea typeface="ＭＳ Ｐゴシック" pitchFamily="34" charset="-128"/>
              </a:rPr>
              <a:t>Prioritized process portfolio</a:t>
            </a:r>
          </a:p>
          <a:p>
            <a:endParaRPr lang="de-DE" dirty="0">
              <a:ea typeface="ＭＳ Ｐゴシック" pitchFamily="34" charset="-128"/>
            </a:endParaRPr>
          </a:p>
        </p:txBody>
      </p:sp>
      <p:sp>
        <p:nvSpPr>
          <p:cNvPr id="59397" name="Text Box 4"/>
          <p:cNvSpPr txBox="1">
            <a:spLocks noChangeArrowheads="1"/>
          </p:cNvSpPr>
          <p:nvPr/>
        </p:nvSpPr>
        <p:spPr bwMode="auto">
          <a:xfrm>
            <a:off x="6671610" y="6453336"/>
            <a:ext cx="1787669" cy="262829"/>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de-DE" sz="1108" dirty="0">
                <a:solidFill>
                  <a:prstClr val="black"/>
                </a:solidFill>
                <a:latin typeface="Arial" pitchFamily="34" charset="0"/>
                <a:ea typeface="ＭＳ Ｐゴシック" pitchFamily="34" charset="-128"/>
              </a:rPr>
              <a:t>Hammer, Champy (1993)</a:t>
            </a:r>
          </a:p>
        </p:txBody>
      </p:sp>
      <p:sp>
        <p:nvSpPr>
          <p:cNvPr id="6" name="AutoShape 6"/>
          <p:cNvSpPr>
            <a:spLocks noChangeArrowheads="1"/>
          </p:cNvSpPr>
          <p:nvPr/>
        </p:nvSpPr>
        <p:spPr bwMode="auto">
          <a:xfrm flipH="1">
            <a:off x="4405888" y="4891364"/>
            <a:ext cx="346878" cy="526232"/>
          </a:xfrm>
          <a:prstGeom prst="downArrow">
            <a:avLst>
              <a:gd name="adj1" fmla="val 50000"/>
              <a:gd name="adj2" fmla="val 71642"/>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p:spPr>
        <p:txBody>
          <a:bodyPr wrap="square" anchor="ctr">
            <a:spAutoFit/>
          </a:bodyPr>
          <a:lstStyle/>
          <a:p>
            <a:pPr eaLnBrk="0" fontAlgn="base" hangingPunct="0">
              <a:spcBef>
                <a:spcPct val="0"/>
              </a:spcBef>
              <a:spcAft>
                <a:spcPct val="0"/>
              </a:spcAft>
              <a:defRPr/>
            </a:pPr>
            <a:endParaRPr lang="en-AU" sz="2031" u="sng">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2733559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9396">
                                            <p:txEl>
                                              <p:pRg st="9" end="9"/>
                                            </p:txEl>
                                          </p:spTgt>
                                        </p:tgtEl>
                                        <p:attrNameLst>
                                          <p:attrName>style.visibility</p:attrName>
                                        </p:attrNameLst>
                                      </p:cBhvr>
                                      <p:to>
                                        <p:strVal val="visible"/>
                                      </p:to>
                                    </p:set>
                                    <p:animEffect transition="in" filter="wipe(up)">
                                      <p:cBhvr>
                                        <p:cTn id="11" dur="500"/>
                                        <p:tgtEl>
                                          <p:spTgt spid="593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888" y="1016732"/>
            <a:ext cx="8136904" cy="4824536"/>
          </a:xfrm>
        </p:spPr>
        <p:txBody>
          <a:bodyPr/>
          <a:lstStyle/>
          <a:p>
            <a:pPr marL="0" indent="0">
              <a:buNone/>
            </a:pPr>
            <a:r>
              <a:rPr lang="en-US" b="1" dirty="0"/>
              <a:t>Financial institution</a:t>
            </a:r>
          </a:p>
        </p:txBody>
      </p:sp>
      <p:sp>
        <p:nvSpPr>
          <p:cNvPr id="2492418" name="Rectangle 2"/>
          <p:cNvSpPr>
            <a:spLocks noGrp="1" noChangeArrowheads="1"/>
          </p:cNvSpPr>
          <p:nvPr>
            <p:ph type="title"/>
          </p:nvPr>
        </p:nvSpPr>
        <p:spPr/>
        <p:txBody>
          <a:bodyPr>
            <a:normAutofit/>
          </a:bodyPr>
          <a:lstStyle/>
          <a:p>
            <a:r>
              <a:rPr lang="en-US" dirty="0"/>
              <a:t>Example: prioritized process PICK chart</a:t>
            </a:r>
          </a:p>
        </p:txBody>
      </p:sp>
      <p:sp>
        <p:nvSpPr>
          <p:cNvPr id="2492422" name="Line 6"/>
          <p:cNvSpPr>
            <a:spLocks noChangeShapeType="1"/>
          </p:cNvSpPr>
          <p:nvPr/>
        </p:nvSpPr>
        <p:spPr bwMode="auto">
          <a:xfrm>
            <a:off x="1594859" y="2358399"/>
            <a:ext cx="0" cy="3240877"/>
          </a:xfrm>
          <a:prstGeom prst="line">
            <a:avLst/>
          </a:prstGeom>
          <a:noFill/>
          <a:ln w="6350">
            <a:solidFill>
              <a:schemeClr val="tx1"/>
            </a:solidFill>
            <a:miter lim="800000"/>
            <a:headEnd/>
            <a:tailEnd/>
          </a:ln>
          <a:effectLst/>
        </p:spPr>
        <p:txBody>
          <a:bodyPr wrap="none" anchor="ctr"/>
          <a:lstStyle/>
          <a:p>
            <a:pPr eaLnBrk="0" fontAlgn="base" hangingPunct="0">
              <a:spcBef>
                <a:spcPct val="0"/>
              </a:spcBef>
              <a:spcAft>
                <a:spcPct val="0"/>
              </a:spcAft>
            </a:pPr>
            <a:endParaRPr lang="en-AU">
              <a:solidFill>
                <a:prstClr val="black"/>
              </a:solidFill>
              <a:ea typeface="ＭＳ Ｐゴシック" pitchFamily="34" charset="-128"/>
            </a:endParaRPr>
          </a:p>
        </p:txBody>
      </p:sp>
      <p:sp>
        <p:nvSpPr>
          <p:cNvPr id="2492423" name="Line 7"/>
          <p:cNvSpPr>
            <a:spLocks noChangeShapeType="1"/>
          </p:cNvSpPr>
          <p:nvPr/>
        </p:nvSpPr>
        <p:spPr bwMode="auto">
          <a:xfrm>
            <a:off x="1594859" y="5599276"/>
            <a:ext cx="5029337" cy="0"/>
          </a:xfrm>
          <a:prstGeom prst="line">
            <a:avLst/>
          </a:prstGeom>
          <a:noFill/>
          <a:ln w="6350">
            <a:solidFill>
              <a:schemeClr val="tx1"/>
            </a:solidFill>
            <a:miter lim="800000"/>
            <a:headEnd/>
            <a:tailEnd/>
          </a:ln>
          <a:effectLst/>
        </p:spPr>
        <p:txBody>
          <a:bodyPr wrap="none" anchor="ctr"/>
          <a:lstStyle/>
          <a:p>
            <a:pPr eaLnBrk="0" fontAlgn="base" hangingPunct="0">
              <a:spcBef>
                <a:spcPct val="0"/>
              </a:spcBef>
              <a:spcAft>
                <a:spcPct val="0"/>
              </a:spcAft>
            </a:pPr>
            <a:endParaRPr lang="en-AU">
              <a:solidFill>
                <a:prstClr val="black"/>
              </a:solidFill>
              <a:ea typeface="ＭＳ Ｐゴシック" pitchFamily="34" charset="-128"/>
            </a:endParaRPr>
          </a:p>
        </p:txBody>
      </p:sp>
      <p:sp>
        <p:nvSpPr>
          <p:cNvPr id="2492424" name="Line 8"/>
          <p:cNvSpPr>
            <a:spLocks noChangeShapeType="1"/>
          </p:cNvSpPr>
          <p:nvPr/>
        </p:nvSpPr>
        <p:spPr bwMode="auto">
          <a:xfrm>
            <a:off x="4110442" y="2358399"/>
            <a:ext cx="0" cy="3240877"/>
          </a:xfrm>
          <a:prstGeom prst="line">
            <a:avLst/>
          </a:prstGeom>
          <a:noFill/>
          <a:ln w="6350">
            <a:solidFill>
              <a:schemeClr val="tx1"/>
            </a:solidFill>
            <a:miter lim="800000"/>
            <a:headEnd/>
            <a:tailEnd/>
          </a:ln>
          <a:effectLst/>
        </p:spPr>
        <p:txBody>
          <a:bodyPr wrap="none" anchor="ctr"/>
          <a:lstStyle/>
          <a:p>
            <a:pPr eaLnBrk="0" fontAlgn="base" hangingPunct="0">
              <a:spcBef>
                <a:spcPct val="0"/>
              </a:spcBef>
              <a:spcAft>
                <a:spcPct val="0"/>
              </a:spcAft>
            </a:pPr>
            <a:endParaRPr lang="en-AU">
              <a:solidFill>
                <a:prstClr val="black"/>
              </a:solidFill>
              <a:ea typeface="ＭＳ Ｐゴシック" pitchFamily="34" charset="-128"/>
            </a:endParaRPr>
          </a:p>
        </p:txBody>
      </p:sp>
      <p:sp>
        <p:nvSpPr>
          <p:cNvPr id="2492425" name="Line 9"/>
          <p:cNvSpPr>
            <a:spLocks noChangeShapeType="1"/>
          </p:cNvSpPr>
          <p:nvPr/>
        </p:nvSpPr>
        <p:spPr bwMode="auto">
          <a:xfrm>
            <a:off x="1605828" y="3978837"/>
            <a:ext cx="5018368" cy="0"/>
          </a:xfrm>
          <a:prstGeom prst="line">
            <a:avLst/>
          </a:prstGeom>
          <a:noFill/>
          <a:ln w="6350">
            <a:solidFill>
              <a:schemeClr val="tx1"/>
            </a:solidFill>
            <a:miter lim="800000"/>
            <a:headEnd/>
            <a:tailEnd/>
          </a:ln>
          <a:effectLst/>
        </p:spPr>
        <p:txBody>
          <a:bodyPr wrap="none" anchor="ctr"/>
          <a:lstStyle/>
          <a:p>
            <a:pPr eaLnBrk="0" fontAlgn="base" hangingPunct="0">
              <a:spcBef>
                <a:spcPct val="0"/>
              </a:spcBef>
              <a:spcAft>
                <a:spcPct val="0"/>
              </a:spcAft>
            </a:pPr>
            <a:endParaRPr lang="en-AU">
              <a:solidFill>
                <a:prstClr val="black"/>
              </a:solidFill>
              <a:ea typeface="ＭＳ Ｐゴシック" pitchFamily="34" charset="-128"/>
            </a:endParaRPr>
          </a:p>
        </p:txBody>
      </p:sp>
      <p:sp>
        <p:nvSpPr>
          <p:cNvPr id="2492426" name="Line 10"/>
          <p:cNvSpPr>
            <a:spLocks noChangeShapeType="1"/>
          </p:cNvSpPr>
          <p:nvPr/>
        </p:nvSpPr>
        <p:spPr bwMode="auto">
          <a:xfrm>
            <a:off x="1598516" y="2358399"/>
            <a:ext cx="5020196" cy="0"/>
          </a:xfrm>
          <a:prstGeom prst="line">
            <a:avLst/>
          </a:prstGeom>
          <a:noFill/>
          <a:ln w="6350">
            <a:solidFill>
              <a:schemeClr val="tx1"/>
            </a:solidFill>
            <a:miter lim="800000"/>
            <a:headEnd/>
            <a:tailEnd/>
          </a:ln>
          <a:effectLst/>
        </p:spPr>
        <p:txBody>
          <a:bodyPr wrap="none" anchor="ctr"/>
          <a:lstStyle/>
          <a:p>
            <a:pPr eaLnBrk="0" fontAlgn="base" hangingPunct="0">
              <a:spcBef>
                <a:spcPct val="0"/>
              </a:spcBef>
              <a:spcAft>
                <a:spcPct val="0"/>
              </a:spcAft>
            </a:pPr>
            <a:endParaRPr lang="en-AU">
              <a:solidFill>
                <a:prstClr val="black"/>
              </a:solidFill>
              <a:ea typeface="ＭＳ Ｐゴシック" pitchFamily="34" charset="-128"/>
            </a:endParaRPr>
          </a:p>
        </p:txBody>
      </p:sp>
      <p:sp>
        <p:nvSpPr>
          <p:cNvPr id="2492427" name="Text Box 11"/>
          <p:cNvSpPr txBox="1">
            <a:spLocks noChangeArrowheads="1"/>
          </p:cNvSpPr>
          <p:nvPr/>
        </p:nvSpPr>
        <p:spPr bwMode="auto">
          <a:xfrm>
            <a:off x="3811006" y="5615303"/>
            <a:ext cx="644770" cy="290166"/>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400" b="1" dirty="0">
                <a:solidFill>
                  <a:prstClr val="black"/>
                </a:solidFill>
                <a:ea typeface="ＭＳ Ｐゴシック" charset="-128"/>
                <a:cs typeface="Arial" charset="0"/>
              </a:rPr>
              <a:t>Health</a:t>
            </a:r>
          </a:p>
        </p:txBody>
      </p:sp>
      <p:sp>
        <p:nvSpPr>
          <p:cNvPr id="2492428" name="Text Box 12"/>
          <p:cNvSpPr txBox="1">
            <a:spLocks noChangeArrowheads="1"/>
          </p:cNvSpPr>
          <p:nvPr/>
        </p:nvSpPr>
        <p:spPr bwMode="auto">
          <a:xfrm rot="16229362">
            <a:off x="845981" y="3864892"/>
            <a:ext cx="1010125" cy="290166"/>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400" b="1" dirty="0">
                <a:solidFill>
                  <a:prstClr val="black"/>
                </a:solidFill>
                <a:ea typeface="ＭＳ Ｐゴシック" charset="-128"/>
                <a:cs typeface="Arial" charset="0"/>
              </a:rPr>
              <a:t>Importance</a:t>
            </a:r>
          </a:p>
        </p:txBody>
      </p:sp>
      <p:sp>
        <p:nvSpPr>
          <p:cNvPr id="2492429" name="Text Box 13"/>
          <p:cNvSpPr txBox="1">
            <a:spLocks noChangeArrowheads="1"/>
          </p:cNvSpPr>
          <p:nvPr/>
        </p:nvSpPr>
        <p:spPr bwMode="auto">
          <a:xfrm>
            <a:off x="1096821" y="2228705"/>
            <a:ext cx="442791"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High</a:t>
            </a:r>
          </a:p>
        </p:txBody>
      </p:sp>
      <p:sp>
        <p:nvSpPr>
          <p:cNvPr id="2492430" name="Text Box 14"/>
          <p:cNvSpPr txBox="1">
            <a:spLocks noChangeArrowheads="1"/>
          </p:cNvSpPr>
          <p:nvPr/>
        </p:nvSpPr>
        <p:spPr bwMode="auto">
          <a:xfrm>
            <a:off x="1163173" y="5394182"/>
            <a:ext cx="413616"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Low</a:t>
            </a:r>
          </a:p>
        </p:txBody>
      </p:sp>
      <p:sp>
        <p:nvSpPr>
          <p:cNvPr id="2492431" name="Text Box 15"/>
          <p:cNvSpPr txBox="1">
            <a:spLocks noChangeArrowheads="1"/>
          </p:cNvSpPr>
          <p:nvPr/>
        </p:nvSpPr>
        <p:spPr bwMode="auto">
          <a:xfrm>
            <a:off x="6392918" y="5618644"/>
            <a:ext cx="497293"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Good</a:t>
            </a:r>
          </a:p>
        </p:txBody>
      </p:sp>
      <p:sp>
        <p:nvSpPr>
          <p:cNvPr id="2492432" name="Text Box 16"/>
          <p:cNvSpPr txBox="1">
            <a:spLocks noChangeArrowheads="1"/>
          </p:cNvSpPr>
          <p:nvPr/>
        </p:nvSpPr>
        <p:spPr bwMode="auto">
          <a:xfrm>
            <a:off x="1390930" y="5618644"/>
            <a:ext cx="449908"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a:solidFill>
                  <a:prstClr val="black"/>
                </a:solidFill>
                <a:ea typeface="ＭＳ Ｐゴシック" charset="-128"/>
                <a:cs typeface="Arial" charset="0"/>
              </a:rPr>
              <a:t>Poor</a:t>
            </a:r>
          </a:p>
        </p:txBody>
      </p:sp>
      <p:sp>
        <p:nvSpPr>
          <p:cNvPr id="2492433" name="Line 17"/>
          <p:cNvSpPr>
            <a:spLocks noChangeShapeType="1"/>
          </p:cNvSpPr>
          <p:nvPr/>
        </p:nvSpPr>
        <p:spPr bwMode="auto">
          <a:xfrm>
            <a:off x="6624196" y="2358399"/>
            <a:ext cx="0" cy="3240877"/>
          </a:xfrm>
          <a:prstGeom prst="line">
            <a:avLst/>
          </a:prstGeom>
          <a:noFill/>
          <a:ln w="6350">
            <a:solidFill>
              <a:schemeClr val="tx1"/>
            </a:solidFill>
            <a:miter lim="800000"/>
            <a:headEnd/>
            <a:tailEnd/>
          </a:ln>
          <a:effectLst/>
        </p:spPr>
        <p:txBody>
          <a:bodyPr wrap="none" anchor="ctr"/>
          <a:lstStyle/>
          <a:p>
            <a:pPr eaLnBrk="0" fontAlgn="base" hangingPunct="0">
              <a:spcBef>
                <a:spcPct val="0"/>
              </a:spcBef>
              <a:spcAft>
                <a:spcPct val="0"/>
              </a:spcAft>
            </a:pPr>
            <a:endParaRPr lang="en-AU">
              <a:solidFill>
                <a:prstClr val="black"/>
              </a:solidFill>
              <a:ea typeface="ＭＳ Ｐゴシック" pitchFamily="34" charset="-128"/>
            </a:endParaRPr>
          </a:p>
        </p:txBody>
      </p:sp>
      <p:sp>
        <p:nvSpPr>
          <p:cNvPr id="2492434" name="Oval 18"/>
          <p:cNvSpPr>
            <a:spLocks noChangeArrowheads="1"/>
          </p:cNvSpPr>
          <p:nvPr/>
        </p:nvSpPr>
        <p:spPr bwMode="auto">
          <a:xfrm>
            <a:off x="3115953" y="4720477"/>
            <a:ext cx="283369" cy="251641"/>
          </a:xfrm>
          <a:prstGeom prst="ellipse">
            <a:avLst/>
          </a:prstGeom>
          <a:solidFill>
            <a:schemeClr val="accent3">
              <a:lumMod val="40000"/>
              <a:lumOff val="60000"/>
            </a:schemeClr>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43" name="Oval 27"/>
          <p:cNvSpPr>
            <a:spLocks noChangeArrowheads="1"/>
          </p:cNvSpPr>
          <p:nvPr/>
        </p:nvSpPr>
        <p:spPr bwMode="auto">
          <a:xfrm>
            <a:off x="5269334" y="4593054"/>
            <a:ext cx="283369" cy="253244"/>
          </a:xfrm>
          <a:prstGeom prst="ellipse">
            <a:avLst/>
          </a:prstGeom>
          <a:solidFill>
            <a:srgbClr val="CCFFCC"/>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900" b="1" dirty="0">
              <a:solidFill>
                <a:prstClr val="black"/>
              </a:solidFill>
              <a:ea typeface="ＭＳ Ｐゴシック" charset="-128"/>
              <a:cs typeface="Arial" charset="0"/>
            </a:endParaRPr>
          </a:p>
        </p:txBody>
      </p:sp>
      <p:sp>
        <p:nvSpPr>
          <p:cNvPr id="2492448" name="Oval 32"/>
          <p:cNvSpPr>
            <a:spLocks noChangeArrowheads="1"/>
          </p:cNvSpPr>
          <p:nvPr/>
        </p:nvSpPr>
        <p:spPr bwMode="auto">
          <a:xfrm>
            <a:off x="5125990" y="2403308"/>
            <a:ext cx="281541"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49" name="Oval 33"/>
          <p:cNvSpPr>
            <a:spLocks noChangeArrowheads="1"/>
          </p:cNvSpPr>
          <p:nvPr/>
        </p:nvSpPr>
        <p:spPr bwMode="auto">
          <a:xfrm>
            <a:off x="2301101" y="3889621"/>
            <a:ext cx="283369"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52" name="Oval 36"/>
          <p:cNvSpPr>
            <a:spLocks noChangeArrowheads="1"/>
          </p:cNvSpPr>
          <p:nvPr/>
        </p:nvSpPr>
        <p:spPr bwMode="auto">
          <a:xfrm>
            <a:off x="2603449" y="3207948"/>
            <a:ext cx="283369"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56" name="Oval 40"/>
          <p:cNvSpPr>
            <a:spLocks noChangeArrowheads="1"/>
          </p:cNvSpPr>
          <p:nvPr/>
        </p:nvSpPr>
        <p:spPr bwMode="auto">
          <a:xfrm>
            <a:off x="1777848" y="2632789"/>
            <a:ext cx="281541" cy="253244"/>
          </a:xfrm>
          <a:prstGeom prst="ellipse">
            <a:avLst/>
          </a:prstGeom>
          <a:solidFill>
            <a:schemeClr val="accent3">
              <a:lumMod val="40000"/>
              <a:lumOff val="60000"/>
            </a:schemeClr>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57" name="Oval 41"/>
          <p:cNvSpPr>
            <a:spLocks noChangeArrowheads="1"/>
          </p:cNvSpPr>
          <p:nvPr/>
        </p:nvSpPr>
        <p:spPr bwMode="auto">
          <a:xfrm>
            <a:off x="3980924" y="2446945"/>
            <a:ext cx="283369" cy="253244"/>
          </a:xfrm>
          <a:prstGeom prst="ellipse">
            <a:avLst/>
          </a:prstGeom>
          <a:solidFill>
            <a:schemeClr val="accent3">
              <a:lumMod val="40000"/>
              <a:lumOff val="60000"/>
            </a:schemeClr>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59" name="Oval 43"/>
          <p:cNvSpPr>
            <a:spLocks noChangeArrowheads="1"/>
          </p:cNvSpPr>
          <p:nvPr/>
        </p:nvSpPr>
        <p:spPr bwMode="auto">
          <a:xfrm>
            <a:off x="3348346" y="3207948"/>
            <a:ext cx="283369"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2492463" name="Text Box 47"/>
          <p:cNvSpPr txBox="1">
            <a:spLocks noChangeArrowheads="1"/>
          </p:cNvSpPr>
          <p:nvPr/>
        </p:nvSpPr>
        <p:spPr bwMode="auto">
          <a:xfrm>
            <a:off x="1644886" y="1865478"/>
            <a:ext cx="2403095" cy="461665"/>
          </a:xfrm>
          <a:prstGeom prst="rect">
            <a:avLst/>
          </a:prstGeom>
          <a:noFill/>
          <a:ln w="9525">
            <a:noFill/>
            <a:miter lim="800000"/>
            <a:headEnd/>
            <a:tailEnd type="none" w="sm" len="sm"/>
          </a:ln>
          <a:effectLst/>
        </p:spPr>
        <p:txBody>
          <a:bodyPr wrap="none">
            <a:spAutoFit/>
          </a:bodyPr>
          <a:lstStyle/>
          <a:p>
            <a:pPr algn="ctr" eaLnBrk="0" fontAlgn="base" hangingPunct="0">
              <a:spcBef>
                <a:spcPct val="0"/>
              </a:spcBef>
              <a:spcAft>
                <a:spcPct val="0"/>
              </a:spcAft>
              <a:buFont typeface="Wingdings" pitchFamily="2" charset="2"/>
              <a:buNone/>
            </a:pPr>
            <a:r>
              <a:rPr lang="en-AU" sz="2400" dirty="0">
                <a:solidFill>
                  <a:srgbClr val="C00000"/>
                </a:solidFill>
                <a:ea typeface="ＭＳ Ｐゴシック" charset="-128"/>
                <a:cs typeface="Arial" charset="0"/>
              </a:rPr>
              <a:t>Short-term action</a:t>
            </a:r>
          </a:p>
        </p:txBody>
      </p:sp>
      <p:sp>
        <p:nvSpPr>
          <p:cNvPr id="50" name="Rectangle 49"/>
          <p:cNvSpPr/>
          <p:nvPr/>
        </p:nvSpPr>
        <p:spPr bwMode="auto">
          <a:xfrm>
            <a:off x="1612930" y="2363690"/>
            <a:ext cx="2492028" cy="1634255"/>
          </a:xfrm>
          <a:prstGeom prst="rect">
            <a:avLst/>
          </a:prstGeom>
          <a:noFill/>
          <a:ln w="57150" cap="flat" cmpd="sng" algn="ctr">
            <a:solidFill>
              <a:srgbClr val="C0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eaLnBrk="0" fontAlgn="base" hangingPunct="0">
              <a:spcBef>
                <a:spcPct val="0"/>
              </a:spcBef>
              <a:spcAft>
                <a:spcPct val="0"/>
              </a:spcAft>
            </a:pPr>
            <a:endParaRPr lang="en-US" sz="2800">
              <a:solidFill>
                <a:prstClr val="black"/>
              </a:solidFill>
              <a:ea typeface="ＭＳ Ｐゴシック" pitchFamily="34" charset="-128"/>
            </a:endParaRPr>
          </a:p>
        </p:txBody>
      </p:sp>
      <p:sp>
        <p:nvSpPr>
          <p:cNvPr id="3" name="TextBox 2"/>
          <p:cNvSpPr txBox="1"/>
          <p:nvPr/>
        </p:nvSpPr>
        <p:spPr>
          <a:xfrm>
            <a:off x="5366262" y="2347270"/>
            <a:ext cx="711733" cy="338554"/>
          </a:xfrm>
          <a:prstGeom prst="rect">
            <a:avLst/>
          </a:prstGeom>
          <a:noFill/>
        </p:spPr>
        <p:txBody>
          <a:bodyPr wrap="none" rtlCol="0">
            <a:spAutoFit/>
          </a:bodyPr>
          <a:lstStyle/>
          <a:p>
            <a:r>
              <a:rPr lang="en-AU" sz="1600" dirty="0"/>
              <a:t>Rating</a:t>
            </a:r>
          </a:p>
        </p:txBody>
      </p:sp>
      <p:sp>
        <p:nvSpPr>
          <p:cNvPr id="45" name="TextBox 44"/>
          <p:cNvSpPr txBox="1"/>
          <p:nvPr/>
        </p:nvSpPr>
        <p:spPr>
          <a:xfrm>
            <a:off x="3725505" y="2637336"/>
            <a:ext cx="1164871" cy="584775"/>
          </a:xfrm>
          <a:prstGeom prst="rect">
            <a:avLst/>
          </a:prstGeom>
          <a:noFill/>
        </p:spPr>
        <p:txBody>
          <a:bodyPr wrap="none" rtlCol="0">
            <a:spAutoFit/>
          </a:bodyPr>
          <a:lstStyle/>
          <a:p>
            <a:r>
              <a:rPr lang="en-AU" sz="1600" dirty="0"/>
              <a:t>Contract</a:t>
            </a:r>
          </a:p>
          <a:p>
            <a:r>
              <a:rPr lang="en-AU" sz="1600" dirty="0"/>
              <a:t>preparation</a:t>
            </a:r>
          </a:p>
        </p:txBody>
      </p:sp>
      <p:sp>
        <p:nvSpPr>
          <p:cNvPr id="46" name="TextBox 45"/>
          <p:cNvSpPr txBox="1"/>
          <p:nvPr/>
        </p:nvSpPr>
        <p:spPr>
          <a:xfrm>
            <a:off x="3290711" y="3436914"/>
            <a:ext cx="1222129" cy="584775"/>
          </a:xfrm>
          <a:prstGeom prst="rect">
            <a:avLst/>
          </a:prstGeom>
          <a:noFill/>
        </p:spPr>
        <p:txBody>
          <a:bodyPr wrap="none" rtlCol="0">
            <a:spAutoFit/>
          </a:bodyPr>
          <a:lstStyle/>
          <a:p>
            <a:r>
              <a:rPr lang="en-AU" sz="1600" dirty="0"/>
              <a:t>Loan market</a:t>
            </a:r>
          </a:p>
          <a:p>
            <a:r>
              <a:rPr lang="en-AU" sz="1600" dirty="0"/>
              <a:t>evaluation</a:t>
            </a:r>
          </a:p>
        </p:txBody>
      </p:sp>
      <p:sp>
        <p:nvSpPr>
          <p:cNvPr id="47" name="TextBox 46"/>
          <p:cNvSpPr txBox="1"/>
          <p:nvPr/>
        </p:nvSpPr>
        <p:spPr>
          <a:xfrm>
            <a:off x="1930126" y="4073345"/>
            <a:ext cx="1140056" cy="584775"/>
          </a:xfrm>
          <a:prstGeom prst="rect">
            <a:avLst/>
          </a:prstGeom>
          <a:noFill/>
        </p:spPr>
        <p:txBody>
          <a:bodyPr wrap="none" rtlCol="0">
            <a:spAutoFit/>
          </a:bodyPr>
          <a:lstStyle/>
          <a:p>
            <a:r>
              <a:rPr lang="en-AU" sz="1600" dirty="0"/>
              <a:t>Handling of</a:t>
            </a:r>
          </a:p>
          <a:p>
            <a:r>
              <a:rPr lang="en-AU" sz="1600" dirty="0"/>
              <a:t>payments</a:t>
            </a:r>
          </a:p>
        </p:txBody>
      </p:sp>
      <p:sp>
        <p:nvSpPr>
          <p:cNvPr id="48" name="TextBox 47"/>
          <p:cNvSpPr txBox="1"/>
          <p:nvPr/>
        </p:nvSpPr>
        <p:spPr>
          <a:xfrm>
            <a:off x="3003721" y="4939101"/>
            <a:ext cx="1102738" cy="584775"/>
          </a:xfrm>
          <a:prstGeom prst="rect">
            <a:avLst/>
          </a:prstGeom>
          <a:noFill/>
        </p:spPr>
        <p:txBody>
          <a:bodyPr wrap="none" rtlCol="0">
            <a:spAutoFit/>
          </a:bodyPr>
          <a:lstStyle/>
          <a:p>
            <a:r>
              <a:rPr lang="en-AU" sz="1600" dirty="0"/>
              <a:t>Loan</a:t>
            </a:r>
          </a:p>
          <a:p>
            <a:r>
              <a:rPr lang="en-AU" sz="1600" dirty="0"/>
              <a:t>application</a:t>
            </a:r>
          </a:p>
        </p:txBody>
      </p:sp>
      <p:sp>
        <p:nvSpPr>
          <p:cNvPr id="49" name="TextBox 48"/>
          <p:cNvSpPr txBox="1"/>
          <p:nvPr/>
        </p:nvSpPr>
        <p:spPr>
          <a:xfrm>
            <a:off x="5516551" y="4395965"/>
            <a:ext cx="901209" cy="584775"/>
          </a:xfrm>
          <a:prstGeom prst="rect">
            <a:avLst/>
          </a:prstGeom>
          <a:noFill/>
        </p:spPr>
        <p:txBody>
          <a:bodyPr wrap="none" rtlCol="0">
            <a:spAutoFit/>
          </a:bodyPr>
          <a:lstStyle/>
          <a:p>
            <a:r>
              <a:rPr lang="en-AU" sz="1600" dirty="0"/>
              <a:t>Loan</a:t>
            </a:r>
          </a:p>
          <a:p>
            <a:r>
              <a:rPr lang="en-AU" sz="1600" dirty="0"/>
              <a:t>planning</a:t>
            </a:r>
          </a:p>
        </p:txBody>
      </p:sp>
      <p:sp>
        <p:nvSpPr>
          <p:cNvPr id="51" name="TextBox 50"/>
          <p:cNvSpPr txBox="1"/>
          <p:nvPr/>
        </p:nvSpPr>
        <p:spPr>
          <a:xfrm>
            <a:off x="2063976" y="2419298"/>
            <a:ext cx="1073755" cy="584775"/>
          </a:xfrm>
          <a:prstGeom prst="rect">
            <a:avLst/>
          </a:prstGeom>
          <a:noFill/>
        </p:spPr>
        <p:txBody>
          <a:bodyPr wrap="none" rtlCol="0">
            <a:spAutoFit/>
          </a:bodyPr>
          <a:lstStyle/>
          <a:p>
            <a:r>
              <a:rPr lang="en-AU" sz="1600" dirty="0"/>
              <a:t>Loan</a:t>
            </a:r>
          </a:p>
          <a:p>
            <a:r>
              <a:rPr lang="en-AU" sz="1600" dirty="0"/>
              <a:t>controlling</a:t>
            </a:r>
          </a:p>
        </p:txBody>
      </p:sp>
      <p:sp>
        <p:nvSpPr>
          <p:cNvPr id="52" name="TextBox 51"/>
          <p:cNvSpPr txBox="1"/>
          <p:nvPr/>
        </p:nvSpPr>
        <p:spPr>
          <a:xfrm>
            <a:off x="1978951" y="3154459"/>
            <a:ext cx="870751" cy="584775"/>
          </a:xfrm>
          <a:prstGeom prst="rect">
            <a:avLst/>
          </a:prstGeom>
          <a:noFill/>
        </p:spPr>
        <p:txBody>
          <a:bodyPr wrap="none" rtlCol="0">
            <a:spAutoFit/>
          </a:bodyPr>
          <a:lstStyle/>
          <a:p>
            <a:r>
              <a:rPr lang="en-AU" sz="1600" dirty="0"/>
              <a:t>Loan</a:t>
            </a:r>
          </a:p>
          <a:p>
            <a:r>
              <a:rPr lang="en-AU" sz="1600" dirty="0"/>
              <a:t>decision</a:t>
            </a:r>
          </a:p>
        </p:txBody>
      </p:sp>
      <p:sp>
        <p:nvSpPr>
          <p:cNvPr id="53" name="Oval 27"/>
          <p:cNvSpPr>
            <a:spLocks noChangeArrowheads="1"/>
          </p:cNvSpPr>
          <p:nvPr/>
        </p:nvSpPr>
        <p:spPr bwMode="auto">
          <a:xfrm>
            <a:off x="7214355" y="3461497"/>
            <a:ext cx="283369" cy="253244"/>
          </a:xfrm>
          <a:prstGeom prst="ellipse">
            <a:avLst/>
          </a:prstGeom>
          <a:solidFill>
            <a:srgbClr val="CCFFCC"/>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900" b="1" dirty="0">
              <a:solidFill>
                <a:prstClr val="black"/>
              </a:solidFill>
              <a:ea typeface="ＭＳ Ｐゴシック" charset="-128"/>
              <a:cs typeface="Arial" charset="0"/>
            </a:endParaRPr>
          </a:p>
        </p:txBody>
      </p:sp>
      <p:sp>
        <p:nvSpPr>
          <p:cNvPr id="54" name="Oval 32"/>
          <p:cNvSpPr>
            <a:spLocks noChangeArrowheads="1"/>
          </p:cNvSpPr>
          <p:nvPr/>
        </p:nvSpPr>
        <p:spPr bwMode="auto">
          <a:xfrm>
            <a:off x="7214355" y="2632789"/>
            <a:ext cx="281541" cy="253244"/>
          </a:xfrm>
          <a:prstGeom prst="ellipse">
            <a:avLst/>
          </a:prstGeom>
          <a:solidFill>
            <a:srgbClr val="FF603B"/>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55" name="Oval 41"/>
          <p:cNvSpPr>
            <a:spLocks noChangeArrowheads="1"/>
          </p:cNvSpPr>
          <p:nvPr/>
        </p:nvSpPr>
        <p:spPr bwMode="auto">
          <a:xfrm>
            <a:off x="7218471" y="3047143"/>
            <a:ext cx="283369" cy="253244"/>
          </a:xfrm>
          <a:prstGeom prst="ellipse">
            <a:avLst/>
          </a:prstGeom>
          <a:solidFill>
            <a:schemeClr val="accent3">
              <a:lumMod val="40000"/>
              <a:lumOff val="60000"/>
            </a:schemeClr>
          </a:solidFill>
          <a:ln w="12700" cap="rnd">
            <a:solidFill>
              <a:schemeClr val="tx1"/>
            </a:solidFill>
            <a:round/>
            <a:headEnd/>
            <a:tailEnd/>
          </a:ln>
          <a:effectLst/>
        </p:spPr>
        <p:txBody>
          <a:bodyPr lIns="73998" tIns="37000" rIns="73998" bIns="37000" anchor="ctr" anchorCtr="1"/>
          <a:lstStyle/>
          <a:p>
            <a:pPr algn="r" defTabSz="740038" eaLnBrk="0" fontAlgn="base" hangingPunct="0">
              <a:spcBef>
                <a:spcPct val="0"/>
              </a:spcBef>
              <a:spcAft>
                <a:spcPct val="0"/>
              </a:spcAft>
            </a:pPr>
            <a:endParaRPr lang="en-AU" sz="800" b="1" dirty="0">
              <a:solidFill>
                <a:prstClr val="black"/>
              </a:solidFill>
              <a:ea typeface="ＭＳ Ｐゴシック" charset="-128"/>
              <a:cs typeface="Arial" charset="0"/>
            </a:endParaRPr>
          </a:p>
        </p:txBody>
      </p:sp>
      <p:sp>
        <p:nvSpPr>
          <p:cNvPr id="56" name="Text Box 11"/>
          <p:cNvSpPr txBox="1">
            <a:spLocks noChangeArrowheads="1"/>
          </p:cNvSpPr>
          <p:nvPr/>
        </p:nvSpPr>
        <p:spPr bwMode="auto">
          <a:xfrm>
            <a:off x="7160403" y="2226381"/>
            <a:ext cx="901827" cy="290166"/>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400" b="1" dirty="0">
                <a:solidFill>
                  <a:prstClr val="black"/>
                </a:solidFill>
                <a:ea typeface="ＭＳ Ｐゴシック" charset="-128"/>
                <a:cs typeface="Arial" charset="0"/>
              </a:rPr>
              <a:t>Feasibility</a:t>
            </a:r>
          </a:p>
        </p:txBody>
      </p:sp>
      <p:sp>
        <p:nvSpPr>
          <p:cNvPr id="57" name="Text Box 14"/>
          <p:cNvSpPr txBox="1">
            <a:spLocks noChangeArrowheads="1"/>
          </p:cNvSpPr>
          <p:nvPr/>
        </p:nvSpPr>
        <p:spPr bwMode="auto">
          <a:xfrm>
            <a:off x="7498060" y="2599558"/>
            <a:ext cx="413616"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Low</a:t>
            </a:r>
          </a:p>
        </p:txBody>
      </p:sp>
      <p:sp>
        <p:nvSpPr>
          <p:cNvPr id="58" name="Text Box 13"/>
          <p:cNvSpPr txBox="1">
            <a:spLocks noChangeArrowheads="1"/>
          </p:cNvSpPr>
          <p:nvPr/>
        </p:nvSpPr>
        <p:spPr bwMode="auto">
          <a:xfrm>
            <a:off x="7495896" y="3469912"/>
            <a:ext cx="442791"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High</a:t>
            </a:r>
          </a:p>
        </p:txBody>
      </p:sp>
      <p:sp>
        <p:nvSpPr>
          <p:cNvPr id="59" name="Text Box 13"/>
          <p:cNvSpPr txBox="1">
            <a:spLocks noChangeArrowheads="1"/>
          </p:cNvSpPr>
          <p:nvPr/>
        </p:nvSpPr>
        <p:spPr bwMode="auto">
          <a:xfrm>
            <a:off x="7495896" y="3024764"/>
            <a:ext cx="691257" cy="259389"/>
          </a:xfrm>
          <a:prstGeom prst="rect">
            <a:avLst/>
          </a:prstGeom>
          <a:noFill/>
          <a:ln w="6350">
            <a:noFill/>
            <a:miter lim="800000"/>
            <a:headEnd/>
            <a:tailEnd/>
          </a:ln>
          <a:effectLst/>
        </p:spPr>
        <p:txBody>
          <a:bodyPr wrap="none" lIns="73998" tIns="37000" rIns="73998" bIns="37000" anchor="ctr">
            <a:spAutoFit/>
          </a:bodyPr>
          <a:lstStyle/>
          <a:p>
            <a:pPr algn="ctr" defTabSz="740038" eaLnBrk="0" fontAlgn="base" hangingPunct="0">
              <a:spcBef>
                <a:spcPct val="0"/>
              </a:spcBef>
              <a:spcAft>
                <a:spcPct val="0"/>
              </a:spcAft>
            </a:pPr>
            <a:r>
              <a:rPr lang="en-AU" sz="1200" b="1" dirty="0">
                <a:solidFill>
                  <a:prstClr val="black"/>
                </a:solidFill>
                <a:ea typeface="ＭＳ Ｐゴシック" charset="-128"/>
                <a:cs typeface="Arial" charset="0"/>
              </a:rPr>
              <a:t>Medium</a:t>
            </a:r>
          </a:p>
        </p:txBody>
      </p:sp>
      <p:sp>
        <p:nvSpPr>
          <p:cNvPr id="66" name="Text Box 47"/>
          <p:cNvSpPr txBox="1">
            <a:spLocks noChangeArrowheads="1"/>
          </p:cNvSpPr>
          <p:nvPr/>
        </p:nvSpPr>
        <p:spPr bwMode="auto">
          <a:xfrm>
            <a:off x="2288614" y="5690662"/>
            <a:ext cx="1196418" cy="830997"/>
          </a:xfrm>
          <a:prstGeom prst="rect">
            <a:avLst/>
          </a:prstGeom>
          <a:noFill/>
          <a:ln w="9525">
            <a:noFill/>
            <a:miter lim="800000"/>
            <a:headEnd/>
            <a:tailEnd type="none" w="sm" len="sm"/>
          </a:ln>
          <a:effectLst/>
        </p:spPr>
        <p:txBody>
          <a:bodyPr wrap="none">
            <a:spAutoFit/>
          </a:bodyPr>
          <a:lstStyle/>
          <a:p>
            <a:pPr algn="ctr" eaLnBrk="0" fontAlgn="base" hangingPunct="0">
              <a:spcBef>
                <a:spcPct val="0"/>
              </a:spcBef>
              <a:spcAft>
                <a:spcPct val="0"/>
              </a:spcAft>
              <a:buFont typeface="Wingdings" pitchFamily="2" charset="2"/>
              <a:buNone/>
            </a:pPr>
            <a:r>
              <a:rPr lang="en-AU" sz="2400" dirty="0">
                <a:solidFill>
                  <a:srgbClr val="C00000"/>
                </a:solidFill>
                <a:ea typeface="ＭＳ Ｐゴシック" charset="-128"/>
                <a:cs typeface="Arial" charset="0"/>
              </a:rPr>
              <a:t>Possible</a:t>
            </a:r>
          </a:p>
          <a:p>
            <a:pPr algn="ctr" eaLnBrk="0" fontAlgn="base" hangingPunct="0">
              <a:spcBef>
                <a:spcPct val="0"/>
              </a:spcBef>
              <a:spcAft>
                <a:spcPct val="0"/>
              </a:spcAft>
              <a:buFont typeface="Wingdings" pitchFamily="2" charset="2"/>
              <a:buNone/>
            </a:pPr>
            <a:endParaRPr lang="en-AU" sz="2400" dirty="0">
              <a:solidFill>
                <a:srgbClr val="C00000"/>
              </a:solidFill>
              <a:ea typeface="ＭＳ Ｐゴシック" charset="-128"/>
              <a:cs typeface="Arial" charset="0"/>
            </a:endParaRPr>
          </a:p>
        </p:txBody>
      </p:sp>
      <p:sp>
        <p:nvSpPr>
          <p:cNvPr id="67" name="Rectangle 66"/>
          <p:cNvSpPr/>
          <p:nvPr/>
        </p:nvSpPr>
        <p:spPr bwMode="auto">
          <a:xfrm>
            <a:off x="1610334" y="4002179"/>
            <a:ext cx="2492028" cy="1634255"/>
          </a:xfrm>
          <a:prstGeom prst="rect">
            <a:avLst/>
          </a:prstGeom>
          <a:noFill/>
          <a:ln w="57150" cap="flat" cmpd="sng" algn="ctr">
            <a:solidFill>
              <a:srgbClr val="C0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eaLnBrk="0" fontAlgn="base" hangingPunct="0">
              <a:spcBef>
                <a:spcPct val="0"/>
              </a:spcBef>
              <a:spcAft>
                <a:spcPct val="0"/>
              </a:spcAft>
            </a:pPr>
            <a:endParaRPr lang="en-US" sz="2800">
              <a:solidFill>
                <a:prstClr val="black"/>
              </a:solidFill>
              <a:ea typeface="ＭＳ Ｐゴシック" pitchFamily="34" charset="-128"/>
            </a:endParaRPr>
          </a:p>
        </p:txBody>
      </p:sp>
      <p:sp>
        <p:nvSpPr>
          <p:cNvPr id="68" name="Text Box 47"/>
          <p:cNvSpPr txBox="1">
            <a:spLocks noChangeArrowheads="1"/>
          </p:cNvSpPr>
          <p:nvPr/>
        </p:nvSpPr>
        <p:spPr bwMode="auto">
          <a:xfrm>
            <a:off x="4545467" y="5660796"/>
            <a:ext cx="1751120" cy="461665"/>
          </a:xfrm>
          <a:prstGeom prst="rect">
            <a:avLst/>
          </a:prstGeom>
          <a:noFill/>
          <a:ln w="9525">
            <a:noFill/>
            <a:miter lim="800000"/>
            <a:headEnd/>
            <a:tailEnd type="none" w="sm" len="sm"/>
          </a:ln>
          <a:effectLst/>
        </p:spPr>
        <p:txBody>
          <a:bodyPr wrap="none">
            <a:spAutoFit/>
          </a:bodyPr>
          <a:lstStyle/>
          <a:p>
            <a:pPr algn="ctr" eaLnBrk="0" fontAlgn="base" hangingPunct="0">
              <a:spcBef>
                <a:spcPct val="0"/>
              </a:spcBef>
              <a:spcAft>
                <a:spcPct val="0"/>
              </a:spcAft>
              <a:buFont typeface="Wingdings" pitchFamily="2" charset="2"/>
              <a:buNone/>
            </a:pPr>
            <a:r>
              <a:rPr lang="en-AU" sz="2400" dirty="0">
                <a:solidFill>
                  <a:srgbClr val="C00000"/>
                </a:solidFill>
                <a:ea typeface="ＭＳ Ｐゴシック" charset="-128"/>
                <a:cs typeface="Arial" charset="0"/>
              </a:rPr>
              <a:t>Strategic fit?</a:t>
            </a:r>
          </a:p>
        </p:txBody>
      </p:sp>
      <p:sp>
        <p:nvSpPr>
          <p:cNvPr id="69" name="Rectangle 68"/>
          <p:cNvSpPr/>
          <p:nvPr/>
        </p:nvSpPr>
        <p:spPr bwMode="auto">
          <a:xfrm>
            <a:off x="4106372" y="4002179"/>
            <a:ext cx="2492028" cy="1634255"/>
          </a:xfrm>
          <a:prstGeom prst="rect">
            <a:avLst/>
          </a:prstGeom>
          <a:noFill/>
          <a:ln w="57150" cap="flat" cmpd="sng" algn="ctr">
            <a:solidFill>
              <a:srgbClr val="C0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eaLnBrk="0" fontAlgn="base" hangingPunct="0">
              <a:spcBef>
                <a:spcPct val="0"/>
              </a:spcBef>
              <a:spcAft>
                <a:spcPct val="0"/>
              </a:spcAft>
            </a:pPr>
            <a:endParaRPr lang="en-US" sz="2800">
              <a:solidFill>
                <a:prstClr val="black"/>
              </a:solidFill>
              <a:ea typeface="ＭＳ Ｐゴシック" pitchFamily="34" charset="-128"/>
            </a:endParaRPr>
          </a:p>
        </p:txBody>
      </p:sp>
    </p:spTree>
    <p:extLst>
      <p:ext uri="{BB962C8B-B14F-4D97-AF65-F5344CB8AC3E}">
        <p14:creationId xmlns:p14="http://schemas.microsoft.com/office/powerpoint/2010/main" val="478040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2456"/>
                                        </p:tgtEl>
                                        <p:attrNameLst>
                                          <p:attrName>style.visibility</p:attrName>
                                        </p:attrNameLst>
                                      </p:cBhvr>
                                      <p:to>
                                        <p:strVal val="visible"/>
                                      </p:to>
                                    </p:set>
                                    <p:animEffect transition="in" filter="fade">
                                      <p:cBhvr>
                                        <p:cTn id="7" dur="500"/>
                                        <p:tgtEl>
                                          <p:spTgt spid="24924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92457"/>
                                        </p:tgtEl>
                                        <p:attrNameLst>
                                          <p:attrName>style.visibility</p:attrName>
                                        </p:attrNameLst>
                                      </p:cBhvr>
                                      <p:to>
                                        <p:strVal val="visible"/>
                                      </p:to>
                                    </p:set>
                                    <p:animEffect transition="in" filter="fade">
                                      <p:cBhvr>
                                        <p:cTn id="14" dur="500"/>
                                        <p:tgtEl>
                                          <p:spTgt spid="24924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492448"/>
                                        </p:tgtEl>
                                        <p:attrNameLst>
                                          <p:attrName>style.visibility</p:attrName>
                                        </p:attrNameLst>
                                      </p:cBhvr>
                                      <p:to>
                                        <p:strVal val="visible"/>
                                      </p:to>
                                    </p:set>
                                    <p:animEffect transition="in" filter="fade">
                                      <p:cBhvr>
                                        <p:cTn id="21" dur="500"/>
                                        <p:tgtEl>
                                          <p:spTgt spid="24924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492452"/>
                                        </p:tgtEl>
                                        <p:attrNameLst>
                                          <p:attrName>style.visibility</p:attrName>
                                        </p:attrNameLst>
                                      </p:cBhvr>
                                      <p:to>
                                        <p:strVal val="visible"/>
                                      </p:to>
                                    </p:set>
                                    <p:animEffect transition="in" filter="fade">
                                      <p:cBhvr>
                                        <p:cTn id="28" dur="500"/>
                                        <p:tgtEl>
                                          <p:spTgt spid="24924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492459"/>
                                        </p:tgtEl>
                                        <p:attrNameLst>
                                          <p:attrName>style.visibility</p:attrName>
                                        </p:attrNameLst>
                                      </p:cBhvr>
                                      <p:to>
                                        <p:strVal val="visible"/>
                                      </p:to>
                                    </p:set>
                                    <p:animEffect transition="in" filter="fade">
                                      <p:cBhvr>
                                        <p:cTn id="35" dur="500"/>
                                        <p:tgtEl>
                                          <p:spTgt spid="24924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492449"/>
                                        </p:tgtEl>
                                        <p:attrNameLst>
                                          <p:attrName>style.visibility</p:attrName>
                                        </p:attrNameLst>
                                      </p:cBhvr>
                                      <p:to>
                                        <p:strVal val="visible"/>
                                      </p:to>
                                    </p:set>
                                    <p:animEffect transition="in" filter="fade">
                                      <p:cBhvr>
                                        <p:cTn id="42" dur="500"/>
                                        <p:tgtEl>
                                          <p:spTgt spid="24924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492434"/>
                                        </p:tgtEl>
                                        <p:attrNameLst>
                                          <p:attrName>style.visibility</p:attrName>
                                        </p:attrNameLst>
                                      </p:cBhvr>
                                      <p:to>
                                        <p:strVal val="visible"/>
                                      </p:to>
                                    </p:set>
                                    <p:animEffect transition="in" filter="fade">
                                      <p:cBhvr>
                                        <p:cTn id="49" dur="500"/>
                                        <p:tgtEl>
                                          <p:spTgt spid="24924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2492443"/>
                                        </p:tgtEl>
                                        <p:attrNameLst>
                                          <p:attrName>style.visibility</p:attrName>
                                        </p:attrNameLst>
                                      </p:cBhvr>
                                      <p:to>
                                        <p:strVal val="visible"/>
                                      </p:to>
                                    </p:set>
                                    <p:animEffect transition="in" filter="fade">
                                      <p:cBhvr>
                                        <p:cTn id="56" dur="500"/>
                                        <p:tgtEl>
                                          <p:spTgt spid="24924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492463"/>
                                        </p:tgtEl>
                                        <p:attrNameLst>
                                          <p:attrName>style.visibility</p:attrName>
                                        </p:attrNameLst>
                                      </p:cBhvr>
                                      <p:to>
                                        <p:strVal val="visible"/>
                                      </p:to>
                                    </p:set>
                                    <p:animEffect transition="in" filter="wipe(up)">
                                      <p:cBhvr>
                                        <p:cTn id="67" dur="500"/>
                                        <p:tgtEl>
                                          <p:spTgt spid="249246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up)">
                                      <p:cBhvr>
                                        <p:cTn id="75" dur="500"/>
                                        <p:tgtEl>
                                          <p:spTgt spid="6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fade">
                                      <p:cBhvr>
                                        <p:cTn id="80" dur="500"/>
                                        <p:tgtEl>
                                          <p:spTgt spid="69"/>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wipe(up)">
                                      <p:cBhvr>
                                        <p:cTn id="8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434" grpId="0" animBg="1"/>
      <p:bldP spid="2492443" grpId="0" animBg="1"/>
      <p:bldP spid="2492448" grpId="0" animBg="1"/>
      <p:bldP spid="2492449" grpId="0" animBg="1"/>
      <p:bldP spid="2492452" grpId="0" animBg="1"/>
      <p:bldP spid="2492456" grpId="0" animBg="1"/>
      <p:bldP spid="2492457" grpId="0" animBg="1"/>
      <p:bldP spid="2492459" grpId="0" animBg="1"/>
      <p:bldP spid="2492463" grpId="0"/>
      <p:bldP spid="50" grpId="0" animBg="1"/>
      <p:bldP spid="3" grpId="0"/>
      <p:bldP spid="45" grpId="0"/>
      <p:bldP spid="46" grpId="0"/>
      <p:bldP spid="47" grpId="0"/>
      <p:bldP spid="48" grpId="0"/>
      <p:bldP spid="49" grpId="0"/>
      <p:bldP spid="51" grpId="0"/>
      <p:bldP spid="52" grpId="0"/>
      <p:bldP spid="66" grpId="0"/>
      <p:bldP spid="67" grpId="0" animBg="1"/>
      <p:bldP spid="68" grpId="0"/>
      <p:bldP spid="6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Fundamentals of Business Process Management</a:t>
            </a:r>
          </a:p>
          <a:p>
            <a:pPr lvl="1"/>
            <a:r>
              <a:rPr lang="en-US" sz="2200" dirty="0"/>
              <a:t>Chapter 2 – Process Identification</a:t>
            </a:r>
          </a:p>
          <a:p>
            <a:endParaRPr lang="en-US" dirty="0"/>
          </a:p>
        </p:txBody>
      </p:sp>
      <p:sp>
        <p:nvSpPr>
          <p:cNvPr id="3" name="Title 2"/>
          <p:cNvSpPr>
            <a:spLocks noGrp="1"/>
          </p:cNvSpPr>
          <p:nvPr>
            <p:ph type="title"/>
          </p:nvPr>
        </p:nvSpPr>
        <p:spPr/>
        <p:txBody>
          <a:bodyPr/>
          <a:lstStyle/>
          <a:p>
            <a:r>
              <a:rPr lang="en-US" dirty="0"/>
              <a:t>Further Readings &amp; Resources</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38</a:t>
            </a:fld>
            <a:endParaRPr lang="en-AU">
              <a:solidFill>
                <a:prstClr val="black">
                  <a:lumMod val="50000"/>
                  <a:lumOff val="50000"/>
                </a:prstClr>
              </a:solidFill>
            </a:endParaRPr>
          </a:p>
        </p:txBody>
      </p:sp>
    </p:spTree>
    <p:extLst>
      <p:ext uri="{BB962C8B-B14F-4D97-AF65-F5344CB8AC3E}">
        <p14:creationId xmlns:p14="http://schemas.microsoft.com/office/powerpoint/2010/main" val="3546586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Next Week</a:t>
            </a:r>
            <a:endParaRPr lang="en-AU">
              <a:latin typeface="Arial" charset="0"/>
              <a:ea typeface="ＭＳ Ｐゴシック" charset="0"/>
              <a:cs typeface="ＭＳ Ｐゴシック" charset="0"/>
            </a:endParaRPr>
          </a:p>
        </p:txBody>
      </p:sp>
      <p:sp>
        <p:nvSpPr>
          <p:cNvPr id="83970" name="Rectangle 3"/>
          <p:cNvSpPr>
            <a:spLocks noGrp="1" noChangeArrowheads="1"/>
          </p:cNvSpPr>
          <p:nvPr>
            <p:ph type="body" idx="1"/>
          </p:nvPr>
        </p:nvSpPr>
        <p:spPr>
          <a:xfrm>
            <a:off x="151680" y="1059870"/>
            <a:ext cx="8820150" cy="4624388"/>
          </a:xfrm>
        </p:spPr>
        <p:txBody>
          <a:bodyPr/>
          <a:lstStyle/>
          <a:p>
            <a:pPr algn="ctr" eaLnBrk="1" hangingPunct="1">
              <a:buFontTx/>
              <a:buNone/>
            </a:pPr>
            <a:r>
              <a:rPr lang="en-US" dirty="0">
                <a:latin typeface="Arial" charset="0"/>
                <a:ea typeface="ＭＳ Ｐゴシック" charset="0"/>
                <a:cs typeface="ＭＳ Ｐゴシック" charset="0"/>
              </a:rPr>
              <a:t>Process Modeling</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39</a:t>
            </a:fld>
            <a:endParaRPr lang="en-AU">
              <a:solidFill>
                <a:prstClr val="black">
                  <a:lumMod val="50000"/>
                  <a:lumOff val="50000"/>
                </a:prstClr>
              </a:solidFill>
            </a:endParaRPr>
          </a:p>
        </p:txBody>
      </p:sp>
      <p:graphicFrame>
        <p:nvGraphicFramePr>
          <p:cNvPr id="26" name="Object 2"/>
          <p:cNvGraphicFramePr>
            <a:graphicFrameLocks noChangeAspect="1"/>
          </p:cNvGraphicFramePr>
          <p:nvPr>
            <p:extLst>
              <p:ext uri="{D42A27DB-BD31-4B8C-83A1-F6EECF244321}">
                <p14:modId xmlns:p14="http://schemas.microsoft.com/office/powerpoint/2010/main" val="2612425603"/>
              </p:ext>
            </p:extLst>
          </p:nvPr>
        </p:nvGraphicFramePr>
        <p:xfrm>
          <a:off x="114553" y="2254307"/>
          <a:ext cx="8665598" cy="2907196"/>
        </p:xfrm>
        <a:graphic>
          <a:graphicData uri="http://schemas.openxmlformats.org/presentationml/2006/ole">
            <mc:AlternateContent xmlns:mc="http://schemas.openxmlformats.org/markup-compatibility/2006">
              <mc:Choice xmlns:v="urn:schemas-microsoft-com:vml" Requires="v">
                <p:oleObj spid="_x0000_s5121" name="Visio" r:id="rId3" imgW="11296926" imgH="3749439" progId="Visio.Drawing.11">
                  <p:embed/>
                </p:oleObj>
              </mc:Choice>
              <mc:Fallback>
                <p:oleObj name="Visio" r:id="rId3" imgW="11296926" imgH="3749439" progId="Visio.Drawing.11">
                  <p:embed/>
                  <p:pic>
                    <p:nvPicPr>
                      <p:cNvPr id="26" name="Object 2"/>
                      <p:cNvPicPr>
                        <a:picLocks noChangeAspect="1" noChangeArrowheads="1"/>
                      </p:cNvPicPr>
                      <p:nvPr/>
                    </p:nvPicPr>
                    <p:blipFill>
                      <a:blip r:embed="rId4"/>
                      <a:srcRect/>
                      <a:stretch>
                        <a:fillRect/>
                      </a:stretch>
                    </p:blipFill>
                    <p:spPr bwMode="auto">
                      <a:xfrm>
                        <a:off x="114553" y="2254307"/>
                        <a:ext cx="8665598" cy="2907196"/>
                      </a:xfrm>
                      <a:prstGeom prst="rect">
                        <a:avLst/>
                      </a:prstGeom>
                      <a:noFill/>
                      <a:ln>
                        <a:noFill/>
                      </a:ln>
                      <a:effectLst/>
                    </p:spPr>
                  </p:pic>
                </p:oleObj>
              </mc:Fallback>
            </mc:AlternateContent>
          </a:graphicData>
        </a:graphic>
      </p:graphicFrame>
      <p:graphicFrame>
        <p:nvGraphicFramePr>
          <p:cNvPr id="27" name="Object 3"/>
          <p:cNvGraphicFramePr>
            <a:graphicFrameLocks noChangeAspect="1"/>
          </p:cNvGraphicFramePr>
          <p:nvPr>
            <p:extLst>
              <p:ext uri="{D42A27DB-BD31-4B8C-83A1-F6EECF244321}">
                <p14:modId xmlns:p14="http://schemas.microsoft.com/office/powerpoint/2010/main" val="2980027383"/>
              </p:ext>
            </p:extLst>
          </p:nvPr>
        </p:nvGraphicFramePr>
        <p:xfrm>
          <a:off x="1598987" y="2759865"/>
          <a:ext cx="6056435" cy="2244969"/>
        </p:xfrm>
        <a:graphic>
          <a:graphicData uri="http://schemas.openxmlformats.org/presentationml/2006/ole">
            <mc:AlternateContent xmlns:mc="http://schemas.openxmlformats.org/markup-compatibility/2006">
              <mc:Choice xmlns:v="urn:schemas-microsoft-com:vml" Requires="v">
                <p:oleObj spid="_x0000_s5122" name="Visio" r:id="rId5" imgW="7084595" imgH="2530467" progId="Visio.Drawing.11">
                  <p:embed/>
                </p:oleObj>
              </mc:Choice>
              <mc:Fallback>
                <p:oleObj name="Visio" r:id="rId5" imgW="7084595" imgH="2530467" progId="Visio.Drawing.11">
                  <p:embed/>
                  <p:pic>
                    <p:nvPicPr>
                      <p:cNvPr id="27" name="Object 3"/>
                      <p:cNvPicPr>
                        <a:picLocks noChangeAspect="1" noChangeArrowheads="1"/>
                      </p:cNvPicPr>
                      <p:nvPr/>
                    </p:nvPicPr>
                    <p:blipFill>
                      <a:blip r:embed="rId6"/>
                      <a:srcRect/>
                      <a:stretch>
                        <a:fillRect/>
                      </a:stretch>
                    </p:blipFill>
                    <p:spPr bwMode="auto">
                      <a:xfrm>
                        <a:off x="1598987" y="2759865"/>
                        <a:ext cx="6056435" cy="2244969"/>
                      </a:xfrm>
                      <a:prstGeom prst="rect">
                        <a:avLst/>
                      </a:prstGeom>
                      <a:noFill/>
                      <a:ln>
                        <a:noFill/>
                      </a:ln>
                      <a:effectLst/>
                    </p:spPr>
                  </p:pic>
                </p:oleObj>
              </mc:Fallback>
            </mc:AlternateContent>
          </a:graphicData>
        </a:graphic>
      </p:graphicFrame>
      <p:graphicFrame>
        <p:nvGraphicFramePr>
          <p:cNvPr id="28" name="Object 4"/>
          <p:cNvGraphicFramePr>
            <a:graphicFrameLocks noChangeAspect="1"/>
          </p:cNvGraphicFramePr>
          <p:nvPr>
            <p:extLst>
              <p:ext uri="{D42A27DB-BD31-4B8C-83A1-F6EECF244321}">
                <p14:modId xmlns:p14="http://schemas.microsoft.com/office/powerpoint/2010/main" val="4247745217"/>
              </p:ext>
            </p:extLst>
          </p:nvPr>
        </p:nvGraphicFramePr>
        <p:xfrm>
          <a:off x="2491412" y="1994249"/>
          <a:ext cx="5690088" cy="2467708"/>
        </p:xfrm>
        <a:graphic>
          <a:graphicData uri="http://schemas.openxmlformats.org/presentationml/2006/ole">
            <mc:AlternateContent xmlns:mc="http://schemas.openxmlformats.org/markup-compatibility/2006">
              <mc:Choice xmlns:v="urn:schemas-microsoft-com:vml" Requires="v">
                <p:oleObj spid="_x0000_s5123" name="Visio" r:id="rId7" imgW="6664442" imgH="3131186" progId="Visio.Drawing.11">
                  <p:embed/>
                </p:oleObj>
              </mc:Choice>
              <mc:Fallback>
                <p:oleObj name="Visio" r:id="rId7" imgW="6664442" imgH="3131186" progId="Visio.Drawing.11">
                  <p:embed/>
                  <p:pic>
                    <p:nvPicPr>
                      <p:cNvPr id="28" name="Object 4"/>
                      <p:cNvPicPr>
                        <a:picLocks noChangeAspect="1" noChangeArrowheads="1"/>
                      </p:cNvPicPr>
                      <p:nvPr/>
                    </p:nvPicPr>
                    <p:blipFill>
                      <a:blip r:embed="rId8"/>
                      <a:srcRect/>
                      <a:stretch>
                        <a:fillRect/>
                      </a:stretch>
                    </p:blipFill>
                    <p:spPr bwMode="auto">
                      <a:xfrm>
                        <a:off x="2491412" y="1994249"/>
                        <a:ext cx="5690088" cy="24677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546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915" name="Rectangle 3"/>
          <p:cNvSpPr>
            <a:spLocks noGrp="1" noChangeArrowheads="1"/>
          </p:cNvSpPr>
          <p:nvPr>
            <p:ph idx="1"/>
          </p:nvPr>
        </p:nvSpPr>
        <p:spPr/>
        <p:txBody>
          <a:bodyPr>
            <a:normAutofit/>
          </a:bodyPr>
          <a:lstStyle/>
          <a:p>
            <a:pPr marL="0" indent="0">
              <a:buNone/>
            </a:pPr>
            <a:r>
              <a:rPr lang="en-AU" sz="2800" dirty="0"/>
              <a:t>What?</a:t>
            </a:r>
          </a:p>
          <a:p>
            <a:pPr marL="844083" lvl="1" indent="-422041">
              <a:buFont typeface="+mj-lt"/>
              <a:buAutoNum type="arabicPeriod"/>
            </a:pPr>
            <a:r>
              <a:rPr lang="en-AU" sz="2400" dirty="0"/>
              <a:t>Identify an organization’s business processes</a:t>
            </a:r>
          </a:p>
          <a:p>
            <a:pPr marL="844083" lvl="1" indent="-422041">
              <a:buFont typeface="+mj-lt"/>
              <a:buAutoNum type="arabicPeriod"/>
            </a:pPr>
            <a:r>
              <a:rPr lang="en-AU" sz="2400" dirty="0"/>
              <a:t>Prioritize their management based on certain criteria</a:t>
            </a:r>
          </a:p>
          <a:p>
            <a:pPr marL="422042" lvl="1" indent="0">
              <a:buNone/>
            </a:pPr>
            <a:endParaRPr lang="en-AU" sz="2400" dirty="0"/>
          </a:p>
          <a:p>
            <a:pPr marL="0" indent="0">
              <a:buNone/>
            </a:pPr>
            <a:r>
              <a:rPr lang="en-AU" sz="2800" dirty="0"/>
              <a:t>Why?</a:t>
            </a:r>
          </a:p>
          <a:p>
            <a:pPr marL="844083" lvl="1" indent="-422041">
              <a:buFont typeface="+mj-lt"/>
              <a:buAutoNum type="arabicPeriod"/>
            </a:pPr>
            <a:r>
              <a:rPr lang="en-AU" sz="2400" dirty="0"/>
              <a:t>Understand the organization</a:t>
            </a:r>
          </a:p>
          <a:p>
            <a:pPr marL="844083" lvl="1" indent="-422041">
              <a:buFont typeface="+mj-lt"/>
              <a:buAutoNum type="arabicPeriod"/>
            </a:pPr>
            <a:r>
              <a:rPr lang="en-AU" sz="2400" dirty="0"/>
              <a:t>Maximize value of BPM projects</a:t>
            </a:r>
          </a:p>
          <a:p>
            <a:pPr marL="422042" lvl="1" indent="0">
              <a:buNone/>
            </a:pPr>
            <a:endParaRPr lang="en-AU" sz="2400" dirty="0"/>
          </a:p>
        </p:txBody>
      </p:sp>
      <p:sp>
        <p:nvSpPr>
          <p:cNvPr id="2470914" name="Rectangle 2"/>
          <p:cNvSpPr>
            <a:spLocks noGrp="1" noChangeArrowheads="1"/>
          </p:cNvSpPr>
          <p:nvPr>
            <p:ph type="title"/>
          </p:nvPr>
        </p:nvSpPr>
        <p:spPr/>
        <p:txBody>
          <a:bodyPr/>
          <a:lstStyle/>
          <a:p>
            <a:r>
              <a:rPr lang="en-US" dirty="0"/>
              <a:t>Process identification</a:t>
            </a:r>
          </a:p>
        </p:txBody>
      </p:sp>
      <p:pic>
        <p:nvPicPr>
          <p:cNvPr id="3004420" name="Picture 4" descr="http://oka-online.com/wp-content/uploads/2013/12/track-trace-asset-identification.gif"/>
          <p:cNvPicPr>
            <a:picLocks noChangeAspect="1" noChangeArrowheads="1"/>
          </p:cNvPicPr>
          <p:nvPr/>
        </p:nvPicPr>
        <p:blipFill rotWithShape="1">
          <a:blip r:embed="rId3">
            <a:extLst>
              <a:ext uri="{28A0092B-C50C-407E-A947-70E740481C1C}">
                <a14:useLocalDpi xmlns:a14="http://schemas.microsoft.com/office/drawing/2010/main" val="0"/>
              </a:ext>
            </a:extLst>
          </a:blip>
          <a:srcRect r="6521"/>
          <a:stretch/>
        </p:blipFill>
        <p:spPr bwMode="auto">
          <a:xfrm>
            <a:off x="6376934" y="4586748"/>
            <a:ext cx="2443071" cy="22712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2858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idx="1"/>
          </p:nvPr>
        </p:nvSpPr>
        <p:spPr>
          <a:xfrm>
            <a:off x="467544" y="1150268"/>
            <a:ext cx="8136904" cy="4824536"/>
          </a:xfrm>
        </p:spPr>
        <p:txBody>
          <a:bodyPr>
            <a:normAutofit/>
          </a:bodyPr>
          <a:lstStyle/>
          <a:p>
            <a:pPr marL="422041" indent="-422041">
              <a:buFont typeface="+mj-lt"/>
              <a:buAutoNum type="arabicPeriod"/>
            </a:pPr>
            <a:r>
              <a:rPr lang="en-US" sz="2800" dirty="0"/>
              <a:t>Designation step</a:t>
            </a:r>
          </a:p>
          <a:p>
            <a:pPr marL="628650" lvl="1" indent="-182563" eaLnBrk="1" hangingPunct="1"/>
            <a:r>
              <a:rPr lang="en-US" sz="2400" dirty="0"/>
              <a:t>Enumerate main processes</a:t>
            </a:r>
          </a:p>
          <a:p>
            <a:pPr marL="628650" lvl="1" indent="-182563" eaLnBrk="1" hangingPunct="1"/>
            <a:r>
              <a:rPr lang="en-US" sz="2400" dirty="0"/>
              <a:t>Determine process scope</a:t>
            </a:r>
          </a:p>
          <a:p>
            <a:pPr marL="422041" lvl="1" indent="0">
              <a:buNone/>
            </a:pPr>
            <a:endParaRPr lang="en-US" dirty="0"/>
          </a:p>
          <a:p>
            <a:pPr marL="422041" lvl="1" indent="0">
              <a:buNone/>
            </a:pPr>
            <a:endParaRPr lang="en-US" dirty="0"/>
          </a:p>
          <a:p>
            <a:pPr marL="422041" indent="-422041">
              <a:buFont typeface="+mj-lt"/>
              <a:buAutoNum type="arabicPeriod"/>
            </a:pPr>
            <a:r>
              <a:rPr lang="en-US" sz="2800" dirty="0"/>
              <a:t>Prioritization step (aka Process selection)</a:t>
            </a:r>
          </a:p>
          <a:p>
            <a:pPr marL="422041" lvl="1" indent="0">
              <a:buNone/>
            </a:pPr>
            <a:r>
              <a:rPr lang="en-US" sz="2400" dirty="0"/>
              <a:t>Prioritize processes based on:</a:t>
            </a:r>
          </a:p>
          <a:p>
            <a:pPr marL="628650" lvl="1" indent="-207963"/>
            <a:r>
              <a:rPr lang="en-US" sz="2400" dirty="0"/>
              <a:t>Importance</a:t>
            </a:r>
          </a:p>
          <a:p>
            <a:pPr marL="628650" lvl="1" indent="-207963"/>
            <a:r>
              <a:rPr lang="en-US" sz="2400" dirty="0"/>
              <a:t>Health</a:t>
            </a:r>
          </a:p>
          <a:p>
            <a:pPr marL="628650" lvl="1" indent="-207963"/>
            <a:r>
              <a:rPr lang="en-US" sz="2400" dirty="0"/>
              <a:t>Feasibility</a:t>
            </a:r>
          </a:p>
          <a:p>
            <a:pPr marL="422041" lvl="1" indent="0">
              <a:buNone/>
            </a:pPr>
            <a:r>
              <a:rPr lang="en-US" dirty="0"/>
              <a:t>	</a:t>
            </a:r>
          </a:p>
        </p:txBody>
      </p:sp>
      <p:sp>
        <p:nvSpPr>
          <p:cNvPr id="12" name="Rectangle 2"/>
          <p:cNvSpPr>
            <a:spLocks noGrp="1" noChangeArrowheads="1"/>
          </p:cNvSpPr>
          <p:nvPr>
            <p:ph type="title"/>
          </p:nvPr>
        </p:nvSpPr>
        <p:spPr/>
        <p:txBody>
          <a:bodyPr>
            <a:normAutofit/>
          </a:bodyPr>
          <a:lstStyle/>
          <a:p>
            <a:r>
              <a:rPr lang="en-US" dirty="0"/>
              <a:t>Process identification steps</a:t>
            </a:r>
          </a:p>
        </p:txBody>
      </p:sp>
      <p:sp>
        <p:nvSpPr>
          <p:cNvPr id="19460" name="Text Box 4"/>
          <p:cNvSpPr txBox="1">
            <a:spLocks noChangeArrowheads="1"/>
          </p:cNvSpPr>
          <p:nvPr/>
        </p:nvSpPr>
        <p:spPr bwMode="auto">
          <a:xfrm>
            <a:off x="6673714" y="6505907"/>
            <a:ext cx="1995777" cy="303628"/>
          </a:xfrm>
          <a:prstGeom prst="rect">
            <a:avLst/>
          </a:prstGeom>
          <a:noFill/>
          <a:ln w="9525">
            <a:noFill/>
            <a:miter lim="800000"/>
            <a:headEnd/>
            <a:tailEnd/>
          </a:ln>
        </p:spPr>
        <p:txBody>
          <a:bodyPr wrap="none" lIns="87331" tIns="43666" rIns="87331" bIns="43666">
            <a:spAutoFit/>
          </a:bodyPr>
          <a:lstStyle/>
          <a:p>
            <a:pPr defTabSz="872930" eaLnBrk="1" fontAlgn="auto" hangingPunct="1">
              <a:spcBef>
                <a:spcPts val="0"/>
              </a:spcBef>
              <a:spcAft>
                <a:spcPts val="0"/>
              </a:spcAft>
            </a:pPr>
            <a:r>
              <a:rPr lang="en-US" sz="1400" u="none" dirty="0"/>
              <a:t>After Davenport (1993)</a:t>
            </a:r>
            <a:endParaRPr lang="en-GB" sz="1400" u="none" dirty="0"/>
          </a:p>
        </p:txBody>
      </p:sp>
      <p:sp>
        <p:nvSpPr>
          <p:cNvPr id="5" name="Rectangle 3"/>
          <p:cNvSpPr txBox="1">
            <a:spLocks noChangeArrowheads="1"/>
          </p:cNvSpPr>
          <p:nvPr/>
        </p:nvSpPr>
        <p:spPr bwMode="auto">
          <a:xfrm>
            <a:off x="6911667" y="1565054"/>
            <a:ext cx="2163262" cy="653984"/>
          </a:xfrm>
          <a:prstGeom prst="rect">
            <a:avLst/>
          </a:prstGeom>
          <a:noFill/>
          <a:ln w="9525">
            <a:noFill/>
            <a:miter lim="800000"/>
            <a:headEnd/>
            <a:tailEnd/>
          </a:ln>
          <a:effectLst/>
        </p:spPr>
        <p:txBody>
          <a:bodyPr vert="horz" wrap="square" lIns="84992" tIns="42497" rIns="84992" bIns="42497" numCol="1" anchor="t" anchorCtr="0" compatLnSpc="1">
            <a:prstTxWarp prst="textNoShape">
              <a:avLst/>
            </a:prstTxWarp>
          </a:bodyPr>
          <a:lstStyle>
            <a:lvl1pPr marL="342900" indent="-342900" algn="l" defTabSz="762000"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000">
                <a:solidFill>
                  <a:schemeClr val="tx1"/>
                </a:solidFill>
                <a:latin typeface="+mn-lt"/>
              </a:defRPr>
            </a:lvl2pPr>
            <a:lvl3pPr marL="1143000" indent="-228600" algn="l" defTabSz="762000" rtl="0" eaLnBrk="0" fontAlgn="base" hangingPunct="0">
              <a:spcBef>
                <a:spcPct val="20000"/>
              </a:spcBef>
              <a:spcAft>
                <a:spcPct val="0"/>
              </a:spcAft>
              <a:buChar char="•"/>
              <a:defRPr>
                <a:solidFill>
                  <a:schemeClr val="tx1"/>
                </a:solidFill>
                <a:latin typeface="+mn-lt"/>
              </a:defRPr>
            </a:lvl3pPr>
            <a:lvl4pPr marL="1562100" indent="-228600" algn="l" defTabSz="762000" rtl="0" eaLnBrk="0" fontAlgn="base" hangingPunct="0">
              <a:spcBef>
                <a:spcPct val="20000"/>
              </a:spcBef>
              <a:spcAft>
                <a:spcPct val="0"/>
              </a:spcAft>
              <a:buChar char="–"/>
              <a:defRPr sz="1600">
                <a:solidFill>
                  <a:schemeClr val="tx1"/>
                </a:solidFill>
                <a:latin typeface="+mn-lt"/>
              </a:defRPr>
            </a:lvl4pPr>
            <a:lvl5pPr marL="1981200" indent="-228600" algn="l" defTabSz="762000" rtl="0" eaLnBrk="0" fontAlgn="base" hangingPunct="0">
              <a:spcBef>
                <a:spcPct val="20000"/>
              </a:spcBef>
              <a:spcAft>
                <a:spcPct val="0"/>
              </a:spcAft>
              <a:buChar char="•"/>
              <a:defRPr sz="1600">
                <a:solidFill>
                  <a:schemeClr val="tx1"/>
                </a:solidFill>
                <a:latin typeface="+mn-lt"/>
              </a:defRPr>
            </a:lvl5pPr>
            <a:lvl6pPr marL="2438400" indent="-228600" algn="l" defTabSz="762000" rtl="0" eaLnBrk="0" fontAlgn="base" hangingPunct="0">
              <a:spcBef>
                <a:spcPct val="20000"/>
              </a:spcBef>
              <a:spcAft>
                <a:spcPct val="0"/>
              </a:spcAft>
              <a:buChar char="•"/>
              <a:defRPr sz="1600">
                <a:solidFill>
                  <a:schemeClr val="tx1"/>
                </a:solidFill>
                <a:latin typeface="+mn-lt"/>
              </a:defRPr>
            </a:lvl6pPr>
            <a:lvl7pPr marL="2895600" indent="-228600" algn="l" defTabSz="762000" rtl="0" eaLnBrk="0" fontAlgn="base" hangingPunct="0">
              <a:spcBef>
                <a:spcPct val="20000"/>
              </a:spcBef>
              <a:spcAft>
                <a:spcPct val="0"/>
              </a:spcAft>
              <a:buChar char="•"/>
              <a:defRPr sz="1600">
                <a:solidFill>
                  <a:schemeClr val="tx1"/>
                </a:solidFill>
                <a:latin typeface="+mn-lt"/>
              </a:defRPr>
            </a:lvl7pPr>
            <a:lvl8pPr marL="3352800" indent="-228600" algn="l" defTabSz="762000" rtl="0" eaLnBrk="0" fontAlgn="base" hangingPunct="0">
              <a:spcBef>
                <a:spcPct val="20000"/>
              </a:spcBef>
              <a:spcAft>
                <a:spcPct val="0"/>
              </a:spcAft>
              <a:buChar char="•"/>
              <a:defRPr sz="1600">
                <a:solidFill>
                  <a:schemeClr val="tx1"/>
                </a:solidFill>
                <a:latin typeface="+mn-lt"/>
              </a:defRPr>
            </a:lvl8pPr>
            <a:lvl9pPr marL="3810000" indent="-228600" algn="l" defTabSz="762000" rtl="0" eaLnBrk="0" fontAlgn="base" hangingPunct="0">
              <a:spcBef>
                <a:spcPct val="20000"/>
              </a:spcBef>
              <a:spcAft>
                <a:spcPct val="0"/>
              </a:spcAft>
              <a:buChar char="•"/>
              <a:defRPr sz="1600">
                <a:solidFill>
                  <a:schemeClr val="tx1"/>
                </a:solidFill>
                <a:latin typeface="+mn-lt"/>
              </a:defRPr>
            </a:lvl9pPr>
          </a:lstStyle>
          <a:p>
            <a:pPr marL="0" lvl="1" indent="0" algn="ctr">
              <a:buFontTx/>
              <a:buNone/>
            </a:pPr>
            <a:r>
              <a:rPr lang="de-DE" sz="2215" u="none" kern="0" dirty="0">
                <a:solidFill>
                  <a:prstClr val="black">
                    <a:lumMod val="75000"/>
                    <a:lumOff val="25000"/>
                  </a:prstClr>
                </a:solidFill>
              </a:rPr>
              <a:t>Process Architecture</a:t>
            </a:r>
          </a:p>
          <a:p>
            <a:endParaRPr lang="de-DE" sz="2215" u="none" kern="0" dirty="0">
              <a:solidFill>
                <a:prstClr val="black"/>
              </a:solidFill>
              <a:ea typeface="ＭＳ Ｐゴシック" pitchFamily="34" charset="-128"/>
            </a:endParaRPr>
          </a:p>
        </p:txBody>
      </p:sp>
      <p:sp>
        <p:nvSpPr>
          <p:cNvPr id="7" name="Rectangle 3"/>
          <p:cNvSpPr txBox="1">
            <a:spLocks noChangeArrowheads="1"/>
          </p:cNvSpPr>
          <p:nvPr/>
        </p:nvSpPr>
        <p:spPr bwMode="auto">
          <a:xfrm>
            <a:off x="7038442" y="3838336"/>
            <a:ext cx="1909712" cy="653984"/>
          </a:xfrm>
          <a:prstGeom prst="rect">
            <a:avLst/>
          </a:prstGeom>
          <a:noFill/>
          <a:ln w="9525">
            <a:noFill/>
            <a:miter lim="800000"/>
            <a:headEnd/>
            <a:tailEnd/>
          </a:ln>
          <a:effectLst/>
        </p:spPr>
        <p:txBody>
          <a:bodyPr vert="horz" wrap="square" lIns="84992" tIns="42497" rIns="84992" bIns="42497" numCol="1" anchor="t" anchorCtr="0" compatLnSpc="1">
            <a:prstTxWarp prst="textNoShape">
              <a:avLst/>
            </a:prstTxWarp>
          </a:bodyPr>
          <a:lstStyle>
            <a:lvl1pPr marL="342900" indent="-342900" algn="l" defTabSz="762000"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000">
                <a:solidFill>
                  <a:schemeClr val="tx1"/>
                </a:solidFill>
                <a:latin typeface="+mn-lt"/>
              </a:defRPr>
            </a:lvl2pPr>
            <a:lvl3pPr marL="1143000" indent="-228600" algn="l" defTabSz="762000" rtl="0" eaLnBrk="0" fontAlgn="base" hangingPunct="0">
              <a:spcBef>
                <a:spcPct val="20000"/>
              </a:spcBef>
              <a:spcAft>
                <a:spcPct val="0"/>
              </a:spcAft>
              <a:buChar char="•"/>
              <a:defRPr>
                <a:solidFill>
                  <a:schemeClr val="tx1"/>
                </a:solidFill>
                <a:latin typeface="+mn-lt"/>
              </a:defRPr>
            </a:lvl3pPr>
            <a:lvl4pPr marL="1562100" indent="-228600" algn="l" defTabSz="762000" rtl="0" eaLnBrk="0" fontAlgn="base" hangingPunct="0">
              <a:spcBef>
                <a:spcPct val="20000"/>
              </a:spcBef>
              <a:spcAft>
                <a:spcPct val="0"/>
              </a:spcAft>
              <a:buChar char="–"/>
              <a:defRPr sz="1600">
                <a:solidFill>
                  <a:schemeClr val="tx1"/>
                </a:solidFill>
                <a:latin typeface="+mn-lt"/>
              </a:defRPr>
            </a:lvl4pPr>
            <a:lvl5pPr marL="1981200" indent="-228600" algn="l" defTabSz="762000" rtl="0" eaLnBrk="0" fontAlgn="base" hangingPunct="0">
              <a:spcBef>
                <a:spcPct val="20000"/>
              </a:spcBef>
              <a:spcAft>
                <a:spcPct val="0"/>
              </a:spcAft>
              <a:buChar char="•"/>
              <a:defRPr sz="1600">
                <a:solidFill>
                  <a:schemeClr val="tx1"/>
                </a:solidFill>
                <a:latin typeface="+mn-lt"/>
              </a:defRPr>
            </a:lvl5pPr>
            <a:lvl6pPr marL="2438400" indent="-228600" algn="l" defTabSz="762000" rtl="0" eaLnBrk="0" fontAlgn="base" hangingPunct="0">
              <a:spcBef>
                <a:spcPct val="20000"/>
              </a:spcBef>
              <a:spcAft>
                <a:spcPct val="0"/>
              </a:spcAft>
              <a:buChar char="•"/>
              <a:defRPr sz="1600">
                <a:solidFill>
                  <a:schemeClr val="tx1"/>
                </a:solidFill>
                <a:latin typeface="+mn-lt"/>
              </a:defRPr>
            </a:lvl6pPr>
            <a:lvl7pPr marL="2895600" indent="-228600" algn="l" defTabSz="762000" rtl="0" eaLnBrk="0" fontAlgn="base" hangingPunct="0">
              <a:spcBef>
                <a:spcPct val="20000"/>
              </a:spcBef>
              <a:spcAft>
                <a:spcPct val="0"/>
              </a:spcAft>
              <a:buChar char="•"/>
              <a:defRPr sz="1600">
                <a:solidFill>
                  <a:schemeClr val="tx1"/>
                </a:solidFill>
                <a:latin typeface="+mn-lt"/>
              </a:defRPr>
            </a:lvl7pPr>
            <a:lvl8pPr marL="3352800" indent="-228600" algn="l" defTabSz="762000" rtl="0" eaLnBrk="0" fontAlgn="base" hangingPunct="0">
              <a:spcBef>
                <a:spcPct val="20000"/>
              </a:spcBef>
              <a:spcAft>
                <a:spcPct val="0"/>
              </a:spcAft>
              <a:buChar char="•"/>
              <a:defRPr sz="1600">
                <a:solidFill>
                  <a:schemeClr val="tx1"/>
                </a:solidFill>
                <a:latin typeface="+mn-lt"/>
              </a:defRPr>
            </a:lvl8pPr>
            <a:lvl9pPr marL="3810000" indent="-228600" algn="l" defTabSz="762000" rtl="0" eaLnBrk="0" fontAlgn="base" hangingPunct="0">
              <a:spcBef>
                <a:spcPct val="20000"/>
              </a:spcBef>
              <a:spcAft>
                <a:spcPct val="0"/>
              </a:spcAft>
              <a:buChar char="•"/>
              <a:defRPr sz="1600">
                <a:solidFill>
                  <a:schemeClr val="tx1"/>
                </a:solidFill>
                <a:latin typeface="+mn-lt"/>
              </a:defRPr>
            </a:lvl9pPr>
          </a:lstStyle>
          <a:p>
            <a:pPr marL="0" lvl="1" indent="0" algn="ctr">
              <a:buFontTx/>
              <a:buNone/>
            </a:pPr>
            <a:r>
              <a:rPr lang="de-DE" sz="2215" u="none" kern="0" dirty="0">
                <a:solidFill>
                  <a:prstClr val="black">
                    <a:lumMod val="75000"/>
                    <a:lumOff val="25000"/>
                  </a:prstClr>
                </a:solidFill>
              </a:rPr>
              <a:t>Prioritized</a:t>
            </a:r>
            <a:br>
              <a:rPr lang="de-DE" sz="2215" u="none" kern="0" dirty="0">
                <a:solidFill>
                  <a:prstClr val="black">
                    <a:lumMod val="75000"/>
                    <a:lumOff val="25000"/>
                  </a:prstClr>
                </a:solidFill>
              </a:rPr>
            </a:br>
            <a:r>
              <a:rPr lang="de-DE" sz="2215" u="none" kern="0" dirty="0">
                <a:solidFill>
                  <a:prstClr val="black">
                    <a:lumMod val="75000"/>
                    <a:lumOff val="25000"/>
                  </a:prstClr>
                </a:solidFill>
              </a:rPr>
              <a:t>Process</a:t>
            </a:r>
            <a:br>
              <a:rPr lang="de-DE" sz="2215" u="none" kern="0" dirty="0">
                <a:solidFill>
                  <a:prstClr val="black">
                    <a:lumMod val="75000"/>
                    <a:lumOff val="25000"/>
                  </a:prstClr>
                </a:solidFill>
              </a:rPr>
            </a:br>
            <a:r>
              <a:rPr lang="de-DE" sz="2215" u="none" kern="0" dirty="0">
                <a:solidFill>
                  <a:prstClr val="black">
                    <a:lumMod val="75000"/>
                    <a:lumOff val="25000"/>
                  </a:prstClr>
                </a:solidFill>
              </a:rPr>
              <a:t>Portfolio</a:t>
            </a:r>
            <a:br>
              <a:rPr lang="de-DE" sz="2215" u="none" kern="0" dirty="0">
                <a:solidFill>
                  <a:prstClr val="black">
                    <a:lumMod val="75000"/>
                    <a:lumOff val="25000"/>
                  </a:prstClr>
                </a:solidFill>
              </a:rPr>
            </a:br>
            <a:endParaRPr lang="de-DE" sz="2215" u="none" kern="0" dirty="0">
              <a:solidFill>
                <a:prstClr val="black"/>
              </a:solidFill>
            </a:endParaRPr>
          </a:p>
        </p:txBody>
      </p:sp>
      <p:sp>
        <p:nvSpPr>
          <p:cNvPr id="9" name="Rounded Rectangle 8"/>
          <p:cNvSpPr/>
          <p:nvPr/>
        </p:nvSpPr>
        <p:spPr bwMode="auto">
          <a:xfrm>
            <a:off x="315144" y="1192846"/>
            <a:ext cx="6723298" cy="1436066"/>
          </a:xfrm>
          <a:prstGeom prst="roundRect">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AU" sz="2400" u="none">
              <a:solidFill>
                <a:prstClr val="black"/>
              </a:solidFill>
              <a:latin typeface="Times New Roman" pitchFamily="-106" charset="0"/>
              <a:ea typeface="+mn-ea"/>
            </a:endParaRPr>
          </a:p>
        </p:txBody>
      </p:sp>
      <p:sp>
        <p:nvSpPr>
          <p:cNvPr id="6" name="AutoShape 6"/>
          <p:cNvSpPr>
            <a:spLocks noChangeArrowheads="1"/>
          </p:cNvSpPr>
          <p:nvPr/>
        </p:nvSpPr>
        <p:spPr bwMode="auto">
          <a:xfrm rot="16200000" flipH="1">
            <a:off x="6894583" y="1642421"/>
            <a:ext cx="346878" cy="469307"/>
          </a:xfrm>
          <a:prstGeom prst="downArrow">
            <a:avLst>
              <a:gd name="adj1" fmla="val 50000"/>
              <a:gd name="adj2" fmla="val 71642"/>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defTabSz="457200" eaLnBrk="1" fontAlgn="auto" hangingPunct="1">
              <a:spcBef>
                <a:spcPts val="0"/>
              </a:spcBef>
              <a:spcAft>
                <a:spcPts val="0"/>
              </a:spcAft>
              <a:defRPr/>
            </a:pPr>
            <a:endParaRPr lang="en-AU" sz="1662" u="none">
              <a:solidFill>
                <a:prstClr val="white"/>
              </a:solidFill>
            </a:endParaRPr>
          </a:p>
        </p:txBody>
      </p:sp>
      <p:sp>
        <p:nvSpPr>
          <p:cNvPr id="10" name="Rounded Rectangle 9"/>
          <p:cNvSpPr/>
          <p:nvPr/>
        </p:nvSpPr>
        <p:spPr bwMode="auto">
          <a:xfrm>
            <a:off x="315144" y="3182137"/>
            <a:ext cx="6723298" cy="2311637"/>
          </a:xfrm>
          <a:prstGeom prst="roundRect">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AU" sz="2400" u="none">
              <a:solidFill>
                <a:prstClr val="black"/>
              </a:solidFill>
              <a:latin typeface="Times New Roman" pitchFamily="-106" charset="0"/>
              <a:ea typeface="+mn-ea"/>
            </a:endParaRPr>
          </a:p>
        </p:txBody>
      </p:sp>
      <p:sp>
        <p:nvSpPr>
          <p:cNvPr id="8" name="AutoShape 6"/>
          <p:cNvSpPr>
            <a:spLocks noChangeArrowheads="1"/>
          </p:cNvSpPr>
          <p:nvPr/>
        </p:nvSpPr>
        <p:spPr bwMode="auto">
          <a:xfrm rot="16200000" flipH="1">
            <a:off x="6894583" y="4013215"/>
            <a:ext cx="346878" cy="469307"/>
          </a:xfrm>
          <a:prstGeom prst="downArrow">
            <a:avLst>
              <a:gd name="adj1" fmla="val 50000"/>
              <a:gd name="adj2" fmla="val 71642"/>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p>
            <a:pPr defTabSz="457200" eaLnBrk="1" fontAlgn="auto" hangingPunct="1">
              <a:spcBef>
                <a:spcPts val="0"/>
              </a:spcBef>
              <a:spcAft>
                <a:spcPts val="0"/>
              </a:spcAft>
              <a:defRPr/>
            </a:pPr>
            <a:endParaRPr lang="en-AU" sz="1662" u="none">
              <a:solidFill>
                <a:prstClr val="white"/>
              </a:solidFill>
            </a:endParaRPr>
          </a:p>
        </p:txBody>
      </p:sp>
    </p:spTree>
    <p:extLst>
      <p:ext uri="{BB962C8B-B14F-4D97-AF65-F5344CB8AC3E}">
        <p14:creationId xmlns:p14="http://schemas.microsoft.com/office/powerpoint/2010/main" val="32968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6" grpId="0" animBg="1"/>
      <p:bldP spid="10"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a:t>Process Enumeration</a:t>
            </a:r>
          </a:p>
        </p:txBody>
      </p:sp>
      <p:sp>
        <p:nvSpPr>
          <p:cNvPr id="8194" name="Content Placeholder 2"/>
          <p:cNvSpPr>
            <a:spLocks noGrp="1"/>
          </p:cNvSpPr>
          <p:nvPr>
            <p:ph idx="1"/>
          </p:nvPr>
        </p:nvSpPr>
        <p:spPr/>
        <p:txBody>
          <a:bodyPr>
            <a:normAutofit/>
          </a:bodyPr>
          <a:lstStyle/>
          <a:p>
            <a:pPr marL="0" indent="0">
              <a:buFontTx/>
              <a:buNone/>
            </a:pPr>
            <a:r>
              <a:rPr lang="en-US" altLang="en-US" sz="2800" dirty="0"/>
              <a:t>“Most businesses have just three core processes:</a:t>
            </a:r>
          </a:p>
          <a:p>
            <a:pPr marL="0" indent="0">
              <a:buFontTx/>
              <a:buAutoNum type="arabicPeriod"/>
            </a:pPr>
            <a:r>
              <a:rPr lang="en-US" altLang="en-US" sz="2800" dirty="0"/>
              <a:t> Sell stuff</a:t>
            </a:r>
          </a:p>
          <a:p>
            <a:pPr marL="0" indent="0">
              <a:buFontTx/>
              <a:buAutoNum type="arabicPeriod"/>
            </a:pPr>
            <a:r>
              <a:rPr lang="en-US" altLang="en-US" sz="2800" dirty="0"/>
              <a:t> Deliver stuff</a:t>
            </a:r>
          </a:p>
          <a:p>
            <a:pPr marL="0" indent="0">
              <a:buFontTx/>
              <a:buAutoNum type="arabicPeriod"/>
            </a:pPr>
            <a:r>
              <a:rPr lang="en-US" altLang="en-US" sz="2800" dirty="0"/>
              <a:t> Making sure you have stuff to sell and deliver”</a:t>
            </a:r>
          </a:p>
          <a:p>
            <a:pPr marL="0" indent="0">
              <a:buFontTx/>
              <a:buAutoNum type="arabicPeriod"/>
            </a:pPr>
            <a:endParaRPr lang="en-US" altLang="en-US" sz="2800" dirty="0"/>
          </a:p>
          <a:p>
            <a:pPr marL="0" indent="0">
              <a:buFontTx/>
              <a:buNone/>
            </a:pPr>
            <a:r>
              <a:rPr lang="en-US" altLang="en-US" sz="2800" dirty="0"/>
              <a:t>					</a:t>
            </a:r>
            <a:r>
              <a:rPr lang="en-US" altLang="en-US" dirty="0"/>
              <a:t>Geary </a:t>
            </a:r>
            <a:r>
              <a:rPr lang="en-US" altLang="en-US" dirty="0" err="1"/>
              <a:t>Rummler</a:t>
            </a:r>
            <a:endParaRPr lang="en-US" altLang="en-US" dirty="0"/>
          </a:p>
        </p:txBody>
      </p:sp>
    </p:spTree>
    <p:extLst>
      <p:ext uri="{BB962C8B-B14F-4D97-AF65-F5344CB8AC3E}">
        <p14:creationId xmlns:p14="http://schemas.microsoft.com/office/powerpoint/2010/main" val="35569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Porter: Types of processes</a:t>
            </a:r>
          </a:p>
        </p:txBody>
      </p:sp>
      <p:sp>
        <p:nvSpPr>
          <p:cNvPr id="4" name="Rectangle 3"/>
          <p:cNvSpPr/>
          <p:nvPr/>
        </p:nvSpPr>
        <p:spPr bwMode="auto">
          <a:xfrm>
            <a:off x="1803400" y="2944712"/>
            <a:ext cx="5270500" cy="2323301"/>
          </a:xfrm>
          <a:prstGeom prst="rect">
            <a:avLst/>
          </a:prstGeom>
          <a:solidFill>
            <a:srgbClr val="C0000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84406" tIns="42203" rIns="84406" bIns="42203" numCol="1" rtlCol="0" anchor="ctr" anchorCtr="0" compatLnSpc="1">
            <a:prstTxWarp prst="textNoShape">
              <a:avLst/>
            </a:prstTxWarp>
          </a:bodyPr>
          <a:lstStyle/>
          <a:p>
            <a:pPr algn="ctr" eaLnBrk="0" fontAlgn="base" hangingPunct="0">
              <a:spcBef>
                <a:spcPct val="0"/>
              </a:spcBef>
              <a:spcAft>
                <a:spcPct val="0"/>
              </a:spcAft>
            </a:pPr>
            <a:r>
              <a:rPr lang="en-AU" sz="2031" dirty="0">
                <a:solidFill>
                  <a:prstClr val="white"/>
                </a:solidFill>
                <a:latin typeface="Arial" charset="0"/>
                <a:ea typeface="ＭＳ Ｐゴシック" pitchFamily="34" charset="-128"/>
              </a:rPr>
              <a:t>Core Processes</a:t>
            </a:r>
          </a:p>
        </p:txBody>
      </p:sp>
      <p:sp>
        <p:nvSpPr>
          <p:cNvPr id="5" name="Isosceles Triangle 4"/>
          <p:cNvSpPr/>
          <p:nvPr/>
        </p:nvSpPr>
        <p:spPr bwMode="auto">
          <a:xfrm>
            <a:off x="1803400" y="1445223"/>
            <a:ext cx="5270500" cy="1312985"/>
          </a:xfrm>
          <a:prstGeom prst="triangle">
            <a:avLst/>
          </a:prstGeom>
          <a:solidFill>
            <a:srgbClr val="6699FF"/>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84406" tIns="42203" rIns="84406" bIns="42203" numCol="1" rtlCol="0" anchor="ctr" anchorCtr="0" compatLnSpc="1">
            <a:prstTxWarp prst="textNoShape">
              <a:avLst/>
            </a:prstTxWarp>
          </a:bodyPr>
          <a:lstStyle/>
          <a:p>
            <a:pPr algn="ctr" eaLnBrk="0" fontAlgn="base" hangingPunct="0">
              <a:spcBef>
                <a:spcPct val="0"/>
              </a:spcBef>
              <a:spcAft>
                <a:spcPct val="0"/>
              </a:spcAft>
            </a:pPr>
            <a:r>
              <a:rPr lang="en-AU" sz="2031" dirty="0">
                <a:solidFill>
                  <a:prstClr val="white"/>
                </a:solidFill>
                <a:latin typeface="Arial" charset="0"/>
                <a:ea typeface="ＭＳ Ｐゴシック" pitchFamily="34" charset="-128"/>
              </a:rPr>
              <a:t>Management Processes</a:t>
            </a:r>
          </a:p>
        </p:txBody>
      </p:sp>
      <p:sp>
        <p:nvSpPr>
          <p:cNvPr id="6" name="Rounded Rectangle 5"/>
          <p:cNvSpPr/>
          <p:nvPr/>
        </p:nvSpPr>
        <p:spPr bwMode="auto">
          <a:xfrm rot="16200000">
            <a:off x="-1167836" y="3479665"/>
            <a:ext cx="4349262" cy="1054100"/>
          </a:xfrm>
          <a:prstGeom prst="roundRect">
            <a:avLst/>
          </a:prstGeom>
          <a:solidFill>
            <a:schemeClr val="bg1">
              <a:lumMod val="65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84406" tIns="42203" rIns="84406" bIns="42203" numCol="1" rtlCol="0" anchor="ctr" anchorCtr="0" compatLnSpc="1">
            <a:prstTxWarp prst="textNoShape">
              <a:avLst/>
            </a:prstTxWarp>
          </a:bodyPr>
          <a:lstStyle/>
          <a:p>
            <a:pPr algn="ctr" eaLnBrk="0" fontAlgn="base" hangingPunct="0">
              <a:spcBef>
                <a:spcPct val="0"/>
              </a:spcBef>
              <a:spcAft>
                <a:spcPct val="0"/>
              </a:spcAft>
            </a:pPr>
            <a:r>
              <a:rPr lang="en-AU" sz="2031" dirty="0">
                <a:solidFill>
                  <a:prstClr val="white"/>
                </a:solidFill>
                <a:latin typeface="Arial" charset="0"/>
                <a:ea typeface="ＭＳ Ｐゴシック" pitchFamily="34" charset="-128"/>
              </a:rPr>
              <a:t>Suppliers / Partners</a:t>
            </a:r>
          </a:p>
        </p:txBody>
      </p:sp>
      <p:sp>
        <p:nvSpPr>
          <p:cNvPr id="7" name="Rounded Rectangle 6"/>
          <p:cNvSpPr/>
          <p:nvPr/>
        </p:nvSpPr>
        <p:spPr bwMode="auto">
          <a:xfrm rot="5400000">
            <a:off x="5708147" y="3491388"/>
            <a:ext cx="4349262" cy="1054100"/>
          </a:xfrm>
          <a:prstGeom prst="roundRect">
            <a:avLst/>
          </a:prstGeom>
          <a:solidFill>
            <a:schemeClr val="accent6">
              <a:lumMod val="60000"/>
              <a:lumOff val="4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84406" tIns="42203" rIns="84406" bIns="42203" numCol="1" rtlCol="0" anchor="ctr" anchorCtr="0" compatLnSpc="1">
            <a:prstTxWarp prst="textNoShape">
              <a:avLst/>
            </a:prstTxWarp>
          </a:bodyPr>
          <a:lstStyle/>
          <a:p>
            <a:pPr algn="ctr" eaLnBrk="0" fontAlgn="base" hangingPunct="0">
              <a:spcBef>
                <a:spcPct val="0"/>
              </a:spcBef>
              <a:spcAft>
                <a:spcPct val="0"/>
              </a:spcAft>
            </a:pPr>
            <a:r>
              <a:rPr lang="en-AU" sz="2031" dirty="0">
                <a:solidFill>
                  <a:prstClr val="white"/>
                </a:solidFill>
                <a:latin typeface="Arial" charset="0"/>
                <a:ea typeface="ＭＳ Ｐゴシック" pitchFamily="34" charset="-128"/>
              </a:rPr>
              <a:t>Customers / Stakeholders</a:t>
            </a:r>
          </a:p>
        </p:txBody>
      </p:sp>
      <p:sp>
        <p:nvSpPr>
          <p:cNvPr id="8" name="Rectangle 7"/>
          <p:cNvSpPr/>
          <p:nvPr/>
        </p:nvSpPr>
        <p:spPr bwMode="auto">
          <a:xfrm>
            <a:off x="1816100" y="5448653"/>
            <a:ext cx="5257800" cy="767862"/>
          </a:xfrm>
          <a:prstGeom prst="rect">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84406" tIns="42203" rIns="84406" bIns="42203" numCol="1" rtlCol="0" anchor="ctr" anchorCtr="0" compatLnSpc="1">
            <a:prstTxWarp prst="textNoShape">
              <a:avLst/>
            </a:prstTxWarp>
          </a:bodyPr>
          <a:lstStyle/>
          <a:p>
            <a:pPr algn="ctr" eaLnBrk="0" fontAlgn="base" hangingPunct="0">
              <a:spcBef>
                <a:spcPct val="0"/>
              </a:spcBef>
              <a:spcAft>
                <a:spcPct val="0"/>
              </a:spcAft>
            </a:pPr>
            <a:r>
              <a:rPr lang="en-AU" sz="2031" dirty="0">
                <a:solidFill>
                  <a:prstClr val="white"/>
                </a:solidFill>
                <a:latin typeface="Arial" charset="0"/>
                <a:ea typeface="ＭＳ Ｐゴシック" pitchFamily="34" charset="-128"/>
              </a:rPr>
              <a:t>Support Processes</a:t>
            </a:r>
          </a:p>
        </p:txBody>
      </p:sp>
      <p:sp>
        <p:nvSpPr>
          <p:cNvPr id="10" name="Rounded Rectangle 9"/>
          <p:cNvSpPr/>
          <p:nvPr/>
        </p:nvSpPr>
        <p:spPr bwMode="auto">
          <a:xfrm>
            <a:off x="1651020" y="1384159"/>
            <a:ext cx="5546691" cy="5019926"/>
          </a:xfrm>
          <a:prstGeom prst="roundRect">
            <a:avLst>
              <a:gd name="adj" fmla="val 6320"/>
            </a:avLst>
          </a:prstGeom>
          <a:noFill/>
          <a:ln w="38100" cap="flat" cmpd="sng" algn="ctr">
            <a:solidFill>
              <a:srgbClr val="C0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eaLnBrk="0" fontAlgn="base" hangingPunct="0">
              <a:spcBef>
                <a:spcPct val="0"/>
              </a:spcBef>
              <a:spcAft>
                <a:spcPct val="0"/>
              </a:spcAft>
            </a:pPr>
            <a:endParaRPr lang="en-US" sz="2215">
              <a:solidFill>
                <a:prstClr val="black"/>
              </a:solidFill>
              <a:latin typeface="Times New Roman" pitchFamily="18" charset="0"/>
              <a:ea typeface="ＭＳ Ｐゴシック" pitchFamily="34" charset="-128"/>
            </a:endParaRPr>
          </a:p>
        </p:txBody>
      </p:sp>
      <p:sp>
        <p:nvSpPr>
          <p:cNvPr id="11" name="Text Box 4"/>
          <p:cNvSpPr txBox="1">
            <a:spLocks noChangeArrowheads="1"/>
          </p:cNvSpPr>
          <p:nvPr/>
        </p:nvSpPr>
        <p:spPr bwMode="auto">
          <a:xfrm>
            <a:off x="6936044" y="6577877"/>
            <a:ext cx="1893468" cy="262829"/>
          </a:xfrm>
          <a:prstGeom prst="rect">
            <a:avLst/>
          </a:prstGeom>
          <a:noFill/>
          <a:ln w="9525" algn="ctr">
            <a:noFill/>
            <a:miter lim="800000"/>
            <a:headEnd/>
            <a:tailEnd/>
          </a:ln>
          <a:effectLst/>
        </p:spPr>
        <p:txBody>
          <a:bodyPr wrap="none">
            <a:spAutoFit/>
          </a:bodyPr>
          <a:lstStyle/>
          <a:p>
            <a:pPr algn="ctr" fontAlgn="base">
              <a:spcBef>
                <a:spcPct val="20000"/>
              </a:spcBef>
              <a:spcAft>
                <a:spcPct val="0"/>
              </a:spcAft>
              <a:buClr>
                <a:srgbClr val="E7ECED"/>
              </a:buClr>
              <a:buFont typeface="Wingdings" pitchFamily="2" charset="2"/>
              <a:buNone/>
            </a:pPr>
            <a:r>
              <a:rPr lang="en-US" sz="1108" dirty="0">
                <a:solidFill>
                  <a:prstClr val="black"/>
                </a:solidFill>
                <a:latin typeface="Arial" charset="0"/>
                <a:ea typeface="ＭＳ Ｐゴシック" pitchFamily="34" charset="-128"/>
              </a:rPr>
              <a:t>After Michael Porter (1985)</a:t>
            </a:r>
          </a:p>
        </p:txBody>
      </p:sp>
    </p:spTree>
    <p:extLst>
      <p:ext uri="{BB962C8B-B14F-4D97-AF65-F5344CB8AC3E}">
        <p14:creationId xmlns:p14="http://schemas.microsoft.com/office/powerpoint/2010/main" val="284927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6567" y="1341869"/>
            <a:ext cx="8154857" cy="5605723"/>
          </a:xfrm>
        </p:spPr>
        <p:txBody>
          <a:bodyPr>
            <a:normAutofit fontScale="92500" lnSpcReduction="10000"/>
          </a:bodyPr>
          <a:lstStyle/>
          <a:p>
            <a:pPr marL="0" indent="0">
              <a:buNone/>
            </a:pPr>
            <a:r>
              <a:rPr lang="en-AU" u="sng" dirty="0"/>
              <a:t>Core processes</a:t>
            </a:r>
          </a:p>
          <a:p>
            <a:r>
              <a:rPr lang="en-AU" dirty="0"/>
              <a:t>Sales (lead-to-quote, quote-to-order, order-to-cash)</a:t>
            </a:r>
          </a:p>
          <a:p>
            <a:r>
              <a:rPr lang="en-AU" dirty="0"/>
              <a:t>Purchase-to-Pay (direct procurement, e.g. supplies replenishment)</a:t>
            </a:r>
          </a:p>
          <a:p>
            <a:r>
              <a:rPr lang="en-AU" dirty="0"/>
              <a:t>…</a:t>
            </a:r>
          </a:p>
          <a:p>
            <a:pPr marL="0" indent="0">
              <a:buNone/>
            </a:pPr>
            <a:endParaRPr lang="en-AU" dirty="0"/>
          </a:p>
          <a:p>
            <a:pPr marL="0" indent="0">
              <a:buNone/>
            </a:pPr>
            <a:r>
              <a:rPr lang="en-AU" u="sng" dirty="0"/>
              <a:t>Support processes</a:t>
            </a:r>
          </a:p>
          <a:p>
            <a:r>
              <a:rPr lang="en-US" dirty="0"/>
              <a:t>Purchase-to-pay (indirect procurement, e.g. parts replenishment, operational resources replenishment…)</a:t>
            </a:r>
          </a:p>
          <a:p>
            <a:r>
              <a:rPr lang="en-US" dirty="0"/>
              <a:t>HR (policies update, recruitment, induction, probation…)</a:t>
            </a:r>
          </a:p>
          <a:p>
            <a:r>
              <a:rPr lang="en-US" dirty="0"/>
              <a:t>…</a:t>
            </a:r>
          </a:p>
          <a:p>
            <a:pPr marL="0" indent="0">
              <a:buNone/>
            </a:pPr>
            <a:endParaRPr lang="en-AU" dirty="0"/>
          </a:p>
          <a:p>
            <a:pPr marL="0" indent="0">
              <a:buNone/>
            </a:pPr>
            <a:r>
              <a:rPr lang="en-AU" u="sng" dirty="0"/>
              <a:t>Management processes</a:t>
            </a:r>
          </a:p>
          <a:p>
            <a:r>
              <a:rPr lang="en-US" dirty="0"/>
              <a:t>Suppliers management (suppliers planning, suppliers acquisition…)</a:t>
            </a:r>
          </a:p>
          <a:p>
            <a:r>
              <a:rPr lang="en-US" dirty="0"/>
              <a:t>Logistics management (logistics planning, logistics controlling…)</a:t>
            </a:r>
          </a:p>
          <a:p>
            <a:r>
              <a:rPr lang="en-US" dirty="0"/>
              <a:t>…</a:t>
            </a:r>
            <a:endParaRPr lang="en-AU" dirty="0"/>
          </a:p>
          <a:p>
            <a:endParaRPr lang="en-AU" dirty="0"/>
          </a:p>
          <a:p>
            <a:endParaRPr lang="en-AU" dirty="0"/>
          </a:p>
        </p:txBody>
      </p:sp>
      <p:sp>
        <p:nvSpPr>
          <p:cNvPr id="3" name="Title 2"/>
          <p:cNvSpPr>
            <a:spLocks noGrp="1"/>
          </p:cNvSpPr>
          <p:nvPr>
            <p:ph type="title"/>
          </p:nvPr>
        </p:nvSpPr>
        <p:spPr>
          <a:xfrm>
            <a:off x="467544" y="260648"/>
            <a:ext cx="8365560" cy="792088"/>
          </a:xfrm>
        </p:spPr>
        <p:txBody>
          <a:bodyPr>
            <a:noAutofit/>
          </a:bodyPr>
          <a:lstStyle/>
          <a:p>
            <a:r>
              <a:rPr lang="en-AU" sz="3000" dirty="0"/>
              <a:t>Example: core, support and management processes</a:t>
            </a:r>
          </a:p>
        </p:txBody>
      </p:sp>
      <p:sp>
        <p:nvSpPr>
          <p:cNvPr id="14" name="Rectangle 13"/>
          <p:cNvSpPr/>
          <p:nvPr/>
        </p:nvSpPr>
        <p:spPr>
          <a:xfrm>
            <a:off x="526567" y="880502"/>
            <a:ext cx="1398140" cy="400110"/>
          </a:xfrm>
          <a:prstGeom prst="rect">
            <a:avLst/>
          </a:prstGeom>
        </p:spPr>
        <p:txBody>
          <a:bodyPr wrap="none">
            <a:spAutoFit/>
          </a:bodyPr>
          <a:lstStyle/>
          <a:p>
            <a:r>
              <a:rPr lang="en-AU" sz="2000" b="1" u="none" dirty="0">
                <a:solidFill>
                  <a:schemeClr val="tx1">
                    <a:lumMod val="75000"/>
                    <a:lumOff val="25000"/>
                  </a:schemeClr>
                </a:solidFill>
                <a:latin typeface="+mj-lt"/>
              </a:rPr>
              <a:t>Wholesaler</a:t>
            </a:r>
          </a:p>
        </p:txBody>
      </p:sp>
    </p:spTree>
    <p:extLst>
      <p:ext uri="{BB962C8B-B14F-4D97-AF65-F5344CB8AC3E}">
        <p14:creationId xmlns:p14="http://schemas.microsoft.com/office/powerpoint/2010/main" val="280152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1251" name="Object 3"/>
          <p:cNvGraphicFramePr>
            <a:graphicFrameLocks noChangeAspect="1"/>
          </p:cNvGraphicFramePr>
          <p:nvPr/>
        </p:nvGraphicFramePr>
        <p:xfrm>
          <a:off x="228600" y="1655080"/>
          <a:ext cx="8236527" cy="4291378"/>
        </p:xfrm>
        <a:graphic>
          <a:graphicData uri="http://schemas.openxmlformats.org/presentationml/2006/ole">
            <mc:AlternateContent xmlns:mc="http://schemas.openxmlformats.org/markup-compatibility/2006">
              <mc:Choice xmlns:v="urn:schemas-microsoft-com:vml" Requires="v">
                <p:oleObj spid="_x0000_s2049" name="Visio" r:id="rId4" imgW="9990782" imgH="5147241" progId="Visio.Drawing.11">
                  <p:embed/>
                </p:oleObj>
              </mc:Choice>
              <mc:Fallback>
                <p:oleObj name="Visio" r:id="rId4" imgW="9990782" imgH="5147241" progId="Visio.Drawing.11">
                  <p:embed/>
                  <p:pic>
                    <p:nvPicPr>
                      <p:cNvPr id="1461251" name="Object 3"/>
                      <p:cNvPicPr>
                        <a:picLocks noChangeAspect="1" noChangeArrowheads="1"/>
                      </p:cNvPicPr>
                      <p:nvPr/>
                    </p:nvPicPr>
                    <p:blipFill>
                      <a:blip r:embed="rId5"/>
                      <a:srcRect/>
                      <a:stretch>
                        <a:fillRect/>
                      </a:stretch>
                    </p:blipFill>
                    <p:spPr bwMode="auto">
                      <a:xfrm>
                        <a:off x="228600" y="1655080"/>
                        <a:ext cx="8236527" cy="4291378"/>
                      </a:xfrm>
                      <a:prstGeom prst="rect">
                        <a:avLst/>
                      </a:prstGeom>
                      <a:noFill/>
                      <a:ln>
                        <a:noFill/>
                      </a:ln>
                      <a:effectLst/>
                    </p:spPr>
                  </p:pic>
                </p:oleObj>
              </mc:Fallback>
            </mc:AlternateContent>
          </a:graphicData>
        </a:graphic>
      </p:graphicFrame>
      <p:sp>
        <p:nvSpPr>
          <p:cNvPr id="3" name="Title 2"/>
          <p:cNvSpPr>
            <a:spLocks noGrp="1"/>
          </p:cNvSpPr>
          <p:nvPr>
            <p:ph type="title"/>
          </p:nvPr>
        </p:nvSpPr>
        <p:spPr>
          <a:xfrm>
            <a:off x="273580" y="288357"/>
            <a:ext cx="8191547" cy="792088"/>
          </a:xfrm>
        </p:spPr>
        <p:txBody>
          <a:bodyPr>
            <a:normAutofit/>
          </a:bodyPr>
          <a:lstStyle/>
          <a:p>
            <a:r>
              <a:rPr lang="en-AU" dirty="0"/>
              <a:t>Relations between core, support, </a:t>
            </a:r>
            <a:r>
              <a:rPr lang="en-AU" dirty="0" err="1"/>
              <a:t>mgt</a:t>
            </a:r>
            <a:r>
              <a:rPr lang="en-AU" dirty="0"/>
              <a:t> processes</a:t>
            </a:r>
            <a:endParaRPr lang="en-GB" dirty="0"/>
          </a:p>
        </p:txBody>
      </p:sp>
    </p:spTree>
    <p:extLst>
      <p:ext uri="{BB962C8B-B14F-4D97-AF65-F5344CB8AC3E}">
        <p14:creationId xmlns:p14="http://schemas.microsoft.com/office/powerpoint/2010/main" val="3735245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1487</TotalTime>
  <Words>6547</Words>
  <Application>Microsoft Office PowerPoint</Application>
  <PresentationFormat>On-screen Show (4:3)</PresentationFormat>
  <Paragraphs>839</Paragraphs>
  <Slides>39</Slides>
  <Notes>34</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3_Composite</vt:lpstr>
      <vt:lpstr>MTAT.03.231 Business Process Management  Lecture 2 – Process Identification</vt:lpstr>
      <vt:lpstr>Course structure</vt:lpstr>
      <vt:lpstr>PowerPoint Presentation</vt:lpstr>
      <vt:lpstr>Process identification</vt:lpstr>
      <vt:lpstr>Process identification steps</vt:lpstr>
      <vt:lpstr>Process Enumeration</vt:lpstr>
      <vt:lpstr>Porter: Types of processes</vt:lpstr>
      <vt:lpstr>Example: core, support and management processes</vt:lpstr>
      <vt:lpstr>Relations between core, support, mgt processes</vt:lpstr>
      <vt:lpstr>Example: process architecture</vt:lpstr>
      <vt:lpstr>Example: process architecture</vt:lpstr>
      <vt:lpstr>Exercise: classify by process type</vt:lpstr>
      <vt:lpstr>Solution: identify process types</vt:lpstr>
      <vt:lpstr>Process scoping</vt:lpstr>
      <vt:lpstr>Value chain modeling</vt:lpstr>
      <vt:lpstr>Guidelines to identify horizontal boundaries in value chains</vt:lpstr>
      <vt:lpstr>Example: value chain</vt:lpstr>
      <vt:lpstr>Typical value chains for core processes</vt:lpstr>
      <vt:lpstr>Example: value chains for service provider</vt:lpstr>
      <vt:lpstr>Example: value chain of non-core processes</vt:lpstr>
      <vt:lpstr>Example: process architecture &amp; value chains</vt:lpstr>
      <vt:lpstr>Alternative: process architecture – groups</vt:lpstr>
      <vt:lpstr>Typical artifacts for vertical scoping</vt:lpstr>
      <vt:lpstr>Process architecture: hierarchical view</vt:lpstr>
      <vt:lpstr>How many levels in the process architecture?</vt:lpstr>
      <vt:lpstr>Example: hierarchical process architecture</vt:lpstr>
      <vt:lpstr>Example: hierarchical process architecture</vt:lpstr>
      <vt:lpstr>Example: hierarchical process architecture</vt:lpstr>
      <vt:lpstr>Example: hierarchical process architecture</vt:lpstr>
      <vt:lpstr>Designation via reference models</vt:lpstr>
      <vt:lpstr>Example: APQC Process Classification Framework (PCF) </vt:lpstr>
      <vt:lpstr>APQC PCF Overview</vt:lpstr>
      <vt:lpstr>APQC Classification Framework </vt:lpstr>
      <vt:lpstr>Prioritization (aka Process Selection)</vt:lpstr>
      <vt:lpstr>Example: prioritized process portfolio</vt:lpstr>
      <vt:lpstr>Prioritization</vt:lpstr>
      <vt:lpstr>Example: prioritized process PICK chart</vt:lpstr>
      <vt:lpstr>Further Readings &amp; Resources</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Hidden Processes</dc:title>
  <dc:creator>Marcello La Rosa</dc:creator>
  <cp:lastModifiedBy>shahroonkhan788@gmail.com</cp:lastModifiedBy>
  <cp:revision>148</cp:revision>
  <dcterms:created xsi:type="dcterms:W3CDTF">2015-01-28T22:31:24Z</dcterms:created>
  <dcterms:modified xsi:type="dcterms:W3CDTF">2023-09-26T07:15:07Z</dcterms:modified>
</cp:coreProperties>
</file>