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7" r:id="rId3"/>
    <p:sldId id="293"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4CB974-3E04-40B8-9F8A-5B475DB9E0CA}"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E20BB2-4891-436E-AC34-19DC38D4BD71}" type="slidenum">
              <a:rPr lang="en-US" smtClean="0"/>
              <a:t>‹#›</a:t>
            </a:fld>
            <a:endParaRPr lang="en-US"/>
          </a:p>
        </p:txBody>
      </p:sp>
    </p:spTree>
    <p:extLst>
      <p:ext uri="{BB962C8B-B14F-4D97-AF65-F5344CB8AC3E}">
        <p14:creationId xmlns:p14="http://schemas.microsoft.com/office/powerpoint/2010/main" val="668038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E4E33D-991D-46AC-B66D-77FE2084B517}"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2179421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E4E33D-991D-46AC-B66D-77FE2084B517}"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416576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E4E33D-991D-46AC-B66D-77FE2084B517}"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1504995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E4E33D-991D-46AC-B66D-77FE2084B517}"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1965288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E4E33D-991D-46AC-B66D-77FE2084B517}" type="datetimeFigureOut">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102716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E4E33D-991D-46AC-B66D-77FE2084B517}"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2550281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E4E33D-991D-46AC-B66D-77FE2084B517}" type="datetimeFigureOut">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122137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E4E33D-991D-46AC-B66D-77FE2084B517}" type="datetimeFigureOut">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3346483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4E33D-991D-46AC-B66D-77FE2084B517}" type="datetimeFigureOut">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33023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E4E33D-991D-46AC-B66D-77FE2084B517}"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3080172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E4E33D-991D-46AC-B66D-77FE2084B517}" type="datetimeFigureOut">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2AA1C-CD64-4E2D-A1B1-C7F1707B98BF}" type="slidenum">
              <a:rPr lang="en-US" smtClean="0"/>
              <a:t>‹#›</a:t>
            </a:fld>
            <a:endParaRPr lang="en-US"/>
          </a:p>
        </p:txBody>
      </p:sp>
    </p:spTree>
    <p:extLst>
      <p:ext uri="{BB962C8B-B14F-4D97-AF65-F5344CB8AC3E}">
        <p14:creationId xmlns:p14="http://schemas.microsoft.com/office/powerpoint/2010/main" val="79843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4E33D-991D-46AC-B66D-77FE2084B517}" type="datetimeFigureOut">
              <a:rPr lang="en-US" smtClean="0"/>
              <a:t>9/20/2023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2AA1C-CD64-4E2D-A1B1-C7F1707B98BF}" type="slidenum">
              <a:rPr lang="en-US" smtClean="0"/>
              <a:t>‹#›</a:t>
            </a:fld>
            <a:endParaRPr lang="en-US"/>
          </a:p>
        </p:txBody>
      </p:sp>
    </p:spTree>
    <p:extLst>
      <p:ext uri="{BB962C8B-B14F-4D97-AF65-F5344CB8AC3E}">
        <p14:creationId xmlns:p14="http://schemas.microsoft.com/office/powerpoint/2010/main" val="629416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en-US" dirty="0" smtClean="0">
                <a:solidFill>
                  <a:schemeClr val="tx1"/>
                </a:solidFill>
                <a:latin typeface="Times New Roman" panose="02020603050405020304" pitchFamily="18" charset="0"/>
                <a:cs typeface="Times New Roman" panose="02020603050405020304" pitchFamily="18" charset="0"/>
              </a:rPr>
              <a:t>Information Security</a:t>
            </a:r>
            <a:br>
              <a:rPr lang="en-US" altLang="en-US" dirty="0" smtClean="0">
                <a:solidFill>
                  <a:schemeClr val="tx1"/>
                </a:solidFill>
                <a:latin typeface="Times New Roman" panose="02020603050405020304" pitchFamily="18" charset="0"/>
                <a:cs typeface="Times New Roman" panose="02020603050405020304" pitchFamily="18" charset="0"/>
              </a:rPr>
            </a:br>
            <a:r>
              <a:rPr lang="en-US" altLang="en-US" sz="4800" dirty="0" smtClean="0">
                <a:solidFill>
                  <a:schemeClr val="tx1"/>
                </a:solidFill>
                <a:latin typeface="Times New Roman" panose="02020603050405020304" pitchFamily="18" charset="0"/>
                <a:cs typeface="Times New Roman" panose="02020603050405020304" pitchFamily="18" charset="0"/>
              </a:rPr>
              <a:t/>
            </a:r>
            <a:br>
              <a:rPr lang="en-US" altLang="en-US" sz="4800" dirty="0" smtClean="0">
                <a:solidFill>
                  <a:schemeClr val="tx1"/>
                </a:solidFill>
                <a:latin typeface="Times New Roman" panose="02020603050405020304" pitchFamily="18" charset="0"/>
                <a:cs typeface="Times New Roman" panose="02020603050405020304" pitchFamily="18" charset="0"/>
              </a:rPr>
            </a:br>
            <a:r>
              <a:rPr lang="en-US" altLang="en-US" sz="4800" dirty="0" smtClean="0">
                <a:solidFill>
                  <a:schemeClr val="tx1"/>
                </a:solidFill>
                <a:latin typeface="Times New Roman" panose="02020603050405020304" pitchFamily="18" charset="0"/>
                <a:cs typeface="Times New Roman" panose="02020603050405020304" pitchFamily="18" charset="0"/>
              </a:rPr>
              <a:t/>
            </a:r>
            <a:br>
              <a:rPr lang="en-US" altLang="en-US" sz="4800" dirty="0" smtClean="0">
                <a:solidFill>
                  <a:schemeClr val="tx1"/>
                </a:solidFill>
                <a:latin typeface="Times New Roman" panose="02020603050405020304" pitchFamily="18" charset="0"/>
                <a:cs typeface="Times New Roman" panose="02020603050405020304" pitchFamily="18" charset="0"/>
              </a:rPr>
            </a:br>
            <a:r>
              <a:rPr lang="en-US" altLang="en-US" sz="4400" dirty="0" smtClean="0">
                <a:solidFill>
                  <a:schemeClr val="tx1"/>
                </a:solidFill>
                <a:latin typeface="Times New Roman" panose="02020603050405020304" pitchFamily="18" charset="0"/>
                <a:cs typeface="Times New Roman" panose="02020603050405020304" pitchFamily="18" charset="0"/>
              </a:rPr>
              <a:t>Engr. Syed Rizwan</a:t>
            </a:r>
            <a:endParaRPr lang="en-US" dirty="0"/>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1885" y="3602038"/>
            <a:ext cx="6480175" cy="284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27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Importance</a:t>
            </a:r>
            <a:endParaRPr lang="en-US" dirty="0"/>
          </a:p>
        </p:txBody>
      </p:sp>
      <p:sp>
        <p:nvSpPr>
          <p:cNvPr id="3" name="Content Placeholder 2"/>
          <p:cNvSpPr>
            <a:spLocks noGrp="1"/>
          </p:cNvSpPr>
          <p:nvPr>
            <p:ph idx="1"/>
          </p:nvPr>
        </p:nvSpPr>
        <p:spPr/>
        <p:txBody>
          <a:bodyPr/>
          <a:lstStyle/>
          <a:p>
            <a:pPr algn="just"/>
            <a:r>
              <a:rPr lang="en-US" altLang="en-US" dirty="0" smtClean="0">
                <a:latin typeface="Times New Roman" panose="02020603050405020304" pitchFamily="18" charset="0"/>
                <a:cs typeface="Times New Roman" panose="02020603050405020304" pitchFamily="18" charset="0"/>
              </a:rPr>
              <a:t>Computer security is security applied to computing devices such as         computers and smartphones, as well as computer networks such as         private and public networks, including the whole Internet.</a:t>
            </a:r>
          </a:p>
          <a:p>
            <a:pPr algn="just"/>
            <a:r>
              <a:rPr lang="en-US" altLang="en-US" dirty="0" smtClean="0">
                <a:latin typeface="Times New Roman" panose="02020603050405020304" pitchFamily="18" charset="0"/>
                <a:cs typeface="Times New Roman" panose="02020603050405020304" pitchFamily="18" charset="0"/>
              </a:rPr>
              <a:t>The field covers all the processes and mechanisms by which digital equipment, information and services are protected from unintended or             unauthorized access, change or destruction, and are of growing                importance in line with the increasing reliance on computer systems of  most societies worldwide. </a:t>
            </a:r>
          </a:p>
          <a:p>
            <a:pPr algn="just"/>
            <a:r>
              <a:rPr lang="en-US" altLang="en-US" dirty="0" smtClean="0">
                <a:latin typeface="Times New Roman" panose="02020603050405020304" pitchFamily="18" charset="0"/>
                <a:cs typeface="Times New Roman" panose="02020603050405020304" pitchFamily="18" charset="0"/>
              </a:rPr>
              <a:t>It includes physical security to prevent theft of equipment, and information security to protect the data on that equipment.</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734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Data Security Goals</a:t>
            </a:r>
            <a:endParaRPr lang="en-US" dirty="0"/>
          </a:p>
        </p:txBody>
      </p:sp>
      <p:sp>
        <p:nvSpPr>
          <p:cNvPr id="3" name="Content Placeholder 2"/>
          <p:cNvSpPr>
            <a:spLocks noGrp="1"/>
          </p:cNvSpPr>
          <p:nvPr>
            <p:ph idx="1"/>
          </p:nvPr>
        </p:nvSpPr>
        <p:spPr/>
        <p:txBody>
          <a:bodyPr/>
          <a:lstStyle/>
          <a:p>
            <a:pPr algn="just"/>
            <a:r>
              <a:rPr lang="en-US" altLang="en-US" dirty="0" smtClean="0">
                <a:latin typeface="Times New Roman" panose="02020603050405020304" pitchFamily="18" charset="0"/>
                <a:cs typeface="Times New Roman" panose="02020603050405020304" pitchFamily="18" charset="0"/>
              </a:rPr>
              <a:t>Data security goals are three-fold.</a:t>
            </a:r>
          </a:p>
          <a:p>
            <a:pPr algn="just"/>
            <a:r>
              <a:rPr lang="en-US" altLang="zh-CN" dirty="0" smtClean="0">
                <a:latin typeface="Times New Roman" panose="02020603050405020304" pitchFamily="18" charset="0"/>
                <a:cs typeface="Times New Roman" panose="02020603050405020304" pitchFamily="18" charset="0"/>
              </a:rPr>
              <a:t>It is known as CIA triad</a:t>
            </a:r>
            <a:endParaRPr lang="en-US" altLang="zh-CN" dirty="0">
              <a:latin typeface="Times New Roman" panose="02020603050405020304" pitchFamily="18" charset="0"/>
              <a:cs typeface="Times New Roman" panose="02020603050405020304" pitchFamily="18" charset="0"/>
            </a:endParaRPr>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75238" y="2676526"/>
            <a:ext cx="531495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093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Data Security Goals</a:t>
            </a:r>
            <a:endParaRPr lang="en-US" dirty="0"/>
          </a:p>
        </p:txBody>
      </p:sp>
      <p:sp>
        <p:nvSpPr>
          <p:cNvPr id="3" name="Content Placeholder 2"/>
          <p:cNvSpPr>
            <a:spLocks noGrp="1"/>
          </p:cNvSpPr>
          <p:nvPr>
            <p:ph idx="1"/>
          </p:nvPr>
        </p:nvSpPr>
        <p:spPr/>
        <p:txBody>
          <a:bodyPr/>
          <a:lstStyle/>
          <a:p>
            <a:pPr algn="just"/>
            <a:r>
              <a:rPr lang="en-US" altLang="en-US" sz="2400" b="1" dirty="0" smtClean="0">
                <a:latin typeface="Times New Roman" panose="02020603050405020304" pitchFamily="18" charset="0"/>
                <a:cs typeface="Times New Roman" panose="02020603050405020304" pitchFamily="18" charset="0"/>
              </a:rPr>
              <a:t>Confidentiality</a:t>
            </a:r>
          </a:p>
          <a:p>
            <a:pPr lvl="1" algn="just"/>
            <a:r>
              <a:rPr lang="en-US" altLang="en-US" dirty="0" smtClean="0">
                <a:latin typeface="Times New Roman" panose="02020603050405020304" pitchFamily="18" charset="0"/>
                <a:cs typeface="Times New Roman" panose="02020603050405020304" pitchFamily="18" charset="0"/>
              </a:rPr>
              <a:t>the assurance that the access to information is authorized</a:t>
            </a:r>
          </a:p>
          <a:p>
            <a:pPr algn="just"/>
            <a:r>
              <a:rPr lang="en-US" altLang="en-US" sz="2400" b="1" dirty="0" smtClean="0">
                <a:latin typeface="Times New Roman" panose="02020603050405020304" pitchFamily="18" charset="0"/>
                <a:cs typeface="Times New Roman" panose="02020603050405020304" pitchFamily="18" charset="0"/>
              </a:rPr>
              <a:t>Integrity</a:t>
            </a:r>
          </a:p>
          <a:p>
            <a:pPr lvl="1" algn="just"/>
            <a:r>
              <a:rPr lang="en-US" altLang="en-US" dirty="0" smtClean="0">
                <a:latin typeface="Times New Roman" panose="02020603050405020304" pitchFamily="18" charset="0"/>
                <a:cs typeface="Times New Roman" panose="02020603050405020304" pitchFamily="18" charset="0"/>
              </a:rPr>
              <a:t>the assurance that the information is trustworthy and accurate</a:t>
            </a:r>
          </a:p>
          <a:p>
            <a:pPr algn="just"/>
            <a:r>
              <a:rPr lang="en-US" altLang="en-US" sz="2400" b="1" dirty="0" smtClean="0">
                <a:latin typeface="Times New Roman" panose="02020603050405020304" pitchFamily="18" charset="0"/>
                <a:cs typeface="Times New Roman" panose="02020603050405020304" pitchFamily="18" charset="0"/>
              </a:rPr>
              <a:t>Availability</a:t>
            </a:r>
          </a:p>
          <a:p>
            <a:pPr lvl="1" algn="just"/>
            <a:r>
              <a:rPr lang="en-US" altLang="en-US" dirty="0" smtClean="0">
                <a:latin typeface="Times New Roman" panose="02020603050405020304" pitchFamily="18" charset="0"/>
                <a:cs typeface="Times New Roman" panose="02020603050405020304" pitchFamily="18" charset="0"/>
              </a:rPr>
              <a:t>is a guarantee of reliable access to information by authorized people when needed</a:t>
            </a:r>
            <a:endParaRPr lang="en-US" altLang="zh-CN"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69806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Confidentiality</a:t>
            </a:r>
            <a:endParaRPr lang="en-US" dirty="0"/>
          </a:p>
        </p:txBody>
      </p:sp>
      <p:sp>
        <p:nvSpPr>
          <p:cNvPr id="3" name="Content Placeholder 2"/>
          <p:cNvSpPr>
            <a:spLocks noGrp="1"/>
          </p:cNvSpPr>
          <p:nvPr>
            <p:ph idx="1"/>
          </p:nvPr>
        </p:nvSpPr>
        <p:spPr/>
        <p:txBody>
          <a:bodyPr/>
          <a:lstStyle/>
          <a:p>
            <a:pPr algn="just"/>
            <a:r>
              <a:rPr lang="en-US" altLang="en-US" dirty="0" smtClean="0">
                <a:latin typeface="Times New Roman" panose="02020603050405020304" pitchFamily="18" charset="0"/>
                <a:cs typeface="Times New Roman" panose="02020603050405020304" pitchFamily="18" charset="0"/>
              </a:rPr>
              <a:t>Confidentiality is roughly equivalent to privacy.</a:t>
            </a:r>
          </a:p>
          <a:p>
            <a:pPr algn="just"/>
            <a:r>
              <a:rPr lang="en-US" altLang="en-US" dirty="0" smtClean="0">
                <a:latin typeface="Times New Roman" panose="02020603050405020304" pitchFamily="18" charset="0"/>
                <a:cs typeface="Times New Roman" panose="02020603050405020304" pitchFamily="18" charset="0"/>
              </a:rPr>
              <a:t>Data encryption is a common method of ensuring confidentiality.</a:t>
            </a:r>
          </a:p>
          <a:p>
            <a:pPr algn="just"/>
            <a:r>
              <a:rPr lang="en-US" altLang="en-US" dirty="0" smtClean="0">
                <a:latin typeface="Times New Roman" panose="02020603050405020304" pitchFamily="18" charset="0"/>
                <a:cs typeface="Times New Roman" panose="02020603050405020304" pitchFamily="18" charset="0"/>
              </a:rPr>
              <a:t>User IDs and passwords, two-factor authentication, biometric                   verification, OTP, security tokens etc. are common examples of               achieving confidentiality.</a:t>
            </a:r>
          </a:p>
          <a:p>
            <a:pPr algn="just"/>
            <a:r>
              <a:rPr lang="en-US" altLang="en-US" dirty="0" smtClean="0">
                <a:latin typeface="Times New Roman" panose="02020603050405020304" pitchFamily="18" charset="0"/>
                <a:cs typeface="Times New Roman" panose="02020603050405020304" pitchFamily="18" charset="0"/>
              </a:rPr>
              <a:t>Extra measures might be disconnected storage devices or, for highly       sensitive information, in hard copy form only.</a:t>
            </a:r>
            <a:endParaRPr lang="en-US" altLang="zh-CN" dirty="0" smtClean="0">
              <a:latin typeface="Times New Roman" panose="02020603050405020304" pitchFamily="18" charset="0"/>
              <a:cs typeface="Times New Roman" panose="02020603050405020304" pitchFamily="18" charset="0"/>
            </a:endParaRPr>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69726" y="249083"/>
            <a:ext cx="345757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41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Integrity</a:t>
            </a:r>
            <a:endParaRPr lang="en-US" dirty="0"/>
          </a:p>
        </p:txBody>
      </p:sp>
      <p:sp>
        <p:nvSpPr>
          <p:cNvPr id="3" name="Content Placeholder 2"/>
          <p:cNvSpPr>
            <a:spLocks noGrp="1"/>
          </p:cNvSpPr>
          <p:nvPr>
            <p:ph idx="1"/>
          </p:nvPr>
        </p:nvSpPr>
        <p:spPr/>
        <p:txBody>
          <a:bodyPr/>
          <a:lstStyle/>
          <a:p>
            <a:pPr algn="just"/>
            <a:r>
              <a:rPr lang="en-US" altLang="zh-CN" dirty="0" smtClean="0">
                <a:latin typeface="Times New Roman" panose="02020603050405020304" pitchFamily="18" charset="0"/>
                <a:cs typeface="Times New Roman" panose="02020603050405020304" pitchFamily="18" charset="0"/>
              </a:rPr>
              <a:t>Integrity involves maintaining the consistency, accuracy and                    trustworthiness of data.</a:t>
            </a:r>
          </a:p>
          <a:p>
            <a:pPr algn="just"/>
            <a:r>
              <a:rPr lang="en-US" altLang="zh-CN" dirty="0" smtClean="0">
                <a:latin typeface="Times New Roman" panose="02020603050405020304" pitchFamily="18" charset="0"/>
                <a:cs typeface="Times New Roman" panose="02020603050405020304" pitchFamily="18" charset="0"/>
              </a:rPr>
              <a:t>Data must not be changed in transit.</a:t>
            </a:r>
          </a:p>
          <a:p>
            <a:pPr algn="just"/>
            <a:r>
              <a:rPr lang="en-US" altLang="zh-CN" dirty="0" smtClean="0">
                <a:latin typeface="Times New Roman" panose="02020603050405020304" pitchFamily="18" charset="0"/>
                <a:cs typeface="Times New Roman" panose="02020603050405020304" pitchFamily="18" charset="0"/>
              </a:rPr>
              <a:t>Version control may be used to prevent erroneous changes or  accidental deletion by authorized users.</a:t>
            </a:r>
          </a:p>
          <a:p>
            <a:pPr algn="just"/>
            <a:r>
              <a:rPr lang="en-US" altLang="zh-CN" dirty="0" smtClean="0">
                <a:latin typeface="Times New Roman" panose="02020603050405020304" pitchFamily="18" charset="0"/>
                <a:cs typeface="Times New Roman" panose="02020603050405020304" pitchFamily="18" charset="0"/>
              </a:rPr>
              <a:t>Backups or redundancies must be available to restore the         affected data to its correct state.</a:t>
            </a:r>
          </a:p>
          <a:p>
            <a:endParaRPr lang="en-US" dirty="0"/>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12215" y="127669"/>
            <a:ext cx="31051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1670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Availability</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altLang="en-US" dirty="0" smtClean="0">
                <a:latin typeface="Times New Roman" panose="02020603050405020304" pitchFamily="18" charset="0"/>
                <a:cs typeface="Times New Roman" panose="02020603050405020304" pitchFamily="18" charset="0"/>
              </a:rPr>
              <a:t>Availability is best ensured by keeping all necessary system upgrades all the time.</a:t>
            </a:r>
          </a:p>
          <a:p>
            <a:pPr algn="just"/>
            <a:r>
              <a:rPr lang="en-US" altLang="en-US" dirty="0" smtClean="0">
                <a:latin typeface="Times New Roman" panose="02020603050405020304" pitchFamily="18" charset="0"/>
                <a:cs typeface="Times New Roman" panose="02020603050405020304" pitchFamily="18" charset="0"/>
              </a:rPr>
              <a:t>Providing adequate communication bandwidth and preventing the bottlenecks.</a:t>
            </a:r>
          </a:p>
          <a:p>
            <a:pPr algn="just"/>
            <a:r>
              <a:rPr lang="en-US" altLang="en-US" dirty="0" smtClean="0">
                <a:latin typeface="Times New Roman" panose="02020603050405020304" pitchFamily="18" charset="0"/>
                <a:cs typeface="Times New Roman" panose="02020603050405020304" pitchFamily="18" charset="0"/>
              </a:rPr>
              <a:t>Redundancy, failover, RAID can mitigate serious consequences.</a:t>
            </a:r>
          </a:p>
          <a:p>
            <a:pPr algn="just"/>
            <a:r>
              <a:rPr lang="en-US" altLang="en-US" dirty="0" smtClean="0">
                <a:latin typeface="Times New Roman" panose="02020603050405020304" pitchFamily="18" charset="0"/>
                <a:cs typeface="Times New Roman" panose="02020603050405020304" pitchFamily="18" charset="0"/>
              </a:rPr>
              <a:t>Comprehensive disaster recovery plan (DRP).</a:t>
            </a:r>
          </a:p>
          <a:p>
            <a:pPr algn="just"/>
            <a:r>
              <a:rPr lang="en-US" altLang="en-US" dirty="0" smtClean="0">
                <a:latin typeface="Times New Roman" panose="02020603050405020304" pitchFamily="18" charset="0"/>
                <a:cs typeface="Times New Roman" panose="02020603050405020304" pitchFamily="18" charset="0"/>
              </a:rPr>
              <a:t>Safeguards against natural disasters and fire. A backup copy may be stored in a geographically-isolated location, perhaps even in a fireproof, waterproof safe.</a:t>
            </a:r>
          </a:p>
          <a:p>
            <a:pPr algn="just"/>
            <a:r>
              <a:rPr lang="en-US" altLang="en-US" dirty="0" smtClean="0">
                <a:latin typeface="Times New Roman" panose="02020603050405020304" pitchFamily="18" charset="0"/>
                <a:cs typeface="Times New Roman" panose="02020603050405020304" pitchFamily="18" charset="0"/>
              </a:rPr>
              <a:t>Extra security such as firewalls and proxy servers can guard against down time and unreachable data due to denial-of-service (</a:t>
            </a:r>
            <a:r>
              <a:rPr lang="en-US" altLang="en-US" dirty="0" err="1" smtClean="0">
                <a:latin typeface="Times New Roman" panose="02020603050405020304" pitchFamily="18" charset="0"/>
                <a:cs typeface="Times New Roman" panose="02020603050405020304" pitchFamily="18" charset="0"/>
              </a:rPr>
              <a:t>DoS</a:t>
            </a:r>
            <a:r>
              <a:rPr lang="en-US" altLang="en-US" dirty="0" smtClean="0">
                <a:latin typeface="Times New Roman" panose="02020603050405020304" pitchFamily="18" charset="0"/>
                <a:cs typeface="Times New Roman" panose="02020603050405020304" pitchFamily="18" charset="0"/>
              </a:rPr>
              <a:t>) attacks and network           intrusions.</a:t>
            </a:r>
            <a:endParaRPr lang="en-US" altLang="zh-CN" dirty="0" smtClean="0">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80326" y="23813"/>
            <a:ext cx="3533775"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4689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CIAAA (5 Principles of Security)</a:t>
            </a:r>
            <a:endParaRPr lang="en-US" dirty="0"/>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04063" y="2370138"/>
            <a:ext cx="3884612"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9789" y="2593975"/>
            <a:ext cx="4249737" cy="292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ight Arrow 5"/>
          <p:cNvSpPr/>
          <p:nvPr/>
        </p:nvSpPr>
        <p:spPr>
          <a:xfrm>
            <a:off x="4872039" y="3644900"/>
            <a:ext cx="2016125" cy="863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036961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Authenticity</a:t>
            </a:r>
            <a:endParaRPr lang="en-US" dirty="0"/>
          </a:p>
        </p:txBody>
      </p:sp>
      <p:sp>
        <p:nvSpPr>
          <p:cNvPr id="3" name="Content Placeholder 2"/>
          <p:cNvSpPr>
            <a:spLocks noGrp="1"/>
          </p:cNvSpPr>
          <p:nvPr>
            <p:ph idx="1"/>
          </p:nvPr>
        </p:nvSpPr>
        <p:spPr>
          <a:xfrm>
            <a:off x="838200" y="1825625"/>
            <a:ext cx="10515600" cy="930454"/>
          </a:xfrm>
        </p:spPr>
        <p:txBody>
          <a:bodyPr/>
          <a:lstStyle/>
          <a:p>
            <a:r>
              <a:rPr lang="en-US" altLang="en-US" dirty="0" smtClean="0">
                <a:latin typeface="Times New Roman" panose="02020603050405020304" pitchFamily="18" charset="0"/>
                <a:cs typeface="Times New Roman" panose="02020603050405020304" pitchFamily="18" charset="0"/>
              </a:rPr>
              <a:t>Verifying that users are who they say they are and that each input arriving at the system came from a trusted source</a:t>
            </a:r>
          </a:p>
        </p:txBody>
      </p:sp>
      <p:sp>
        <p:nvSpPr>
          <p:cNvPr id="4" name="Title 1"/>
          <p:cNvSpPr txBox="1">
            <a:spLocks/>
          </p:cNvSpPr>
          <p:nvPr/>
        </p:nvSpPr>
        <p:spPr>
          <a:xfrm>
            <a:off x="836052" y="323496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smtClean="0">
                <a:latin typeface="Times New Roman" panose="02020603050405020304" pitchFamily="18" charset="0"/>
                <a:cs typeface="Times New Roman" panose="02020603050405020304" pitchFamily="18" charset="0"/>
              </a:rPr>
              <a:t>Accountability</a:t>
            </a:r>
          </a:p>
        </p:txBody>
      </p:sp>
      <p:sp>
        <p:nvSpPr>
          <p:cNvPr id="5" name="Content Placeholder 2"/>
          <p:cNvSpPr txBox="1">
            <a:spLocks/>
          </p:cNvSpPr>
          <p:nvPr/>
        </p:nvSpPr>
        <p:spPr>
          <a:xfrm>
            <a:off x="836052" y="4695466"/>
            <a:ext cx="10515600" cy="9304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dirty="0" smtClean="0">
                <a:latin typeface="Times New Roman" panose="02020603050405020304" pitchFamily="18" charset="0"/>
                <a:cs typeface="Times New Roman" panose="02020603050405020304" pitchFamily="18" charset="0"/>
              </a:rPr>
              <a:t>The security goal that generates the requirements for action of an entity to be traced uniquely to that entity</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658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Questions ?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629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latin typeface="Times New Roman" panose="02020603050405020304" pitchFamily="18" charset="0"/>
                <a:cs typeface="Times New Roman" panose="02020603050405020304" pitchFamily="18" charset="0"/>
              </a:rPr>
              <a:t>Course: Information Security</a:t>
            </a:r>
            <a:endParaRPr lang="en-US" dirty="0"/>
          </a:p>
        </p:txBody>
      </p:sp>
      <p:sp>
        <p:nvSpPr>
          <p:cNvPr id="3" name="Content Placeholder 2"/>
          <p:cNvSpPr>
            <a:spLocks noGrp="1"/>
          </p:cNvSpPr>
          <p:nvPr>
            <p:ph idx="1"/>
          </p:nvPr>
        </p:nvSpPr>
        <p:spPr/>
        <p:txBody>
          <a:bodyPr>
            <a:normAutofit/>
          </a:bodyPr>
          <a:lstStyle/>
          <a:p>
            <a:pPr algn="just">
              <a:spcBef>
                <a:spcPts val="300"/>
              </a:spcBef>
              <a:spcAft>
                <a:spcPts val="300"/>
              </a:spcAft>
              <a:defRPr/>
            </a:pPr>
            <a:r>
              <a:rPr lang="en-US" b="1" dirty="0">
                <a:latin typeface="Times New Roman" panose="02020603050405020304" pitchFamily="18" charset="0"/>
                <a:cs typeface="Times New Roman" pitchFamily="18" charset="0"/>
              </a:rPr>
              <a:t>Text book</a:t>
            </a:r>
          </a:p>
          <a:p>
            <a:pPr lvl="1" algn="just">
              <a:spcBef>
                <a:spcPts val="300"/>
              </a:spcBef>
              <a:spcAft>
                <a:spcPts val="300"/>
              </a:spcAft>
              <a:defRPr/>
            </a:pPr>
            <a:r>
              <a:rPr lang="en-US" dirty="0">
                <a:latin typeface="Times New Roman" pitchFamily="18" charset="0"/>
                <a:cs typeface="Times New Roman" pitchFamily="18" charset="0"/>
              </a:rPr>
              <a:t>None </a:t>
            </a:r>
          </a:p>
          <a:p>
            <a:pPr lvl="1" algn="just">
              <a:spcBef>
                <a:spcPts val="300"/>
              </a:spcBef>
              <a:spcAft>
                <a:spcPts val="300"/>
              </a:spcAft>
              <a:defRPr/>
            </a:pPr>
            <a:endParaRPr lang="en-US" dirty="0">
              <a:latin typeface="Times New Roman" pitchFamily="18" charset="0"/>
              <a:cs typeface="Times New Roman" pitchFamily="18" charset="0"/>
            </a:endParaRPr>
          </a:p>
          <a:p>
            <a:pPr algn="just">
              <a:spcBef>
                <a:spcPts val="300"/>
              </a:spcBef>
              <a:spcAft>
                <a:spcPts val="300"/>
              </a:spcAft>
              <a:defRPr/>
            </a:pPr>
            <a:r>
              <a:rPr lang="en-US" b="1" dirty="0">
                <a:latin typeface="Times New Roman" panose="02020603050405020304" pitchFamily="18" charset="0"/>
                <a:cs typeface="Times New Roman" pitchFamily="18" charset="0"/>
              </a:rPr>
              <a:t>Reference books</a:t>
            </a:r>
          </a:p>
          <a:p>
            <a:pPr marL="971550" lvl="1" indent="-514350" algn="just">
              <a:spcBef>
                <a:spcPts val="300"/>
              </a:spcBef>
              <a:spcAft>
                <a:spcPts val="300"/>
              </a:spcAft>
              <a:buFont typeface="+mj-lt"/>
              <a:buAutoNum type="arabicPeriod"/>
              <a:defRPr/>
            </a:pPr>
            <a:r>
              <a:rPr lang="en-US" dirty="0" err="1">
                <a:latin typeface="Times New Roman" pitchFamily="18" charset="0"/>
                <a:cs typeface="Times New Roman" pitchFamily="18" charset="0"/>
              </a:rPr>
              <a:t>CompTIA</a:t>
            </a:r>
            <a:r>
              <a:rPr lang="en-US" dirty="0">
                <a:latin typeface="Times New Roman" pitchFamily="18" charset="0"/>
                <a:cs typeface="Times New Roman" pitchFamily="18" charset="0"/>
              </a:rPr>
              <a:t> Security + Guide to Network Security Fundamentals by Mark    </a:t>
            </a:r>
            <a:r>
              <a:rPr lang="en-US" dirty="0" err="1">
                <a:latin typeface="Times New Roman" pitchFamily="18" charset="0"/>
                <a:cs typeface="Times New Roman" pitchFamily="18" charset="0"/>
              </a:rPr>
              <a:t>Ciampa</a:t>
            </a:r>
            <a:r>
              <a:rPr lang="en-US" dirty="0">
                <a:latin typeface="Times New Roman" pitchFamily="18" charset="0"/>
                <a:cs typeface="Times New Roman" pitchFamily="18" charset="0"/>
              </a:rPr>
              <a:t> Seventh Edition</a:t>
            </a:r>
          </a:p>
          <a:p>
            <a:pPr marL="971550" lvl="1" indent="-514350" algn="just">
              <a:spcBef>
                <a:spcPts val="300"/>
              </a:spcBef>
              <a:spcAft>
                <a:spcPts val="300"/>
              </a:spcAft>
              <a:buFont typeface="+mj-lt"/>
              <a:buAutoNum type="arabicPeriod"/>
              <a:defRPr/>
            </a:pPr>
            <a:r>
              <a:rPr lang="en-US" dirty="0">
                <a:latin typeface="Times New Roman" pitchFamily="18" charset="0"/>
                <a:cs typeface="Times New Roman" pitchFamily="18" charset="0"/>
              </a:rPr>
              <a:t>Principles of Information Security by Michael E. Whitman and Herbert J. </a:t>
            </a:r>
            <a:r>
              <a:rPr lang="en-US" dirty="0" err="1">
                <a:latin typeface="Times New Roman" pitchFamily="18" charset="0"/>
                <a:cs typeface="Times New Roman" pitchFamily="18" charset="0"/>
              </a:rPr>
              <a:t>Mattord</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128231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WhatsApp Group</a:t>
            </a: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6041" b="11081"/>
          <a:stretch/>
        </p:blipFill>
        <p:spPr>
          <a:xfrm>
            <a:off x="4013915" y="1462966"/>
            <a:ext cx="4164170" cy="5395034"/>
          </a:xfrm>
        </p:spPr>
      </p:pic>
    </p:spTree>
    <p:extLst>
      <p:ext uri="{BB962C8B-B14F-4D97-AF65-F5344CB8AC3E}">
        <p14:creationId xmlns:p14="http://schemas.microsoft.com/office/powerpoint/2010/main" val="274981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latin typeface="Times New Roman" panose="02020603050405020304" pitchFamily="18" charset="0"/>
                <a:cs typeface="Times New Roman" panose="02020603050405020304" pitchFamily="18" charset="0"/>
              </a:rPr>
              <a:t>Course Aims/Objectives</a:t>
            </a:r>
            <a:endParaRPr lang="en-US" dirty="0"/>
          </a:p>
        </p:txBody>
      </p:sp>
      <p:sp>
        <p:nvSpPr>
          <p:cNvPr id="3" name="Content Placeholder 2"/>
          <p:cNvSpPr>
            <a:spLocks noGrp="1"/>
          </p:cNvSpPr>
          <p:nvPr>
            <p:ph idx="1"/>
          </p:nvPr>
        </p:nvSpPr>
        <p:spPr/>
        <p:txBody>
          <a:bodyPr/>
          <a:lstStyle/>
          <a:p>
            <a:pPr marL="914400" indent="-468313" algn="just">
              <a:buFont typeface="Wingdings" pitchFamily="2" charset="2"/>
              <a:buChar char="Ø"/>
              <a:defRPr/>
            </a:pPr>
            <a:r>
              <a:rPr lang="en-US" dirty="0">
                <a:latin typeface="Times New Roman" panose="02020603050405020304" pitchFamily="18" charset="0"/>
                <a:cs typeface="Times New Roman" panose="02020603050405020304" pitchFamily="18" charset="0"/>
              </a:rPr>
              <a:t>In this course students learn basics of information security, in both management aspect and technical  aspect. </a:t>
            </a:r>
          </a:p>
          <a:p>
            <a:pPr marL="914400" indent="-468313" algn="just">
              <a:buFont typeface="Wingdings" pitchFamily="2" charset="2"/>
              <a:buChar char="Ø"/>
              <a:defRPr/>
            </a:pPr>
            <a:r>
              <a:rPr lang="en-US" dirty="0">
                <a:latin typeface="Times New Roman" panose="02020603050405020304" pitchFamily="18" charset="0"/>
                <a:cs typeface="Times New Roman" panose="02020603050405020304" pitchFamily="18" charset="0"/>
              </a:rPr>
              <a:t>Students understand of various types of security incidents and attacks, and learn methods to prevent, detect and react incidents and attacks. </a:t>
            </a:r>
          </a:p>
          <a:p>
            <a:pPr marL="914400" indent="-468313" algn="just">
              <a:buFont typeface="Wingdings" pitchFamily="2" charset="2"/>
              <a:buChar char="Ø"/>
              <a:defRPr/>
            </a:pPr>
            <a:r>
              <a:rPr lang="en-US" dirty="0">
                <a:latin typeface="Times New Roman" panose="02020603050405020304" pitchFamily="18" charset="0"/>
                <a:cs typeface="Times New Roman" panose="02020603050405020304" pitchFamily="18" charset="0"/>
              </a:rPr>
              <a:t>Students will also learn basics of application of                  cryptography which are one of the key technology to implement security functions.</a:t>
            </a:r>
          </a:p>
          <a:p>
            <a:endParaRPr lang="en-US" dirty="0"/>
          </a:p>
        </p:txBody>
      </p:sp>
    </p:spTree>
    <p:extLst>
      <p:ext uri="{BB962C8B-B14F-4D97-AF65-F5344CB8AC3E}">
        <p14:creationId xmlns:p14="http://schemas.microsoft.com/office/powerpoint/2010/main" val="354670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latin typeface="Times New Roman" panose="02020603050405020304" pitchFamily="18" charset="0"/>
                <a:cs typeface="Times New Roman" panose="02020603050405020304" pitchFamily="18" charset="0"/>
              </a:rPr>
              <a:t>Learning Outcomes</a:t>
            </a:r>
            <a:endParaRPr lang="en-US" dirty="0"/>
          </a:p>
        </p:txBody>
      </p:sp>
      <p:sp>
        <p:nvSpPr>
          <p:cNvPr id="3" name="Content Placeholder 2"/>
          <p:cNvSpPr>
            <a:spLocks noGrp="1"/>
          </p:cNvSpPr>
          <p:nvPr>
            <p:ph idx="1"/>
          </p:nvPr>
        </p:nvSpPr>
        <p:spPr/>
        <p:txBody>
          <a:bodyPr>
            <a:normAutofit lnSpcReduction="10000"/>
          </a:bodyPr>
          <a:lstStyle/>
          <a:p>
            <a:pPr marL="914400" indent="-468313" algn="just">
              <a:buFont typeface="Wingdings" pitchFamily="2" charset="2"/>
              <a:buChar char="Ø"/>
              <a:defRPr/>
            </a:pPr>
            <a:r>
              <a:rPr lang="en-US" dirty="0">
                <a:latin typeface="Times New Roman" panose="02020603050405020304" pitchFamily="18" charset="0"/>
                <a:cs typeface="Times New Roman" panose="02020603050405020304" pitchFamily="18" charset="0"/>
              </a:rPr>
              <a:t>To become able to explain various Information security threat   and controls for it.</a:t>
            </a:r>
          </a:p>
          <a:p>
            <a:pPr marL="914400" indent="-468313" algn="just">
              <a:buFont typeface="Wingdings" pitchFamily="2" charset="2"/>
              <a:buChar char="Ø"/>
              <a:defRPr/>
            </a:pPr>
            <a:r>
              <a:rPr lang="en-US" dirty="0">
                <a:latin typeface="Times New Roman" panose="02020603050405020304" pitchFamily="18" charset="0"/>
                <a:cs typeface="Times New Roman" panose="02020603050405020304" pitchFamily="18" charset="0"/>
              </a:rPr>
              <a:t>To become able to analyze a security incidents and design        countermeasures.</a:t>
            </a:r>
          </a:p>
          <a:p>
            <a:pPr marL="914400" indent="-468313" algn="just">
              <a:buFont typeface="Wingdings" pitchFamily="2" charset="2"/>
              <a:buChar char="Ø"/>
              <a:defRPr/>
            </a:pPr>
            <a:r>
              <a:rPr lang="en-US" dirty="0">
                <a:latin typeface="Times New Roman" panose="02020603050405020304" pitchFamily="18" charset="0"/>
                <a:cs typeface="Times New Roman" panose="02020603050405020304" pitchFamily="18" charset="0"/>
              </a:rPr>
              <a:t>To become able to explain information security incident           response.</a:t>
            </a:r>
          </a:p>
          <a:p>
            <a:pPr marL="914400" indent="-468313" algn="just">
              <a:buFont typeface="Wingdings" pitchFamily="2" charset="2"/>
              <a:buChar char="Ø"/>
              <a:defRPr/>
            </a:pPr>
            <a:r>
              <a:rPr lang="en-US" dirty="0">
                <a:latin typeface="Times New Roman" panose="02020603050405020304" pitchFamily="18" charset="0"/>
                <a:cs typeface="Times New Roman" panose="02020603050405020304" pitchFamily="18" charset="0"/>
              </a:rPr>
              <a:t>To become able to explain the usage of Common Key               cryptography and Public Key cryptography.</a:t>
            </a:r>
          </a:p>
          <a:p>
            <a:pPr marL="914400" indent="-468313" algn="just">
              <a:buFont typeface="Wingdings" pitchFamily="2" charset="2"/>
              <a:buChar char="Ø"/>
              <a:defRPr/>
            </a:pPr>
            <a:r>
              <a:rPr lang="en-US" dirty="0">
                <a:latin typeface="Times New Roman" panose="02020603050405020304" pitchFamily="18" charset="0"/>
                <a:cs typeface="Times New Roman" panose="02020603050405020304" pitchFamily="18" charset="0"/>
              </a:rPr>
              <a:t>To become able to explain the mechanism to protect                 confidentiality and completeness of data.</a:t>
            </a:r>
          </a:p>
          <a:p>
            <a:endParaRPr lang="en-US" dirty="0"/>
          </a:p>
        </p:txBody>
      </p:sp>
    </p:spTree>
    <p:extLst>
      <p:ext uri="{BB962C8B-B14F-4D97-AF65-F5344CB8AC3E}">
        <p14:creationId xmlns:p14="http://schemas.microsoft.com/office/powerpoint/2010/main" val="244057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Requirements</a:t>
            </a:r>
            <a:endParaRPr lang="en-US" dirty="0"/>
          </a:p>
        </p:txBody>
      </p:sp>
      <p:sp>
        <p:nvSpPr>
          <p:cNvPr id="3" name="Content Placeholder 2"/>
          <p:cNvSpPr>
            <a:spLocks noGrp="1"/>
          </p:cNvSpPr>
          <p:nvPr>
            <p:ph idx="1"/>
          </p:nvPr>
        </p:nvSpPr>
        <p:spPr/>
        <p:txBody>
          <a:bodyPr/>
          <a:lstStyle/>
          <a:p>
            <a:pPr algn="just"/>
            <a:r>
              <a:rPr lang="en-US" altLang="zh-CN" dirty="0" smtClean="0">
                <a:latin typeface="Times New Roman" panose="02020603050405020304" pitchFamily="18" charset="0"/>
                <a:cs typeface="Times New Roman" panose="02020603050405020304" pitchFamily="18" charset="0"/>
              </a:rPr>
              <a:t>Basic Requirements</a:t>
            </a:r>
          </a:p>
          <a:p>
            <a:pPr lvl="1" algn="just"/>
            <a:r>
              <a:rPr lang="en-US" altLang="zh-CN" dirty="0" smtClean="0">
                <a:latin typeface="Times New Roman" panose="02020603050405020304" pitchFamily="18" charset="0"/>
                <a:cs typeface="Times New Roman" panose="02020603050405020304" pitchFamily="18" charset="0"/>
              </a:rPr>
              <a:t>Read materials before/after class.</a:t>
            </a:r>
          </a:p>
          <a:p>
            <a:pPr lvl="1" algn="just"/>
            <a:r>
              <a:rPr lang="en-US" altLang="zh-CN" dirty="0" smtClean="0">
                <a:latin typeface="Times New Roman" panose="02020603050405020304" pitchFamily="18" charset="0"/>
                <a:cs typeface="Times New Roman" panose="02020603050405020304" pitchFamily="18" charset="0"/>
              </a:rPr>
              <a:t>Work on your homework individually.</a:t>
            </a:r>
          </a:p>
          <a:p>
            <a:pPr lvl="2" algn="just"/>
            <a:r>
              <a:rPr lang="en-US" altLang="zh-CN" dirty="0" smtClean="0">
                <a:latin typeface="Times New Roman" panose="02020603050405020304" pitchFamily="18" charset="0"/>
                <a:cs typeface="Times New Roman" panose="02020603050405020304" pitchFamily="18" charset="0"/>
              </a:rPr>
              <a:t>Discussions are encouraged but don’t copy others’ work.</a:t>
            </a:r>
          </a:p>
          <a:p>
            <a:pPr lvl="1" algn="just"/>
            <a:r>
              <a:rPr lang="en-US" altLang="zh-CN" b="1" dirty="0" smtClean="0">
                <a:latin typeface="Times New Roman" panose="02020603050405020304" pitchFamily="18" charset="0"/>
                <a:cs typeface="Times New Roman" panose="02020603050405020304" pitchFamily="18" charset="0"/>
              </a:rPr>
              <a:t>Get you hands dirty</a:t>
            </a:r>
            <a:r>
              <a:rPr lang="en-US" altLang="zh-CN" dirty="0" smtClean="0">
                <a:latin typeface="Times New Roman" panose="02020603050405020304" pitchFamily="18" charset="0"/>
                <a:cs typeface="Times New Roman" panose="02020603050405020304" pitchFamily="18" charset="0"/>
              </a:rPr>
              <a:t>! </a:t>
            </a:r>
          </a:p>
          <a:p>
            <a:pPr lvl="2" algn="just"/>
            <a:r>
              <a:rPr lang="en-US" altLang="zh-CN" dirty="0" smtClean="0">
                <a:latin typeface="Times New Roman" panose="02020603050405020304" pitchFamily="18" charset="0"/>
                <a:cs typeface="Times New Roman" panose="02020603050405020304" pitchFamily="18" charset="0"/>
              </a:rPr>
              <a:t>Experiment with ideas presented in class and gain first-hand knowledge! </a:t>
            </a:r>
          </a:p>
          <a:p>
            <a:pPr lvl="1" algn="just"/>
            <a:r>
              <a:rPr lang="en-US" altLang="zh-CN" dirty="0" smtClean="0">
                <a:latin typeface="Times New Roman" panose="02020603050405020304" pitchFamily="18" charset="0"/>
                <a:cs typeface="Times New Roman" panose="02020603050405020304" pitchFamily="18" charset="0"/>
              </a:rPr>
              <a:t>Come to class and </a:t>
            </a:r>
            <a:r>
              <a:rPr lang="en-US" altLang="zh-CN" b="1" dirty="0" smtClean="0">
                <a:latin typeface="Times New Roman" panose="02020603050405020304" pitchFamily="18" charset="0"/>
                <a:cs typeface="Times New Roman" panose="02020603050405020304" pitchFamily="18" charset="0"/>
              </a:rPr>
              <a:t>DON’T</a:t>
            </a:r>
            <a:r>
              <a:rPr lang="en-US" altLang="zh-CN" dirty="0" smtClean="0">
                <a:latin typeface="Times New Roman" panose="02020603050405020304" pitchFamily="18" charset="0"/>
                <a:cs typeface="Times New Roman" panose="02020603050405020304" pitchFamily="18" charset="0"/>
              </a:rPr>
              <a:t> hesitate to speak if you have any      questions/comments/suggestions!</a:t>
            </a:r>
          </a:p>
          <a:p>
            <a:pPr lvl="1" algn="just"/>
            <a:r>
              <a:rPr lang="en-US" altLang="zh-CN" dirty="0" smtClean="0">
                <a:latin typeface="Times New Roman" panose="02020603050405020304" pitchFamily="18" charset="0"/>
                <a:cs typeface="Times New Roman" panose="02020603050405020304" pitchFamily="18" charset="0"/>
              </a:rPr>
              <a:t>Student participation is important!</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6813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Content to be covered</a:t>
            </a:r>
            <a:endParaRPr lang="en-US" dirty="0"/>
          </a:p>
        </p:txBody>
      </p:sp>
      <p:sp>
        <p:nvSpPr>
          <p:cNvPr id="3" name="Content Placeholder 2"/>
          <p:cNvSpPr>
            <a:spLocks noGrp="1"/>
          </p:cNvSpPr>
          <p:nvPr>
            <p:ph idx="1"/>
          </p:nvPr>
        </p:nvSpPr>
        <p:spPr/>
        <p:txBody>
          <a:bodyPr/>
          <a:lstStyle/>
          <a:p>
            <a:pPr algn="just"/>
            <a:r>
              <a:rPr lang="en-US" altLang="zh-CN" dirty="0" smtClean="0">
                <a:latin typeface="Times New Roman" panose="02020603050405020304" pitchFamily="18" charset="0"/>
                <a:cs typeface="Times New Roman" panose="02020603050405020304" pitchFamily="18" charset="0"/>
              </a:rPr>
              <a:t>The meaning of computer Security</a:t>
            </a:r>
          </a:p>
          <a:p>
            <a:pPr algn="just"/>
            <a:r>
              <a:rPr lang="en-US" altLang="zh-CN" dirty="0" smtClean="0">
                <a:latin typeface="Times New Roman" panose="02020603050405020304" pitchFamily="18" charset="0"/>
                <a:cs typeface="Times New Roman" panose="02020603050405020304" pitchFamily="18" charset="0"/>
              </a:rPr>
              <a:t>Importance</a:t>
            </a:r>
          </a:p>
          <a:p>
            <a:pPr algn="just"/>
            <a:r>
              <a:rPr lang="en-US" altLang="zh-CN" dirty="0" smtClean="0">
                <a:latin typeface="Times New Roman" panose="02020603050405020304" pitchFamily="18" charset="0"/>
                <a:cs typeface="Times New Roman" panose="02020603050405020304" pitchFamily="18" charset="0"/>
              </a:rPr>
              <a:t>Data Security Goals</a:t>
            </a:r>
          </a:p>
        </p:txBody>
      </p:sp>
    </p:spTree>
    <p:extLst>
      <p:ext uri="{BB962C8B-B14F-4D97-AF65-F5344CB8AC3E}">
        <p14:creationId xmlns:p14="http://schemas.microsoft.com/office/powerpoint/2010/main" val="199396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The core content of this course comprises of    the following 4 modules:</a:t>
            </a:r>
            <a:endParaRPr lang="en-US" dirty="0"/>
          </a:p>
        </p:txBody>
      </p:sp>
      <p:sp>
        <p:nvSpPr>
          <p:cNvPr id="3" name="Content Placeholder 2"/>
          <p:cNvSpPr>
            <a:spLocks noGrp="1"/>
          </p:cNvSpPr>
          <p:nvPr>
            <p:ph idx="1"/>
          </p:nvPr>
        </p:nvSpPr>
        <p:spPr/>
        <p:txBody>
          <a:bodyPr/>
          <a:lstStyle/>
          <a:p>
            <a:pPr algn="just"/>
            <a:r>
              <a:rPr lang="en-US" altLang="zh-CN" dirty="0" smtClean="0">
                <a:latin typeface="Times New Roman" panose="02020603050405020304" pitchFamily="18" charset="0"/>
                <a:cs typeface="Times New Roman" panose="02020603050405020304" pitchFamily="18" charset="0"/>
              </a:rPr>
              <a:t>Module I</a:t>
            </a:r>
            <a:r>
              <a:rPr lang="en-US" altLang="zh-CN" dirty="0" smtClean="0">
                <a:latin typeface="Times New Roman" panose="02020603050405020304" pitchFamily="18" charset="0"/>
                <a:cs typeface="Times New Roman" panose="02020603050405020304" pitchFamily="18" charset="0"/>
                <a:sym typeface="Wingdings" panose="05000000000000000000" pitchFamily="2" charset="2"/>
              </a:rPr>
              <a:t> The security problem in computing</a:t>
            </a:r>
          </a:p>
          <a:p>
            <a:pPr algn="just"/>
            <a:r>
              <a:rPr lang="en-US" altLang="zh-CN" dirty="0" smtClean="0">
                <a:latin typeface="Times New Roman" panose="02020603050405020304" pitchFamily="18" charset="0"/>
                <a:cs typeface="Times New Roman" panose="02020603050405020304" pitchFamily="18" charset="0"/>
                <a:sym typeface="Wingdings" panose="05000000000000000000" pitchFamily="2" charset="2"/>
              </a:rPr>
              <a:t>Module II  Program security</a:t>
            </a:r>
          </a:p>
          <a:p>
            <a:pPr algn="just"/>
            <a:r>
              <a:rPr lang="en-US" altLang="zh-CN" dirty="0" smtClean="0">
                <a:latin typeface="Times New Roman" panose="02020603050405020304" pitchFamily="18" charset="0"/>
                <a:cs typeface="Times New Roman" panose="02020603050405020304" pitchFamily="18" charset="0"/>
                <a:sym typeface="Wingdings" panose="05000000000000000000" pitchFamily="2" charset="2"/>
              </a:rPr>
              <a:t>Module III  Database Security</a:t>
            </a:r>
          </a:p>
          <a:p>
            <a:pPr algn="just"/>
            <a:r>
              <a:rPr lang="en-US" altLang="zh-CN" dirty="0" smtClean="0">
                <a:latin typeface="Times New Roman" panose="02020603050405020304" pitchFamily="18" charset="0"/>
                <a:cs typeface="Times New Roman" panose="02020603050405020304" pitchFamily="18" charset="0"/>
                <a:sym typeface="Wingdings" panose="05000000000000000000" pitchFamily="2" charset="2"/>
              </a:rPr>
              <a:t>Module IV  Administering Security</a:t>
            </a:r>
            <a:endParaRPr lang="en-US" altLang="zh-CN" dirty="0" smtClean="0">
              <a:latin typeface="Times New Roman" panose="02020603050405020304" pitchFamily="18" charset="0"/>
              <a:cs typeface="Times New Roman" panose="02020603050405020304" pitchFamily="18" charset="0"/>
            </a:endParaRPr>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88388" y="2852739"/>
            <a:ext cx="20875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04063" y="4976814"/>
            <a:ext cx="2627312"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38589" y="4732339"/>
            <a:ext cx="2655887"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17588" y="4581526"/>
            <a:ext cx="2411412"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1915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latin typeface="Times New Roman" panose="02020603050405020304" pitchFamily="18" charset="0"/>
                <a:cs typeface="Times New Roman" panose="02020603050405020304" pitchFamily="18" charset="0"/>
              </a:rPr>
              <a:t>The meaning of computer security</a:t>
            </a:r>
            <a:endParaRPr lang="en-US" dirty="0"/>
          </a:p>
        </p:txBody>
      </p:sp>
      <p:sp>
        <p:nvSpPr>
          <p:cNvPr id="3" name="Content Placeholder 2"/>
          <p:cNvSpPr>
            <a:spLocks noGrp="1"/>
          </p:cNvSpPr>
          <p:nvPr>
            <p:ph idx="1"/>
          </p:nvPr>
        </p:nvSpPr>
        <p:spPr/>
        <p:txBody>
          <a:bodyPr/>
          <a:lstStyle/>
          <a:p>
            <a:pPr algn="just"/>
            <a:r>
              <a:rPr lang="en-US" altLang="en-US" sz="2400" dirty="0" smtClean="0">
                <a:latin typeface="Times New Roman" panose="02020603050405020304" pitchFamily="18" charset="0"/>
                <a:cs typeface="Times New Roman" panose="02020603050405020304" pitchFamily="18" charset="0"/>
              </a:rPr>
              <a:t>The meaning of the term computer security has evolved in recent years. Before the problem of data security became widely publicized in the       media, most people's idea of computer security focused on the physical machine. Traditionally, computer facilities have been physically              protected for three reasons: </a:t>
            </a:r>
          </a:p>
          <a:p>
            <a:pPr lvl="1" algn="just"/>
            <a:r>
              <a:rPr lang="en-US" altLang="en-US" dirty="0" smtClean="0">
                <a:latin typeface="Times New Roman" panose="02020603050405020304" pitchFamily="18" charset="0"/>
                <a:cs typeface="Times New Roman" panose="02020603050405020304" pitchFamily="18" charset="0"/>
              </a:rPr>
              <a:t>To prevent theft of or damage to the hardware </a:t>
            </a:r>
          </a:p>
          <a:p>
            <a:pPr lvl="1" algn="just"/>
            <a:r>
              <a:rPr lang="en-US" altLang="en-US" dirty="0" smtClean="0">
                <a:latin typeface="Times New Roman" panose="02020603050405020304" pitchFamily="18" charset="0"/>
                <a:cs typeface="Times New Roman" panose="02020603050405020304" pitchFamily="18" charset="0"/>
              </a:rPr>
              <a:t>To prevent theft of or damage to the information </a:t>
            </a:r>
          </a:p>
          <a:p>
            <a:pPr lvl="1" algn="just"/>
            <a:r>
              <a:rPr lang="en-US" altLang="en-US" dirty="0" smtClean="0">
                <a:latin typeface="Times New Roman" panose="02020603050405020304" pitchFamily="18" charset="0"/>
                <a:cs typeface="Times New Roman" panose="02020603050405020304" pitchFamily="18" charset="0"/>
              </a:rPr>
              <a:t>To prevent disruption of service</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212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774</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宋体</vt:lpstr>
      <vt:lpstr>Arial</vt:lpstr>
      <vt:lpstr>Calibri</vt:lpstr>
      <vt:lpstr>Calibri Light</vt:lpstr>
      <vt:lpstr>Times New Roman</vt:lpstr>
      <vt:lpstr>Wingdings</vt:lpstr>
      <vt:lpstr>Office Theme</vt:lpstr>
      <vt:lpstr>Information Security   Engr. Syed Rizwan</vt:lpstr>
      <vt:lpstr>Course: Information Security</vt:lpstr>
      <vt:lpstr>WhatsApp Group</vt:lpstr>
      <vt:lpstr>Course Aims/Objectives</vt:lpstr>
      <vt:lpstr>Learning Outcomes</vt:lpstr>
      <vt:lpstr>Requirements</vt:lpstr>
      <vt:lpstr>Content to be covered</vt:lpstr>
      <vt:lpstr>The core content of this course comprises of    the following 4 modules:</vt:lpstr>
      <vt:lpstr>The meaning of computer security</vt:lpstr>
      <vt:lpstr>Importance</vt:lpstr>
      <vt:lpstr>Data Security Goals</vt:lpstr>
      <vt:lpstr>Data Security Goals</vt:lpstr>
      <vt:lpstr>Confidentiality</vt:lpstr>
      <vt:lpstr>Integrity</vt:lpstr>
      <vt:lpstr>Availability</vt:lpstr>
      <vt:lpstr>CIAAA (5 Principles of Security)</vt:lpstr>
      <vt:lpstr>Authenticity</vt:lpstr>
      <vt:lpstr>Questions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Engr. Syed Rizwan</dc:title>
  <dc:creator>Microsoft account</dc:creator>
  <cp:lastModifiedBy>shah</cp:lastModifiedBy>
  <cp:revision>10</cp:revision>
  <dcterms:created xsi:type="dcterms:W3CDTF">2023-03-05T16:15:10Z</dcterms:created>
  <dcterms:modified xsi:type="dcterms:W3CDTF">2023-09-20T01:56:21Z</dcterms:modified>
</cp:coreProperties>
</file>