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96" r:id="rId3"/>
    <p:sldId id="297" r:id="rId4"/>
    <p:sldId id="298" r:id="rId5"/>
    <p:sldId id="314" r:id="rId6"/>
    <p:sldId id="315" r:id="rId7"/>
    <p:sldId id="316" r:id="rId8"/>
    <p:sldId id="317" r:id="rId9"/>
    <p:sldId id="318" r:id="rId10"/>
    <p:sldId id="319" r:id="rId11"/>
    <p:sldId id="320" r:id="rId12"/>
    <p:sldId id="321" r:id="rId13"/>
    <p:sldId id="322" r:id="rId14"/>
    <p:sldId id="323" r:id="rId15"/>
    <p:sldId id="324" r:id="rId16"/>
    <p:sldId id="329" r:id="rId17"/>
    <p:sldId id="33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8" d="100"/>
          <a:sy n="88" d="100"/>
        </p:scale>
        <p:origin x="5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4CB974-3E04-40B8-9F8A-5B475DB9E0CA}" type="datetimeFigureOut">
              <a:rPr lang="en-US" smtClean="0"/>
              <a:t>3/16/2023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E20BB2-4891-436E-AC34-19DC38D4BD71}" type="slidenum">
              <a:rPr lang="en-US" smtClean="0"/>
              <a:t>‹#›</a:t>
            </a:fld>
            <a:endParaRPr lang="en-US"/>
          </a:p>
        </p:txBody>
      </p:sp>
    </p:spTree>
    <p:extLst>
      <p:ext uri="{BB962C8B-B14F-4D97-AF65-F5344CB8AC3E}">
        <p14:creationId xmlns:p14="http://schemas.microsoft.com/office/powerpoint/2010/main" val="668038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DE4E33D-991D-46AC-B66D-77FE2084B517}" type="datetimeFigureOut">
              <a:rPr lang="en-US" smtClean="0"/>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2AA1C-CD64-4E2D-A1B1-C7F1707B98BF}" type="slidenum">
              <a:rPr lang="en-US" smtClean="0"/>
              <a:t>‹#›</a:t>
            </a:fld>
            <a:endParaRPr lang="en-US"/>
          </a:p>
        </p:txBody>
      </p:sp>
    </p:spTree>
    <p:extLst>
      <p:ext uri="{BB962C8B-B14F-4D97-AF65-F5344CB8AC3E}">
        <p14:creationId xmlns:p14="http://schemas.microsoft.com/office/powerpoint/2010/main" val="2179421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E4E33D-991D-46AC-B66D-77FE2084B517}" type="datetimeFigureOut">
              <a:rPr lang="en-US" smtClean="0"/>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2AA1C-CD64-4E2D-A1B1-C7F1707B98BF}" type="slidenum">
              <a:rPr lang="en-US" smtClean="0"/>
              <a:t>‹#›</a:t>
            </a:fld>
            <a:endParaRPr lang="en-US"/>
          </a:p>
        </p:txBody>
      </p:sp>
    </p:spTree>
    <p:extLst>
      <p:ext uri="{BB962C8B-B14F-4D97-AF65-F5344CB8AC3E}">
        <p14:creationId xmlns:p14="http://schemas.microsoft.com/office/powerpoint/2010/main" val="4165766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E4E33D-991D-46AC-B66D-77FE2084B517}" type="datetimeFigureOut">
              <a:rPr lang="en-US" smtClean="0"/>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2AA1C-CD64-4E2D-A1B1-C7F1707B98BF}" type="slidenum">
              <a:rPr lang="en-US" smtClean="0"/>
              <a:t>‹#›</a:t>
            </a:fld>
            <a:endParaRPr lang="en-US"/>
          </a:p>
        </p:txBody>
      </p:sp>
    </p:spTree>
    <p:extLst>
      <p:ext uri="{BB962C8B-B14F-4D97-AF65-F5344CB8AC3E}">
        <p14:creationId xmlns:p14="http://schemas.microsoft.com/office/powerpoint/2010/main" val="1504995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E4E33D-991D-46AC-B66D-77FE2084B517}" type="datetimeFigureOut">
              <a:rPr lang="en-US" smtClean="0"/>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2AA1C-CD64-4E2D-A1B1-C7F1707B98BF}" type="slidenum">
              <a:rPr lang="en-US" smtClean="0"/>
              <a:t>‹#›</a:t>
            </a:fld>
            <a:endParaRPr lang="en-US"/>
          </a:p>
        </p:txBody>
      </p:sp>
    </p:spTree>
    <p:extLst>
      <p:ext uri="{BB962C8B-B14F-4D97-AF65-F5344CB8AC3E}">
        <p14:creationId xmlns:p14="http://schemas.microsoft.com/office/powerpoint/2010/main" val="1965288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E4E33D-991D-46AC-B66D-77FE2084B517}" type="datetimeFigureOut">
              <a:rPr lang="en-US" smtClean="0"/>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2AA1C-CD64-4E2D-A1B1-C7F1707B98BF}" type="slidenum">
              <a:rPr lang="en-US" smtClean="0"/>
              <a:t>‹#›</a:t>
            </a:fld>
            <a:endParaRPr lang="en-US"/>
          </a:p>
        </p:txBody>
      </p:sp>
    </p:spTree>
    <p:extLst>
      <p:ext uri="{BB962C8B-B14F-4D97-AF65-F5344CB8AC3E}">
        <p14:creationId xmlns:p14="http://schemas.microsoft.com/office/powerpoint/2010/main" val="102716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DE4E33D-991D-46AC-B66D-77FE2084B517}" type="datetimeFigureOut">
              <a:rPr lang="en-US" smtClean="0"/>
              <a:t>3/16/2023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32AA1C-CD64-4E2D-A1B1-C7F1707B98BF}" type="slidenum">
              <a:rPr lang="en-US" smtClean="0"/>
              <a:t>‹#›</a:t>
            </a:fld>
            <a:endParaRPr lang="en-US"/>
          </a:p>
        </p:txBody>
      </p:sp>
    </p:spTree>
    <p:extLst>
      <p:ext uri="{BB962C8B-B14F-4D97-AF65-F5344CB8AC3E}">
        <p14:creationId xmlns:p14="http://schemas.microsoft.com/office/powerpoint/2010/main" val="2550281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DE4E33D-991D-46AC-B66D-77FE2084B517}" type="datetimeFigureOut">
              <a:rPr lang="en-US" smtClean="0"/>
              <a:t>3/16/2023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32AA1C-CD64-4E2D-A1B1-C7F1707B98BF}" type="slidenum">
              <a:rPr lang="en-US" smtClean="0"/>
              <a:t>‹#›</a:t>
            </a:fld>
            <a:endParaRPr lang="en-US"/>
          </a:p>
        </p:txBody>
      </p:sp>
    </p:spTree>
    <p:extLst>
      <p:ext uri="{BB962C8B-B14F-4D97-AF65-F5344CB8AC3E}">
        <p14:creationId xmlns:p14="http://schemas.microsoft.com/office/powerpoint/2010/main" val="1221371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DE4E33D-991D-46AC-B66D-77FE2084B517}" type="datetimeFigureOut">
              <a:rPr lang="en-US" smtClean="0"/>
              <a:t>3/16/2023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32AA1C-CD64-4E2D-A1B1-C7F1707B98BF}" type="slidenum">
              <a:rPr lang="en-US" smtClean="0"/>
              <a:t>‹#›</a:t>
            </a:fld>
            <a:endParaRPr lang="en-US"/>
          </a:p>
        </p:txBody>
      </p:sp>
    </p:spTree>
    <p:extLst>
      <p:ext uri="{BB962C8B-B14F-4D97-AF65-F5344CB8AC3E}">
        <p14:creationId xmlns:p14="http://schemas.microsoft.com/office/powerpoint/2010/main" val="3346483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E4E33D-991D-46AC-B66D-77FE2084B517}" type="datetimeFigureOut">
              <a:rPr lang="en-US" smtClean="0"/>
              <a:t>3/16/2023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32AA1C-CD64-4E2D-A1B1-C7F1707B98BF}" type="slidenum">
              <a:rPr lang="en-US" smtClean="0"/>
              <a:t>‹#›</a:t>
            </a:fld>
            <a:endParaRPr lang="en-US"/>
          </a:p>
        </p:txBody>
      </p:sp>
    </p:spTree>
    <p:extLst>
      <p:ext uri="{BB962C8B-B14F-4D97-AF65-F5344CB8AC3E}">
        <p14:creationId xmlns:p14="http://schemas.microsoft.com/office/powerpoint/2010/main" val="330236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E4E33D-991D-46AC-B66D-77FE2084B517}" type="datetimeFigureOut">
              <a:rPr lang="en-US" smtClean="0"/>
              <a:t>3/16/2023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32AA1C-CD64-4E2D-A1B1-C7F1707B98BF}" type="slidenum">
              <a:rPr lang="en-US" smtClean="0"/>
              <a:t>‹#›</a:t>
            </a:fld>
            <a:endParaRPr lang="en-US"/>
          </a:p>
        </p:txBody>
      </p:sp>
    </p:spTree>
    <p:extLst>
      <p:ext uri="{BB962C8B-B14F-4D97-AF65-F5344CB8AC3E}">
        <p14:creationId xmlns:p14="http://schemas.microsoft.com/office/powerpoint/2010/main" val="3080172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E4E33D-991D-46AC-B66D-77FE2084B517}" type="datetimeFigureOut">
              <a:rPr lang="en-US" smtClean="0"/>
              <a:t>3/16/2023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32AA1C-CD64-4E2D-A1B1-C7F1707B98BF}" type="slidenum">
              <a:rPr lang="en-US" smtClean="0"/>
              <a:t>‹#›</a:t>
            </a:fld>
            <a:endParaRPr lang="en-US"/>
          </a:p>
        </p:txBody>
      </p:sp>
    </p:spTree>
    <p:extLst>
      <p:ext uri="{BB962C8B-B14F-4D97-AF65-F5344CB8AC3E}">
        <p14:creationId xmlns:p14="http://schemas.microsoft.com/office/powerpoint/2010/main" val="798433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E4E33D-991D-46AC-B66D-77FE2084B517}" type="datetimeFigureOut">
              <a:rPr lang="en-US" smtClean="0"/>
              <a:t>3/16/2023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32AA1C-CD64-4E2D-A1B1-C7F1707B98BF}" type="slidenum">
              <a:rPr lang="en-US" smtClean="0"/>
              <a:t>‹#›</a:t>
            </a:fld>
            <a:endParaRPr lang="en-US"/>
          </a:p>
        </p:txBody>
      </p:sp>
    </p:spTree>
    <p:extLst>
      <p:ext uri="{BB962C8B-B14F-4D97-AF65-F5344CB8AC3E}">
        <p14:creationId xmlns:p14="http://schemas.microsoft.com/office/powerpoint/2010/main" val="6294162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ltLang="en-US" dirty="0" smtClean="0">
                <a:solidFill>
                  <a:schemeClr val="tx1"/>
                </a:solidFill>
                <a:latin typeface="Times New Roman" panose="02020603050405020304" pitchFamily="18" charset="0"/>
                <a:cs typeface="Times New Roman" panose="02020603050405020304" pitchFamily="18" charset="0"/>
              </a:rPr>
              <a:t>Information Security</a:t>
            </a:r>
            <a:br>
              <a:rPr lang="en-US" altLang="en-US" dirty="0" smtClean="0">
                <a:solidFill>
                  <a:schemeClr val="tx1"/>
                </a:solidFill>
                <a:latin typeface="Times New Roman" panose="02020603050405020304" pitchFamily="18" charset="0"/>
                <a:cs typeface="Times New Roman" panose="02020603050405020304" pitchFamily="18" charset="0"/>
              </a:rPr>
            </a:br>
            <a:r>
              <a:rPr lang="en-US" altLang="en-US" sz="4800" dirty="0" smtClean="0">
                <a:solidFill>
                  <a:schemeClr val="tx1"/>
                </a:solidFill>
                <a:latin typeface="Times New Roman" panose="02020603050405020304" pitchFamily="18" charset="0"/>
                <a:cs typeface="Times New Roman" panose="02020603050405020304" pitchFamily="18" charset="0"/>
              </a:rPr>
              <a:t/>
            </a:r>
            <a:br>
              <a:rPr lang="en-US" altLang="en-US" sz="4800" dirty="0" smtClean="0">
                <a:solidFill>
                  <a:schemeClr val="tx1"/>
                </a:solidFill>
                <a:latin typeface="Times New Roman" panose="02020603050405020304" pitchFamily="18" charset="0"/>
                <a:cs typeface="Times New Roman" panose="02020603050405020304" pitchFamily="18" charset="0"/>
              </a:rPr>
            </a:br>
            <a:r>
              <a:rPr lang="en-US" altLang="en-US" sz="4800" dirty="0" smtClean="0">
                <a:solidFill>
                  <a:schemeClr val="tx1"/>
                </a:solidFill>
                <a:latin typeface="Times New Roman" panose="02020603050405020304" pitchFamily="18" charset="0"/>
                <a:cs typeface="Times New Roman" panose="02020603050405020304" pitchFamily="18" charset="0"/>
              </a:rPr>
              <a:t/>
            </a:r>
            <a:br>
              <a:rPr lang="en-US" altLang="en-US" sz="4800" dirty="0" smtClean="0">
                <a:solidFill>
                  <a:schemeClr val="tx1"/>
                </a:solidFill>
                <a:latin typeface="Times New Roman" panose="02020603050405020304" pitchFamily="18" charset="0"/>
                <a:cs typeface="Times New Roman" panose="02020603050405020304" pitchFamily="18" charset="0"/>
              </a:rPr>
            </a:br>
            <a:r>
              <a:rPr lang="en-US" altLang="en-US" sz="4400" dirty="0" smtClean="0">
                <a:solidFill>
                  <a:schemeClr val="tx1"/>
                </a:solidFill>
                <a:latin typeface="Times New Roman" panose="02020603050405020304" pitchFamily="18" charset="0"/>
                <a:cs typeface="Times New Roman" panose="02020603050405020304" pitchFamily="18" charset="0"/>
              </a:rPr>
              <a:t>Engr. Syed Rizwan</a:t>
            </a:r>
            <a:endParaRPr lang="en-US" dirty="0"/>
          </a:p>
        </p:txBody>
      </p:sp>
      <p:pic>
        <p:nvPicPr>
          <p:cNvPr id="4"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81885" y="3602038"/>
            <a:ext cx="6480175" cy="284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8274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latin typeface="Times New Roman" panose="02020603050405020304" pitchFamily="18" charset="0"/>
                <a:cs typeface="Times New Roman" panose="02020603050405020304" pitchFamily="18" charset="0"/>
              </a:rPr>
              <a:t>Key information security concepts</a:t>
            </a:r>
            <a:endParaRPr lang="en-US" dirty="0"/>
          </a:p>
        </p:txBody>
      </p:sp>
      <p:sp>
        <p:nvSpPr>
          <p:cNvPr id="3" name="Content Placeholder 2"/>
          <p:cNvSpPr>
            <a:spLocks noGrp="1"/>
          </p:cNvSpPr>
          <p:nvPr>
            <p:ph idx="1"/>
          </p:nvPr>
        </p:nvSpPr>
        <p:spPr/>
        <p:txBody>
          <a:bodyPr>
            <a:normAutofit/>
          </a:bodyPr>
          <a:lstStyle/>
          <a:p>
            <a:pPr algn="just">
              <a:defRPr/>
            </a:pPr>
            <a:r>
              <a:rPr lang="en-US" sz="2700" dirty="0">
                <a:solidFill>
                  <a:srgbClr val="00B050"/>
                </a:solidFill>
                <a:latin typeface="Times New Roman" panose="02020603050405020304" pitchFamily="18" charset="0"/>
                <a:cs typeface="Times New Roman" panose="02020603050405020304" pitchFamily="18" charset="0"/>
              </a:rPr>
              <a:t>Risk</a:t>
            </a:r>
          </a:p>
          <a:p>
            <a:pPr lvl="1" algn="just">
              <a:defRPr/>
            </a:pPr>
            <a:r>
              <a:rPr lang="en-US" dirty="0">
                <a:latin typeface="Times New Roman" panose="02020603050405020304" pitchFamily="18" charset="0"/>
                <a:cs typeface="Times New Roman" panose="02020603050405020304" pitchFamily="18" charset="0"/>
              </a:rPr>
              <a:t>The probability that something unwanted will happen. Organizations must minimize risk to match their </a:t>
            </a:r>
            <a:r>
              <a:rPr lang="en-US" b="1" dirty="0">
                <a:solidFill>
                  <a:srgbClr val="0070C0"/>
                </a:solidFill>
                <a:latin typeface="Times New Roman" panose="02020603050405020304" pitchFamily="18" charset="0"/>
                <a:cs typeface="Times New Roman" panose="02020603050405020304" pitchFamily="18" charset="0"/>
              </a:rPr>
              <a:t>risk appetite</a:t>
            </a:r>
            <a:r>
              <a:rPr lang="en-US" dirty="0">
                <a:latin typeface="Times New Roman" panose="02020603050405020304" pitchFamily="18" charset="0"/>
                <a:cs typeface="Times New Roman" panose="02020603050405020304" pitchFamily="18" charset="0"/>
              </a:rPr>
              <a:t>—the quantity and    nature of risk the organization is willing to   accept.</a:t>
            </a:r>
          </a:p>
          <a:p>
            <a:pPr algn="just">
              <a:defRPr/>
            </a:pPr>
            <a:r>
              <a:rPr lang="en-US" sz="2700" dirty="0">
                <a:solidFill>
                  <a:srgbClr val="00B050"/>
                </a:solidFill>
                <a:latin typeface="Times New Roman" panose="02020603050405020304" pitchFamily="18" charset="0"/>
                <a:cs typeface="Times New Roman" panose="02020603050405020304" pitchFamily="18" charset="0"/>
              </a:rPr>
              <a:t>Subjects</a:t>
            </a:r>
            <a:r>
              <a:rPr lang="en-US" sz="2700" dirty="0">
                <a:latin typeface="Times New Roman" panose="02020603050405020304" pitchFamily="18" charset="0"/>
                <a:cs typeface="Times New Roman" panose="02020603050405020304" pitchFamily="18" charset="0"/>
              </a:rPr>
              <a:t> and </a:t>
            </a:r>
            <a:r>
              <a:rPr lang="en-US" sz="2700" dirty="0">
                <a:solidFill>
                  <a:srgbClr val="00B050"/>
                </a:solidFill>
                <a:latin typeface="Times New Roman" panose="02020603050405020304" pitchFamily="18" charset="0"/>
                <a:cs typeface="Times New Roman" panose="02020603050405020304" pitchFamily="18" charset="0"/>
              </a:rPr>
              <a:t>Objects</a:t>
            </a:r>
          </a:p>
          <a:p>
            <a:pPr lvl="1" algn="just">
              <a:defRPr/>
            </a:pPr>
            <a:r>
              <a:rPr lang="en-US" dirty="0">
                <a:latin typeface="Times New Roman" panose="02020603050405020304" pitchFamily="18" charset="0"/>
                <a:cs typeface="Times New Roman" panose="02020603050405020304" pitchFamily="18" charset="0"/>
              </a:rPr>
              <a:t>A computer can be either the </a:t>
            </a:r>
            <a:r>
              <a:rPr lang="en-US" b="1" dirty="0">
                <a:solidFill>
                  <a:srgbClr val="0070C0"/>
                </a:solidFill>
                <a:latin typeface="Times New Roman" panose="02020603050405020304" pitchFamily="18" charset="0"/>
                <a:cs typeface="Times New Roman" panose="02020603050405020304" pitchFamily="18" charset="0"/>
              </a:rPr>
              <a:t>subject</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of an attack—an agent entity    used to conduct the attack—or the </a:t>
            </a:r>
            <a:r>
              <a:rPr lang="en-US" b="1" dirty="0">
                <a:solidFill>
                  <a:srgbClr val="0070C0"/>
                </a:solidFill>
                <a:latin typeface="Times New Roman" panose="02020603050405020304" pitchFamily="18" charset="0"/>
                <a:cs typeface="Times New Roman" panose="02020603050405020304" pitchFamily="18" charset="0"/>
              </a:rPr>
              <a:t>object</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of an attack—the target      entity. </a:t>
            </a:r>
          </a:p>
          <a:p>
            <a:pPr lvl="1" algn="just">
              <a:defRPr/>
            </a:pPr>
            <a:r>
              <a:rPr lang="en-US" dirty="0">
                <a:latin typeface="Times New Roman" panose="02020603050405020304" pitchFamily="18" charset="0"/>
                <a:cs typeface="Times New Roman" panose="02020603050405020304" pitchFamily="18" charset="0"/>
              </a:rPr>
              <a:t>A computer can be both the subject and object of an attack, when, for example, it is compromised by an attack (object), and is then used to attack other systems (subject).</a:t>
            </a:r>
          </a:p>
        </p:txBody>
      </p:sp>
    </p:spTree>
    <p:extLst>
      <p:ext uri="{BB962C8B-B14F-4D97-AF65-F5344CB8AC3E}">
        <p14:creationId xmlns:p14="http://schemas.microsoft.com/office/powerpoint/2010/main" val="1512069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latin typeface="Times New Roman" panose="02020603050405020304" pitchFamily="18" charset="0"/>
                <a:cs typeface="Times New Roman" panose="02020603050405020304" pitchFamily="18" charset="0"/>
              </a:rPr>
              <a:t>Key information security concepts</a:t>
            </a:r>
            <a:endParaRPr lang="en-US" dirty="0"/>
          </a:p>
        </p:txBody>
      </p:sp>
      <p:sp>
        <p:nvSpPr>
          <p:cNvPr id="3" name="Content Placeholder 2"/>
          <p:cNvSpPr>
            <a:spLocks noGrp="1"/>
          </p:cNvSpPr>
          <p:nvPr>
            <p:ph idx="1"/>
          </p:nvPr>
        </p:nvSpPr>
        <p:spPr/>
        <p:txBody>
          <a:bodyPr>
            <a:normAutofit/>
          </a:bodyPr>
          <a:lstStyle/>
          <a:p>
            <a:pPr algn="just">
              <a:defRPr/>
            </a:pPr>
            <a:r>
              <a:rPr lang="en-US" sz="2700" dirty="0">
                <a:solidFill>
                  <a:srgbClr val="00B050"/>
                </a:solidFill>
                <a:latin typeface="Times New Roman" panose="02020603050405020304" pitchFamily="18" charset="0"/>
                <a:cs typeface="Times New Roman" panose="02020603050405020304" pitchFamily="18" charset="0"/>
              </a:rPr>
              <a:t>Threat</a:t>
            </a:r>
            <a:r>
              <a:rPr lang="en-US" sz="2700" dirty="0">
                <a:latin typeface="Times New Roman" panose="02020603050405020304" pitchFamily="18" charset="0"/>
                <a:cs typeface="Times New Roman" panose="02020603050405020304" pitchFamily="18" charset="0"/>
              </a:rPr>
              <a:t> </a:t>
            </a:r>
          </a:p>
          <a:p>
            <a:pPr lvl="1" algn="just">
              <a:defRPr/>
            </a:pPr>
            <a:r>
              <a:rPr lang="en-US" dirty="0">
                <a:latin typeface="Times New Roman" panose="02020603050405020304" pitchFamily="18" charset="0"/>
                <a:cs typeface="Times New Roman" panose="02020603050405020304" pitchFamily="18" charset="0"/>
              </a:rPr>
              <a:t>A category of </a:t>
            </a:r>
            <a:r>
              <a:rPr lang="en-US" dirty="0">
                <a:solidFill>
                  <a:srgbClr val="0070C0"/>
                </a:solidFill>
                <a:latin typeface="Times New Roman" panose="02020603050405020304" pitchFamily="18" charset="0"/>
                <a:cs typeface="Times New Roman" panose="02020603050405020304" pitchFamily="18" charset="0"/>
              </a:rPr>
              <a:t>objects</a:t>
            </a:r>
            <a:r>
              <a:rPr lang="en-US" dirty="0">
                <a:latin typeface="Times New Roman" panose="02020603050405020304" pitchFamily="18" charset="0"/>
                <a:cs typeface="Times New Roman" panose="02020603050405020304" pitchFamily="18" charset="0"/>
              </a:rPr>
              <a:t>, </a:t>
            </a:r>
            <a:r>
              <a:rPr lang="en-US" dirty="0">
                <a:solidFill>
                  <a:srgbClr val="0070C0"/>
                </a:solidFill>
                <a:latin typeface="Times New Roman" panose="02020603050405020304" pitchFamily="18" charset="0"/>
                <a:cs typeface="Times New Roman" panose="02020603050405020304" pitchFamily="18" charset="0"/>
              </a:rPr>
              <a:t>persons</a:t>
            </a:r>
            <a:r>
              <a:rPr lang="en-US" dirty="0">
                <a:latin typeface="Times New Roman" panose="02020603050405020304" pitchFamily="18" charset="0"/>
                <a:cs typeface="Times New Roman" panose="02020603050405020304" pitchFamily="18" charset="0"/>
              </a:rPr>
              <a:t>, or other entities that presents a danger to an asset. </a:t>
            </a:r>
          </a:p>
          <a:p>
            <a:pPr lvl="1" algn="just">
              <a:defRPr/>
            </a:pPr>
            <a:r>
              <a:rPr lang="en-US" dirty="0">
                <a:latin typeface="Times New Roman" panose="02020603050405020304" pitchFamily="18" charset="0"/>
                <a:cs typeface="Times New Roman" panose="02020603050405020304" pitchFamily="18" charset="0"/>
              </a:rPr>
              <a:t>Threats are always present and can be purposeful or undirected. </a:t>
            </a:r>
          </a:p>
          <a:p>
            <a:pPr lvl="2" algn="just">
              <a:defRPr/>
            </a:pPr>
            <a:r>
              <a:rPr lang="en-US" i="1" dirty="0">
                <a:latin typeface="Times New Roman" panose="02020603050405020304" pitchFamily="18" charset="0"/>
                <a:cs typeface="Times New Roman" panose="02020603050405020304" pitchFamily="18" charset="0"/>
              </a:rPr>
              <a:t>For example, </a:t>
            </a:r>
            <a:r>
              <a:rPr lang="en-US" i="1" dirty="0">
                <a:solidFill>
                  <a:srgbClr val="7E0000"/>
                </a:solidFill>
                <a:latin typeface="Times New Roman" panose="02020603050405020304" pitchFamily="18" charset="0"/>
                <a:cs typeface="Times New Roman" panose="02020603050405020304" pitchFamily="18" charset="0"/>
              </a:rPr>
              <a:t>hackers</a:t>
            </a:r>
            <a:r>
              <a:rPr lang="en-US" i="1" dirty="0">
                <a:latin typeface="Times New Roman" panose="02020603050405020304" pitchFamily="18" charset="0"/>
                <a:cs typeface="Times New Roman" panose="02020603050405020304" pitchFamily="18" charset="0"/>
              </a:rPr>
              <a:t> </a:t>
            </a:r>
            <a:r>
              <a:rPr lang="en-US" i="1" dirty="0">
                <a:solidFill>
                  <a:srgbClr val="0070C0"/>
                </a:solidFill>
                <a:latin typeface="Times New Roman" panose="02020603050405020304" pitchFamily="18" charset="0"/>
                <a:cs typeface="Times New Roman" panose="02020603050405020304" pitchFamily="18" charset="0"/>
              </a:rPr>
              <a:t>purposefully</a:t>
            </a:r>
            <a:r>
              <a:rPr lang="en-US" i="1" dirty="0">
                <a:latin typeface="Times New Roman" panose="02020603050405020304" pitchFamily="18" charset="0"/>
                <a:cs typeface="Times New Roman" panose="02020603050405020304" pitchFamily="18" charset="0"/>
              </a:rPr>
              <a:t> threaten unprotected information     systems, while severe storms </a:t>
            </a:r>
            <a:r>
              <a:rPr lang="en-US" i="1" dirty="0">
                <a:solidFill>
                  <a:srgbClr val="0070C0"/>
                </a:solidFill>
                <a:latin typeface="Times New Roman" panose="02020603050405020304" pitchFamily="18" charset="0"/>
                <a:cs typeface="Times New Roman" panose="02020603050405020304" pitchFamily="18" charset="0"/>
              </a:rPr>
              <a:t>incidentally</a:t>
            </a:r>
            <a:r>
              <a:rPr lang="en-US" i="1" dirty="0">
                <a:latin typeface="Times New Roman" panose="02020603050405020304" pitchFamily="18" charset="0"/>
                <a:cs typeface="Times New Roman" panose="02020603050405020304" pitchFamily="18" charset="0"/>
              </a:rPr>
              <a:t> threaten buildings and their    contents.</a:t>
            </a:r>
          </a:p>
          <a:p>
            <a:pPr algn="just">
              <a:defRPr/>
            </a:pPr>
            <a:r>
              <a:rPr lang="en-US" sz="2700" dirty="0">
                <a:solidFill>
                  <a:srgbClr val="00B050"/>
                </a:solidFill>
                <a:latin typeface="Times New Roman" panose="02020603050405020304" pitchFamily="18" charset="0"/>
                <a:cs typeface="Times New Roman" panose="02020603050405020304" pitchFamily="18" charset="0"/>
              </a:rPr>
              <a:t>Threat agent</a:t>
            </a:r>
          </a:p>
          <a:p>
            <a:pPr lvl="1" algn="just">
              <a:defRPr/>
            </a:pPr>
            <a:r>
              <a:rPr lang="en-US" dirty="0">
                <a:latin typeface="Times New Roman" panose="02020603050405020304" pitchFamily="18" charset="0"/>
                <a:cs typeface="Times New Roman" panose="02020603050405020304" pitchFamily="18" charset="0"/>
              </a:rPr>
              <a:t>The specific instance or a component of a threat. </a:t>
            </a:r>
          </a:p>
          <a:p>
            <a:pPr lvl="2" algn="just">
              <a:defRPr/>
            </a:pPr>
            <a:r>
              <a:rPr lang="en-US" i="1" dirty="0">
                <a:solidFill>
                  <a:srgbClr val="7E0000"/>
                </a:solidFill>
                <a:latin typeface="Times New Roman" panose="02020603050405020304" pitchFamily="18" charset="0"/>
                <a:cs typeface="Times New Roman" panose="02020603050405020304" pitchFamily="18" charset="0"/>
              </a:rPr>
              <a:t>For example, all hackers in the world present a collective threat, while Kevin </a:t>
            </a:r>
            <a:r>
              <a:rPr lang="en-US" i="1" dirty="0" err="1">
                <a:solidFill>
                  <a:srgbClr val="7E0000"/>
                </a:solidFill>
                <a:latin typeface="Times New Roman" panose="02020603050405020304" pitchFamily="18" charset="0"/>
                <a:cs typeface="Times New Roman" panose="02020603050405020304" pitchFamily="18" charset="0"/>
              </a:rPr>
              <a:t>Mitnick</a:t>
            </a:r>
            <a:r>
              <a:rPr lang="en-US" i="1" dirty="0">
                <a:solidFill>
                  <a:srgbClr val="7E0000"/>
                </a:solidFill>
                <a:latin typeface="Times New Roman" panose="02020603050405020304" pitchFamily="18" charset="0"/>
                <a:cs typeface="Times New Roman" panose="02020603050405020304" pitchFamily="18" charset="0"/>
              </a:rPr>
              <a:t>, who was convicted for hacking into phone systems, is a  specific threat agent.</a:t>
            </a:r>
          </a:p>
        </p:txBody>
      </p:sp>
    </p:spTree>
    <p:extLst>
      <p:ext uri="{BB962C8B-B14F-4D97-AF65-F5344CB8AC3E}">
        <p14:creationId xmlns:p14="http://schemas.microsoft.com/office/powerpoint/2010/main" val="1269934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latin typeface="Times New Roman" panose="02020603050405020304" pitchFamily="18" charset="0"/>
                <a:cs typeface="Times New Roman" panose="02020603050405020304" pitchFamily="18" charset="0"/>
              </a:rPr>
              <a:t>Key information security concepts</a:t>
            </a:r>
            <a:endParaRPr lang="en-US" dirty="0"/>
          </a:p>
        </p:txBody>
      </p:sp>
      <p:sp>
        <p:nvSpPr>
          <p:cNvPr id="3" name="Content Placeholder 2"/>
          <p:cNvSpPr>
            <a:spLocks noGrp="1"/>
          </p:cNvSpPr>
          <p:nvPr>
            <p:ph idx="1"/>
          </p:nvPr>
        </p:nvSpPr>
        <p:spPr/>
        <p:txBody>
          <a:bodyPr>
            <a:normAutofit lnSpcReduction="10000"/>
          </a:bodyPr>
          <a:lstStyle/>
          <a:p>
            <a:pPr algn="just">
              <a:defRPr/>
            </a:pPr>
            <a:r>
              <a:rPr lang="en-US" altLang="en-US" sz="2400" b="1" dirty="0">
                <a:latin typeface="Times New Roman" panose="02020603050405020304" pitchFamily="18" charset="0"/>
                <a:cs typeface="Times New Roman" panose="02020603050405020304" pitchFamily="18" charset="0"/>
              </a:rPr>
              <a:t>Vulnerability:</a:t>
            </a:r>
          </a:p>
          <a:p>
            <a:pPr marL="0" indent="0" algn="just">
              <a:buNone/>
              <a:defRPr/>
            </a:pPr>
            <a:r>
              <a:rPr lang="en-US" altLang="en-US" sz="2400" dirty="0">
                <a:latin typeface="Times New Roman" panose="02020603050405020304" pitchFamily="18" charset="0"/>
                <a:cs typeface="Times New Roman" panose="02020603050405020304" pitchFamily="18" charset="0"/>
              </a:rPr>
              <a:t>Vulnerability is a weakness which allows an attacker to reduce a system's             information assurance. Vulnerability is the intersection of three elements: a          system flaw, attacker access to the flaw, and attacker capability to exploit the       flaw. To exploit vulnerability, an attacker must have at least one applicable tool    or technique that can connect to a system weakness. In this frame, vulnerability is also known as the attack surface.</a:t>
            </a:r>
          </a:p>
          <a:p>
            <a:pPr algn="just">
              <a:defRPr/>
            </a:pPr>
            <a:r>
              <a:rPr lang="en-US" altLang="en-US" sz="2400" b="1" dirty="0">
                <a:latin typeface="Times New Roman" panose="02020603050405020304" pitchFamily="18" charset="0"/>
                <a:cs typeface="Times New Roman" panose="02020603050405020304" pitchFamily="18" charset="0"/>
              </a:rPr>
              <a:t>Backdoors</a:t>
            </a:r>
          </a:p>
          <a:p>
            <a:pPr marL="0" indent="0" algn="just">
              <a:buNone/>
              <a:defRPr/>
            </a:pPr>
            <a:r>
              <a:rPr lang="en-US" altLang="en-US" sz="2400" dirty="0">
                <a:latin typeface="Times New Roman" panose="02020603050405020304" pitchFamily="18" charset="0"/>
                <a:cs typeface="Times New Roman" panose="02020603050405020304" pitchFamily="18" charset="0"/>
              </a:rPr>
              <a:t>A backdoor in a computer system, is a method of bypassing normal                      authentication, securing remote access to a computer, obtaining access to            plaintext, and so on, while attempting to remain undetected. The backdoor may    take the form of an installed program (e.g., Back Orifice), or could be a              modification to an existing program or hardware device.</a:t>
            </a:r>
            <a:endParaRPr lang="fa-IR"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8432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latin typeface="Times New Roman" panose="02020603050405020304" pitchFamily="18" charset="0"/>
                <a:cs typeface="Times New Roman" panose="02020603050405020304" pitchFamily="18" charset="0"/>
              </a:rPr>
              <a:t>Key information security concepts</a:t>
            </a:r>
            <a:endParaRPr lang="en-US" dirty="0"/>
          </a:p>
        </p:txBody>
      </p:sp>
      <p:sp>
        <p:nvSpPr>
          <p:cNvPr id="3" name="Content Placeholder 2"/>
          <p:cNvSpPr>
            <a:spLocks noGrp="1"/>
          </p:cNvSpPr>
          <p:nvPr>
            <p:ph idx="1"/>
          </p:nvPr>
        </p:nvSpPr>
        <p:spPr/>
        <p:txBody>
          <a:bodyPr>
            <a:normAutofit lnSpcReduction="10000"/>
          </a:bodyPr>
          <a:lstStyle/>
          <a:p>
            <a:pPr algn="just">
              <a:defRPr/>
            </a:pPr>
            <a:r>
              <a:rPr lang="en-US" altLang="en-US" sz="2400" b="1" dirty="0">
                <a:latin typeface="Times New Roman" panose="02020603050405020304" pitchFamily="18" charset="0"/>
                <a:cs typeface="Times New Roman" panose="02020603050405020304" pitchFamily="18" charset="0"/>
              </a:rPr>
              <a:t>Direct-access attacks</a:t>
            </a:r>
          </a:p>
          <a:p>
            <a:pPr marL="0" indent="0" algn="just">
              <a:buNone/>
              <a:defRPr/>
            </a:pPr>
            <a:r>
              <a:rPr lang="en-US" altLang="en-US" sz="2400" dirty="0">
                <a:latin typeface="Times New Roman" panose="02020603050405020304" pitchFamily="18" charset="0"/>
                <a:cs typeface="Times New Roman" panose="02020603050405020304" pitchFamily="18" charset="0"/>
              </a:rPr>
              <a:t>An unauthorized user gaining physical access to a computer (or part thereof) can perform many functions, install different types of devices to compromise security, including operating system modifications, software worms, key loggers, and     covert listening devices. The attacker can also easily download large quantities of data onto backup media, for instance CD-R/DVD-R, tape; or portable devices     such as key drives, digital cameras or digital audio players. Another common technique is to boot an operating system contained on a CD-ROM or other bootable media and read the data from the hard drive(s) this way.</a:t>
            </a:r>
          </a:p>
          <a:p>
            <a:pPr algn="just">
              <a:defRPr/>
            </a:pPr>
            <a:r>
              <a:rPr lang="en-US" altLang="en-US" sz="2400" b="1" dirty="0">
                <a:latin typeface="Times New Roman" panose="02020603050405020304" pitchFamily="18" charset="0"/>
                <a:cs typeface="Times New Roman" panose="02020603050405020304" pitchFamily="18" charset="0"/>
              </a:rPr>
              <a:t>Tampering:</a:t>
            </a:r>
          </a:p>
          <a:p>
            <a:pPr marL="0" indent="0" algn="just">
              <a:buNone/>
              <a:defRPr/>
            </a:pPr>
            <a:r>
              <a:rPr lang="en-US" altLang="en-US" sz="2400" dirty="0">
                <a:latin typeface="Times New Roman" panose="02020603050405020304" pitchFamily="18" charset="0"/>
                <a:cs typeface="Times New Roman" panose="02020603050405020304" pitchFamily="18" charset="0"/>
              </a:rPr>
              <a:t>Tampering describes an modification of products in a way that would make them harmful to the consumer</a:t>
            </a:r>
            <a:r>
              <a:rPr lang="en-US" altLang="en-US" sz="2400" dirty="0" smtClean="0">
                <a:latin typeface="Times New Roman" panose="02020603050405020304" pitchFamily="18" charset="0"/>
                <a:cs typeface="Times New Roman" panose="02020603050405020304" pitchFamily="18" charset="0"/>
              </a:rPr>
              <a:t>.</a:t>
            </a:r>
            <a:endParaRPr lang="fa-IR"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7072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latin typeface="Times New Roman" panose="02020603050405020304" pitchFamily="18" charset="0"/>
                <a:cs typeface="Times New Roman" panose="02020603050405020304" pitchFamily="18" charset="0"/>
              </a:rPr>
              <a:t>Key information security concepts</a:t>
            </a:r>
            <a:endParaRPr lang="en-US" dirty="0"/>
          </a:p>
        </p:txBody>
      </p:sp>
      <p:sp>
        <p:nvSpPr>
          <p:cNvPr id="3" name="Content Placeholder 2"/>
          <p:cNvSpPr>
            <a:spLocks noGrp="1"/>
          </p:cNvSpPr>
          <p:nvPr>
            <p:ph idx="1"/>
          </p:nvPr>
        </p:nvSpPr>
        <p:spPr/>
        <p:txBody>
          <a:bodyPr>
            <a:normAutofit/>
          </a:bodyPr>
          <a:lstStyle/>
          <a:p>
            <a:pPr algn="just">
              <a:defRPr/>
            </a:pPr>
            <a:r>
              <a:rPr lang="en-US" altLang="en-US" sz="2400" b="1" dirty="0">
                <a:latin typeface="Times New Roman" panose="02020603050405020304" pitchFamily="18" charset="0"/>
                <a:cs typeface="Times New Roman" panose="02020603050405020304" pitchFamily="18" charset="0"/>
              </a:rPr>
              <a:t>Denial-of-service attack</a:t>
            </a:r>
          </a:p>
          <a:p>
            <a:pPr marL="0" indent="0" algn="just">
              <a:buNone/>
              <a:defRPr/>
            </a:pPr>
            <a:r>
              <a:rPr lang="en-US" altLang="en-US" sz="2400" dirty="0">
                <a:latin typeface="Times New Roman" panose="02020603050405020304" pitchFamily="18" charset="0"/>
                <a:cs typeface="Times New Roman" panose="02020603050405020304" pitchFamily="18" charset="0"/>
              </a:rPr>
              <a:t>Denials of service attacks are not used to gain unauthorized access or control of a system. They are instead designed to render it unusable. Attackers can deny         service to individual victims. These types of attack are, in practice, very hard to  prevent, because the behavior of whole networks needs to be analyzed, not only the behavior of small pieces of code.</a:t>
            </a:r>
            <a:endParaRPr lang="en-US" altLang="en-US" sz="2400" b="1" dirty="0">
              <a:latin typeface="Times New Roman" panose="02020603050405020304" pitchFamily="18" charset="0"/>
              <a:cs typeface="Times New Roman" panose="02020603050405020304" pitchFamily="18" charset="0"/>
            </a:endParaRPr>
          </a:p>
          <a:p>
            <a:pPr algn="just">
              <a:defRPr/>
            </a:pPr>
            <a:r>
              <a:rPr lang="en-US" altLang="en-US" sz="2400" b="1" dirty="0">
                <a:latin typeface="Times New Roman" panose="02020603050405020304" pitchFamily="18" charset="0"/>
                <a:cs typeface="Times New Roman" panose="02020603050405020304" pitchFamily="18" charset="0"/>
              </a:rPr>
              <a:t>Spoofing</a:t>
            </a:r>
          </a:p>
          <a:p>
            <a:pPr marL="0" indent="0" algn="just">
              <a:buNone/>
              <a:defRPr/>
            </a:pPr>
            <a:r>
              <a:rPr lang="en-US" altLang="en-US" sz="2400" dirty="0">
                <a:latin typeface="Times New Roman" panose="02020603050405020304" pitchFamily="18" charset="0"/>
                <a:cs typeface="Times New Roman" panose="02020603050405020304" pitchFamily="18" charset="0"/>
              </a:rPr>
              <a:t>Spoofing of user identity describes a situation in which one person or program    successfully pretenses as another by falsifying data and thereby gaining an           illegitimate advantage.</a:t>
            </a:r>
          </a:p>
        </p:txBody>
      </p:sp>
    </p:spTree>
    <p:extLst>
      <p:ext uri="{BB962C8B-B14F-4D97-AF65-F5344CB8AC3E}">
        <p14:creationId xmlns:p14="http://schemas.microsoft.com/office/powerpoint/2010/main" val="1398699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latin typeface="Times New Roman" panose="02020603050405020304" pitchFamily="18" charset="0"/>
                <a:cs typeface="Times New Roman" panose="02020603050405020304" pitchFamily="18" charset="0"/>
              </a:rPr>
              <a:t>Key information security concepts</a:t>
            </a:r>
            <a:endParaRPr lang="en-US" dirty="0"/>
          </a:p>
        </p:txBody>
      </p:sp>
      <p:sp>
        <p:nvSpPr>
          <p:cNvPr id="3" name="Content Placeholder 2"/>
          <p:cNvSpPr>
            <a:spLocks noGrp="1"/>
          </p:cNvSpPr>
          <p:nvPr>
            <p:ph idx="1"/>
          </p:nvPr>
        </p:nvSpPr>
        <p:spPr/>
        <p:txBody>
          <a:bodyPr>
            <a:normAutofit lnSpcReduction="10000"/>
          </a:bodyPr>
          <a:lstStyle/>
          <a:p>
            <a:pPr algn="just">
              <a:defRPr/>
            </a:pPr>
            <a:r>
              <a:rPr lang="en-US" altLang="en-US" sz="2400" b="1" dirty="0">
                <a:latin typeface="Times New Roman" panose="02020603050405020304" pitchFamily="18" charset="0"/>
                <a:cs typeface="Times New Roman" panose="02020603050405020304" pitchFamily="18" charset="0"/>
              </a:rPr>
              <a:t>Eavesdropping</a:t>
            </a:r>
          </a:p>
          <a:p>
            <a:pPr marL="0" indent="0" algn="just">
              <a:buNone/>
              <a:defRPr/>
            </a:pPr>
            <a:r>
              <a:rPr lang="en-US" altLang="en-US" sz="2400" dirty="0">
                <a:latin typeface="Times New Roman" panose="02020603050405020304" pitchFamily="18" charset="0"/>
                <a:cs typeface="Times New Roman" panose="02020603050405020304" pitchFamily="18" charset="0"/>
              </a:rPr>
              <a:t>Eavesdropping is the act of surreptitiously listening to a private conversation,      typically between hosts on a network. For instance, programs such as Carnivore  and </a:t>
            </a:r>
            <a:r>
              <a:rPr lang="en-US" altLang="en-US" sz="2400" dirty="0" err="1">
                <a:latin typeface="Times New Roman" panose="02020603050405020304" pitchFamily="18" charset="0"/>
                <a:cs typeface="Times New Roman" panose="02020603050405020304" pitchFamily="18" charset="0"/>
              </a:rPr>
              <a:t>Narusinsight</a:t>
            </a:r>
            <a:r>
              <a:rPr lang="en-US" altLang="en-US" sz="2400" dirty="0">
                <a:latin typeface="Times New Roman" panose="02020603050405020304" pitchFamily="18" charset="0"/>
                <a:cs typeface="Times New Roman" panose="02020603050405020304" pitchFamily="18" charset="0"/>
              </a:rPr>
              <a:t> have been used by the FBI and NSA to eavesdrop on the </a:t>
            </a:r>
            <a:r>
              <a:rPr lang="en-US" altLang="en-US" sz="2400" dirty="0" smtClean="0">
                <a:latin typeface="Times New Roman" panose="02020603050405020304" pitchFamily="18" charset="0"/>
                <a:cs typeface="Times New Roman" panose="02020603050405020304" pitchFamily="18" charset="0"/>
              </a:rPr>
              <a:t>systems </a:t>
            </a:r>
            <a:r>
              <a:rPr lang="en-US" altLang="en-US" sz="2400" dirty="0">
                <a:latin typeface="Times New Roman" panose="02020603050405020304" pitchFamily="18" charset="0"/>
                <a:cs typeface="Times New Roman" panose="02020603050405020304" pitchFamily="18" charset="0"/>
              </a:rPr>
              <a:t>of internet service providers.</a:t>
            </a:r>
          </a:p>
          <a:p>
            <a:pPr algn="just">
              <a:defRPr/>
            </a:pPr>
            <a:r>
              <a:rPr lang="en-US" altLang="en-US" sz="2400" b="1" dirty="0">
                <a:latin typeface="Times New Roman" panose="02020603050405020304" pitchFamily="18" charset="0"/>
                <a:cs typeface="Times New Roman" panose="02020603050405020304" pitchFamily="18" charset="0"/>
              </a:rPr>
              <a:t>Information Disclosure</a:t>
            </a:r>
          </a:p>
          <a:p>
            <a:pPr marL="0" indent="0" algn="just">
              <a:buNone/>
              <a:defRPr/>
            </a:pPr>
            <a:r>
              <a:rPr lang="en-US" altLang="en-US" sz="2400" dirty="0">
                <a:latin typeface="Times New Roman" panose="02020603050405020304" pitchFamily="18" charset="0"/>
                <a:cs typeface="Times New Roman" panose="02020603050405020304" pitchFamily="18" charset="0"/>
              </a:rPr>
              <a:t>Information Disclosure (Privacy breach or Data leak) describes a situation where information, thought as secure, is released in an untrusted environment.</a:t>
            </a:r>
          </a:p>
          <a:p>
            <a:pPr algn="just">
              <a:defRPr/>
            </a:pPr>
            <a:r>
              <a:rPr lang="en-US" altLang="en-US" sz="2400" b="1" dirty="0">
                <a:latin typeface="Times New Roman" panose="02020603050405020304" pitchFamily="18" charset="0"/>
                <a:cs typeface="Times New Roman" panose="02020603050405020304" pitchFamily="18" charset="0"/>
              </a:rPr>
              <a:t>Indirect attack</a:t>
            </a:r>
          </a:p>
          <a:p>
            <a:pPr marL="0" indent="0" algn="just">
              <a:buNone/>
              <a:defRPr/>
            </a:pPr>
            <a:r>
              <a:rPr lang="en-US" altLang="en-US" sz="2400" dirty="0">
                <a:latin typeface="Times New Roman" panose="02020603050405020304" pitchFamily="18" charset="0"/>
                <a:cs typeface="Times New Roman" panose="02020603050405020304" pitchFamily="18" charset="0"/>
              </a:rPr>
              <a:t>An indirect attack is an attack launched by a third-party computer. By using someone else's computer to launch an attack, it becomes far more difficult to track      down the actual attacker. </a:t>
            </a:r>
            <a:endParaRPr lang="fa-IR"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1519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Example</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3252451" y="1825625"/>
            <a:ext cx="5687098" cy="4351338"/>
          </a:xfrm>
          <a:prstGeom prst="rect">
            <a:avLst/>
          </a:prstGeom>
        </p:spPr>
      </p:pic>
    </p:spTree>
    <p:extLst>
      <p:ext uri="{BB962C8B-B14F-4D97-AF65-F5344CB8AC3E}">
        <p14:creationId xmlns:p14="http://schemas.microsoft.com/office/powerpoint/2010/main" val="1111548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Questions ?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9702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smtClean="0">
                <a:latin typeface="Times New Roman" panose="02020603050405020304" pitchFamily="18" charset="0"/>
                <a:cs typeface="Times New Roman" panose="02020603050405020304" pitchFamily="18" charset="0"/>
              </a:rPr>
              <a:t>What is security?</a:t>
            </a:r>
            <a:endParaRPr lang="en-US" dirty="0"/>
          </a:p>
        </p:txBody>
      </p:sp>
      <p:sp>
        <p:nvSpPr>
          <p:cNvPr id="3" name="Content Placeholder 2"/>
          <p:cNvSpPr>
            <a:spLocks noGrp="1"/>
          </p:cNvSpPr>
          <p:nvPr>
            <p:ph idx="1"/>
          </p:nvPr>
        </p:nvSpPr>
        <p:spPr/>
        <p:txBody>
          <a:bodyPr/>
          <a:lstStyle/>
          <a:p>
            <a:pPr algn="just"/>
            <a:r>
              <a:rPr lang="en-US" altLang="en-US" dirty="0" smtClean="0">
                <a:latin typeface="Times New Roman" panose="02020603050405020304" pitchFamily="18" charset="0"/>
                <a:cs typeface="Times New Roman" panose="02020603050405020304" pitchFamily="18" charset="0"/>
              </a:rPr>
              <a:t>In general, </a:t>
            </a:r>
            <a:r>
              <a:rPr lang="en-US" altLang="en-US" b="1" u="sng" dirty="0" smtClean="0">
                <a:solidFill>
                  <a:srgbClr val="00B050"/>
                </a:solidFill>
                <a:latin typeface="Times New Roman" panose="02020603050405020304" pitchFamily="18" charset="0"/>
                <a:cs typeface="Times New Roman" panose="02020603050405020304" pitchFamily="18" charset="0"/>
              </a:rPr>
              <a:t>security</a:t>
            </a:r>
            <a:r>
              <a:rPr lang="en-US" altLang="en-US" b="1" dirty="0" smtClean="0">
                <a:solidFill>
                  <a:srgbClr val="00B050"/>
                </a:solidFill>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is:</a:t>
            </a:r>
          </a:p>
          <a:p>
            <a:pPr lvl="1" algn="just"/>
            <a:r>
              <a:rPr lang="en-US" altLang="en-US" dirty="0" smtClean="0">
                <a:latin typeface="Times New Roman" panose="02020603050405020304" pitchFamily="18" charset="0"/>
                <a:cs typeface="Times New Roman" panose="02020603050405020304" pitchFamily="18" charset="0"/>
              </a:rPr>
              <a:t> “the quality or state of being </a:t>
            </a:r>
            <a:r>
              <a:rPr lang="en-US" altLang="en-US" dirty="0" smtClean="0">
                <a:solidFill>
                  <a:srgbClr val="0070C0"/>
                </a:solidFill>
                <a:latin typeface="Times New Roman" panose="02020603050405020304" pitchFamily="18" charset="0"/>
                <a:cs typeface="Times New Roman" panose="02020603050405020304" pitchFamily="18" charset="0"/>
              </a:rPr>
              <a:t>secure—to be free from       danger.” </a:t>
            </a:r>
          </a:p>
          <a:p>
            <a:pPr lvl="1" algn="just"/>
            <a:r>
              <a:rPr lang="en-US" altLang="en-US" dirty="0" smtClean="0">
                <a:latin typeface="Times New Roman" panose="02020603050405020304" pitchFamily="18" charset="0"/>
                <a:cs typeface="Times New Roman" panose="02020603050405020304" pitchFamily="18" charset="0"/>
              </a:rPr>
              <a:t>In other words, protection against </a:t>
            </a:r>
            <a:r>
              <a:rPr lang="en-US" altLang="en-US" i="1" dirty="0" smtClean="0">
                <a:solidFill>
                  <a:srgbClr val="7E0000"/>
                </a:solidFill>
                <a:latin typeface="Times New Roman" panose="02020603050405020304" pitchFamily="18" charset="0"/>
                <a:cs typeface="Times New Roman" panose="02020603050405020304" pitchFamily="18" charset="0"/>
              </a:rPr>
              <a:t>adversaries—from those who would do harm, intentionally or otherwise</a:t>
            </a:r>
            <a:r>
              <a:rPr lang="en-US" altLang="en-US" dirty="0" smtClean="0">
                <a:latin typeface="Times New Roman" panose="02020603050405020304" pitchFamily="18" charset="0"/>
                <a:cs typeface="Times New Roman" panose="02020603050405020304" pitchFamily="18" charset="0"/>
              </a:rPr>
              <a:t>—is the     objective.</a:t>
            </a:r>
            <a:endParaRPr lang="fa-IR" alt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9424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smtClean="0">
                <a:latin typeface="Times New Roman" panose="02020603050405020304" pitchFamily="18" charset="0"/>
                <a:cs typeface="Times New Roman" panose="02020603050405020304" pitchFamily="18" charset="0"/>
              </a:rPr>
              <a:t>Multiple layers of security</a:t>
            </a:r>
            <a:endParaRPr lang="en-US" dirty="0"/>
          </a:p>
        </p:txBody>
      </p:sp>
      <p:sp>
        <p:nvSpPr>
          <p:cNvPr id="3" name="Content Placeholder 2"/>
          <p:cNvSpPr>
            <a:spLocks noGrp="1"/>
          </p:cNvSpPr>
          <p:nvPr>
            <p:ph idx="1"/>
          </p:nvPr>
        </p:nvSpPr>
        <p:spPr/>
        <p:txBody>
          <a:bodyPr/>
          <a:lstStyle/>
          <a:p>
            <a:pPr marL="514350" indent="-514350" algn="just">
              <a:buFontTx/>
              <a:buAutoNum type="arabicPeriod"/>
            </a:pPr>
            <a:r>
              <a:rPr lang="en-US" altLang="en-US" b="1" dirty="0" smtClean="0">
                <a:solidFill>
                  <a:srgbClr val="0070C0"/>
                </a:solidFill>
                <a:latin typeface="Times New Roman" panose="02020603050405020304" pitchFamily="18" charset="0"/>
                <a:cs typeface="Times New Roman" panose="02020603050405020304" pitchFamily="18" charset="0"/>
              </a:rPr>
              <a:t>Physical security</a:t>
            </a:r>
            <a:r>
              <a:rPr lang="en-US" altLang="en-US" dirty="0" smtClean="0">
                <a:solidFill>
                  <a:srgbClr val="0070C0"/>
                </a:solidFill>
                <a:latin typeface="Times New Roman" panose="02020603050405020304" pitchFamily="18" charset="0"/>
                <a:cs typeface="Times New Roman" panose="02020603050405020304" pitchFamily="18" charset="0"/>
              </a:rPr>
              <a:t>,</a:t>
            </a:r>
          </a:p>
          <a:p>
            <a:pPr lvl="1" algn="just"/>
            <a:r>
              <a:rPr lang="en-US" altLang="en-US" dirty="0" smtClean="0">
                <a:latin typeface="Times New Roman" panose="02020603050405020304" pitchFamily="18" charset="0"/>
                <a:cs typeface="Times New Roman" panose="02020603050405020304" pitchFamily="18" charset="0"/>
              </a:rPr>
              <a:t> to protect physical items, objects, or areas from unauthorized access and misuse</a:t>
            </a:r>
          </a:p>
          <a:p>
            <a:pPr marL="514350" indent="-514350" algn="just">
              <a:buFontTx/>
              <a:buAutoNum type="arabicPeriod"/>
            </a:pPr>
            <a:r>
              <a:rPr lang="en-US" altLang="en-US" b="1" dirty="0" smtClean="0">
                <a:solidFill>
                  <a:srgbClr val="0070C0"/>
                </a:solidFill>
                <a:latin typeface="Times New Roman" panose="02020603050405020304" pitchFamily="18" charset="0"/>
                <a:cs typeface="Times New Roman" panose="02020603050405020304" pitchFamily="18" charset="0"/>
              </a:rPr>
              <a:t>Personnel security,</a:t>
            </a:r>
          </a:p>
          <a:p>
            <a:pPr lvl="1" algn="just"/>
            <a:r>
              <a:rPr lang="en-US" altLang="en-US" dirty="0" smtClean="0">
                <a:latin typeface="Times New Roman" panose="02020603050405020304" pitchFamily="18" charset="0"/>
                <a:cs typeface="Times New Roman" panose="02020603050405020304" pitchFamily="18" charset="0"/>
              </a:rPr>
              <a:t> to protect the individual or group of individuals who are  authorized to access the organization and its operations</a:t>
            </a:r>
          </a:p>
          <a:p>
            <a:pPr marL="514350" indent="-514350" algn="just">
              <a:buFontTx/>
              <a:buAutoNum type="arabicPeriod"/>
            </a:pPr>
            <a:r>
              <a:rPr lang="en-US" altLang="en-US" b="1" dirty="0" smtClean="0">
                <a:solidFill>
                  <a:srgbClr val="0070C0"/>
                </a:solidFill>
                <a:latin typeface="Times New Roman" panose="02020603050405020304" pitchFamily="18" charset="0"/>
                <a:cs typeface="Times New Roman" panose="02020603050405020304" pitchFamily="18" charset="0"/>
              </a:rPr>
              <a:t>Operations security,</a:t>
            </a:r>
          </a:p>
          <a:p>
            <a:pPr lvl="1" algn="just"/>
            <a:r>
              <a:rPr lang="en-US" altLang="en-US" dirty="0" smtClean="0">
                <a:latin typeface="Times New Roman" panose="02020603050405020304" pitchFamily="18" charset="0"/>
                <a:cs typeface="Times New Roman" panose="02020603050405020304" pitchFamily="18" charset="0"/>
              </a:rPr>
              <a:t> to protect the details of a particular operation or series of activities</a:t>
            </a:r>
          </a:p>
        </p:txBody>
      </p:sp>
    </p:spTree>
    <p:extLst>
      <p:ext uri="{BB962C8B-B14F-4D97-AF65-F5344CB8AC3E}">
        <p14:creationId xmlns:p14="http://schemas.microsoft.com/office/powerpoint/2010/main" val="940903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smtClean="0">
                <a:latin typeface="Times New Roman" panose="02020603050405020304" pitchFamily="18" charset="0"/>
                <a:cs typeface="Times New Roman" panose="02020603050405020304" pitchFamily="18" charset="0"/>
              </a:rPr>
              <a:t>Multiple layers of security</a:t>
            </a:r>
            <a:endParaRPr lang="en-US" dirty="0"/>
          </a:p>
        </p:txBody>
      </p:sp>
      <p:sp>
        <p:nvSpPr>
          <p:cNvPr id="3" name="Content Placeholder 2"/>
          <p:cNvSpPr>
            <a:spLocks noGrp="1"/>
          </p:cNvSpPr>
          <p:nvPr>
            <p:ph idx="1"/>
          </p:nvPr>
        </p:nvSpPr>
        <p:spPr/>
        <p:txBody>
          <a:bodyPr/>
          <a:lstStyle/>
          <a:p>
            <a:pPr marL="514350" indent="-514350" algn="just">
              <a:buFontTx/>
              <a:buAutoNum type="arabicPeriod" startAt="4"/>
            </a:pPr>
            <a:r>
              <a:rPr lang="en-US" altLang="en-US" b="1" dirty="0" smtClean="0">
                <a:solidFill>
                  <a:srgbClr val="0070C0"/>
                </a:solidFill>
                <a:latin typeface="Times New Roman" panose="02020603050405020304" pitchFamily="18" charset="0"/>
                <a:cs typeface="Times New Roman" panose="02020603050405020304" pitchFamily="18" charset="0"/>
              </a:rPr>
              <a:t>Communications security,</a:t>
            </a:r>
          </a:p>
          <a:p>
            <a:pPr lvl="1" algn="just"/>
            <a:r>
              <a:rPr lang="en-US" altLang="en-US" dirty="0" smtClean="0">
                <a:latin typeface="Times New Roman" panose="02020603050405020304" pitchFamily="18" charset="0"/>
                <a:cs typeface="Times New Roman" panose="02020603050405020304" pitchFamily="18" charset="0"/>
              </a:rPr>
              <a:t> to protect communications media, technology, and content</a:t>
            </a:r>
          </a:p>
          <a:p>
            <a:pPr marL="514350" indent="-514350" algn="just">
              <a:buFontTx/>
              <a:buAutoNum type="arabicPeriod" startAt="4"/>
            </a:pPr>
            <a:r>
              <a:rPr lang="en-US" altLang="en-US" b="1" dirty="0" smtClean="0">
                <a:solidFill>
                  <a:srgbClr val="0070C0"/>
                </a:solidFill>
                <a:latin typeface="Times New Roman" panose="02020603050405020304" pitchFamily="18" charset="0"/>
                <a:cs typeface="Times New Roman" panose="02020603050405020304" pitchFamily="18" charset="0"/>
              </a:rPr>
              <a:t>Network security, </a:t>
            </a:r>
          </a:p>
          <a:p>
            <a:pPr lvl="1" algn="just"/>
            <a:r>
              <a:rPr lang="en-US" altLang="en-US" dirty="0" smtClean="0">
                <a:latin typeface="Times New Roman" panose="02020603050405020304" pitchFamily="18" charset="0"/>
                <a:cs typeface="Times New Roman" panose="02020603050405020304" pitchFamily="18" charset="0"/>
              </a:rPr>
              <a:t>to protect networking components, connections, and contents</a:t>
            </a:r>
          </a:p>
          <a:p>
            <a:pPr marL="514350" indent="-514350" algn="just">
              <a:buFontTx/>
              <a:buAutoNum type="arabicPeriod" startAt="4"/>
            </a:pPr>
            <a:r>
              <a:rPr lang="en-US" altLang="en-US" b="1" dirty="0" smtClean="0">
                <a:solidFill>
                  <a:srgbClr val="0070C0"/>
                </a:solidFill>
                <a:latin typeface="Times New Roman" panose="02020603050405020304" pitchFamily="18" charset="0"/>
                <a:cs typeface="Times New Roman" panose="02020603050405020304" pitchFamily="18" charset="0"/>
              </a:rPr>
              <a:t>Information security,</a:t>
            </a:r>
          </a:p>
          <a:p>
            <a:pPr lvl="1" algn="just"/>
            <a:r>
              <a:rPr lang="en-US" altLang="en-US" sz="2200" dirty="0" smtClean="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to protect the </a:t>
            </a:r>
            <a:r>
              <a:rPr lang="en-US" altLang="en-US" dirty="0" smtClean="0">
                <a:solidFill>
                  <a:srgbClr val="C00000"/>
                </a:solidFill>
                <a:latin typeface="Times New Roman" panose="02020603050405020304" pitchFamily="18" charset="0"/>
                <a:cs typeface="Times New Roman" panose="02020603050405020304" pitchFamily="18" charset="0"/>
              </a:rPr>
              <a:t>confidentiality</a:t>
            </a:r>
            <a:r>
              <a:rPr lang="en-US" altLang="en-US" dirty="0" smtClean="0">
                <a:latin typeface="Times New Roman" panose="02020603050405020304" pitchFamily="18" charset="0"/>
                <a:cs typeface="Times New Roman" panose="02020603050405020304" pitchFamily="18" charset="0"/>
              </a:rPr>
              <a:t>, </a:t>
            </a:r>
            <a:r>
              <a:rPr lang="en-US" altLang="en-US" dirty="0" smtClean="0">
                <a:solidFill>
                  <a:srgbClr val="C00000"/>
                </a:solidFill>
                <a:latin typeface="Times New Roman" panose="02020603050405020304" pitchFamily="18" charset="0"/>
                <a:cs typeface="Times New Roman" panose="02020603050405020304" pitchFamily="18" charset="0"/>
              </a:rPr>
              <a:t>integrity</a:t>
            </a:r>
            <a:r>
              <a:rPr lang="en-US" altLang="en-US" dirty="0" smtClean="0">
                <a:latin typeface="Times New Roman" panose="02020603050405020304" pitchFamily="18" charset="0"/>
                <a:cs typeface="Times New Roman" panose="02020603050405020304" pitchFamily="18" charset="0"/>
              </a:rPr>
              <a:t> and </a:t>
            </a:r>
            <a:r>
              <a:rPr lang="en-US" altLang="en-US" dirty="0" smtClean="0">
                <a:solidFill>
                  <a:srgbClr val="C00000"/>
                </a:solidFill>
                <a:latin typeface="Times New Roman" panose="02020603050405020304" pitchFamily="18" charset="0"/>
                <a:cs typeface="Times New Roman" panose="02020603050405020304" pitchFamily="18" charset="0"/>
              </a:rPr>
              <a:t>availability</a:t>
            </a:r>
            <a:r>
              <a:rPr lang="en-US" altLang="en-US" dirty="0" smtClean="0">
                <a:latin typeface="Times New Roman" panose="02020603050405020304" pitchFamily="18" charset="0"/>
                <a:cs typeface="Times New Roman" panose="02020603050405020304" pitchFamily="18" charset="0"/>
              </a:rPr>
              <a:t> of      information assets, whether in storage, processing, or            transmission. </a:t>
            </a:r>
          </a:p>
          <a:p>
            <a:pPr lvl="1" algn="just"/>
            <a:r>
              <a:rPr lang="en-US" altLang="en-US" dirty="0" smtClean="0">
                <a:latin typeface="Times New Roman" panose="02020603050405020304" pitchFamily="18" charset="0"/>
                <a:cs typeface="Times New Roman" panose="02020603050405020304" pitchFamily="18" charset="0"/>
              </a:rPr>
              <a:t>It is achieved via </a:t>
            </a:r>
            <a:r>
              <a:rPr lang="en-US" altLang="en-US" i="1" u="sng" dirty="0" smtClean="0">
                <a:solidFill>
                  <a:srgbClr val="00B050"/>
                </a:solidFill>
                <a:latin typeface="Times New Roman" panose="02020603050405020304" pitchFamily="18" charset="0"/>
                <a:cs typeface="Times New Roman" panose="02020603050405020304" pitchFamily="18" charset="0"/>
              </a:rPr>
              <a:t>the application of policy, education,            training and awareness, and technology.</a:t>
            </a:r>
            <a:endParaRPr lang="fa-IR" altLang="en-US" i="1" u="sng" dirty="0" smtClean="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0279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latin typeface="Times New Roman" panose="02020603050405020304" pitchFamily="18" charset="0"/>
                <a:cs typeface="Times New Roman" panose="02020603050405020304" pitchFamily="18" charset="0"/>
              </a:rPr>
              <a:t>Key information security concepts</a:t>
            </a:r>
            <a:endParaRPr lang="en-US" dirty="0"/>
          </a:p>
        </p:txBody>
      </p:sp>
      <p:sp>
        <p:nvSpPr>
          <p:cNvPr id="3" name="Content Placeholder 2"/>
          <p:cNvSpPr>
            <a:spLocks noGrp="1"/>
          </p:cNvSpPr>
          <p:nvPr>
            <p:ph sz="half" idx="1"/>
          </p:nvPr>
        </p:nvSpPr>
        <p:spPr/>
        <p:txBody>
          <a:bodyPr>
            <a:normAutofit fontScale="85000" lnSpcReduction="20000"/>
          </a:bodyPr>
          <a:lstStyle/>
          <a:p>
            <a:pPr>
              <a:defRPr/>
            </a:pPr>
            <a:r>
              <a:rPr lang="en-US" dirty="0">
                <a:solidFill>
                  <a:srgbClr val="0070C0"/>
                </a:solidFill>
                <a:latin typeface="Times New Roman" panose="02020603050405020304" pitchFamily="18" charset="0"/>
                <a:cs typeface="Times New Roman" panose="02020603050405020304" pitchFamily="18" charset="0"/>
              </a:rPr>
              <a:t>Access</a:t>
            </a:r>
          </a:p>
          <a:p>
            <a:pPr>
              <a:defRPr/>
            </a:pPr>
            <a:r>
              <a:rPr lang="en-US" dirty="0">
                <a:solidFill>
                  <a:srgbClr val="0070C0"/>
                </a:solidFill>
                <a:latin typeface="Times New Roman" panose="02020603050405020304" pitchFamily="18" charset="0"/>
                <a:cs typeface="Times New Roman" panose="02020603050405020304" pitchFamily="18" charset="0"/>
              </a:rPr>
              <a:t>Asset  </a:t>
            </a:r>
          </a:p>
          <a:p>
            <a:pPr>
              <a:defRPr/>
            </a:pPr>
            <a:r>
              <a:rPr lang="en-US" dirty="0">
                <a:solidFill>
                  <a:srgbClr val="0070C0"/>
                </a:solidFill>
                <a:latin typeface="Times New Roman" panose="02020603050405020304" pitchFamily="18" charset="0"/>
                <a:cs typeface="Times New Roman" panose="02020603050405020304" pitchFamily="18" charset="0"/>
              </a:rPr>
              <a:t>Attack</a:t>
            </a:r>
          </a:p>
          <a:p>
            <a:pPr>
              <a:defRPr/>
            </a:pPr>
            <a:r>
              <a:rPr lang="en-US" dirty="0">
                <a:solidFill>
                  <a:srgbClr val="0070C0"/>
                </a:solidFill>
                <a:latin typeface="Times New Roman" panose="02020603050405020304" pitchFamily="18" charset="0"/>
                <a:cs typeface="Times New Roman" panose="02020603050405020304" pitchFamily="18" charset="0"/>
              </a:rPr>
              <a:t>Control </a:t>
            </a:r>
          </a:p>
          <a:p>
            <a:pPr>
              <a:defRPr/>
            </a:pPr>
            <a:r>
              <a:rPr lang="en-US" dirty="0">
                <a:solidFill>
                  <a:srgbClr val="0070C0"/>
                </a:solidFill>
                <a:latin typeface="Times New Roman" panose="02020603050405020304" pitchFamily="18" charset="0"/>
                <a:cs typeface="Times New Roman" panose="02020603050405020304" pitchFamily="18" charset="0"/>
              </a:rPr>
              <a:t>Exploit  </a:t>
            </a:r>
          </a:p>
          <a:p>
            <a:pPr>
              <a:defRPr/>
            </a:pPr>
            <a:r>
              <a:rPr lang="en-US" dirty="0">
                <a:solidFill>
                  <a:srgbClr val="0070C0"/>
                </a:solidFill>
                <a:latin typeface="Times New Roman" panose="02020603050405020304" pitchFamily="18" charset="0"/>
                <a:cs typeface="Times New Roman" panose="02020603050405020304" pitchFamily="18" charset="0"/>
              </a:rPr>
              <a:t>Exposure</a:t>
            </a:r>
          </a:p>
          <a:p>
            <a:pPr>
              <a:defRPr/>
            </a:pPr>
            <a:r>
              <a:rPr lang="en-US" dirty="0">
                <a:solidFill>
                  <a:srgbClr val="0070C0"/>
                </a:solidFill>
                <a:latin typeface="Times New Roman" panose="02020603050405020304" pitchFamily="18" charset="0"/>
                <a:cs typeface="Times New Roman" panose="02020603050405020304" pitchFamily="18" charset="0"/>
              </a:rPr>
              <a:t>Lost</a:t>
            </a:r>
            <a:r>
              <a:rPr lang="fa-IR" dirty="0">
                <a:solidFill>
                  <a:srgbClr val="0070C0"/>
                </a:solidFill>
                <a:latin typeface="Times New Roman" panose="02020603050405020304" pitchFamily="18" charset="0"/>
                <a:cs typeface="Times New Roman" panose="02020603050405020304" pitchFamily="18" charset="0"/>
              </a:rPr>
              <a:t> </a:t>
            </a:r>
            <a:endParaRPr lang="en-US" dirty="0">
              <a:solidFill>
                <a:srgbClr val="0070C0"/>
              </a:solidFill>
              <a:latin typeface="Times New Roman" panose="02020603050405020304" pitchFamily="18" charset="0"/>
              <a:cs typeface="Times New Roman" panose="02020603050405020304" pitchFamily="18" charset="0"/>
            </a:endParaRPr>
          </a:p>
          <a:p>
            <a:pPr>
              <a:defRPr/>
            </a:pPr>
            <a:r>
              <a:rPr lang="en-US" dirty="0">
                <a:solidFill>
                  <a:srgbClr val="0070C0"/>
                </a:solidFill>
                <a:latin typeface="Times New Roman" panose="02020603050405020304" pitchFamily="18" charset="0"/>
                <a:cs typeface="Times New Roman" panose="02020603050405020304" pitchFamily="18" charset="0"/>
              </a:rPr>
              <a:t>Protection profile </a:t>
            </a:r>
          </a:p>
          <a:p>
            <a:pPr>
              <a:defRPr/>
            </a:pPr>
            <a:r>
              <a:rPr lang="en-US" dirty="0">
                <a:solidFill>
                  <a:srgbClr val="0070C0"/>
                </a:solidFill>
                <a:latin typeface="Times New Roman" panose="02020603050405020304" pitchFamily="18" charset="0"/>
                <a:cs typeface="Times New Roman" panose="02020603050405020304" pitchFamily="18" charset="0"/>
              </a:rPr>
              <a:t>Risk</a:t>
            </a:r>
          </a:p>
          <a:p>
            <a:pPr>
              <a:defRPr/>
            </a:pPr>
            <a:r>
              <a:rPr lang="en-US" dirty="0">
                <a:solidFill>
                  <a:srgbClr val="0070C0"/>
                </a:solidFill>
                <a:latin typeface="Times New Roman" panose="02020603050405020304" pitchFamily="18" charset="0"/>
                <a:cs typeface="Times New Roman" panose="02020603050405020304" pitchFamily="18" charset="0"/>
              </a:rPr>
              <a:t>Subjects and Objects </a:t>
            </a:r>
            <a:endParaRPr lang="en-US" dirty="0" smtClean="0">
              <a:solidFill>
                <a:srgbClr val="0070C0"/>
              </a:solidFill>
              <a:latin typeface="Times New Roman" panose="02020603050405020304" pitchFamily="18" charset="0"/>
              <a:cs typeface="Times New Roman" panose="02020603050405020304" pitchFamily="18" charset="0"/>
            </a:endParaRPr>
          </a:p>
          <a:p>
            <a:pPr>
              <a:defRPr/>
            </a:pPr>
            <a:r>
              <a:rPr lang="en-US" dirty="0">
                <a:solidFill>
                  <a:srgbClr val="0070C0"/>
                </a:solidFill>
                <a:latin typeface="Times New Roman" panose="02020603050405020304" pitchFamily="18" charset="0"/>
                <a:cs typeface="Times New Roman" panose="02020603050405020304" pitchFamily="18" charset="0"/>
              </a:rPr>
              <a:t>Threat</a:t>
            </a:r>
          </a:p>
        </p:txBody>
      </p:sp>
      <p:sp>
        <p:nvSpPr>
          <p:cNvPr id="4" name="Content Placeholder 3"/>
          <p:cNvSpPr>
            <a:spLocks noGrp="1"/>
          </p:cNvSpPr>
          <p:nvPr>
            <p:ph sz="half" idx="2"/>
          </p:nvPr>
        </p:nvSpPr>
        <p:spPr/>
        <p:txBody>
          <a:bodyPr>
            <a:normAutofit fontScale="85000" lnSpcReduction="20000"/>
          </a:bodyPr>
          <a:lstStyle/>
          <a:p>
            <a:pPr>
              <a:defRPr/>
            </a:pPr>
            <a:r>
              <a:rPr lang="en-US" dirty="0" smtClean="0">
                <a:solidFill>
                  <a:srgbClr val="0070C0"/>
                </a:solidFill>
                <a:latin typeface="Times New Roman" panose="02020603050405020304" pitchFamily="18" charset="0"/>
                <a:cs typeface="Times New Roman" panose="02020603050405020304" pitchFamily="18" charset="0"/>
              </a:rPr>
              <a:t>Threat </a:t>
            </a:r>
            <a:r>
              <a:rPr lang="en-US" dirty="0">
                <a:solidFill>
                  <a:srgbClr val="0070C0"/>
                </a:solidFill>
                <a:latin typeface="Times New Roman" panose="02020603050405020304" pitchFamily="18" charset="0"/>
                <a:cs typeface="Times New Roman" panose="02020603050405020304" pitchFamily="18" charset="0"/>
              </a:rPr>
              <a:t>agent </a:t>
            </a:r>
          </a:p>
          <a:p>
            <a:pPr>
              <a:defRPr/>
            </a:pPr>
            <a:r>
              <a:rPr lang="en-US" dirty="0">
                <a:solidFill>
                  <a:srgbClr val="0070C0"/>
                </a:solidFill>
                <a:latin typeface="Times New Roman" panose="02020603050405020304" pitchFamily="18" charset="0"/>
                <a:cs typeface="Times New Roman" panose="02020603050405020304" pitchFamily="18" charset="0"/>
              </a:rPr>
              <a:t>Vulnerability</a:t>
            </a:r>
          </a:p>
          <a:p>
            <a:pPr>
              <a:defRPr/>
            </a:pPr>
            <a:r>
              <a:rPr lang="en-US" dirty="0">
                <a:solidFill>
                  <a:srgbClr val="0070C0"/>
                </a:solidFill>
                <a:latin typeface="Times New Roman" panose="02020603050405020304" pitchFamily="18" charset="0"/>
                <a:cs typeface="Times New Roman" panose="02020603050405020304" pitchFamily="18" charset="0"/>
              </a:rPr>
              <a:t>Backdoors</a:t>
            </a:r>
          </a:p>
          <a:p>
            <a:pPr>
              <a:defRPr/>
            </a:pPr>
            <a:r>
              <a:rPr lang="en-US" dirty="0">
                <a:solidFill>
                  <a:srgbClr val="0070C0"/>
                </a:solidFill>
                <a:latin typeface="Times New Roman" panose="02020603050405020304" pitchFamily="18" charset="0"/>
                <a:cs typeface="Times New Roman" panose="02020603050405020304" pitchFamily="18" charset="0"/>
              </a:rPr>
              <a:t>Direct Access Attack</a:t>
            </a:r>
          </a:p>
          <a:p>
            <a:pPr>
              <a:defRPr/>
            </a:pPr>
            <a:r>
              <a:rPr lang="en-US" dirty="0">
                <a:solidFill>
                  <a:srgbClr val="0070C0"/>
                </a:solidFill>
                <a:latin typeface="Times New Roman" panose="02020603050405020304" pitchFamily="18" charset="0"/>
                <a:cs typeface="Times New Roman" panose="02020603050405020304" pitchFamily="18" charset="0"/>
              </a:rPr>
              <a:t>Tampering </a:t>
            </a:r>
          </a:p>
          <a:p>
            <a:pPr>
              <a:defRPr/>
            </a:pPr>
            <a:r>
              <a:rPr lang="en-US" dirty="0">
                <a:solidFill>
                  <a:srgbClr val="0070C0"/>
                </a:solidFill>
                <a:latin typeface="Times New Roman" panose="02020603050405020304" pitchFamily="18" charset="0"/>
                <a:cs typeface="Times New Roman" panose="02020603050405020304" pitchFamily="18" charset="0"/>
              </a:rPr>
              <a:t>Denial of Service Attack</a:t>
            </a:r>
          </a:p>
          <a:p>
            <a:pPr>
              <a:defRPr/>
            </a:pPr>
            <a:r>
              <a:rPr lang="en-US" dirty="0">
                <a:solidFill>
                  <a:srgbClr val="0070C0"/>
                </a:solidFill>
                <a:latin typeface="Times New Roman" panose="02020603050405020304" pitchFamily="18" charset="0"/>
                <a:cs typeface="Times New Roman" panose="02020603050405020304" pitchFamily="18" charset="0"/>
              </a:rPr>
              <a:t>Spoofing</a:t>
            </a:r>
          </a:p>
          <a:p>
            <a:pPr>
              <a:defRPr/>
            </a:pPr>
            <a:r>
              <a:rPr lang="en-US" dirty="0" err="1">
                <a:solidFill>
                  <a:srgbClr val="0070C0"/>
                </a:solidFill>
                <a:latin typeface="Times New Roman" panose="02020603050405020304" pitchFamily="18" charset="0"/>
                <a:cs typeface="Times New Roman" panose="02020603050405020304" pitchFamily="18" charset="0"/>
              </a:rPr>
              <a:t>Eavesdroping</a:t>
            </a:r>
            <a:endParaRPr lang="en-US" dirty="0">
              <a:solidFill>
                <a:srgbClr val="0070C0"/>
              </a:solidFill>
              <a:latin typeface="Times New Roman" panose="02020603050405020304" pitchFamily="18" charset="0"/>
              <a:cs typeface="Times New Roman" panose="02020603050405020304" pitchFamily="18" charset="0"/>
            </a:endParaRPr>
          </a:p>
          <a:p>
            <a:pPr>
              <a:defRPr/>
            </a:pPr>
            <a:r>
              <a:rPr lang="en-US" dirty="0">
                <a:solidFill>
                  <a:srgbClr val="0070C0"/>
                </a:solidFill>
                <a:latin typeface="Times New Roman" panose="02020603050405020304" pitchFamily="18" charset="0"/>
                <a:cs typeface="Times New Roman" panose="02020603050405020304" pitchFamily="18" charset="0"/>
              </a:rPr>
              <a:t>Information Disclosure</a:t>
            </a:r>
          </a:p>
          <a:p>
            <a:pPr>
              <a:defRPr/>
            </a:pPr>
            <a:r>
              <a:rPr lang="en-US" dirty="0">
                <a:solidFill>
                  <a:srgbClr val="0070C0"/>
                </a:solidFill>
                <a:latin typeface="Times New Roman" panose="02020603050405020304" pitchFamily="18" charset="0"/>
                <a:cs typeface="Times New Roman" panose="02020603050405020304" pitchFamily="18" charset="0"/>
              </a:rPr>
              <a:t>Indirect </a:t>
            </a:r>
            <a:r>
              <a:rPr lang="en-US" dirty="0" smtClean="0">
                <a:solidFill>
                  <a:srgbClr val="0070C0"/>
                </a:solidFill>
                <a:latin typeface="Times New Roman" panose="02020603050405020304" pitchFamily="18" charset="0"/>
                <a:cs typeface="Times New Roman" panose="02020603050405020304" pitchFamily="18" charset="0"/>
              </a:rPr>
              <a:t>Attack</a:t>
            </a:r>
            <a:endParaRPr lang="en-US"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969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latin typeface="Times New Roman" panose="02020603050405020304" pitchFamily="18" charset="0"/>
                <a:cs typeface="Times New Roman" panose="02020603050405020304" pitchFamily="18" charset="0"/>
              </a:rPr>
              <a:t>Key information security concepts</a:t>
            </a:r>
            <a:endParaRPr lang="en-US" dirty="0"/>
          </a:p>
        </p:txBody>
      </p:sp>
      <p:sp>
        <p:nvSpPr>
          <p:cNvPr id="3" name="Content Placeholder 2"/>
          <p:cNvSpPr>
            <a:spLocks noGrp="1"/>
          </p:cNvSpPr>
          <p:nvPr>
            <p:ph idx="1"/>
          </p:nvPr>
        </p:nvSpPr>
        <p:spPr/>
        <p:txBody>
          <a:bodyPr>
            <a:normAutofit lnSpcReduction="10000"/>
          </a:bodyPr>
          <a:lstStyle/>
          <a:p>
            <a:pPr algn="just">
              <a:defRPr/>
            </a:pPr>
            <a:r>
              <a:rPr lang="en-US" dirty="0">
                <a:solidFill>
                  <a:srgbClr val="00B050"/>
                </a:solidFill>
                <a:latin typeface="Times New Roman" panose="02020603050405020304" pitchFamily="18" charset="0"/>
                <a:cs typeface="Times New Roman" panose="02020603050405020304" pitchFamily="18" charset="0"/>
              </a:rPr>
              <a:t>Access</a:t>
            </a:r>
          </a:p>
          <a:p>
            <a:pPr lvl="1" algn="just">
              <a:defRPr/>
            </a:pPr>
            <a:r>
              <a:rPr lang="en-US" dirty="0">
                <a:latin typeface="Times New Roman" panose="02020603050405020304" pitchFamily="18" charset="0"/>
                <a:cs typeface="Times New Roman" panose="02020603050405020304" pitchFamily="18" charset="0"/>
              </a:rPr>
              <a:t>A subject or object’s ability to use, manipulate, modify, or affect </a:t>
            </a:r>
            <a:r>
              <a:rPr lang="en-US" dirty="0" smtClean="0">
                <a:latin typeface="Times New Roman" panose="02020603050405020304" pitchFamily="18" charset="0"/>
                <a:cs typeface="Times New Roman" panose="02020603050405020304" pitchFamily="18" charset="0"/>
              </a:rPr>
              <a:t>another subject </a:t>
            </a:r>
            <a:r>
              <a:rPr lang="en-US" dirty="0">
                <a:latin typeface="Times New Roman" panose="02020603050405020304" pitchFamily="18" charset="0"/>
                <a:cs typeface="Times New Roman" panose="02020603050405020304" pitchFamily="18" charset="0"/>
              </a:rPr>
              <a:t>or object. </a:t>
            </a:r>
          </a:p>
          <a:p>
            <a:pPr lvl="1" algn="just">
              <a:defRPr/>
            </a:pPr>
            <a:r>
              <a:rPr lang="en-US" dirty="0">
                <a:latin typeface="Times New Roman" panose="02020603050405020304" pitchFamily="18" charset="0"/>
                <a:cs typeface="Times New Roman" panose="02020603050405020304" pitchFamily="18" charset="0"/>
              </a:rPr>
              <a:t>Authorized users have legal access to a system, whereas hackers have </a:t>
            </a:r>
            <a:r>
              <a:rPr lang="en-US" dirty="0" smtClean="0">
                <a:latin typeface="Times New Roman" panose="02020603050405020304" pitchFamily="18" charset="0"/>
                <a:cs typeface="Times New Roman" panose="02020603050405020304" pitchFamily="18" charset="0"/>
              </a:rPr>
              <a:t>illegal </a:t>
            </a:r>
            <a:r>
              <a:rPr lang="en-US" dirty="0">
                <a:latin typeface="Times New Roman" panose="02020603050405020304" pitchFamily="18" charset="0"/>
                <a:cs typeface="Times New Roman" panose="02020603050405020304" pitchFamily="18" charset="0"/>
              </a:rPr>
              <a:t>access to a system. </a:t>
            </a:r>
          </a:p>
          <a:p>
            <a:pPr lvl="1" algn="just">
              <a:defRPr/>
            </a:pPr>
            <a:r>
              <a:rPr lang="en-US" dirty="0">
                <a:latin typeface="Times New Roman" panose="02020603050405020304" pitchFamily="18" charset="0"/>
                <a:cs typeface="Times New Roman" panose="02020603050405020304" pitchFamily="18" charset="0"/>
              </a:rPr>
              <a:t>Access controls regulate this ability.</a:t>
            </a:r>
          </a:p>
          <a:p>
            <a:pPr algn="just">
              <a:defRPr/>
            </a:pPr>
            <a:r>
              <a:rPr lang="en-US" dirty="0">
                <a:solidFill>
                  <a:srgbClr val="00B050"/>
                </a:solidFill>
                <a:latin typeface="Times New Roman" panose="02020603050405020304" pitchFamily="18" charset="0"/>
                <a:cs typeface="Times New Roman" panose="02020603050405020304" pitchFamily="18" charset="0"/>
              </a:rPr>
              <a:t>Asset</a:t>
            </a:r>
          </a:p>
          <a:p>
            <a:pPr lvl="1" algn="just">
              <a:defRPr/>
            </a:pPr>
            <a:r>
              <a:rPr lang="en-US" dirty="0">
                <a:latin typeface="Times New Roman" panose="02020603050405020304" pitchFamily="18" charset="0"/>
                <a:cs typeface="Times New Roman" panose="02020603050405020304" pitchFamily="18" charset="0"/>
              </a:rPr>
              <a:t>The organizational resource that is being protected. </a:t>
            </a:r>
          </a:p>
          <a:p>
            <a:pPr lvl="1" algn="just">
              <a:defRPr/>
            </a:pPr>
            <a:r>
              <a:rPr lang="en-US" dirty="0">
                <a:latin typeface="Times New Roman" panose="02020603050405020304" pitchFamily="18" charset="0"/>
                <a:cs typeface="Times New Roman" panose="02020603050405020304" pitchFamily="18" charset="0"/>
              </a:rPr>
              <a:t>An asset can be </a:t>
            </a:r>
            <a:r>
              <a:rPr lang="en-US" dirty="0">
                <a:solidFill>
                  <a:srgbClr val="0070C0"/>
                </a:solidFill>
                <a:latin typeface="Times New Roman" panose="02020603050405020304" pitchFamily="18" charset="0"/>
                <a:cs typeface="Times New Roman" panose="02020603050405020304" pitchFamily="18" charset="0"/>
              </a:rPr>
              <a:t>logical</a:t>
            </a:r>
            <a:r>
              <a:rPr lang="en-US" dirty="0">
                <a:latin typeface="Times New Roman" panose="02020603050405020304" pitchFamily="18" charset="0"/>
                <a:cs typeface="Times New Roman" panose="02020603050405020304" pitchFamily="18" charset="0"/>
              </a:rPr>
              <a:t>, such as a Web site, information, or data; or </a:t>
            </a:r>
            <a:r>
              <a:rPr lang="en-US" dirty="0" smtClean="0">
                <a:latin typeface="Times New Roman" panose="02020603050405020304" pitchFamily="18" charset="0"/>
                <a:cs typeface="Times New Roman" panose="02020603050405020304" pitchFamily="18" charset="0"/>
              </a:rPr>
              <a:t>an asset </a:t>
            </a:r>
            <a:r>
              <a:rPr lang="en-US" dirty="0">
                <a:latin typeface="Times New Roman" panose="02020603050405020304" pitchFamily="18" charset="0"/>
                <a:cs typeface="Times New Roman" panose="02020603050405020304" pitchFamily="18" charset="0"/>
              </a:rPr>
              <a:t>can be </a:t>
            </a:r>
            <a:r>
              <a:rPr lang="en-US" dirty="0">
                <a:solidFill>
                  <a:srgbClr val="0070C0"/>
                </a:solidFill>
                <a:latin typeface="Times New Roman" panose="02020603050405020304" pitchFamily="18" charset="0"/>
                <a:cs typeface="Times New Roman" panose="02020603050405020304" pitchFamily="18" charset="0"/>
              </a:rPr>
              <a:t>physical</a:t>
            </a:r>
            <a:r>
              <a:rPr lang="en-US" dirty="0">
                <a:latin typeface="Times New Roman" panose="02020603050405020304" pitchFamily="18" charset="0"/>
                <a:cs typeface="Times New Roman" panose="02020603050405020304" pitchFamily="18" charset="0"/>
              </a:rPr>
              <a:t>, such as a person, computer system, or other tangible object. </a:t>
            </a:r>
          </a:p>
          <a:p>
            <a:pPr lvl="1" algn="just">
              <a:defRPr/>
            </a:pPr>
            <a:r>
              <a:rPr lang="en-US" dirty="0">
                <a:latin typeface="Times New Roman" panose="02020603050405020304" pitchFamily="18" charset="0"/>
                <a:cs typeface="Times New Roman" panose="02020603050405020304" pitchFamily="18" charset="0"/>
              </a:rPr>
              <a:t>Assets, and particularly </a:t>
            </a:r>
            <a:r>
              <a:rPr lang="en-US" dirty="0">
                <a:solidFill>
                  <a:srgbClr val="0070C0"/>
                </a:solidFill>
                <a:latin typeface="Times New Roman" panose="02020603050405020304" pitchFamily="18" charset="0"/>
                <a:cs typeface="Times New Roman" panose="02020603050405020304" pitchFamily="18" charset="0"/>
              </a:rPr>
              <a:t>information assets</a:t>
            </a:r>
            <a:r>
              <a:rPr lang="en-US" dirty="0">
                <a:latin typeface="Times New Roman" panose="02020603050405020304" pitchFamily="18" charset="0"/>
                <a:cs typeface="Times New Roman" panose="02020603050405020304" pitchFamily="18" charset="0"/>
              </a:rPr>
              <a:t>, are the focus of security efforts; they are what those efforts are attempting to protect</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3785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latin typeface="Times New Roman" panose="02020603050405020304" pitchFamily="18" charset="0"/>
                <a:cs typeface="Times New Roman" panose="02020603050405020304" pitchFamily="18" charset="0"/>
              </a:rPr>
              <a:t>Key information security concepts</a:t>
            </a:r>
            <a:endParaRPr lang="en-US" dirty="0"/>
          </a:p>
        </p:txBody>
      </p:sp>
      <p:sp>
        <p:nvSpPr>
          <p:cNvPr id="3" name="Content Placeholder 2"/>
          <p:cNvSpPr>
            <a:spLocks noGrp="1"/>
          </p:cNvSpPr>
          <p:nvPr>
            <p:ph idx="1"/>
          </p:nvPr>
        </p:nvSpPr>
        <p:spPr/>
        <p:txBody>
          <a:bodyPr/>
          <a:lstStyle/>
          <a:p>
            <a:pPr algn="just"/>
            <a:r>
              <a:rPr lang="en-US" altLang="en-US" sz="2700" dirty="0">
                <a:solidFill>
                  <a:srgbClr val="00B050"/>
                </a:solidFill>
                <a:latin typeface="Times New Roman" panose="02020603050405020304" pitchFamily="18" charset="0"/>
                <a:cs typeface="Times New Roman" panose="02020603050405020304" pitchFamily="18" charset="0"/>
              </a:rPr>
              <a:t>Attack</a:t>
            </a:r>
          </a:p>
          <a:p>
            <a:pPr lvl="1" algn="just"/>
            <a:r>
              <a:rPr lang="en-US" altLang="en-US" dirty="0">
                <a:latin typeface="Times New Roman" panose="02020603050405020304" pitchFamily="18" charset="0"/>
                <a:cs typeface="Times New Roman" panose="02020603050405020304" pitchFamily="18" charset="0"/>
              </a:rPr>
              <a:t>An </a:t>
            </a:r>
            <a:r>
              <a:rPr lang="en-US" altLang="en-US" dirty="0">
                <a:solidFill>
                  <a:srgbClr val="0070C0"/>
                </a:solidFill>
                <a:latin typeface="Times New Roman" panose="02020603050405020304" pitchFamily="18" charset="0"/>
                <a:cs typeface="Times New Roman" panose="02020603050405020304" pitchFamily="18" charset="0"/>
              </a:rPr>
              <a:t>intentional</a:t>
            </a:r>
            <a:r>
              <a:rPr lang="en-US" altLang="en-US" dirty="0">
                <a:latin typeface="Times New Roman" panose="02020603050405020304" pitchFamily="18" charset="0"/>
                <a:cs typeface="Times New Roman" panose="02020603050405020304" pitchFamily="18" charset="0"/>
              </a:rPr>
              <a:t> or </a:t>
            </a:r>
            <a:r>
              <a:rPr lang="en-US" altLang="en-US" dirty="0">
                <a:solidFill>
                  <a:srgbClr val="0070C0"/>
                </a:solidFill>
                <a:latin typeface="Times New Roman" panose="02020603050405020304" pitchFamily="18" charset="0"/>
                <a:cs typeface="Times New Roman" panose="02020603050405020304" pitchFamily="18" charset="0"/>
              </a:rPr>
              <a:t>unintentional</a:t>
            </a:r>
            <a:r>
              <a:rPr lang="en-US" altLang="en-US" dirty="0">
                <a:latin typeface="Times New Roman" panose="02020603050405020304" pitchFamily="18" charset="0"/>
                <a:cs typeface="Times New Roman" panose="02020603050405020304" pitchFamily="18" charset="0"/>
              </a:rPr>
              <a:t> act that can cause damage to or otherwise compromise information and/or the systems that support it. </a:t>
            </a:r>
          </a:p>
          <a:p>
            <a:pPr lvl="1" algn="just"/>
            <a:r>
              <a:rPr lang="en-US" altLang="en-US" dirty="0">
                <a:latin typeface="Times New Roman" panose="02020603050405020304" pitchFamily="18" charset="0"/>
                <a:cs typeface="Times New Roman" panose="02020603050405020304" pitchFamily="18" charset="0"/>
              </a:rPr>
              <a:t>Attacks can be </a:t>
            </a:r>
            <a:r>
              <a:rPr lang="en-US" altLang="en-US" dirty="0">
                <a:solidFill>
                  <a:srgbClr val="0070C0"/>
                </a:solidFill>
                <a:latin typeface="Times New Roman" panose="02020603050405020304" pitchFamily="18" charset="0"/>
                <a:cs typeface="Times New Roman" panose="02020603050405020304" pitchFamily="18" charset="0"/>
              </a:rPr>
              <a:t>active</a:t>
            </a:r>
            <a:r>
              <a:rPr lang="en-US" altLang="en-US" dirty="0">
                <a:latin typeface="Times New Roman" panose="02020603050405020304" pitchFamily="18" charset="0"/>
                <a:cs typeface="Times New Roman" panose="02020603050405020304" pitchFamily="18" charset="0"/>
              </a:rPr>
              <a:t> or </a:t>
            </a:r>
            <a:r>
              <a:rPr lang="en-US" altLang="en-US" dirty="0">
                <a:solidFill>
                  <a:srgbClr val="0070C0"/>
                </a:solidFill>
                <a:latin typeface="Times New Roman" panose="02020603050405020304" pitchFamily="18" charset="0"/>
                <a:cs typeface="Times New Roman" panose="02020603050405020304" pitchFamily="18" charset="0"/>
              </a:rPr>
              <a:t>passive</a:t>
            </a:r>
            <a:r>
              <a:rPr lang="en-US" altLang="en-US" dirty="0">
                <a:latin typeface="Times New Roman" panose="02020603050405020304" pitchFamily="18" charset="0"/>
                <a:cs typeface="Times New Roman" panose="02020603050405020304" pitchFamily="18" charset="0"/>
              </a:rPr>
              <a:t>, </a:t>
            </a:r>
            <a:r>
              <a:rPr lang="en-US" altLang="en-US" dirty="0">
                <a:solidFill>
                  <a:srgbClr val="0070C0"/>
                </a:solidFill>
                <a:latin typeface="Times New Roman" panose="02020603050405020304" pitchFamily="18" charset="0"/>
                <a:cs typeface="Times New Roman" panose="02020603050405020304" pitchFamily="18" charset="0"/>
              </a:rPr>
              <a:t>intentional</a:t>
            </a:r>
            <a:r>
              <a:rPr lang="en-US" altLang="en-US" dirty="0">
                <a:latin typeface="Times New Roman" panose="02020603050405020304" pitchFamily="18" charset="0"/>
                <a:cs typeface="Times New Roman" panose="02020603050405020304" pitchFamily="18" charset="0"/>
              </a:rPr>
              <a:t> or </a:t>
            </a:r>
            <a:r>
              <a:rPr lang="en-US" altLang="en-US" dirty="0">
                <a:solidFill>
                  <a:srgbClr val="0070C0"/>
                </a:solidFill>
                <a:latin typeface="Times New Roman" panose="02020603050405020304" pitchFamily="18" charset="0"/>
                <a:cs typeface="Times New Roman" panose="02020603050405020304" pitchFamily="18" charset="0"/>
              </a:rPr>
              <a:t>unintentional</a:t>
            </a: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and </a:t>
            </a:r>
            <a:r>
              <a:rPr lang="en-US" altLang="en-US" dirty="0" smtClean="0">
                <a:solidFill>
                  <a:srgbClr val="0070C0"/>
                </a:solidFill>
                <a:latin typeface="Times New Roman" panose="02020603050405020304" pitchFamily="18" charset="0"/>
                <a:cs typeface="Times New Roman" panose="02020603050405020304" pitchFamily="18" charset="0"/>
              </a:rPr>
              <a:t>direct</a:t>
            </a:r>
            <a:r>
              <a:rPr lang="en-US" altLang="en-US" dirty="0" smtClean="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or </a:t>
            </a:r>
            <a:r>
              <a:rPr lang="en-US" altLang="en-US" dirty="0">
                <a:solidFill>
                  <a:srgbClr val="0070C0"/>
                </a:solidFill>
                <a:latin typeface="Times New Roman" panose="02020603050405020304" pitchFamily="18" charset="0"/>
                <a:cs typeface="Times New Roman" panose="02020603050405020304" pitchFamily="18" charset="0"/>
              </a:rPr>
              <a:t>indirect</a:t>
            </a:r>
            <a:r>
              <a:rPr lang="en-US" altLang="en-US" dirty="0">
                <a:latin typeface="Times New Roman" panose="02020603050405020304" pitchFamily="18" charset="0"/>
                <a:cs typeface="Times New Roman" panose="02020603050405020304" pitchFamily="18" charset="0"/>
              </a:rPr>
              <a:t>.</a:t>
            </a:r>
          </a:p>
          <a:p>
            <a:pPr algn="just"/>
            <a:r>
              <a:rPr lang="en-US" altLang="en-US" sz="2700" dirty="0">
                <a:solidFill>
                  <a:srgbClr val="00B050"/>
                </a:solidFill>
                <a:latin typeface="Times New Roman" panose="02020603050405020304" pitchFamily="18" charset="0"/>
                <a:cs typeface="Times New Roman" panose="02020603050405020304" pitchFamily="18" charset="0"/>
              </a:rPr>
              <a:t>Control </a:t>
            </a:r>
          </a:p>
          <a:p>
            <a:pPr lvl="1" algn="just"/>
            <a:r>
              <a:rPr lang="en-US" altLang="en-US" dirty="0">
                <a:latin typeface="Times New Roman" panose="02020603050405020304" pitchFamily="18" charset="0"/>
                <a:cs typeface="Times New Roman" panose="02020603050405020304" pitchFamily="18" charset="0"/>
              </a:rPr>
              <a:t>or </a:t>
            </a:r>
            <a:r>
              <a:rPr lang="en-US" altLang="en-US" dirty="0">
                <a:solidFill>
                  <a:srgbClr val="0070C0"/>
                </a:solidFill>
                <a:latin typeface="Times New Roman" panose="02020603050405020304" pitchFamily="18" charset="0"/>
                <a:cs typeface="Times New Roman" panose="02020603050405020304" pitchFamily="18" charset="0"/>
              </a:rPr>
              <a:t>Safeguard</a:t>
            </a:r>
            <a:r>
              <a:rPr lang="en-US" altLang="en-US" dirty="0">
                <a:latin typeface="Times New Roman" panose="02020603050405020304" pitchFamily="18" charset="0"/>
                <a:cs typeface="Times New Roman" panose="02020603050405020304" pitchFamily="18" charset="0"/>
              </a:rPr>
              <a:t> or </a:t>
            </a:r>
            <a:r>
              <a:rPr lang="en-US" altLang="en-US" dirty="0">
                <a:solidFill>
                  <a:srgbClr val="0070C0"/>
                </a:solidFill>
                <a:latin typeface="Times New Roman" panose="02020603050405020304" pitchFamily="18" charset="0"/>
                <a:cs typeface="Times New Roman" panose="02020603050405020304" pitchFamily="18" charset="0"/>
              </a:rPr>
              <a:t>countermeasure</a:t>
            </a:r>
          </a:p>
          <a:p>
            <a:pPr lvl="1" algn="just"/>
            <a:r>
              <a:rPr lang="en-US" altLang="en-US" dirty="0">
                <a:latin typeface="Times New Roman" panose="02020603050405020304" pitchFamily="18" charset="0"/>
                <a:cs typeface="Times New Roman" panose="02020603050405020304" pitchFamily="18" charset="0"/>
              </a:rPr>
              <a:t>Security mechanisms, policies, or procedures that can </a:t>
            </a:r>
            <a:r>
              <a:rPr lang="en-US" altLang="en-US" dirty="0" smtClean="0">
                <a:latin typeface="Times New Roman" panose="02020603050405020304" pitchFamily="18" charset="0"/>
                <a:cs typeface="Times New Roman" panose="02020603050405020304" pitchFamily="18" charset="0"/>
              </a:rPr>
              <a:t>successfully counter </a:t>
            </a:r>
            <a:r>
              <a:rPr lang="en-US" altLang="en-US" dirty="0">
                <a:latin typeface="Times New Roman" panose="02020603050405020304" pitchFamily="18" charset="0"/>
                <a:cs typeface="Times New Roman" panose="02020603050405020304" pitchFamily="18" charset="0"/>
              </a:rPr>
              <a:t>attacks, reduce risk, resolve vulnerabilities, and </a:t>
            </a:r>
            <a:r>
              <a:rPr lang="en-US" altLang="en-US" dirty="0" smtClean="0">
                <a:latin typeface="Times New Roman" panose="02020603050405020304" pitchFamily="18" charset="0"/>
                <a:cs typeface="Times New Roman" panose="02020603050405020304" pitchFamily="18" charset="0"/>
              </a:rPr>
              <a:t>otherwise improve </a:t>
            </a:r>
            <a:r>
              <a:rPr lang="en-US" altLang="en-US" dirty="0">
                <a:latin typeface="Times New Roman" panose="02020603050405020304" pitchFamily="18" charset="0"/>
                <a:cs typeface="Times New Roman" panose="02020603050405020304" pitchFamily="18" charset="0"/>
              </a:rPr>
              <a:t>the security within an organization</a:t>
            </a:r>
            <a:r>
              <a:rPr lang="en-US" altLang="en-US" dirty="0" smtClean="0">
                <a:latin typeface="Times New Roman" panose="02020603050405020304" pitchFamily="18" charset="0"/>
                <a:cs typeface="Times New Roman" panose="02020603050405020304" pitchFamily="18" charset="0"/>
              </a:rPr>
              <a:t>.</a:t>
            </a:r>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3500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latin typeface="Times New Roman" panose="02020603050405020304" pitchFamily="18" charset="0"/>
                <a:cs typeface="Times New Roman" panose="02020603050405020304" pitchFamily="18" charset="0"/>
              </a:rPr>
              <a:t>Key information security concepts</a:t>
            </a:r>
            <a:endParaRPr lang="en-US" dirty="0"/>
          </a:p>
        </p:txBody>
      </p:sp>
      <p:sp>
        <p:nvSpPr>
          <p:cNvPr id="3" name="Content Placeholder 2"/>
          <p:cNvSpPr>
            <a:spLocks noGrp="1"/>
          </p:cNvSpPr>
          <p:nvPr>
            <p:ph idx="1"/>
          </p:nvPr>
        </p:nvSpPr>
        <p:spPr/>
        <p:txBody>
          <a:bodyPr>
            <a:noAutofit/>
          </a:bodyPr>
          <a:lstStyle/>
          <a:p>
            <a:pPr algn="just">
              <a:defRPr/>
            </a:pPr>
            <a:r>
              <a:rPr lang="en-US" sz="2400" dirty="0">
                <a:solidFill>
                  <a:srgbClr val="00B050"/>
                </a:solidFill>
                <a:latin typeface="Times New Roman" panose="02020603050405020304" pitchFamily="18" charset="0"/>
                <a:cs typeface="Times New Roman" panose="02020603050405020304" pitchFamily="18" charset="0"/>
              </a:rPr>
              <a:t>Exploit</a:t>
            </a:r>
          </a:p>
          <a:p>
            <a:pPr lvl="1" algn="just">
              <a:defRPr/>
            </a:pPr>
            <a:r>
              <a:rPr lang="en-US" dirty="0">
                <a:latin typeface="Times New Roman" panose="02020603050405020304" pitchFamily="18" charset="0"/>
                <a:cs typeface="Times New Roman" panose="02020603050405020304" pitchFamily="18" charset="0"/>
              </a:rPr>
              <a:t>A technique used to compromise a system. This term can be a verb or a noun. </a:t>
            </a:r>
            <a:r>
              <a:rPr lang="en-US" dirty="0">
                <a:solidFill>
                  <a:srgbClr val="0070C0"/>
                </a:solidFill>
                <a:latin typeface="Times New Roman" panose="02020603050405020304" pitchFamily="18" charset="0"/>
                <a:cs typeface="Times New Roman" panose="02020603050405020304" pitchFamily="18" charset="0"/>
              </a:rPr>
              <a:t>Threat agents </a:t>
            </a:r>
            <a:r>
              <a:rPr lang="en-US" dirty="0">
                <a:latin typeface="Times New Roman" panose="02020603050405020304" pitchFamily="18" charset="0"/>
                <a:cs typeface="Times New Roman" panose="02020603050405020304" pitchFamily="18" charset="0"/>
              </a:rPr>
              <a:t>may attempt to exploit a system or </a:t>
            </a:r>
            <a:r>
              <a:rPr lang="en-US" dirty="0" smtClean="0">
                <a:latin typeface="Times New Roman" panose="02020603050405020304" pitchFamily="18" charset="0"/>
                <a:cs typeface="Times New Roman" panose="02020603050405020304" pitchFamily="18" charset="0"/>
              </a:rPr>
              <a:t>other information </a:t>
            </a:r>
            <a:r>
              <a:rPr lang="en-US" dirty="0">
                <a:latin typeface="Times New Roman" panose="02020603050405020304" pitchFamily="18" charset="0"/>
                <a:cs typeface="Times New Roman" panose="02020603050405020304" pitchFamily="18" charset="0"/>
              </a:rPr>
              <a:t>asset by using it illegally for their personal gain. </a:t>
            </a:r>
          </a:p>
          <a:p>
            <a:pPr lvl="1" algn="just">
              <a:defRPr/>
            </a:pPr>
            <a:r>
              <a:rPr lang="en-US" dirty="0">
                <a:latin typeface="Times New Roman" panose="02020603050405020304" pitchFamily="18" charset="0"/>
                <a:cs typeface="Times New Roman" panose="02020603050405020304" pitchFamily="18" charset="0"/>
              </a:rPr>
              <a:t>Or, an exploit can be a </a:t>
            </a:r>
            <a:r>
              <a:rPr lang="en-US" dirty="0">
                <a:solidFill>
                  <a:srgbClr val="0070C0"/>
                </a:solidFill>
                <a:latin typeface="Times New Roman" panose="02020603050405020304" pitchFamily="18" charset="0"/>
                <a:cs typeface="Times New Roman" panose="02020603050405020304" pitchFamily="18" charset="0"/>
              </a:rPr>
              <a:t>documented process </a:t>
            </a:r>
            <a:r>
              <a:rPr lang="en-US" dirty="0">
                <a:latin typeface="Times New Roman" panose="02020603050405020304" pitchFamily="18" charset="0"/>
                <a:cs typeface="Times New Roman" panose="02020603050405020304" pitchFamily="18" charset="0"/>
              </a:rPr>
              <a:t>to take advantage of a     vulnerability or exposure, usually in software, that is either inherent   in the software or is created by the attacker. </a:t>
            </a:r>
          </a:p>
          <a:p>
            <a:pPr lvl="1" algn="just">
              <a:defRPr/>
            </a:pPr>
            <a:r>
              <a:rPr lang="en-US" dirty="0">
                <a:latin typeface="Times New Roman" panose="02020603050405020304" pitchFamily="18" charset="0"/>
                <a:cs typeface="Times New Roman" panose="02020603050405020304" pitchFamily="18" charset="0"/>
              </a:rPr>
              <a:t>Exploits make use of existing software tools or </a:t>
            </a:r>
            <a:r>
              <a:rPr lang="en-US" dirty="0" smtClean="0">
                <a:latin typeface="Times New Roman" panose="02020603050405020304" pitchFamily="18" charset="0"/>
                <a:cs typeface="Times New Roman" panose="02020603050405020304" pitchFamily="18" charset="0"/>
              </a:rPr>
              <a:t>custom-made software </a:t>
            </a:r>
            <a:r>
              <a:rPr lang="en-US" dirty="0">
                <a:latin typeface="Times New Roman" panose="02020603050405020304" pitchFamily="18" charset="0"/>
                <a:cs typeface="Times New Roman" panose="02020603050405020304" pitchFamily="18" charset="0"/>
              </a:rPr>
              <a:t>components.</a:t>
            </a:r>
          </a:p>
          <a:p>
            <a:pPr algn="just">
              <a:defRPr/>
            </a:pPr>
            <a:r>
              <a:rPr lang="en-US" sz="2400" dirty="0">
                <a:solidFill>
                  <a:srgbClr val="00B050"/>
                </a:solidFill>
                <a:latin typeface="Times New Roman" panose="02020603050405020304" pitchFamily="18" charset="0"/>
                <a:cs typeface="Times New Roman" panose="02020603050405020304" pitchFamily="18" charset="0"/>
              </a:rPr>
              <a:t>Exposure</a:t>
            </a:r>
          </a:p>
          <a:p>
            <a:pPr lvl="1" algn="just">
              <a:defRPr/>
            </a:pPr>
            <a:r>
              <a:rPr lang="en-US" dirty="0">
                <a:latin typeface="Times New Roman" panose="02020603050405020304" pitchFamily="18" charset="0"/>
                <a:cs typeface="Times New Roman" panose="02020603050405020304" pitchFamily="18" charset="0"/>
              </a:rPr>
              <a:t>A condition or state of being exposed. In information security</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exposure exists when a vulnerability known to an attacker is present</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2939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latin typeface="Times New Roman" panose="02020603050405020304" pitchFamily="18" charset="0"/>
                <a:cs typeface="Times New Roman" panose="02020603050405020304" pitchFamily="18" charset="0"/>
              </a:rPr>
              <a:t>Key information security concepts</a:t>
            </a:r>
            <a:endParaRPr lang="en-US" dirty="0"/>
          </a:p>
        </p:txBody>
      </p:sp>
      <p:sp>
        <p:nvSpPr>
          <p:cNvPr id="3" name="Content Placeholder 2"/>
          <p:cNvSpPr>
            <a:spLocks noGrp="1"/>
          </p:cNvSpPr>
          <p:nvPr>
            <p:ph idx="1"/>
          </p:nvPr>
        </p:nvSpPr>
        <p:spPr/>
        <p:txBody>
          <a:bodyPr>
            <a:normAutofit/>
          </a:bodyPr>
          <a:lstStyle/>
          <a:p>
            <a:pPr algn="just"/>
            <a:r>
              <a:rPr lang="en-US" altLang="en-US" sz="2400" dirty="0">
                <a:solidFill>
                  <a:srgbClr val="00B050"/>
                </a:solidFill>
                <a:latin typeface="Times New Roman" panose="02020603050405020304" pitchFamily="18" charset="0"/>
                <a:cs typeface="Times New Roman" panose="02020603050405020304" pitchFamily="18" charset="0"/>
              </a:rPr>
              <a:t>Lost</a:t>
            </a:r>
          </a:p>
          <a:p>
            <a:pPr lvl="1" algn="just"/>
            <a:r>
              <a:rPr lang="en-US" altLang="en-US" dirty="0">
                <a:latin typeface="Times New Roman" panose="02020603050405020304" pitchFamily="18" charset="0"/>
                <a:cs typeface="Times New Roman" panose="02020603050405020304" pitchFamily="18" charset="0"/>
              </a:rPr>
              <a:t>A single instance of an information asset suffering damage or            unintended or unauthorized modification or disclosure. </a:t>
            </a:r>
          </a:p>
          <a:p>
            <a:pPr lvl="1" algn="just"/>
            <a:r>
              <a:rPr lang="en-US" altLang="en-US" dirty="0">
                <a:latin typeface="Times New Roman" panose="02020603050405020304" pitchFamily="18" charset="0"/>
                <a:cs typeface="Times New Roman" panose="02020603050405020304" pitchFamily="18" charset="0"/>
              </a:rPr>
              <a:t>When an organization’s information is stolen, it has suffered a loss.</a:t>
            </a:r>
          </a:p>
          <a:p>
            <a:pPr algn="just"/>
            <a:r>
              <a:rPr lang="en-US" altLang="en-US" sz="2400" dirty="0">
                <a:solidFill>
                  <a:srgbClr val="00B050"/>
                </a:solidFill>
                <a:latin typeface="Times New Roman" panose="02020603050405020304" pitchFamily="18" charset="0"/>
                <a:cs typeface="Times New Roman" panose="02020603050405020304" pitchFamily="18" charset="0"/>
              </a:rPr>
              <a:t>Protection</a:t>
            </a:r>
            <a:r>
              <a:rPr lang="en-US" altLang="en-US" sz="2400" dirty="0">
                <a:latin typeface="Times New Roman" panose="02020603050405020304" pitchFamily="18" charset="0"/>
                <a:cs typeface="Times New Roman" panose="02020603050405020304" pitchFamily="18" charset="0"/>
              </a:rPr>
              <a:t> </a:t>
            </a:r>
            <a:r>
              <a:rPr lang="en-US" altLang="en-US" sz="2400" dirty="0">
                <a:solidFill>
                  <a:srgbClr val="00B050"/>
                </a:solidFill>
                <a:latin typeface="Times New Roman" panose="02020603050405020304" pitchFamily="18" charset="0"/>
                <a:cs typeface="Times New Roman" panose="02020603050405020304" pitchFamily="18" charset="0"/>
              </a:rPr>
              <a:t>profile</a:t>
            </a:r>
            <a:r>
              <a:rPr lang="en-US" altLang="en-US" sz="2400" dirty="0">
                <a:latin typeface="Times New Roman" panose="02020603050405020304" pitchFamily="18" charset="0"/>
                <a:cs typeface="Times New Roman" panose="02020603050405020304" pitchFamily="18" charset="0"/>
              </a:rPr>
              <a:t> </a:t>
            </a:r>
          </a:p>
          <a:p>
            <a:pPr lvl="1" algn="just"/>
            <a:r>
              <a:rPr lang="en-US" altLang="en-US" dirty="0">
                <a:latin typeface="Times New Roman" panose="02020603050405020304" pitchFamily="18" charset="0"/>
                <a:cs typeface="Times New Roman" panose="02020603050405020304" pitchFamily="18" charset="0"/>
              </a:rPr>
              <a:t>or </a:t>
            </a:r>
            <a:r>
              <a:rPr lang="en-US" altLang="en-US" dirty="0">
                <a:solidFill>
                  <a:srgbClr val="0070C0"/>
                </a:solidFill>
                <a:latin typeface="Times New Roman" panose="02020603050405020304" pitchFamily="18" charset="0"/>
                <a:cs typeface="Times New Roman" panose="02020603050405020304" pitchFamily="18" charset="0"/>
              </a:rPr>
              <a:t>security posture </a:t>
            </a:r>
            <a:r>
              <a:rPr lang="en-US" altLang="en-US" dirty="0">
                <a:latin typeface="Times New Roman" panose="02020603050405020304" pitchFamily="18" charset="0"/>
                <a:cs typeface="Times New Roman" panose="02020603050405020304" pitchFamily="18" charset="0"/>
              </a:rPr>
              <a:t>or </a:t>
            </a:r>
            <a:r>
              <a:rPr lang="en-US" altLang="en-US" dirty="0">
                <a:solidFill>
                  <a:srgbClr val="0070C0"/>
                </a:solidFill>
                <a:latin typeface="Times New Roman" panose="02020603050405020304" pitchFamily="18" charset="0"/>
                <a:cs typeface="Times New Roman" panose="02020603050405020304" pitchFamily="18" charset="0"/>
              </a:rPr>
              <a:t>security program</a:t>
            </a:r>
          </a:p>
          <a:p>
            <a:pPr lvl="1" algn="just"/>
            <a:r>
              <a:rPr lang="en-US" altLang="en-US" dirty="0">
                <a:latin typeface="Times New Roman" panose="02020603050405020304" pitchFamily="18" charset="0"/>
                <a:cs typeface="Times New Roman" panose="02020603050405020304" pitchFamily="18" charset="0"/>
              </a:rPr>
              <a:t>The entire set of controls and safeguards, including </a:t>
            </a:r>
            <a:r>
              <a:rPr lang="en-US" altLang="en-US" dirty="0">
                <a:solidFill>
                  <a:srgbClr val="0070C0"/>
                </a:solidFill>
                <a:latin typeface="Times New Roman" panose="02020603050405020304" pitchFamily="18" charset="0"/>
                <a:cs typeface="Times New Roman" panose="02020603050405020304" pitchFamily="18" charset="0"/>
              </a:rPr>
              <a:t>policy</a:t>
            </a:r>
            <a:r>
              <a:rPr lang="en-US" altLang="en-US" dirty="0">
                <a:latin typeface="Times New Roman" panose="02020603050405020304" pitchFamily="18" charset="0"/>
                <a:cs typeface="Times New Roman" panose="02020603050405020304" pitchFamily="18" charset="0"/>
              </a:rPr>
              <a:t>, </a:t>
            </a:r>
            <a:r>
              <a:rPr lang="en-US" altLang="en-US" dirty="0">
                <a:solidFill>
                  <a:srgbClr val="0070C0"/>
                </a:solidFill>
                <a:latin typeface="Times New Roman" panose="02020603050405020304" pitchFamily="18" charset="0"/>
                <a:cs typeface="Times New Roman" panose="02020603050405020304" pitchFamily="18" charset="0"/>
              </a:rPr>
              <a:t>education</a:t>
            </a:r>
            <a:r>
              <a:rPr lang="en-US" altLang="en-US" dirty="0">
                <a:latin typeface="Times New Roman" panose="02020603050405020304" pitchFamily="18" charset="0"/>
                <a:cs typeface="Times New Roman" panose="02020603050405020304" pitchFamily="18" charset="0"/>
              </a:rPr>
              <a:t>,          </a:t>
            </a:r>
            <a:r>
              <a:rPr lang="en-US" altLang="en-US" dirty="0">
                <a:solidFill>
                  <a:srgbClr val="0070C0"/>
                </a:solidFill>
                <a:latin typeface="Times New Roman" panose="02020603050405020304" pitchFamily="18" charset="0"/>
                <a:cs typeface="Times New Roman" panose="02020603050405020304" pitchFamily="18" charset="0"/>
              </a:rPr>
              <a:t>training</a:t>
            </a:r>
            <a:r>
              <a:rPr lang="en-US" altLang="en-US" dirty="0">
                <a:latin typeface="Times New Roman" panose="02020603050405020304" pitchFamily="18" charset="0"/>
                <a:cs typeface="Times New Roman" panose="02020603050405020304" pitchFamily="18" charset="0"/>
              </a:rPr>
              <a:t> and </a:t>
            </a:r>
            <a:r>
              <a:rPr lang="en-US" altLang="en-US" dirty="0">
                <a:solidFill>
                  <a:srgbClr val="0070C0"/>
                </a:solidFill>
                <a:latin typeface="Times New Roman" panose="02020603050405020304" pitchFamily="18" charset="0"/>
                <a:cs typeface="Times New Roman" panose="02020603050405020304" pitchFamily="18" charset="0"/>
              </a:rPr>
              <a:t>awareness</a:t>
            </a:r>
            <a:r>
              <a:rPr lang="en-US" altLang="en-US" dirty="0">
                <a:latin typeface="Times New Roman" panose="02020603050405020304" pitchFamily="18" charset="0"/>
                <a:cs typeface="Times New Roman" panose="02020603050405020304" pitchFamily="18" charset="0"/>
              </a:rPr>
              <a:t>, and </a:t>
            </a:r>
            <a:r>
              <a:rPr lang="en-US" altLang="en-US" dirty="0">
                <a:solidFill>
                  <a:srgbClr val="0070C0"/>
                </a:solidFill>
                <a:latin typeface="Times New Roman" panose="02020603050405020304" pitchFamily="18" charset="0"/>
                <a:cs typeface="Times New Roman" panose="02020603050405020304" pitchFamily="18" charset="0"/>
              </a:rPr>
              <a:t>technology</a:t>
            </a:r>
            <a:r>
              <a:rPr lang="en-US" altLang="en-US" dirty="0">
                <a:latin typeface="Times New Roman" panose="02020603050405020304" pitchFamily="18" charset="0"/>
                <a:cs typeface="Times New Roman" panose="02020603050405020304" pitchFamily="18" charset="0"/>
              </a:rPr>
              <a:t>, that the organization implements     (or fails to implement) to protect the asset.</a:t>
            </a:r>
          </a:p>
          <a:p>
            <a:pPr algn="just"/>
            <a:endParaRPr lang="en-US"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22428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1304</Words>
  <Application>Microsoft Office PowerPoint</Application>
  <PresentationFormat>Widescreen</PresentationFormat>
  <Paragraphs>110</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Office Theme</vt:lpstr>
      <vt:lpstr>Information Security   Engr. Syed Rizwan</vt:lpstr>
      <vt:lpstr>What is security?</vt:lpstr>
      <vt:lpstr>Multiple layers of security</vt:lpstr>
      <vt:lpstr>Multiple layers of security</vt:lpstr>
      <vt:lpstr>Key information security concepts</vt:lpstr>
      <vt:lpstr>Key information security concepts</vt:lpstr>
      <vt:lpstr>Key information security concepts</vt:lpstr>
      <vt:lpstr>Key information security concepts</vt:lpstr>
      <vt:lpstr>Key information security concepts</vt:lpstr>
      <vt:lpstr>Key information security concepts</vt:lpstr>
      <vt:lpstr>Key information security concepts</vt:lpstr>
      <vt:lpstr>Key information security concepts</vt:lpstr>
      <vt:lpstr>Key information security concepts</vt:lpstr>
      <vt:lpstr>Key information security concepts</vt:lpstr>
      <vt:lpstr>Key information security concepts</vt:lpstr>
      <vt:lpstr>Example</vt:lpstr>
      <vt:lpstr>Questions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Security   Engr. Syed Rizwan</dc:title>
  <dc:creator>Microsoft account</dc:creator>
  <cp:lastModifiedBy>syed rizwan</cp:lastModifiedBy>
  <cp:revision>8</cp:revision>
  <dcterms:created xsi:type="dcterms:W3CDTF">2023-03-05T16:15:10Z</dcterms:created>
  <dcterms:modified xsi:type="dcterms:W3CDTF">2023-03-16T04:01:34Z</dcterms:modified>
</cp:coreProperties>
</file>