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7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3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CB974-3E04-40B8-9F8A-5B475DB9E0C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20BB2-4891-436E-AC34-19DC38D4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8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E33D-991D-46AC-B66D-77FE2084B5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1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</a:t>
            </a:r>
            <a:b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Engr. Syed Rizwan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885" y="3602038"/>
            <a:ext cx="6480175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7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shift may be of any amount, so that the general Caesar algorithm is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00CC"/>
              </a:buClr>
            </a:pPr>
            <a:r>
              <a:rPr lang="da-DK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E(</a:t>
            </a:r>
            <a:r>
              <a:rPr lang="da-DK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da-DK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 26</a:t>
            </a:r>
          </a:p>
          <a:p>
            <a:pPr lvl="1" algn="just">
              <a:buClr>
                <a:srgbClr val="0000CC"/>
              </a:buClr>
            </a:pPr>
            <a:endParaRPr lang="da-DK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00CC"/>
              </a:buClr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takes on a value in the range 1 to 25.</a:t>
            </a:r>
          </a:p>
          <a:p>
            <a:pPr lvl="1" algn="just">
              <a:buClr>
                <a:srgbClr val="0000CC"/>
              </a:buClr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decryption algorithm is simply</a:t>
            </a:r>
          </a:p>
          <a:p>
            <a:pPr lvl="1" algn="just">
              <a:buClr>
                <a:srgbClr val="0000CC"/>
              </a:buClr>
            </a:pPr>
            <a:endParaRPr lang="da-DK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00CC"/>
              </a:buClr>
            </a:pP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D(</a:t>
            </a:r>
            <a:r>
              <a:rPr lang="da-DK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a-DK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 26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(ROT-13)</a:t>
            </a:r>
          </a:p>
        </p:txBody>
      </p:sp>
      <p:pic>
        <p:nvPicPr>
          <p:cNvPr id="4" name="Picture 2" descr="https://upload.wikimedia.org/wikipedia/commons/2/2a/ROT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66720"/>
            <a:ext cx="7810500" cy="39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2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- Problem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known that a given ciphertext is a Caesar cipher, then a brute-force cryptanalysis is easily performed.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try all the 25 possible keys. </a:t>
            </a:r>
          </a:p>
        </p:txBody>
      </p:sp>
    </p:spTree>
    <p:extLst>
      <p:ext uri="{BB962C8B-B14F-4D97-AF65-F5344CB8AC3E}">
        <p14:creationId xmlns:p14="http://schemas.microsoft.com/office/powerpoint/2010/main" val="286569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Cipher-Problem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828" y="1465447"/>
            <a:ext cx="3657600" cy="523237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7924606" y="2111084"/>
            <a:ext cx="3623109" cy="28704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- Problem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important characteristics of this problem enabled possible brute force cryptanalysis: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 algn="just">
              <a:buClr>
                <a:srgbClr val="0000CC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and decryption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known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943100" lvl="3" indent="-571500" algn="just">
              <a:buClr>
                <a:srgbClr val="0000CC"/>
              </a:buClr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 algn="just">
              <a:buClr>
                <a:srgbClr val="0000CC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25 keys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try.</a:t>
            </a:r>
          </a:p>
          <a:p>
            <a:pPr marL="1943100" lvl="3" indent="-571500" algn="just">
              <a:buClr>
                <a:srgbClr val="0000CC"/>
              </a:buClr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 algn="just">
              <a:buClr>
                <a:srgbClr val="0000CC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plaintext is known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recognizable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- Problem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usually known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brute force difficult, we should employ 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keys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language of 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is unknown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plaintext output may not be recognizable. The input may be abbreviated or compressed in some fashion, again making recognition difficult.</a:t>
            </a:r>
          </a:p>
        </p:txBody>
      </p:sp>
    </p:spTree>
    <p:extLst>
      <p:ext uri="{BB962C8B-B14F-4D97-AF65-F5344CB8AC3E}">
        <p14:creationId xmlns:p14="http://schemas.microsoft.com/office/powerpoint/2010/main" val="14686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- Problem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64" y="2701697"/>
            <a:ext cx="8616424" cy="2333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98993" y="5292498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of unknown or compressed plaintext</a:t>
            </a:r>
          </a:p>
        </p:txBody>
      </p:sp>
    </p:spTree>
    <p:extLst>
      <p:ext uri="{BB962C8B-B14F-4D97-AF65-F5344CB8AC3E}">
        <p14:creationId xmlns:p14="http://schemas.microsoft.com/office/powerpoint/2010/main" val="352523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Mono-alphabetic Cipher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dramatic increase in the key space can be achieved by allowing an arbitrary substitution.</a:t>
            </a:r>
          </a:p>
        </p:txBody>
      </p:sp>
      <p:pic>
        <p:nvPicPr>
          <p:cNvPr id="6" name="Picture 4" descr="Image result for monoalphabetic substit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856" y="3604901"/>
            <a:ext cx="6571041" cy="286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0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Mono-alphabetic Cipher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dramatic increase in the key space can be achieved by allowing an arbitrary substitution.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monoalphabetic ciph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" t="30802" r="8221" b="9515"/>
          <a:stretch/>
        </p:blipFill>
        <p:spPr bwMode="auto">
          <a:xfrm>
            <a:off x="2855640" y="3781996"/>
            <a:ext cx="7408718" cy="295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6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Mono-alphabetic Cipher -Problem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cryptanalyst knows the nature of the plaintext (e.g., non-compressed English text), then the analyst can exploit the regularities of the language.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language has certain frequency distribution of its letters, so as English language.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distribution of English language is as follows: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9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More Definitions</a:t>
            </a:r>
            <a:endParaRPr 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 security</a:t>
            </a:r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much computer power or time is available, the cipher cannot be broken since the ciphertext provides insufficient information to uniquely determine the corresponding plaintext </a:t>
            </a:r>
            <a:endParaRPr lang="en-AU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security</a:t>
            </a:r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limited computing resources (e.g. time needed for  calculations is greater than age of Universe), the cipher cannot be broken </a:t>
            </a:r>
          </a:p>
        </p:txBody>
      </p:sp>
    </p:spTree>
    <p:extLst>
      <p:ext uri="{BB962C8B-B14F-4D97-AF65-F5344CB8AC3E}">
        <p14:creationId xmlns:p14="http://schemas.microsoft.com/office/powerpoint/2010/main" val="2227018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Mono-alphabetic Cipher -Problem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89" y="2450656"/>
            <a:ext cx="7848872" cy="41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1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Mono-alphabetic Cipher –Problem</a:t>
            </a:r>
          </a:p>
          <a:p>
            <a:pPr marL="1028700" lvl="2" indent="-571500" algn="just">
              <a:spcBef>
                <a:spcPts val="10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how such a cryptanalysis might proceed, we give a partial example here. The ciphertext to be solved is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40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2240" y="4082296"/>
            <a:ext cx="586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UZQSOVUOHXMOPVGPOZPEVSGZWSZOPFPESXUDBMETSXAIZVUEPHZHMDZSHZOWSFPAPPDTSVPQUZWYMXUZUHSXEPYEPOPDZSZUFPOMBZWPFUPZHMDJUDTMOHMQ</a:t>
            </a:r>
          </a:p>
        </p:txBody>
      </p:sp>
    </p:spTree>
    <p:extLst>
      <p:ext uri="{BB962C8B-B14F-4D97-AF65-F5344CB8AC3E}">
        <p14:creationId xmlns:p14="http://schemas.microsoft.com/office/powerpoint/2010/main" val="331740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Mono-alphabetic Cipher –Problem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40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28" y="2741057"/>
            <a:ext cx="8762745" cy="27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Mono-alphabetic Cipher –Problem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first step, the relative frequency of the letters can be determined and compared to a standard frequency distribution for English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message were long enough, this technique alone might be sufficient, but because this is a relatively short message, we cannot expect an exact match. 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67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Mono-alphabetic Cipher –Problem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this breakdown with frequency distribution of English, it seems likely that cipher letters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the equivalents of plain letters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it is not certain which is which.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letters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all of relatively high frequency and probably correspond to plain letters from the set {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letters with the lowest frequencies (namely,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likely included in the set {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6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Mono-alphabetic Cipher –Problem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3864" y="2601739"/>
            <a:ext cx="701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UZQSOVUOHXMOPVGPOZPEVSGZWSZOPFPESXUDBMETSXAIZ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    a                        e 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    t h a t    e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             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VUEPHZHMDZSHZOWSFPAPPDTSVPQUZWYMXUZUHSX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    t     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  t     h a   e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   e       t  h             t       a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EPYEPOPDZSZUFPOMBZWPFUPZHMDJUDTMOHMQ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 a t      e          t  h e        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064" y="45244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disclos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y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inform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but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m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of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 in moscow</a:t>
            </a:r>
          </a:p>
        </p:txBody>
      </p:sp>
    </p:spTree>
    <p:extLst>
      <p:ext uri="{BB962C8B-B14F-4D97-AF65-F5344CB8AC3E}">
        <p14:creationId xmlns:p14="http://schemas.microsoft.com/office/powerpoint/2010/main" val="3222374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Homophone </a:t>
            </a: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great mathematician Carl Friedrich Gauss believed that he had devised an unbreakable cipher using homophones.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Homophonic Substitution cipher is a substitution cipher in which single plaintext letters can be replaced by any of several different ciphertext letters.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4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27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Homophone </a:t>
            </a: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generally much more difficult to break than standard substitution ciphers.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characters each letter is replaced by is part of the key, e.g. the letter 'E' might be replaced by any of 5 different symbols, while the letter 'Q' may only be substituted by 1 symbol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6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Homophone </a:t>
            </a: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 'E' is usually the most common letter in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the most common ciphertext letter will probably be 'E'. If we allow the letter 'E' to be replaced by any of 3 different characters, then we can no longer just take the most common letter, since the letter count of 'E' is spread over several characters.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63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Substitution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Homophone </a:t>
            </a: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17848" y="2475385"/>
          <a:ext cx="8489372" cy="15716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9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0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0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1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50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902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97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251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251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9880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902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50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0692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8251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0692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7902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9297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3717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8251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8251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06925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48777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4826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79021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79021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82510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Plaintext</a:t>
                      </a:r>
                      <a:endParaRPr lang="en-US" sz="2000" b="1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sz="2000" b="1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41650" y="4761384"/>
          <a:ext cx="8686799" cy="54508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7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19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34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5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19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166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8111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196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196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5523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341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196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1047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68172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84600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68172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196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196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23152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196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58728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</a:tblGrid>
              <a:tr h="2005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6600"/>
                          </a:solidFill>
                          <a:effectLst/>
                        </a:rPr>
                        <a:t>Plaintext</a:t>
                      </a:r>
                      <a:endParaRPr lang="en-US" sz="1700" b="1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d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n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d 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w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l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l 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c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t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l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u="none" strike="noStrike" dirty="0">
                          <a:solidFill>
                            <a:srgbClr val="006600"/>
                          </a:solidFill>
                          <a:effectLst/>
                        </a:rPr>
                        <a:t>Ciphertext</a:t>
                      </a:r>
                      <a:endParaRPr lang="en-US" sz="1700" b="1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7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Z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5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U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C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2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D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R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6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M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9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P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P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0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S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D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4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U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P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FF0066"/>
                          </a:solidFill>
                          <a:effectLst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26" marR="9226" marT="9226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8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Average time to exhaustive Brute Force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36" y="1340768"/>
            <a:ext cx="8751044" cy="2916550"/>
          </a:xfrm>
          <a:prstGeom prst="rect">
            <a:avLst/>
          </a:prstGeom>
        </p:spPr>
      </p:pic>
      <p:pic>
        <p:nvPicPr>
          <p:cNvPr id="6" name="Picture 2" descr="Image result for brute 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28" y="4293096"/>
            <a:ext cx="3869058" cy="206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9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0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Substitution Cipher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substitution cipher is one in which the letters of plaintext are replaced by other letters or by numbers or symbols.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plaintext is viewed as a sequence of bits, then substitution involves replacing plaintext bit patterns with ciphertext bit patterns.</a:t>
            </a:r>
          </a:p>
        </p:txBody>
      </p:sp>
    </p:spTree>
    <p:extLst>
      <p:ext uri="{BB962C8B-B14F-4D97-AF65-F5344CB8AC3E}">
        <p14:creationId xmlns:p14="http://schemas.microsoft.com/office/powerpoint/2010/main" val="5017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Substitution Cipher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letters are involved, the following conventions is used: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always in lowercase;</a:t>
            </a:r>
          </a:p>
          <a:p>
            <a:pPr marL="1485900" lvl="2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b="1" cap="all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UPPERCASE;</a:t>
            </a:r>
          </a:p>
          <a:p>
            <a:pPr marL="1485900" lvl="2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are in 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italicized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28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earliest known, and the simplest, use of a substitution cipher was by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Julius Caesar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involves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each letter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alphabet with the letter standing few (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three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further down the alphabet.</a:t>
            </a:r>
          </a:p>
        </p:txBody>
      </p:sp>
    </p:spTree>
    <p:extLst>
      <p:ext uri="{BB962C8B-B14F-4D97-AF65-F5344CB8AC3E}">
        <p14:creationId xmlns:p14="http://schemas.microsoft.com/office/powerpoint/2010/main" val="19307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 lvl="1" algn="just">
              <a:buClr>
                <a:srgbClr val="0000CC"/>
              </a:buClr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meet  me   after    the   toga    party </a:t>
            </a:r>
          </a:p>
          <a:p>
            <a:pPr lvl="1" algn="just">
              <a:buClr>
                <a:srgbClr val="0000CC"/>
              </a:buClr>
            </a:pPr>
            <a:r>
              <a:rPr lang="en-US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PHHW  PH   DIWHU  WKH  WRJD  SDUWB</a:t>
            </a:r>
          </a:p>
        </p:txBody>
      </p:sp>
      <p:pic>
        <p:nvPicPr>
          <p:cNvPr id="4" name="Picture 2" descr="Image result for caesar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1" y="3415617"/>
            <a:ext cx="449580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55072"/>
              </p:ext>
            </p:extLst>
          </p:nvPr>
        </p:nvGraphicFramePr>
        <p:xfrm>
          <a:off x="2467280" y="5353229"/>
          <a:ext cx="8229601" cy="6876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75389">
                  <a:extLst>
                    <a:ext uri="{9D8B030D-6E8A-4147-A177-3AD203B41FA5}">
                      <a16:colId xmlns="" xmlns:a16="http://schemas.microsoft.com/office/drawing/2014/main" val="938726661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221439851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386482086"/>
                    </a:ext>
                  </a:extLst>
                </a:gridCol>
                <a:gridCol w="227337">
                  <a:extLst>
                    <a:ext uri="{9D8B030D-6E8A-4147-A177-3AD203B41FA5}">
                      <a16:colId xmlns="" xmlns:a16="http://schemas.microsoft.com/office/drawing/2014/main" val="4041686774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3824659304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421219915"/>
                    </a:ext>
                  </a:extLst>
                </a:gridCol>
                <a:gridCol w="193236">
                  <a:extLst>
                    <a:ext uri="{9D8B030D-6E8A-4147-A177-3AD203B41FA5}">
                      <a16:colId xmlns="" xmlns:a16="http://schemas.microsoft.com/office/drawing/2014/main" val="2641344224"/>
                    </a:ext>
                  </a:extLst>
                </a:gridCol>
                <a:gridCol w="227337">
                  <a:extLst>
                    <a:ext uri="{9D8B030D-6E8A-4147-A177-3AD203B41FA5}">
                      <a16:colId xmlns="" xmlns:a16="http://schemas.microsoft.com/office/drawing/2014/main" val="150415050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2561613609"/>
                    </a:ext>
                  </a:extLst>
                </a:gridCol>
                <a:gridCol w="215970">
                  <a:extLst>
                    <a:ext uri="{9D8B030D-6E8A-4147-A177-3AD203B41FA5}">
                      <a16:colId xmlns="" xmlns:a16="http://schemas.microsoft.com/office/drawing/2014/main" val="2547119407"/>
                    </a:ext>
                  </a:extLst>
                </a:gridCol>
                <a:gridCol w="341006">
                  <a:extLst>
                    <a:ext uri="{9D8B030D-6E8A-4147-A177-3AD203B41FA5}">
                      <a16:colId xmlns="" xmlns:a16="http://schemas.microsoft.com/office/drawing/2014/main" val="763975364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3352488562"/>
                    </a:ext>
                  </a:extLst>
                </a:gridCol>
                <a:gridCol w="284171">
                  <a:extLst>
                    <a:ext uri="{9D8B030D-6E8A-4147-A177-3AD203B41FA5}">
                      <a16:colId xmlns="" xmlns:a16="http://schemas.microsoft.com/office/drawing/2014/main" val="3032167356"/>
                    </a:ext>
                  </a:extLst>
                </a:gridCol>
                <a:gridCol w="318272">
                  <a:extLst>
                    <a:ext uri="{9D8B030D-6E8A-4147-A177-3AD203B41FA5}">
                      <a16:colId xmlns="" xmlns:a16="http://schemas.microsoft.com/office/drawing/2014/main" val="1951678252"/>
                    </a:ext>
                  </a:extLst>
                </a:gridCol>
                <a:gridCol w="284171">
                  <a:extLst>
                    <a:ext uri="{9D8B030D-6E8A-4147-A177-3AD203B41FA5}">
                      <a16:colId xmlns="" xmlns:a16="http://schemas.microsoft.com/office/drawing/2014/main" val="3866013404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985079438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3236623574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3253696279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1474248244"/>
                    </a:ext>
                  </a:extLst>
                </a:gridCol>
                <a:gridCol w="261438">
                  <a:extLst>
                    <a:ext uri="{9D8B030D-6E8A-4147-A177-3AD203B41FA5}">
                      <a16:colId xmlns="" xmlns:a16="http://schemas.microsoft.com/office/drawing/2014/main" val="871012956"/>
                    </a:ext>
                  </a:extLst>
                </a:gridCol>
                <a:gridCol w="341006">
                  <a:extLst>
                    <a:ext uri="{9D8B030D-6E8A-4147-A177-3AD203B41FA5}">
                      <a16:colId xmlns="" xmlns:a16="http://schemas.microsoft.com/office/drawing/2014/main" val="951722278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128780940"/>
                    </a:ext>
                  </a:extLst>
                </a:gridCol>
                <a:gridCol w="238704">
                  <a:extLst>
                    <a:ext uri="{9D8B030D-6E8A-4147-A177-3AD203B41FA5}">
                      <a16:colId xmlns="" xmlns:a16="http://schemas.microsoft.com/office/drawing/2014/main" val="2749024208"/>
                    </a:ext>
                  </a:extLst>
                </a:gridCol>
                <a:gridCol w="295538">
                  <a:extLst>
                    <a:ext uri="{9D8B030D-6E8A-4147-A177-3AD203B41FA5}">
                      <a16:colId xmlns="" xmlns:a16="http://schemas.microsoft.com/office/drawing/2014/main" val="134453454"/>
                    </a:ext>
                  </a:extLst>
                </a:gridCol>
                <a:gridCol w="261438">
                  <a:extLst>
                    <a:ext uri="{9D8B030D-6E8A-4147-A177-3AD203B41FA5}">
                      <a16:colId xmlns="" xmlns:a16="http://schemas.microsoft.com/office/drawing/2014/main" val="2212646446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814878099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1388455619"/>
                    </a:ext>
                  </a:extLst>
                </a:gridCol>
              </a:tblGrid>
              <a:tr h="341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Plaintext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extLst>
                  <a:ext uri="{0D108BD9-81ED-4DB2-BD59-A6C34878D82A}">
                    <a16:rowId xmlns="" xmlns:a16="http://schemas.microsoft.com/office/drawing/2014/main" val="2175323675"/>
                  </a:ext>
                </a:extLst>
              </a:tr>
              <a:tr h="346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extLst>
                  <a:ext uri="{0D108BD9-81ED-4DB2-BD59-A6C34878D82A}">
                    <a16:rowId xmlns="" xmlns:a16="http://schemas.microsoft.com/office/drawing/2014/main" val="186769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9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alphabet is wrapped around, so that the letter following Z is A.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define the transformation by listing all possibilities, as follows: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assign a numerical equivalent to each letter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60214"/>
              </p:ext>
            </p:extLst>
          </p:nvPr>
        </p:nvGraphicFramePr>
        <p:xfrm>
          <a:off x="2143337" y="3313599"/>
          <a:ext cx="8229601" cy="6876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75389">
                  <a:extLst>
                    <a:ext uri="{9D8B030D-6E8A-4147-A177-3AD203B41FA5}">
                      <a16:colId xmlns="" xmlns:a16="http://schemas.microsoft.com/office/drawing/2014/main" val="938726661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221439851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386482086"/>
                    </a:ext>
                  </a:extLst>
                </a:gridCol>
                <a:gridCol w="227337">
                  <a:extLst>
                    <a:ext uri="{9D8B030D-6E8A-4147-A177-3AD203B41FA5}">
                      <a16:colId xmlns="" xmlns:a16="http://schemas.microsoft.com/office/drawing/2014/main" val="4041686774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3824659304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421219915"/>
                    </a:ext>
                  </a:extLst>
                </a:gridCol>
                <a:gridCol w="193236">
                  <a:extLst>
                    <a:ext uri="{9D8B030D-6E8A-4147-A177-3AD203B41FA5}">
                      <a16:colId xmlns="" xmlns:a16="http://schemas.microsoft.com/office/drawing/2014/main" val="2641344224"/>
                    </a:ext>
                  </a:extLst>
                </a:gridCol>
                <a:gridCol w="227337">
                  <a:extLst>
                    <a:ext uri="{9D8B030D-6E8A-4147-A177-3AD203B41FA5}">
                      <a16:colId xmlns="" xmlns:a16="http://schemas.microsoft.com/office/drawing/2014/main" val="150415050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2561613609"/>
                    </a:ext>
                  </a:extLst>
                </a:gridCol>
                <a:gridCol w="215970">
                  <a:extLst>
                    <a:ext uri="{9D8B030D-6E8A-4147-A177-3AD203B41FA5}">
                      <a16:colId xmlns="" xmlns:a16="http://schemas.microsoft.com/office/drawing/2014/main" val="2547119407"/>
                    </a:ext>
                  </a:extLst>
                </a:gridCol>
                <a:gridCol w="341006">
                  <a:extLst>
                    <a:ext uri="{9D8B030D-6E8A-4147-A177-3AD203B41FA5}">
                      <a16:colId xmlns="" xmlns:a16="http://schemas.microsoft.com/office/drawing/2014/main" val="763975364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3352488562"/>
                    </a:ext>
                  </a:extLst>
                </a:gridCol>
                <a:gridCol w="284171">
                  <a:extLst>
                    <a:ext uri="{9D8B030D-6E8A-4147-A177-3AD203B41FA5}">
                      <a16:colId xmlns="" xmlns:a16="http://schemas.microsoft.com/office/drawing/2014/main" val="3032167356"/>
                    </a:ext>
                  </a:extLst>
                </a:gridCol>
                <a:gridCol w="318272">
                  <a:extLst>
                    <a:ext uri="{9D8B030D-6E8A-4147-A177-3AD203B41FA5}">
                      <a16:colId xmlns="" xmlns:a16="http://schemas.microsoft.com/office/drawing/2014/main" val="1951678252"/>
                    </a:ext>
                  </a:extLst>
                </a:gridCol>
                <a:gridCol w="284171">
                  <a:extLst>
                    <a:ext uri="{9D8B030D-6E8A-4147-A177-3AD203B41FA5}">
                      <a16:colId xmlns="" xmlns:a16="http://schemas.microsoft.com/office/drawing/2014/main" val="3866013404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985079438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3236623574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3253696279"/>
                    </a:ext>
                  </a:extLst>
                </a:gridCol>
                <a:gridCol w="272804">
                  <a:extLst>
                    <a:ext uri="{9D8B030D-6E8A-4147-A177-3AD203B41FA5}">
                      <a16:colId xmlns="" xmlns:a16="http://schemas.microsoft.com/office/drawing/2014/main" val="1474248244"/>
                    </a:ext>
                  </a:extLst>
                </a:gridCol>
                <a:gridCol w="261438">
                  <a:extLst>
                    <a:ext uri="{9D8B030D-6E8A-4147-A177-3AD203B41FA5}">
                      <a16:colId xmlns="" xmlns:a16="http://schemas.microsoft.com/office/drawing/2014/main" val="871012956"/>
                    </a:ext>
                  </a:extLst>
                </a:gridCol>
                <a:gridCol w="341006">
                  <a:extLst>
                    <a:ext uri="{9D8B030D-6E8A-4147-A177-3AD203B41FA5}">
                      <a16:colId xmlns="" xmlns:a16="http://schemas.microsoft.com/office/drawing/2014/main" val="951722278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128780940"/>
                    </a:ext>
                  </a:extLst>
                </a:gridCol>
                <a:gridCol w="238704">
                  <a:extLst>
                    <a:ext uri="{9D8B030D-6E8A-4147-A177-3AD203B41FA5}">
                      <a16:colId xmlns="" xmlns:a16="http://schemas.microsoft.com/office/drawing/2014/main" val="2749024208"/>
                    </a:ext>
                  </a:extLst>
                </a:gridCol>
                <a:gridCol w="295538">
                  <a:extLst>
                    <a:ext uri="{9D8B030D-6E8A-4147-A177-3AD203B41FA5}">
                      <a16:colId xmlns="" xmlns:a16="http://schemas.microsoft.com/office/drawing/2014/main" val="134453454"/>
                    </a:ext>
                  </a:extLst>
                </a:gridCol>
                <a:gridCol w="261438">
                  <a:extLst>
                    <a:ext uri="{9D8B030D-6E8A-4147-A177-3AD203B41FA5}">
                      <a16:colId xmlns="" xmlns:a16="http://schemas.microsoft.com/office/drawing/2014/main" val="2212646446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814878099"/>
                    </a:ext>
                  </a:extLst>
                </a:gridCol>
                <a:gridCol w="250071">
                  <a:extLst>
                    <a:ext uri="{9D8B030D-6E8A-4147-A177-3AD203B41FA5}">
                      <a16:colId xmlns="" xmlns:a16="http://schemas.microsoft.com/office/drawing/2014/main" val="1388455619"/>
                    </a:ext>
                  </a:extLst>
                </a:gridCol>
              </a:tblGrid>
              <a:tr h="341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Plaintext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extLst>
                  <a:ext uri="{0D108BD9-81ED-4DB2-BD59-A6C34878D82A}">
                    <a16:rowId xmlns="" xmlns:a16="http://schemas.microsoft.com/office/drawing/2014/main" val="2175323675"/>
                  </a:ext>
                </a:extLst>
              </a:tr>
              <a:tr h="346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1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ctr"/>
                </a:tc>
                <a:extLst>
                  <a:ext uri="{0D108BD9-81ED-4DB2-BD59-A6C34878D82A}">
                    <a16:rowId xmlns="" xmlns:a16="http://schemas.microsoft.com/office/drawing/2014/main" val="186769521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4370"/>
              </p:ext>
            </p:extLst>
          </p:nvPr>
        </p:nvGraphicFramePr>
        <p:xfrm>
          <a:off x="2143337" y="4870452"/>
          <a:ext cx="8534387" cy="6188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19194">
                  <a:extLst>
                    <a:ext uri="{9D8B030D-6E8A-4147-A177-3AD203B41FA5}">
                      <a16:colId xmlns="" xmlns:a16="http://schemas.microsoft.com/office/drawing/2014/main" val="634550841"/>
                    </a:ext>
                  </a:extLst>
                </a:gridCol>
                <a:gridCol w="166571">
                  <a:extLst>
                    <a:ext uri="{9D8B030D-6E8A-4147-A177-3AD203B41FA5}">
                      <a16:colId xmlns="" xmlns:a16="http://schemas.microsoft.com/office/drawing/2014/main" val="2761276827"/>
                    </a:ext>
                  </a:extLst>
                </a:gridCol>
                <a:gridCol w="210255">
                  <a:extLst>
                    <a:ext uri="{9D8B030D-6E8A-4147-A177-3AD203B41FA5}">
                      <a16:colId xmlns="" xmlns:a16="http://schemas.microsoft.com/office/drawing/2014/main" val="4093342185"/>
                    </a:ext>
                  </a:extLst>
                </a:gridCol>
                <a:gridCol w="191140">
                  <a:extLst>
                    <a:ext uri="{9D8B030D-6E8A-4147-A177-3AD203B41FA5}">
                      <a16:colId xmlns="" xmlns:a16="http://schemas.microsoft.com/office/drawing/2014/main" val="2915394752"/>
                    </a:ext>
                  </a:extLst>
                </a:gridCol>
                <a:gridCol w="229368">
                  <a:extLst>
                    <a:ext uri="{9D8B030D-6E8A-4147-A177-3AD203B41FA5}">
                      <a16:colId xmlns="" xmlns:a16="http://schemas.microsoft.com/office/drawing/2014/main" val="2249405659"/>
                    </a:ext>
                  </a:extLst>
                </a:gridCol>
                <a:gridCol w="229368">
                  <a:extLst>
                    <a:ext uri="{9D8B030D-6E8A-4147-A177-3AD203B41FA5}">
                      <a16:colId xmlns="" xmlns:a16="http://schemas.microsoft.com/office/drawing/2014/main" val="2819396810"/>
                    </a:ext>
                  </a:extLst>
                </a:gridCol>
                <a:gridCol w="200697">
                  <a:extLst>
                    <a:ext uri="{9D8B030D-6E8A-4147-A177-3AD203B41FA5}">
                      <a16:colId xmlns="" xmlns:a16="http://schemas.microsoft.com/office/drawing/2014/main" val="3456323475"/>
                    </a:ext>
                  </a:extLst>
                </a:gridCol>
                <a:gridCol w="191140">
                  <a:extLst>
                    <a:ext uri="{9D8B030D-6E8A-4147-A177-3AD203B41FA5}">
                      <a16:colId xmlns="" xmlns:a16="http://schemas.microsoft.com/office/drawing/2014/main" val="3433503562"/>
                    </a:ext>
                  </a:extLst>
                </a:gridCol>
                <a:gridCol w="210255">
                  <a:extLst>
                    <a:ext uri="{9D8B030D-6E8A-4147-A177-3AD203B41FA5}">
                      <a16:colId xmlns="" xmlns:a16="http://schemas.microsoft.com/office/drawing/2014/main" val="1578268362"/>
                    </a:ext>
                  </a:extLst>
                </a:gridCol>
                <a:gridCol w="200697">
                  <a:extLst>
                    <a:ext uri="{9D8B030D-6E8A-4147-A177-3AD203B41FA5}">
                      <a16:colId xmlns="" xmlns:a16="http://schemas.microsoft.com/office/drawing/2014/main" val="4121806699"/>
                    </a:ext>
                  </a:extLst>
                </a:gridCol>
                <a:gridCol w="286710">
                  <a:extLst>
                    <a:ext uri="{9D8B030D-6E8A-4147-A177-3AD203B41FA5}">
                      <a16:colId xmlns="" xmlns:a16="http://schemas.microsoft.com/office/drawing/2014/main" val="3856216726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956482934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1018572485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2721920947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3145440608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1391566128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939263804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2832730786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2101510865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3297321813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3347147564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132916932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2475718483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1798912129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3620258828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731370900"/>
                    </a:ext>
                  </a:extLst>
                </a:gridCol>
                <a:gridCol w="324937">
                  <a:extLst>
                    <a:ext uri="{9D8B030D-6E8A-4147-A177-3AD203B41FA5}">
                      <a16:colId xmlns="" xmlns:a16="http://schemas.microsoft.com/office/drawing/2014/main" val="2320335803"/>
                    </a:ext>
                  </a:extLst>
                </a:gridCol>
              </a:tblGrid>
              <a:tr h="276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Plaintext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extLst>
                  <a:ext uri="{0D108BD9-81ED-4DB2-BD59-A6C34878D82A}">
                    <a16:rowId xmlns="" xmlns:a16="http://schemas.microsoft.com/office/drawing/2014/main" val="3539787930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000" b="1" i="0" u="none" strike="noStrike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8" marR="4608" marT="4608" marB="0" anchor="ctr"/>
                </a:tc>
                <a:extLst>
                  <a:ext uri="{0D108BD9-81ED-4DB2-BD59-A6C34878D82A}">
                    <a16:rowId xmlns="" xmlns:a16="http://schemas.microsoft.com/office/drawing/2014/main" val="36620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04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Modulo Math states that</a:t>
            </a:r>
          </a:p>
          <a:p>
            <a:pPr lvl="1" algn="just">
              <a:buClr>
                <a:srgbClr val="0000CC"/>
              </a:buClr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the remainder when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divided by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>
                <a:srgbClr val="0000CC"/>
              </a:buClr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For example,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= 4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mathematically, the algorithm can be expressed as follows. For each plaintext letter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substitute the ciphertext letter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da-DK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rgbClr val="0000CC"/>
              </a:buClr>
            </a:pPr>
            <a:r>
              <a:rPr lang="da-DK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a-D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E(</a:t>
            </a:r>
            <a:r>
              <a:rPr lang="da-DK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a-D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da-DK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da-DK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a-D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 26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1363</Words>
  <Application>Microsoft Office PowerPoint</Application>
  <PresentationFormat>Widescreen</PresentationFormat>
  <Paragraphs>425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Information Security   Engr. Syed Rizwan</vt:lpstr>
      <vt:lpstr>More Definitions</vt:lpstr>
      <vt:lpstr>Average time to exhaustive Brute Force</vt:lpstr>
      <vt:lpstr>The Types of Operations</vt:lpstr>
      <vt:lpstr>The Types of Operations</vt:lpstr>
      <vt:lpstr>The Types of Operations</vt:lpstr>
      <vt:lpstr>The Types of Operations</vt:lpstr>
      <vt:lpstr>The Types of Operations</vt:lpstr>
      <vt:lpstr>The Types of Operations</vt:lpstr>
      <vt:lpstr>The Types of Operations</vt:lpstr>
      <vt:lpstr>The Types of Operations</vt:lpstr>
      <vt:lpstr>The Types of Operations</vt:lpstr>
      <vt:lpstr>The Types of Operations</vt:lpstr>
      <vt:lpstr>The Types of Operations</vt:lpstr>
      <vt:lpstr>The Types of Operations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The Substitution Ciphers</vt:lpstr>
      <vt:lpstr>Questions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  Engr. Syed Rizwan</dc:title>
  <dc:creator>Microsoft account</dc:creator>
  <cp:lastModifiedBy>shah</cp:lastModifiedBy>
  <cp:revision>42</cp:revision>
  <dcterms:created xsi:type="dcterms:W3CDTF">2023-03-05T16:15:10Z</dcterms:created>
  <dcterms:modified xsi:type="dcterms:W3CDTF">2023-10-18T06:37:53Z</dcterms:modified>
</cp:coreProperties>
</file>