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574" r:id="rId3"/>
    <p:sldId id="575" r:id="rId4"/>
    <p:sldId id="576" r:id="rId5"/>
    <p:sldId id="577" r:id="rId6"/>
    <p:sldId id="578" r:id="rId7"/>
    <p:sldId id="579" r:id="rId8"/>
    <p:sldId id="546" r:id="rId9"/>
    <p:sldId id="547" r:id="rId10"/>
    <p:sldId id="548" r:id="rId11"/>
    <p:sldId id="549" r:id="rId12"/>
    <p:sldId id="550" r:id="rId13"/>
    <p:sldId id="551" r:id="rId14"/>
    <p:sldId id="552" r:id="rId15"/>
    <p:sldId id="553" r:id="rId16"/>
    <p:sldId id="554" r:id="rId17"/>
    <p:sldId id="555" r:id="rId18"/>
    <p:sldId id="556" r:id="rId19"/>
    <p:sldId id="557" r:id="rId20"/>
    <p:sldId id="558" r:id="rId21"/>
    <p:sldId id="559" r:id="rId22"/>
    <p:sldId id="560" r:id="rId23"/>
    <p:sldId id="561" r:id="rId24"/>
    <p:sldId id="562" r:id="rId25"/>
    <p:sldId id="33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CB974-3E04-40B8-9F8A-5B475DB9E0CA}"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20BB2-4891-436E-AC34-19DC38D4BD71}" type="slidenum">
              <a:rPr lang="en-US" smtClean="0"/>
              <a:t>‹#›</a:t>
            </a:fld>
            <a:endParaRPr lang="en-US"/>
          </a:p>
        </p:txBody>
      </p:sp>
    </p:spTree>
    <p:extLst>
      <p:ext uri="{BB962C8B-B14F-4D97-AF65-F5344CB8AC3E}">
        <p14:creationId xmlns:p14="http://schemas.microsoft.com/office/powerpoint/2010/main" val="668038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217942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416576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50499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96528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E4E33D-991D-46AC-B66D-77FE2084B517}"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02716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E4E33D-991D-46AC-B66D-77FE2084B517}"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255028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E4E33D-991D-46AC-B66D-77FE2084B517}"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22137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E4E33D-991D-46AC-B66D-77FE2084B517}"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334648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4E33D-991D-46AC-B66D-77FE2084B517}"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33023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4E33D-991D-46AC-B66D-77FE2084B517}"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308017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4E33D-991D-46AC-B66D-77FE2084B517}"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79843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4E33D-991D-46AC-B66D-77FE2084B517}" type="datetimeFigureOut">
              <a:rPr lang="en-US" smtClean="0"/>
              <a:t>10/25/2023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2AA1C-CD64-4E2D-A1B1-C7F1707B98BF}" type="slidenum">
              <a:rPr lang="en-US" smtClean="0"/>
              <a:t>‹#›</a:t>
            </a:fld>
            <a:endParaRPr lang="en-US"/>
          </a:p>
        </p:txBody>
      </p:sp>
    </p:spTree>
    <p:extLst>
      <p:ext uri="{BB962C8B-B14F-4D97-AF65-F5344CB8AC3E}">
        <p14:creationId xmlns:p14="http://schemas.microsoft.com/office/powerpoint/2010/main" val="629416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dirty="0" smtClean="0">
                <a:solidFill>
                  <a:schemeClr val="tx1"/>
                </a:solidFill>
                <a:latin typeface="Times New Roman" panose="02020603050405020304" pitchFamily="18" charset="0"/>
                <a:cs typeface="Times New Roman" panose="02020603050405020304" pitchFamily="18" charset="0"/>
              </a:rPr>
              <a:t>Information Security</a:t>
            </a:r>
            <a:br>
              <a:rPr lang="en-US" altLang="en-US" dirty="0" smtClean="0">
                <a:solidFill>
                  <a:schemeClr val="tx1"/>
                </a:solidFill>
                <a:latin typeface="Times New Roman" panose="02020603050405020304" pitchFamily="18" charset="0"/>
                <a:cs typeface="Times New Roman" panose="02020603050405020304" pitchFamily="18" charset="0"/>
              </a:rPr>
            </a:br>
            <a:r>
              <a:rPr lang="en-US" altLang="en-US" sz="4800" dirty="0" smtClean="0">
                <a:solidFill>
                  <a:schemeClr val="tx1"/>
                </a:solidFill>
                <a:latin typeface="Times New Roman" panose="02020603050405020304" pitchFamily="18" charset="0"/>
                <a:cs typeface="Times New Roman" panose="02020603050405020304" pitchFamily="18" charset="0"/>
              </a:rPr>
              <a:t/>
            </a:r>
            <a:br>
              <a:rPr lang="en-US" altLang="en-US" sz="4800" dirty="0" smtClean="0">
                <a:solidFill>
                  <a:schemeClr val="tx1"/>
                </a:solidFill>
                <a:latin typeface="Times New Roman" panose="02020603050405020304" pitchFamily="18" charset="0"/>
                <a:cs typeface="Times New Roman" panose="02020603050405020304" pitchFamily="18" charset="0"/>
              </a:rPr>
            </a:br>
            <a:r>
              <a:rPr lang="en-US" altLang="en-US" sz="4800" dirty="0" smtClean="0">
                <a:solidFill>
                  <a:schemeClr val="tx1"/>
                </a:solidFill>
                <a:latin typeface="Times New Roman" panose="02020603050405020304" pitchFamily="18" charset="0"/>
                <a:cs typeface="Times New Roman" panose="02020603050405020304" pitchFamily="18" charset="0"/>
              </a:rPr>
              <a:t/>
            </a:r>
            <a:br>
              <a:rPr lang="en-US" altLang="en-US" sz="4800" dirty="0" smtClean="0">
                <a:solidFill>
                  <a:schemeClr val="tx1"/>
                </a:solidFill>
                <a:latin typeface="Times New Roman" panose="02020603050405020304" pitchFamily="18" charset="0"/>
                <a:cs typeface="Times New Roman" panose="02020603050405020304" pitchFamily="18" charset="0"/>
              </a:rPr>
            </a:br>
            <a:r>
              <a:rPr lang="en-US" altLang="en-US" sz="4400" dirty="0" smtClean="0">
                <a:solidFill>
                  <a:schemeClr val="tx1"/>
                </a:solidFill>
                <a:latin typeface="Times New Roman" panose="02020603050405020304" pitchFamily="18" charset="0"/>
                <a:cs typeface="Times New Roman" panose="02020603050405020304" pitchFamily="18" charset="0"/>
              </a:rPr>
              <a:t>Engr. Syed Rizwan</a:t>
            </a:r>
            <a:endParaRPr lang="en-US"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1885" y="3602038"/>
            <a:ext cx="6480175"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7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Hill Cipher</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Suppose we have to encrypt the message ‘</a:t>
            </a:r>
            <a:r>
              <a:rPr lang="en-US" sz="3200" b="1" dirty="0">
                <a:solidFill>
                  <a:srgbClr val="0000FF"/>
                </a:solidFill>
                <a:latin typeface="Times New Roman" panose="02020603050405020304" pitchFamily="18" charset="0"/>
                <a:cs typeface="Times New Roman" panose="02020603050405020304" pitchFamily="18" charset="0"/>
              </a:rPr>
              <a:t>act</a:t>
            </a:r>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n=3</a:t>
            </a:r>
            <a:r>
              <a:rPr lang="en-US" sz="3200" dirty="0">
                <a:solidFill>
                  <a:srgbClr val="000000"/>
                </a:solidFill>
                <a:latin typeface="Times New Roman" panose="02020603050405020304" pitchFamily="18" charset="0"/>
                <a:cs typeface="Times New Roman" panose="02020603050405020304" pitchFamily="18" charset="0"/>
              </a:rPr>
              <a:t>).The key is ‘</a:t>
            </a:r>
            <a:r>
              <a:rPr lang="en-US" sz="3200" b="1" i="1" dirty="0" err="1">
                <a:solidFill>
                  <a:srgbClr val="FF0000"/>
                </a:solidFill>
                <a:latin typeface="Times New Roman" panose="02020603050405020304" pitchFamily="18" charset="0"/>
                <a:cs typeface="Times New Roman" panose="02020603050405020304" pitchFamily="18" charset="0"/>
              </a:rPr>
              <a:t>gybnqkurp</a:t>
            </a:r>
            <a:r>
              <a:rPr lang="en-US" sz="3200" dirty="0">
                <a:solidFill>
                  <a:srgbClr val="000000"/>
                </a:solidFill>
                <a:latin typeface="Times New Roman" panose="02020603050405020304" pitchFamily="18" charset="0"/>
                <a:cs typeface="Times New Roman" panose="02020603050405020304" pitchFamily="18" charset="0"/>
              </a:rPr>
              <a:t>’ which can be written as the </a:t>
            </a:r>
            <a:r>
              <a:rPr lang="en-US" sz="3200" b="1" i="1" dirty="0">
                <a:solidFill>
                  <a:srgbClr val="0000FF"/>
                </a:solidFill>
                <a:latin typeface="Times New Roman" panose="02020603050405020304" pitchFamily="18" charset="0"/>
                <a:cs typeface="Times New Roman" panose="02020603050405020304" pitchFamily="18" charset="0"/>
              </a:rPr>
              <a:t>n </a:t>
            </a:r>
            <a:r>
              <a:rPr lang="en-US" sz="3200" b="1" i="1" dirty="0">
                <a:solidFill>
                  <a:srgbClr val="0000FF"/>
                </a:solidFill>
                <a:latin typeface="Calibri" panose="020F0502020204030204" pitchFamily="34" charset="0"/>
                <a:cs typeface="Calibri" panose="020F0502020204030204" pitchFamily="34" charset="0"/>
              </a:rPr>
              <a:t>x</a:t>
            </a:r>
            <a:r>
              <a:rPr lang="en-US" sz="3200" b="1" i="1" dirty="0">
                <a:solidFill>
                  <a:srgbClr val="0000FF"/>
                </a:solidFill>
                <a:latin typeface="Times New Roman" panose="02020603050405020304" pitchFamily="18" charset="0"/>
                <a:cs typeface="Times New Roman" panose="02020603050405020304" pitchFamily="18" charset="0"/>
              </a:rPr>
              <a:t> n</a:t>
            </a:r>
            <a:r>
              <a:rPr lang="en-US" sz="3200" dirty="0">
                <a:solidFill>
                  <a:srgbClr val="000000"/>
                </a:solidFill>
                <a:latin typeface="Times New Roman" panose="02020603050405020304" pitchFamily="18" charset="0"/>
                <a:cs typeface="Times New Roman" panose="02020603050405020304" pitchFamily="18" charset="0"/>
              </a:rPr>
              <a:t> matrix:</a:t>
            </a:r>
          </a:p>
          <a:p>
            <a:pPr marL="1028700" lvl="1" indent="-571500" algn="just">
              <a:buClr>
                <a:srgbClr val="0000CC"/>
              </a:buClr>
              <a:buFont typeface="Wingdings" panose="05000000000000000000" pitchFamily="2" charset="2"/>
              <a:buChar char="q"/>
            </a:pPr>
            <a:endParaRPr lang="en-US" sz="32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3453547" y="4047196"/>
                <a:ext cx="2642455" cy="1394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1" i="1">
                              <a:solidFill>
                                <a:srgbClr val="0000FF"/>
                              </a:solidFill>
                              <a:latin typeface="Cambria Math" panose="02040503050406030204" pitchFamily="18" charset="0"/>
                            </a:rPr>
                          </m:ctrlPr>
                        </m:dPr>
                        <m:e>
                          <m:eqArr>
                            <m:eqArrPr>
                              <m:ctrlPr>
                                <a:rPr lang="en-US" sz="3200" b="1" i="1">
                                  <a:solidFill>
                                    <a:srgbClr val="0000FF"/>
                                  </a:solidFill>
                                  <a:latin typeface="Cambria Math" panose="02040503050406030204" pitchFamily="18" charset="0"/>
                                </a:rPr>
                              </m:ctrlPr>
                            </m:eqArrPr>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𝟔</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𝟐𝟒</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m:t>
                              </m:r>
                            </m:e>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𝟏𝟑</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𝟏𝟔</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𝟏𝟎</m:t>
                              </m:r>
                            </m:e>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𝟐𝟎</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𝟏𝟕</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𝟏𝟓</m:t>
                              </m:r>
                            </m:e>
                          </m:eqArr>
                        </m:e>
                      </m:d>
                    </m:oMath>
                  </m:oMathPara>
                </a14:m>
                <a:endParaRPr lang="en-US" sz="3200" b="1" dirty="0">
                  <a:solidFill>
                    <a:srgbClr val="0000FF"/>
                  </a:solidFill>
                  <a:latin typeface="Tahoma"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453547" y="4047196"/>
                <a:ext cx="2642455" cy="139461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001002" y="4005065"/>
                <a:ext cx="1122807" cy="1394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1" i="1">
                              <a:solidFill>
                                <a:srgbClr val="0000FF"/>
                              </a:solidFill>
                              <a:latin typeface="Cambria Math" panose="02040503050406030204" pitchFamily="18" charset="0"/>
                            </a:rPr>
                          </m:ctrlPr>
                        </m:dPr>
                        <m:e>
                          <m:eqArr>
                            <m:eqArrPr>
                              <m:ctrlPr>
                                <a:rPr lang="en-US" sz="3200" b="1" i="1">
                                  <a:solidFill>
                                    <a:srgbClr val="0000FF"/>
                                  </a:solidFill>
                                  <a:latin typeface="Cambria Math" panose="02040503050406030204" pitchFamily="18" charset="0"/>
                                </a:rPr>
                              </m:ctrlPr>
                            </m:eqArrPr>
                            <m:e>
                              <m:r>
                                <a:rPr lang="en-US" sz="3200" b="1">
                                  <a:solidFill>
                                    <a:srgbClr val="0000FF"/>
                                  </a:solidFill>
                                  <a:latin typeface="Cambria Math" panose="02040503050406030204" pitchFamily="18" charset="0"/>
                                </a:rPr>
                                <m:t>&amp; </m:t>
                              </m:r>
                              <m:r>
                                <a:rPr lang="en-US" sz="3200" b="1">
                                  <a:solidFill>
                                    <a:srgbClr val="0000FF"/>
                                  </a:solidFill>
                                  <a:latin typeface="Cambria Math" panose="02040503050406030204" pitchFamily="18" charset="0"/>
                                </a:rPr>
                                <m:t>𝟎</m:t>
                              </m:r>
                            </m:e>
                            <m:e>
                              <m:r>
                                <a:rPr lang="en-US" sz="3200" b="1">
                                  <a:solidFill>
                                    <a:srgbClr val="0000FF"/>
                                  </a:solidFill>
                                  <a:latin typeface="Cambria Math" panose="02040503050406030204" pitchFamily="18" charset="0"/>
                                </a:rPr>
                                <m:t>&amp; </m:t>
                              </m:r>
                              <m:r>
                                <a:rPr lang="en-US" sz="3200" b="1">
                                  <a:solidFill>
                                    <a:srgbClr val="0000FF"/>
                                  </a:solidFill>
                                  <a:latin typeface="Cambria Math" panose="02040503050406030204" pitchFamily="18" charset="0"/>
                                </a:rPr>
                                <m:t>𝟐</m:t>
                              </m:r>
                            </m:e>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𝟏𝟗</m:t>
                              </m:r>
                            </m:e>
                          </m:eqArr>
                        </m:e>
                      </m:d>
                    </m:oMath>
                  </m:oMathPara>
                </a14:m>
                <a:endParaRPr lang="en-US" sz="3200" b="1" dirty="0">
                  <a:solidFill>
                    <a:srgbClr val="0000FF"/>
                  </a:solidFill>
                  <a:latin typeface="Tahoma"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001002" y="4005065"/>
                <a:ext cx="1122807" cy="1394613"/>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693735" y="5338122"/>
            <a:ext cx="2236510" cy="646331"/>
          </a:xfrm>
          <a:prstGeom prst="rect">
            <a:avLst/>
          </a:prstGeom>
        </p:spPr>
        <p:txBody>
          <a:bodyPr wrap="none">
            <a:spAutoFit/>
          </a:bodyPr>
          <a:lstStyle/>
          <a:p>
            <a:r>
              <a:rPr lang="en-US" sz="3600" b="1" i="1" dirty="0">
                <a:solidFill>
                  <a:srgbClr val="FF0000"/>
                </a:solidFill>
                <a:latin typeface="Times New Roman" panose="02020603050405020304" pitchFamily="18" charset="0"/>
                <a:cs typeface="Times New Roman" panose="02020603050405020304" pitchFamily="18" charset="0"/>
              </a:rPr>
              <a:t>gybnqkurp</a:t>
            </a:r>
            <a:endParaRPr lang="en-US" sz="3600" b="1" dirty="0">
              <a:solidFill>
                <a:srgbClr val="FFFFFF"/>
              </a:solidFill>
              <a:latin typeface="Tahoma" pitchFamily="34" charset="0"/>
            </a:endParaRPr>
          </a:p>
        </p:txBody>
      </p:sp>
      <p:sp>
        <p:nvSpPr>
          <p:cNvPr id="7" name="Rectangle 6"/>
          <p:cNvSpPr/>
          <p:nvPr/>
        </p:nvSpPr>
        <p:spPr>
          <a:xfrm>
            <a:off x="8207979" y="5256218"/>
            <a:ext cx="708848"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act</a:t>
            </a:r>
            <a:endParaRPr lang="en-US" sz="3200" dirty="0">
              <a:solidFill>
                <a:srgbClr val="FF0000"/>
              </a:solidFill>
              <a:latin typeface="Tahoma" pitchFamily="34" charset="0"/>
            </a:endParaRPr>
          </a:p>
        </p:txBody>
      </p:sp>
    </p:spTree>
    <p:extLst>
      <p:ext uri="{BB962C8B-B14F-4D97-AF65-F5344CB8AC3E}">
        <p14:creationId xmlns:p14="http://schemas.microsoft.com/office/powerpoint/2010/main" val="203012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Hill Cipher</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294161" y="4254069"/>
            <a:ext cx="2236510" cy="646331"/>
          </a:xfrm>
          <a:prstGeom prst="rect">
            <a:avLst/>
          </a:prstGeom>
        </p:spPr>
        <p:txBody>
          <a:bodyPr wrap="none">
            <a:spAutoFit/>
          </a:bodyPr>
          <a:lstStyle/>
          <a:p>
            <a:r>
              <a:rPr lang="en-US" sz="3600" b="1" i="1" dirty="0">
                <a:solidFill>
                  <a:srgbClr val="FF0000"/>
                </a:solidFill>
                <a:latin typeface="Times New Roman" panose="02020603050405020304" pitchFamily="18" charset="0"/>
                <a:cs typeface="Times New Roman" panose="02020603050405020304" pitchFamily="18" charset="0"/>
              </a:rPr>
              <a:t>gybnqkurp</a:t>
            </a:r>
            <a:endParaRPr lang="en-US" sz="3600" b="1" dirty="0">
              <a:solidFill>
                <a:srgbClr val="FFFFFF"/>
              </a:solidFill>
              <a:latin typeface="Tahoma" pitchFamily="34" charset="0"/>
            </a:endParaRPr>
          </a:p>
        </p:txBody>
      </p:sp>
      <p:sp>
        <p:nvSpPr>
          <p:cNvPr id="9" name="Rectangle 8"/>
          <p:cNvSpPr/>
          <p:nvPr/>
        </p:nvSpPr>
        <p:spPr>
          <a:xfrm>
            <a:off x="4572000" y="4284847"/>
            <a:ext cx="708848"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act</a:t>
            </a:r>
            <a:endParaRPr lang="en-US" sz="3200" dirty="0">
              <a:solidFill>
                <a:srgbClr val="FF0000"/>
              </a:solidFill>
              <a:latin typeface="Tahoma" pitchFamily="34" charset="0"/>
            </a:endParaRPr>
          </a:p>
        </p:txBody>
      </p:sp>
      <mc:AlternateContent xmlns:mc="http://schemas.openxmlformats.org/markup-compatibility/2006" xmlns:a14="http://schemas.microsoft.com/office/drawing/2010/main">
        <mc:Choice Requires="a14">
          <p:sp>
            <p:nvSpPr>
              <p:cNvPr id="10" name="Rectangle 9"/>
              <p:cNvSpPr/>
              <p:nvPr/>
            </p:nvSpPr>
            <p:spPr>
              <a:xfrm>
                <a:off x="1997597" y="2951595"/>
                <a:ext cx="8349209" cy="1401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1" i="1">
                              <a:solidFill>
                                <a:srgbClr val="0000FF"/>
                              </a:solidFill>
                              <a:latin typeface="Cambria Math" panose="02040503050406030204" pitchFamily="18" charset="0"/>
                            </a:rPr>
                          </m:ctrlPr>
                        </m:dPr>
                        <m:e>
                          <m:eqArr>
                            <m:eqArrPr>
                              <m:ctrlPr>
                                <a:rPr lang="en-US" sz="3200" b="1" i="1">
                                  <a:solidFill>
                                    <a:srgbClr val="0000FF"/>
                                  </a:solidFill>
                                  <a:latin typeface="Cambria Math" panose="02040503050406030204" pitchFamily="18" charset="0"/>
                                </a:rPr>
                              </m:ctrlPr>
                            </m:eqArrPr>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𝟔</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𝟐𝟒</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m:t>
                              </m:r>
                            </m:e>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𝟏𝟑</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𝟏𝟔</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𝟏𝟎</m:t>
                              </m:r>
                            </m:e>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𝟐𝟎</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𝟏𝟕</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𝟏𝟓</m:t>
                              </m:r>
                            </m:e>
                          </m:eqArr>
                        </m:e>
                      </m:d>
                      <m:d>
                        <m:dPr>
                          <m:begChr m:val="["/>
                          <m:endChr m:val="]"/>
                          <m:ctrlPr>
                            <a:rPr lang="en-US" sz="3200" b="1" i="1">
                              <a:solidFill>
                                <a:srgbClr val="0000FF"/>
                              </a:solidFill>
                              <a:latin typeface="Cambria Math" panose="02040503050406030204" pitchFamily="18" charset="0"/>
                            </a:rPr>
                          </m:ctrlPr>
                        </m:dPr>
                        <m:e>
                          <m:eqArr>
                            <m:eqArrPr>
                              <m:ctrlPr>
                                <a:rPr lang="en-US" sz="3200" b="1" i="1">
                                  <a:solidFill>
                                    <a:srgbClr val="0000FF"/>
                                  </a:solidFill>
                                  <a:latin typeface="Cambria Math" panose="02040503050406030204" pitchFamily="18" charset="0"/>
                                </a:rPr>
                              </m:ctrlPr>
                            </m:eqArrPr>
                            <m:e>
                              <m:r>
                                <a:rPr lang="en-US" sz="3200" b="1">
                                  <a:solidFill>
                                    <a:srgbClr val="0000FF"/>
                                  </a:solidFill>
                                  <a:latin typeface="Cambria Math" panose="02040503050406030204" pitchFamily="18" charset="0"/>
                                </a:rPr>
                                <m:t>&amp; </m:t>
                              </m:r>
                              <m:r>
                                <a:rPr lang="en-US" sz="3200" b="1">
                                  <a:solidFill>
                                    <a:srgbClr val="0000FF"/>
                                  </a:solidFill>
                                  <a:latin typeface="Cambria Math" panose="02040503050406030204" pitchFamily="18" charset="0"/>
                                </a:rPr>
                                <m:t>𝟎</m:t>
                              </m:r>
                            </m:e>
                            <m:e>
                              <m:r>
                                <a:rPr lang="en-US" sz="3200" b="1">
                                  <a:solidFill>
                                    <a:srgbClr val="0000FF"/>
                                  </a:solidFill>
                                  <a:latin typeface="Cambria Math" panose="02040503050406030204" pitchFamily="18" charset="0"/>
                                </a:rPr>
                                <m:t>&amp; </m:t>
                              </m:r>
                              <m:r>
                                <a:rPr lang="en-US" sz="3200" b="1">
                                  <a:solidFill>
                                    <a:srgbClr val="0000FF"/>
                                  </a:solidFill>
                                  <a:latin typeface="Cambria Math" panose="02040503050406030204" pitchFamily="18" charset="0"/>
                                </a:rPr>
                                <m:t>𝟐</m:t>
                              </m:r>
                            </m:e>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𝟏𝟗</m:t>
                              </m:r>
                            </m:e>
                          </m:eqArr>
                        </m:e>
                      </m:d>
                      <m:r>
                        <a:rPr lang="en-US" sz="3200" b="1">
                          <a:solidFill>
                            <a:srgbClr val="0000FF"/>
                          </a:solidFill>
                          <a:latin typeface="Cambria Math" panose="02040503050406030204" pitchFamily="18" charset="0"/>
                        </a:rPr>
                        <m:t>=</m:t>
                      </m:r>
                      <m:d>
                        <m:dPr>
                          <m:begChr m:val="["/>
                          <m:endChr m:val="]"/>
                          <m:ctrlPr>
                            <a:rPr lang="en-US" sz="3200" b="1" i="1">
                              <a:solidFill>
                                <a:srgbClr val="0000FF"/>
                              </a:solidFill>
                              <a:latin typeface="Cambria Math" panose="02040503050406030204" pitchFamily="18" charset="0"/>
                            </a:rPr>
                          </m:ctrlPr>
                        </m:dPr>
                        <m:e>
                          <m:eqArr>
                            <m:eqArrPr>
                              <m:ctrlPr>
                                <a:rPr lang="en-US" sz="3200" b="1" i="1">
                                  <a:solidFill>
                                    <a:srgbClr val="0000FF"/>
                                  </a:solidFill>
                                  <a:latin typeface="Cambria Math" panose="02040503050406030204" pitchFamily="18" charset="0"/>
                                </a:rPr>
                              </m:ctrlPr>
                            </m:eqArrPr>
                            <m:e>
                              <m:r>
                                <a:rPr lang="en-US" sz="3200" b="1">
                                  <a:solidFill>
                                    <a:srgbClr val="0000FF"/>
                                  </a:solidFill>
                                  <a:latin typeface="Cambria Math" panose="02040503050406030204" pitchFamily="18" charset="0"/>
                                </a:rPr>
                                <m:t>&amp; </m:t>
                              </m:r>
                              <m:r>
                                <a:rPr lang="en-US" sz="3200" b="1">
                                  <a:solidFill>
                                    <a:srgbClr val="0000FF"/>
                                  </a:solidFill>
                                  <a:latin typeface="Cambria Math" panose="02040503050406030204" pitchFamily="18" charset="0"/>
                                </a:rPr>
                                <m:t>𝟔𝟕</m:t>
                              </m:r>
                            </m:e>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𝟐𝟐𝟐</m:t>
                              </m:r>
                            </m:e>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𝟑𝟏𝟗</m:t>
                              </m:r>
                            </m:e>
                          </m:eqArr>
                        </m:e>
                      </m:d>
                      <m:r>
                        <a:rPr lang="en-US" sz="3200" b="1">
                          <a:solidFill>
                            <a:srgbClr val="0000FF"/>
                          </a:solidFill>
                          <a:latin typeface="Cambria Math" panose="02040503050406030204" pitchFamily="18" charset="0"/>
                        </a:rPr>
                        <m:t>≡</m:t>
                      </m:r>
                      <m:d>
                        <m:dPr>
                          <m:begChr m:val="["/>
                          <m:endChr m:val="]"/>
                          <m:ctrlPr>
                            <a:rPr lang="en-US" sz="3200" b="1" i="1">
                              <a:solidFill>
                                <a:srgbClr val="0000FF"/>
                              </a:solidFill>
                              <a:latin typeface="Cambria Math" panose="02040503050406030204" pitchFamily="18" charset="0"/>
                            </a:rPr>
                          </m:ctrlPr>
                        </m:dPr>
                        <m:e>
                          <m:eqArr>
                            <m:eqArrPr>
                              <m:ctrlPr>
                                <a:rPr lang="en-US" sz="3200" b="1" i="1">
                                  <a:solidFill>
                                    <a:srgbClr val="0000FF"/>
                                  </a:solidFill>
                                  <a:latin typeface="Cambria Math" panose="02040503050406030204" pitchFamily="18" charset="0"/>
                                </a:rPr>
                              </m:ctrlPr>
                            </m:eqArrPr>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𝟏𝟓</m:t>
                              </m:r>
                            </m:e>
                            <m:e>
                              <m:r>
                                <a:rPr lang="en-US" sz="3200" b="1">
                                  <a:solidFill>
                                    <a:srgbClr val="0000FF"/>
                                  </a:solidFill>
                                  <a:latin typeface="Cambria Math" panose="02040503050406030204" pitchFamily="18" charset="0"/>
                                </a:rPr>
                                <m:t>&amp;</m:t>
                              </m:r>
                              <m:r>
                                <a:rPr lang="en-US" sz="3200" b="1">
                                  <a:solidFill>
                                    <a:srgbClr val="0000FF"/>
                                  </a:solidFill>
                                  <a:latin typeface="Cambria Math" panose="02040503050406030204" pitchFamily="18" charset="0"/>
                                </a:rPr>
                                <m:t>𝟏𝟒</m:t>
                              </m:r>
                            </m:e>
                            <m:e>
                              <m:r>
                                <a:rPr lang="en-US" sz="3200" b="1">
                                  <a:solidFill>
                                    <a:srgbClr val="0000FF"/>
                                  </a:solidFill>
                                  <a:latin typeface="Cambria Math" panose="02040503050406030204" pitchFamily="18" charset="0"/>
                                </a:rPr>
                                <m:t>&amp; </m:t>
                              </m:r>
                              <m:r>
                                <a:rPr lang="en-US" sz="3200" b="1">
                                  <a:solidFill>
                                    <a:srgbClr val="0000FF"/>
                                  </a:solidFill>
                                  <a:latin typeface="Cambria Math" panose="02040503050406030204" pitchFamily="18" charset="0"/>
                                </a:rPr>
                                <m:t>𝟕</m:t>
                              </m:r>
                            </m:e>
                          </m:eqArr>
                        </m:e>
                      </m:d>
                      <m:d>
                        <m:dPr>
                          <m:ctrlPr>
                            <a:rPr lang="en-US" sz="3200" b="1" i="1">
                              <a:solidFill>
                                <a:srgbClr val="0000FF"/>
                              </a:solidFill>
                              <a:latin typeface="Cambria Math" panose="02040503050406030204" pitchFamily="18" charset="0"/>
                            </a:rPr>
                          </m:ctrlPr>
                        </m:dPr>
                        <m:e>
                          <m:r>
                            <a:rPr lang="en-US" sz="3200" b="1" i="1">
                              <a:solidFill>
                                <a:srgbClr val="0000FF"/>
                              </a:solidFill>
                              <a:latin typeface="Cambria Math" panose="02040503050406030204" pitchFamily="18" charset="0"/>
                            </a:rPr>
                            <m:t>𝒎𝒐𝒅</m:t>
                          </m:r>
                          <m:r>
                            <a:rPr lang="en-US" sz="3200" b="1">
                              <a:solidFill>
                                <a:srgbClr val="0000FF"/>
                              </a:solidFill>
                              <a:latin typeface="Cambria Math" panose="02040503050406030204" pitchFamily="18" charset="0"/>
                            </a:rPr>
                            <m:t> </m:t>
                          </m:r>
                          <m:r>
                            <a:rPr lang="en-US" sz="3200" b="1">
                              <a:solidFill>
                                <a:srgbClr val="0000FF"/>
                              </a:solidFill>
                              <a:latin typeface="Cambria Math" panose="02040503050406030204" pitchFamily="18" charset="0"/>
                            </a:rPr>
                            <m:t>𝟐𝟔</m:t>
                          </m:r>
                        </m:e>
                      </m:d>
                    </m:oMath>
                  </m:oMathPara>
                </a14:m>
                <a:endParaRPr lang="en-US" sz="3200" b="1" dirty="0">
                  <a:solidFill>
                    <a:srgbClr val="0000FF"/>
                  </a:solidFill>
                  <a:latin typeface="Tahoma"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1997597" y="2951595"/>
                <a:ext cx="8349209" cy="1401987"/>
              </a:xfrm>
              <a:prstGeom prst="rect">
                <a:avLst/>
              </a:prstGeom>
              <a:blipFill rotWithShape="0">
                <a:blip r:embed="rId2"/>
                <a:stretch>
                  <a:fillRect/>
                </a:stretch>
              </a:blipFill>
            </p:spPr>
            <p:txBody>
              <a:bodyPr/>
              <a:lstStyle/>
              <a:p>
                <a:r>
                  <a:rPr lang="en-US">
                    <a:noFill/>
                  </a:rPr>
                  <a:t> </a:t>
                </a:r>
              </a:p>
            </p:txBody>
          </p:sp>
        </mc:Fallback>
      </mc:AlternateContent>
      <p:sp>
        <p:nvSpPr>
          <p:cNvPr id="11" name="Rectangle 10"/>
          <p:cNvSpPr/>
          <p:nvPr/>
        </p:nvSpPr>
        <p:spPr>
          <a:xfrm>
            <a:off x="7457989" y="4277664"/>
            <a:ext cx="962123"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POH</a:t>
            </a:r>
            <a:endParaRPr lang="en-US" sz="2800" dirty="0">
              <a:solidFill>
                <a:srgbClr val="FF0000"/>
              </a:solidFill>
              <a:latin typeface="Tahoma" pitchFamily="34" charset="0"/>
            </a:endParaRPr>
          </a:p>
        </p:txBody>
      </p:sp>
      <p:sp>
        <p:nvSpPr>
          <p:cNvPr id="12" name="TextBox 11"/>
          <p:cNvSpPr txBox="1"/>
          <p:nvPr/>
        </p:nvSpPr>
        <p:spPr>
          <a:xfrm>
            <a:off x="2135560" y="2340170"/>
            <a:ext cx="2743200" cy="584775"/>
          </a:xfrm>
          <a:prstGeom prst="rect">
            <a:avLst/>
          </a:prstGeom>
          <a:noFill/>
        </p:spPr>
        <p:txBody>
          <a:bodyPr wrap="square" rtlCol="0">
            <a:spAutoFit/>
          </a:bodyPr>
          <a:lstStyle/>
          <a:p>
            <a:r>
              <a:rPr lang="en-US" sz="3200" b="1" dirty="0">
                <a:solidFill>
                  <a:srgbClr val="000000"/>
                </a:solidFill>
                <a:latin typeface="Times New Roman" panose="02020603050405020304" pitchFamily="18" charset="0"/>
                <a:cs typeface="Times New Roman" panose="02020603050405020304" pitchFamily="18" charset="0"/>
              </a:rPr>
              <a:t>Encryption </a:t>
            </a:r>
          </a:p>
        </p:txBody>
      </p:sp>
    </p:spTree>
    <p:extLst>
      <p:ext uri="{BB962C8B-B14F-4D97-AF65-F5344CB8AC3E}">
        <p14:creationId xmlns:p14="http://schemas.microsoft.com/office/powerpoint/2010/main" val="28607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Hill Cipher</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2135560" y="2340170"/>
            <a:ext cx="2743200" cy="584775"/>
          </a:xfrm>
          <a:prstGeom prst="rect">
            <a:avLst/>
          </a:prstGeom>
          <a:noFill/>
        </p:spPr>
        <p:txBody>
          <a:bodyPr wrap="square" rtlCol="0">
            <a:spAutoFit/>
          </a:bodyPr>
          <a:lstStyle/>
          <a:p>
            <a:r>
              <a:rPr lang="en-US" sz="3200" b="1" dirty="0" smtClean="0">
                <a:solidFill>
                  <a:srgbClr val="000000"/>
                </a:solidFill>
                <a:latin typeface="Times New Roman" panose="02020603050405020304" pitchFamily="18" charset="0"/>
                <a:cs typeface="Times New Roman" panose="02020603050405020304" pitchFamily="18" charset="0"/>
              </a:rPr>
              <a:t>Decryption </a:t>
            </a:r>
            <a:endParaRPr lang="en-US" sz="3200" b="1" dirty="0">
              <a:solidFill>
                <a:srgbClr val="00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7268784" y="6133300"/>
            <a:ext cx="708848"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act</a:t>
            </a:r>
            <a:endParaRPr lang="en-US" sz="3200" dirty="0">
              <a:solidFill>
                <a:srgbClr val="FF0000"/>
              </a:solidFill>
              <a:latin typeface="Tahoma" pitchFamily="34" charset="0"/>
            </a:endParaRPr>
          </a:p>
        </p:txBody>
      </p:sp>
      <p:sp>
        <p:nvSpPr>
          <p:cNvPr id="14" name="Rectangle 13"/>
          <p:cNvSpPr/>
          <p:nvPr/>
        </p:nvSpPr>
        <p:spPr>
          <a:xfrm>
            <a:off x="4525586" y="6218148"/>
            <a:ext cx="962123"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POH</a:t>
            </a:r>
            <a:endParaRPr lang="en-US" sz="2800" dirty="0">
              <a:solidFill>
                <a:srgbClr val="FF0000"/>
              </a:solidFill>
              <a:latin typeface="Tahoma" pitchFamily="34" charset="0"/>
            </a:endParaRPr>
          </a:p>
        </p:txBody>
      </p:sp>
      <mc:AlternateContent xmlns:mc="http://schemas.openxmlformats.org/markup-compatibility/2006" xmlns:a14="http://schemas.microsoft.com/office/drawing/2010/main">
        <mc:Choice Requires="a14">
          <p:sp>
            <p:nvSpPr>
              <p:cNvPr id="15" name="Rectangle 14"/>
              <p:cNvSpPr/>
              <p:nvPr/>
            </p:nvSpPr>
            <p:spPr>
              <a:xfrm>
                <a:off x="2163386" y="2920064"/>
                <a:ext cx="7169655" cy="13323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1" i="1">
                              <a:solidFill>
                                <a:srgbClr val="0000FF"/>
                              </a:solidFill>
                              <a:latin typeface="Cambria Math" panose="02040503050406030204" pitchFamily="18" charset="0"/>
                            </a:rPr>
                          </m:ctrlPr>
                        </m:sSupPr>
                        <m:e>
                          <m:d>
                            <m:dPr>
                              <m:begChr m:val="["/>
                              <m:endChr m:val="]"/>
                              <m:ctrlPr>
                                <a:rPr lang="en-US" sz="2800" b="1" i="1">
                                  <a:solidFill>
                                    <a:srgbClr val="0000FF"/>
                                  </a:solidFill>
                                  <a:latin typeface="Cambria Math" panose="02040503050406030204" pitchFamily="18" charset="0"/>
                                </a:rPr>
                              </m:ctrlPr>
                            </m:dPr>
                            <m:e>
                              <m:eqArr>
                                <m:eqArrPr>
                                  <m:ctrlPr>
                                    <a:rPr lang="en-US" sz="2800" b="1" i="1">
                                      <a:solidFill>
                                        <a:srgbClr val="0000FF"/>
                                      </a:solidFill>
                                      <a:latin typeface="Cambria Math" panose="02040503050406030204" pitchFamily="18" charset="0"/>
                                    </a:rPr>
                                  </m:ctrlPr>
                                </m:eqArrPr>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𝟔</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𝟐𝟒</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𝟏</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𝟏𝟑</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𝟏𝟔</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𝟏𝟎</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𝟐𝟎</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𝟏𝟕</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𝟏𝟓</m:t>
                                  </m:r>
                                </m:e>
                              </m:eqArr>
                            </m:e>
                          </m:d>
                        </m:e>
                        <m:sup>
                          <m:r>
                            <a:rPr lang="en-US" sz="2800" b="1">
                              <a:solidFill>
                                <a:srgbClr val="0000FF"/>
                              </a:solidFill>
                              <a:latin typeface="Cambria Math" panose="02040503050406030204" pitchFamily="18" charset="0"/>
                            </a:rPr>
                            <m:t>−</m:t>
                          </m:r>
                          <m:r>
                            <a:rPr lang="en-US" sz="2800" b="1">
                              <a:solidFill>
                                <a:srgbClr val="0000FF"/>
                              </a:solidFill>
                              <a:latin typeface="Cambria Math" panose="02040503050406030204" pitchFamily="18" charset="0"/>
                            </a:rPr>
                            <m:t>𝟏</m:t>
                          </m:r>
                        </m:sup>
                      </m:sSup>
                      <m:r>
                        <a:rPr lang="en-US" sz="2800" b="1">
                          <a:solidFill>
                            <a:srgbClr val="0000FF"/>
                          </a:solidFill>
                          <a:latin typeface="Cambria Math" panose="02040503050406030204" pitchFamily="18" charset="0"/>
                        </a:rPr>
                        <m:t>≡</m:t>
                      </m:r>
                      <m:d>
                        <m:dPr>
                          <m:begChr m:val="["/>
                          <m:endChr m:val="]"/>
                          <m:ctrlPr>
                            <a:rPr lang="en-US" sz="2800" b="1" i="1">
                              <a:solidFill>
                                <a:srgbClr val="0000FF"/>
                              </a:solidFill>
                              <a:latin typeface="Cambria Math" panose="02040503050406030204" pitchFamily="18" charset="0"/>
                            </a:rPr>
                          </m:ctrlPr>
                        </m:dPr>
                        <m:e>
                          <m:eqArr>
                            <m:eqArrPr>
                              <m:ctrlPr>
                                <a:rPr lang="en-US" sz="2800" b="1" i="1">
                                  <a:solidFill>
                                    <a:srgbClr val="0000FF"/>
                                  </a:solidFill>
                                  <a:latin typeface="Cambria Math" panose="02040503050406030204" pitchFamily="18" charset="0"/>
                                </a:rPr>
                              </m:ctrlPr>
                            </m:eqArrPr>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𝟖</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𝟓</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𝟏𝟎</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𝟐𝟏</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𝟖</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𝟐𝟏</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𝟐𝟏</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𝟏𝟐</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𝟖</m:t>
                              </m:r>
                            </m:e>
                          </m:eqArr>
                        </m:e>
                      </m:d>
                      <m:d>
                        <m:dPr>
                          <m:ctrlPr>
                            <a:rPr lang="en-US" sz="2800" b="1" i="1">
                              <a:solidFill>
                                <a:srgbClr val="0000FF"/>
                              </a:solidFill>
                              <a:latin typeface="Cambria Math" panose="02040503050406030204" pitchFamily="18" charset="0"/>
                            </a:rPr>
                          </m:ctrlPr>
                        </m:dPr>
                        <m:e>
                          <m:r>
                            <a:rPr lang="en-US" sz="2800" b="1" i="1">
                              <a:solidFill>
                                <a:srgbClr val="0000FF"/>
                              </a:solidFill>
                              <a:latin typeface="Cambria Math" panose="02040503050406030204" pitchFamily="18" charset="0"/>
                            </a:rPr>
                            <m:t>𝒎𝒐𝒅</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𝟐𝟔</m:t>
                          </m:r>
                        </m:e>
                      </m:d>
                    </m:oMath>
                  </m:oMathPara>
                </a14:m>
                <a:endParaRPr lang="en-US" sz="2800" b="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2163386" y="2920064"/>
                <a:ext cx="7169655" cy="133235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315786" y="4193868"/>
                <a:ext cx="2531783" cy="5329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1" i="1">
                              <a:solidFill>
                                <a:srgbClr val="FF0000"/>
                              </a:solidFill>
                              <a:latin typeface="Cambria Math" panose="02040503050406030204" pitchFamily="18" charset="0"/>
                            </a:rPr>
                          </m:ctrlPr>
                        </m:sSupPr>
                        <m:e>
                          <m:d>
                            <m:dPr>
                              <m:ctrlPr>
                                <a:rPr lang="en-US" sz="2800" b="1" i="1">
                                  <a:solidFill>
                                    <a:srgbClr val="FF0000"/>
                                  </a:solidFill>
                                  <a:latin typeface="Cambria Math" panose="02040503050406030204" pitchFamily="18" charset="0"/>
                                </a:rPr>
                              </m:ctrlPr>
                            </m:dPr>
                            <m:e>
                              <m:r>
                                <m:rPr>
                                  <m:nor/>
                                </m:rPr>
                                <a:rPr lang="en-US" sz="2800" b="1" i="1" dirty="0">
                                  <a:solidFill>
                                    <a:srgbClr val="FF0000"/>
                                  </a:solidFill>
                                  <a:latin typeface="Times New Roman" panose="02020603050405020304" pitchFamily="18" charset="0"/>
                                  <a:cs typeface="Times New Roman" panose="02020603050405020304" pitchFamily="18" charset="0"/>
                                </a:rPr>
                                <m:t>gybnqkurp</m:t>
                              </m:r>
                            </m:e>
                          </m:d>
                        </m:e>
                        <m:sup>
                          <m:r>
                            <a:rPr lang="en-US" sz="2800" b="1">
                              <a:solidFill>
                                <a:srgbClr val="FF0000"/>
                              </a:solidFill>
                              <a:latin typeface="Cambria Math" panose="02040503050406030204" pitchFamily="18" charset="0"/>
                            </a:rPr>
                            <m:t>−</m:t>
                          </m:r>
                          <m:r>
                            <a:rPr lang="en-US" sz="2800" b="1">
                              <a:solidFill>
                                <a:srgbClr val="FF0000"/>
                              </a:solidFill>
                              <a:latin typeface="Cambria Math" panose="02040503050406030204" pitchFamily="18" charset="0"/>
                            </a:rPr>
                            <m:t>𝟏</m:t>
                          </m:r>
                        </m:sup>
                      </m:sSup>
                    </m:oMath>
                  </m:oMathPara>
                </a14:m>
                <a:endParaRPr lang="en-US" sz="2800"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2315786" y="4193868"/>
                <a:ext cx="2531783" cy="532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919536" y="5005646"/>
                <a:ext cx="8016248" cy="12407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a:solidFill>
                                <a:srgbClr val="0000FF"/>
                              </a:solidFill>
                              <a:latin typeface="Cambria Math" panose="02040503050406030204" pitchFamily="18" charset="0"/>
                            </a:rPr>
                          </m:ctrlPr>
                        </m:dPr>
                        <m:e>
                          <m:eqArr>
                            <m:eqArrPr>
                              <m:ctrlPr>
                                <a:rPr lang="en-US" sz="2800" b="1" i="1">
                                  <a:solidFill>
                                    <a:srgbClr val="0000FF"/>
                                  </a:solidFill>
                                  <a:latin typeface="Cambria Math" panose="02040503050406030204" pitchFamily="18" charset="0"/>
                                </a:rPr>
                              </m:ctrlPr>
                            </m:eqArrPr>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𝟖</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𝟓</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𝟏𝟎</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𝟐𝟏</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𝟖</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𝟐𝟏</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𝟐𝟏</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𝟏𝟐</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𝟖</m:t>
                              </m:r>
                            </m:e>
                          </m:eqArr>
                        </m:e>
                      </m:d>
                      <m:d>
                        <m:dPr>
                          <m:begChr m:val="["/>
                          <m:endChr m:val="]"/>
                          <m:ctrlPr>
                            <a:rPr lang="en-US" sz="2800" b="1" i="1">
                              <a:solidFill>
                                <a:srgbClr val="0000FF"/>
                              </a:solidFill>
                              <a:latin typeface="Cambria Math" panose="02040503050406030204" pitchFamily="18" charset="0"/>
                            </a:rPr>
                          </m:ctrlPr>
                        </m:dPr>
                        <m:e>
                          <m:eqArr>
                            <m:eqArrPr>
                              <m:ctrlPr>
                                <a:rPr lang="en-US" sz="2800" b="1" i="1">
                                  <a:solidFill>
                                    <a:srgbClr val="0000FF"/>
                                  </a:solidFill>
                                  <a:latin typeface="Cambria Math" panose="02040503050406030204" pitchFamily="18" charset="0"/>
                                </a:rPr>
                              </m:ctrlPr>
                            </m:eqArrPr>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𝟏𝟓</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𝟏𝟒</m:t>
                              </m:r>
                            </m:e>
                            <m:e>
                              <m:r>
                                <a:rPr lang="en-US" sz="2800" b="1">
                                  <a:solidFill>
                                    <a:srgbClr val="0000FF"/>
                                  </a:solidFill>
                                  <a:latin typeface="Cambria Math" panose="02040503050406030204" pitchFamily="18" charset="0"/>
                                </a:rPr>
                                <m:t>&amp; </m:t>
                              </m:r>
                              <m:r>
                                <a:rPr lang="en-US" sz="2800" b="1">
                                  <a:solidFill>
                                    <a:srgbClr val="0000FF"/>
                                  </a:solidFill>
                                  <a:latin typeface="Cambria Math" panose="02040503050406030204" pitchFamily="18" charset="0"/>
                                </a:rPr>
                                <m:t>𝟕</m:t>
                              </m:r>
                            </m:e>
                          </m:eqArr>
                        </m:e>
                      </m:d>
                      <m:r>
                        <a:rPr lang="en-US" sz="2800" b="1">
                          <a:solidFill>
                            <a:srgbClr val="0000FF"/>
                          </a:solidFill>
                          <a:latin typeface="Cambria Math" panose="02040503050406030204" pitchFamily="18" charset="0"/>
                        </a:rPr>
                        <m:t>=</m:t>
                      </m:r>
                      <m:d>
                        <m:dPr>
                          <m:begChr m:val="["/>
                          <m:endChr m:val="]"/>
                          <m:ctrlPr>
                            <a:rPr lang="en-US" sz="2800" b="1" i="1">
                              <a:solidFill>
                                <a:srgbClr val="0000FF"/>
                              </a:solidFill>
                              <a:latin typeface="Cambria Math" panose="02040503050406030204" pitchFamily="18" charset="0"/>
                            </a:rPr>
                          </m:ctrlPr>
                        </m:dPr>
                        <m:e>
                          <m:eqArr>
                            <m:eqArrPr>
                              <m:ctrlPr>
                                <a:rPr lang="en-US" sz="2800" b="1" i="1">
                                  <a:solidFill>
                                    <a:srgbClr val="0000FF"/>
                                  </a:solidFill>
                                  <a:latin typeface="Cambria Math" panose="02040503050406030204" pitchFamily="18" charset="0"/>
                                </a:rPr>
                              </m:ctrlPr>
                            </m:eqArrPr>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𝟐𝟔𝟎</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𝟓𝟕𝟒</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𝟓𝟑𝟗</m:t>
                              </m:r>
                            </m:e>
                          </m:eqArr>
                        </m:e>
                      </m:d>
                      <m:r>
                        <a:rPr lang="en-US" sz="2800" b="1">
                          <a:solidFill>
                            <a:srgbClr val="0000FF"/>
                          </a:solidFill>
                          <a:latin typeface="Cambria Math" panose="02040503050406030204" pitchFamily="18" charset="0"/>
                        </a:rPr>
                        <m:t>≡</m:t>
                      </m:r>
                      <m:d>
                        <m:dPr>
                          <m:begChr m:val="["/>
                          <m:endChr m:val="]"/>
                          <m:ctrlPr>
                            <a:rPr lang="en-US" sz="2800" b="1" i="1">
                              <a:solidFill>
                                <a:srgbClr val="0000FF"/>
                              </a:solidFill>
                              <a:latin typeface="Cambria Math" panose="02040503050406030204" pitchFamily="18" charset="0"/>
                            </a:rPr>
                          </m:ctrlPr>
                        </m:dPr>
                        <m:e>
                          <m:eqArr>
                            <m:eqArrPr>
                              <m:ctrlPr>
                                <a:rPr lang="en-US" sz="2800" b="1" i="1">
                                  <a:solidFill>
                                    <a:srgbClr val="0000FF"/>
                                  </a:solidFill>
                                  <a:latin typeface="Cambria Math" panose="02040503050406030204" pitchFamily="18" charset="0"/>
                                </a:rPr>
                              </m:ctrlPr>
                            </m:eqArrPr>
                            <m:e>
                              <m:r>
                                <a:rPr lang="en-US" sz="2800" b="1">
                                  <a:solidFill>
                                    <a:srgbClr val="0000FF"/>
                                  </a:solidFill>
                                  <a:latin typeface="Cambria Math" panose="02040503050406030204" pitchFamily="18" charset="0"/>
                                </a:rPr>
                                <m:t>&amp; </m:t>
                              </m:r>
                              <m:r>
                                <a:rPr lang="en-US" sz="2800" b="1">
                                  <a:solidFill>
                                    <a:srgbClr val="0000FF"/>
                                  </a:solidFill>
                                  <a:latin typeface="Cambria Math" panose="02040503050406030204" pitchFamily="18" charset="0"/>
                                </a:rPr>
                                <m:t>𝟎</m:t>
                              </m:r>
                            </m:e>
                            <m:e>
                              <m:r>
                                <a:rPr lang="en-US" sz="2800" b="1">
                                  <a:solidFill>
                                    <a:srgbClr val="0000FF"/>
                                  </a:solidFill>
                                  <a:latin typeface="Cambria Math" panose="02040503050406030204" pitchFamily="18" charset="0"/>
                                </a:rPr>
                                <m:t>&amp; </m:t>
                              </m:r>
                              <m:r>
                                <a:rPr lang="en-US" sz="2800" b="1">
                                  <a:solidFill>
                                    <a:srgbClr val="0000FF"/>
                                  </a:solidFill>
                                  <a:latin typeface="Cambria Math" panose="02040503050406030204" pitchFamily="18" charset="0"/>
                                </a:rPr>
                                <m:t>𝟐</m:t>
                              </m:r>
                            </m:e>
                            <m:e>
                              <m:r>
                                <a:rPr lang="en-US" sz="2800" b="1">
                                  <a:solidFill>
                                    <a:srgbClr val="0000FF"/>
                                  </a:solidFill>
                                  <a:latin typeface="Cambria Math" panose="02040503050406030204" pitchFamily="18" charset="0"/>
                                </a:rPr>
                                <m:t>&amp;</m:t>
                              </m:r>
                              <m:r>
                                <a:rPr lang="en-US" sz="2800" b="1">
                                  <a:solidFill>
                                    <a:srgbClr val="0000FF"/>
                                  </a:solidFill>
                                  <a:latin typeface="Cambria Math" panose="02040503050406030204" pitchFamily="18" charset="0"/>
                                </a:rPr>
                                <m:t>𝟏𝟗</m:t>
                              </m:r>
                            </m:e>
                          </m:eqArr>
                        </m:e>
                      </m:d>
                      <m:d>
                        <m:dPr>
                          <m:ctrlPr>
                            <a:rPr lang="en-US" sz="2800" b="1" i="1">
                              <a:solidFill>
                                <a:srgbClr val="0000FF"/>
                              </a:solidFill>
                              <a:latin typeface="Cambria Math" panose="02040503050406030204" pitchFamily="18" charset="0"/>
                            </a:rPr>
                          </m:ctrlPr>
                        </m:dPr>
                        <m:e>
                          <m:r>
                            <a:rPr lang="en-US" sz="2800" b="1" i="1">
                              <a:solidFill>
                                <a:srgbClr val="0000FF"/>
                              </a:solidFill>
                              <a:latin typeface="Cambria Math" panose="02040503050406030204" pitchFamily="18" charset="0"/>
                            </a:rPr>
                            <m:t>𝒎𝒐𝒅</m:t>
                          </m:r>
                          <m:r>
                            <a:rPr lang="en-US" sz="2800" b="1">
                              <a:solidFill>
                                <a:srgbClr val="0000FF"/>
                              </a:solidFill>
                              <a:latin typeface="Cambria Math" panose="02040503050406030204" pitchFamily="18" charset="0"/>
                            </a:rPr>
                            <m:t> </m:t>
                          </m:r>
                          <m:r>
                            <a:rPr lang="en-US" sz="2800" b="1">
                              <a:solidFill>
                                <a:srgbClr val="0000FF"/>
                              </a:solidFill>
                              <a:latin typeface="Cambria Math" panose="02040503050406030204" pitchFamily="18" charset="0"/>
                            </a:rPr>
                            <m:t>𝟐𝟔</m:t>
                          </m:r>
                        </m:e>
                      </m:d>
                    </m:oMath>
                  </m:oMathPara>
                </a14:m>
                <a:endParaRPr lang="en-US" sz="2800" b="1" dirty="0">
                  <a:solidFill>
                    <a:srgbClr val="0000FF"/>
                  </a:solidFill>
                  <a:latin typeface="Tahoma" pitchFamily="34"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1919536" y="5005646"/>
                <a:ext cx="8016248" cy="124072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897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Hill </a:t>
            </a:r>
            <a:r>
              <a:rPr lang="en-US" sz="4000" b="1" i="1" dirty="0" smtClean="0">
                <a:solidFill>
                  <a:srgbClr val="FF0000"/>
                </a:solidFill>
                <a:latin typeface="Times New Roman" panose="02020603050405020304" pitchFamily="18" charset="0"/>
                <a:cs typeface="Times New Roman" panose="02020603050405020304" pitchFamily="18" charset="0"/>
              </a:rPr>
              <a:t>Cipher</a:t>
            </a:r>
          </a:p>
          <a:p>
            <a:pPr marL="1028700" lvl="2" indent="-571500" algn="just">
              <a:spcBef>
                <a:spcPts val="1000"/>
              </a:spcBef>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To conclude this </a:t>
            </a:r>
            <a:r>
              <a:rPr lang="en-US" sz="3200" b="1" i="1" dirty="0">
                <a:solidFill>
                  <a:srgbClr val="0000FF"/>
                </a:solidFill>
                <a:latin typeface="Times New Roman" panose="02020603050405020304" pitchFamily="18" charset="0"/>
                <a:cs typeface="Times New Roman" panose="02020603050405020304" pitchFamily="18" charset="0"/>
              </a:rPr>
              <a:t>Hill </a:t>
            </a:r>
            <a:r>
              <a:rPr lang="en-US" sz="3200" b="1" i="1" dirty="0" smtClean="0">
                <a:solidFill>
                  <a:srgbClr val="0000FF"/>
                </a:solidFill>
                <a:latin typeface="Times New Roman" panose="02020603050405020304" pitchFamily="18" charset="0"/>
                <a:cs typeface="Times New Roman" panose="02020603050405020304" pitchFamily="18" charset="0"/>
              </a:rPr>
              <a:t>Cipher</a:t>
            </a:r>
          </a:p>
          <a:p>
            <a:pPr marL="1028700" lvl="2" indent="-571500" algn="just">
              <a:spcBef>
                <a:spcPts val="1000"/>
              </a:spcBef>
              <a:buClr>
                <a:srgbClr val="0000CC"/>
              </a:buClr>
              <a:buFont typeface="Wingdings" panose="05000000000000000000" pitchFamily="2" charset="2"/>
              <a:buChar char="q"/>
            </a:pPr>
            <a:endParaRPr lang="en-US" sz="3200" b="1" i="1" dirty="0" smtClean="0">
              <a:solidFill>
                <a:srgbClr val="0000FF"/>
              </a:solidFill>
              <a:latin typeface="Times New Roman" panose="02020603050405020304" pitchFamily="18" charset="0"/>
              <a:cs typeface="Times New Roman" panose="02020603050405020304" pitchFamily="18" charset="0"/>
            </a:endParaRPr>
          </a:p>
          <a:p>
            <a:pPr marL="1028700" lvl="2" indent="-571500" algn="just">
              <a:spcBef>
                <a:spcPts val="1000"/>
              </a:spcBef>
              <a:buClr>
                <a:srgbClr val="0000CC"/>
              </a:buClr>
              <a:buFont typeface="Wingdings" panose="05000000000000000000" pitchFamily="2" charset="2"/>
              <a:buChar char="q"/>
            </a:pPr>
            <a:endParaRPr lang="en-US" sz="3200" b="1" i="1" dirty="0">
              <a:solidFill>
                <a:srgbClr val="0000FF"/>
              </a:solidFill>
              <a:latin typeface="Times New Roman" panose="02020603050405020304" pitchFamily="18" charset="0"/>
              <a:cs typeface="Times New Roman" panose="02020603050405020304" pitchFamily="18" charset="0"/>
            </a:endParaRPr>
          </a:p>
          <a:p>
            <a:pPr marL="1028700" lvl="2" indent="-571500" algn="just">
              <a:spcBef>
                <a:spcPts val="1000"/>
              </a:spcBef>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where </a:t>
            </a:r>
            <a:r>
              <a:rPr lang="en-US" sz="3200" b="1" dirty="0">
                <a:solidFill>
                  <a:srgbClr val="0000FF"/>
                </a:solidFill>
                <a:latin typeface="Times New Roman" panose="02020603050405020304" pitchFamily="18" charset="0"/>
                <a:cs typeface="Times New Roman" panose="02020603050405020304" pitchFamily="18" charset="0"/>
              </a:rPr>
              <a:t>C</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dirty="0">
                <a:solidFill>
                  <a:srgbClr val="0000FF"/>
                </a:solidFill>
                <a:latin typeface="Times New Roman" panose="02020603050405020304" pitchFamily="18" charset="0"/>
                <a:cs typeface="Times New Roman" panose="02020603050405020304" pitchFamily="18" charset="0"/>
              </a:rPr>
              <a:t>P</a:t>
            </a:r>
            <a:r>
              <a:rPr lang="en-US" sz="3200" dirty="0">
                <a:solidFill>
                  <a:srgbClr val="000000"/>
                </a:solidFill>
                <a:latin typeface="Times New Roman" panose="02020603050405020304" pitchFamily="18" charset="0"/>
                <a:cs typeface="Times New Roman" panose="02020603050405020304" pitchFamily="18" charset="0"/>
              </a:rPr>
              <a:t> are column vectors of </a:t>
            </a:r>
            <a:r>
              <a:rPr lang="en-US" sz="3200" b="1" i="1" dirty="0">
                <a:solidFill>
                  <a:srgbClr val="0000FF"/>
                </a:solidFill>
                <a:latin typeface="Times New Roman" panose="02020603050405020304" pitchFamily="18" charset="0"/>
                <a:cs typeface="Times New Roman" panose="02020603050405020304" pitchFamily="18" charset="0"/>
              </a:rPr>
              <a:t>n</a:t>
            </a:r>
            <a:r>
              <a:rPr lang="en-US" sz="3200" dirty="0">
                <a:solidFill>
                  <a:srgbClr val="000000"/>
                </a:solidFill>
                <a:latin typeface="Times New Roman" panose="02020603050405020304" pitchFamily="18" charset="0"/>
                <a:cs typeface="Times New Roman" panose="02020603050405020304" pitchFamily="18" charset="0"/>
              </a:rPr>
              <a:t> values representing </a:t>
            </a:r>
            <a:r>
              <a:rPr lang="en-US" sz="3200" dirty="0">
                <a:solidFill>
                  <a:srgbClr val="0000FF"/>
                </a:solidFill>
                <a:latin typeface="Times New Roman" panose="02020603050405020304" pitchFamily="18" charset="0"/>
                <a:cs typeface="Times New Roman" panose="02020603050405020304" pitchFamily="18" charset="0"/>
              </a:rPr>
              <a:t>Ciphertext</a:t>
            </a:r>
            <a:r>
              <a:rPr lang="en-US" sz="3200" dirty="0">
                <a:solidFill>
                  <a:srgbClr val="000000"/>
                </a:solidFill>
                <a:latin typeface="Times New Roman" panose="02020603050405020304" pitchFamily="18" charset="0"/>
                <a:cs typeface="Times New Roman" panose="02020603050405020304" pitchFamily="18" charset="0"/>
              </a:rPr>
              <a:t> and </a:t>
            </a:r>
            <a:r>
              <a:rPr lang="en-US" sz="3200" dirty="0">
                <a:solidFill>
                  <a:srgbClr val="0000FF"/>
                </a:solidFill>
                <a:latin typeface="Times New Roman" panose="02020603050405020304" pitchFamily="18" charset="0"/>
                <a:cs typeface="Times New Roman" panose="02020603050405020304" pitchFamily="18" charset="0"/>
              </a:rPr>
              <a:t>Plaintext</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dirty="0">
                <a:solidFill>
                  <a:srgbClr val="0000FF"/>
                </a:solidFill>
                <a:latin typeface="Times New Roman" panose="02020603050405020304" pitchFamily="18" charset="0"/>
                <a:cs typeface="Times New Roman" panose="02020603050405020304" pitchFamily="18" charset="0"/>
              </a:rPr>
              <a:t>K</a:t>
            </a:r>
            <a:r>
              <a:rPr lang="en-US" sz="3200" dirty="0">
                <a:solidFill>
                  <a:srgbClr val="000000"/>
                </a:solidFill>
                <a:latin typeface="Times New Roman" panose="02020603050405020304" pitchFamily="18" charset="0"/>
                <a:cs typeface="Times New Roman" panose="02020603050405020304" pitchFamily="18" charset="0"/>
              </a:rPr>
              <a:t> is </a:t>
            </a:r>
            <a:r>
              <a:rPr lang="en-US" sz="3200" b="1" i="1" dirty="0">
                <a:solidFill>
                  <a:srgbClr val="0000FF"/>
                </a:solidFill>
                <a:latin typeface="Times New Roman" panose="02020603050405020304" pitchFamily="18" charset="0"/>
                <a:cs typeface="Times New Roman" panose="02020603050405020304" pitchFamily="18" charset="0"/>
              </a:rPr>
              <a:t>n </a:t>
            </a:r>
            <a:r>
              <a:rPr lang="en-US" sz="3200" b="1" i="1" dirty="0">
                <a:solidFill>
                  <a:srgbClr val="0000FF"/>
                </a:solidFill>
                <a:latin typeface="Calibri" panose="020F0502020204030204" pitchFamily="34" charset="0"/>
                <a:cs typeface="Calibri" panose="020F0502020204030204" pitchFamily="34" charset="0"/>
              </a:rPr>
              <a:t>x</a:t>
            </a:r>
            <a:r>
              <a:rPr lang="en-US" sz="3200" b="1" i="1" dirty="0">
                <a:solidFill>
                  <a:srgbClr val="0000FF"/>
                </a:solidFill>
                <a:latin typeface="Times New Roman" panose="02020603050405020304" pitchFamily="18" charset="0"/>
                <a:cs typeface="Times New Roman" panose="02020603050405020304" pitchFamily="18" charset="0"/>
              </a:rPr>
              <a:t> n</a:t>
            </a:r>
            <a:r>
              <a:rPr lang="en-US" sz="3200" dirty="0">
                <a:solidFill>
                  <a:srgbClr val="000000"/>
                </a:solidFill>
                <a:latin typeface="Times New Roman" panose="02020603050405020304" pitchFamily="18" charset="0"/>
                <a:cs typeface="Times New Roman" panose="02020603050405020304" pitchFamily="18" charset="0"/>
              </a:rPr>
              <a:t> matrix represents the </a:t>
            </a:r>
            <a:r>
              <a:rPr lang="en-US" sz="3200" dirty="0">
                <a:solidFill>
                  <a:srgbClr val="0000FF"/>
                </a:solidFill>
                <a:latin typeface="Times New Roman" panose="02020603050405020304" pitchFamily="18" charset="0"/>
                <a:cs typeface="Times New Roman" panose="02020603050405020304" pitchFamily="18" charset="0"/>
              </a:rPr>
              <a:t>key</a:t>
            </a:r>
            <a:endParaRPr lang="en-US" sz="3200" b="1" i="1" dirty="0">
              <a:solidFill>
                <a:srgbClr val="0000FF"/>
              </a:solidFill>
              <a:latin typeface="Times New Roman" panose="02020603050405020304" pitchFamily="18" charset="0"/>
              <a:cs typeface="Times New Roman" panose="02020603050405020304" pitchFamily="18" charset="0"/>
            </a:endParaRPr>
          </a:p>
          <a:p>
            <a:pPr marL="1028700" lvl="2" indent="-571500" algn="just">
              <a:spcBef>
                <a:spcPts val="1000"/>
              </a:spcBef>
              <a:buClr>
                <a:srgbClr val="0000CC"/>
              </a:buClr>
              <a:buFont typeface="Wingdings" panose="05000000000000000000" pitchFamily="2" charset="2"/>
              <a:buChar char="q"/>
            </a:pPr>
            <a:endParaRPr lang="en-US" sz="3200" b="1" i="1" dirty="0">
              <a:solidFill>
                <a:srgbClr val="0000FF"/>
              </a:solidFill>
              <a:latin typeface="Times New Roman" panose="02020603050405020304" pitchFamily="18" charset="0"/>
              <a:cs typeface="Times New Roman" panose="02020603050405020304" pitchFamily="18" charset="0"/>
            </a:endParaRPr>
          </a:p>
          <a:p>
            <a:pPr marL="571500" indent="-571500" algn="just">
              <a:buClr>
                <a:srgbClr val="0000CC"/>
              </a:buClr>
              <a:buFont typeface="Wingdings" panose="05000000000000000000" pitchFamily="2" charset="2"/>
              <a:buChar char="q"/>
            </a:pPr>
            <a:endParaRPr lang="en-US" sz="3200" b="1" i="1" dirty="0">
              <a:solidFill>
                <a:srgbClr val="FF0000"/>
              </a:solidFill>
              <a:latin typeface="Times New Roman" panose="02020603050405020304" pitchFamily="18" charset="0"/>
              <a:cs typeface="Times New Roman" panose="02020603050405020304" pitchFamily="18" charset="0"/>
            </a:endParaRP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endParaRPr lang="en-US" sz="32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p:cNvSpPr/>
              <p:nvPr/>
            </p:nvSpPr>
            <p:spPr>
              <a:xfrm>
                <a:off x="3827304" y="3001293"/>
                <a:ext cx="342779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1">
                          <a:solidFill>
                            <a:srgbClr val="0000FF"/>
                          </a:solidFill>
                          <a:latin typeface="Cambria Math" panose="02040503050406030204" pitchFamily="18" charset="0"/>
                        </a:rPr>
                        <m:t>𝐂</m:t>
                      </m:r>
                      <m:r>
                        <a:rPr lang="en-US" sz="3600">
                          <a:solidFill>
                            <a:srgbClr val="0000FF"/>
                          </a:solidFill>
                          <a:latin typeface="Cambria Math" panose="02040503050406030204" pitchFamily="18" charset="0"/>
                        </a:rPr>
                        <m:t>=</m:t>
                      </m:r>
                      <m:r>
                        <a:rPr lang="en-US" sz="3600" b="1">
                          <a:solidFill>
                            <a:srgbClr val="0000FF"/>
                          </a:solidFill>
                          <a:latin typeface="Cambria Math" panose="02040503050406030204" pitchFamily="18" charset="0"/>
                        </a:rPr>
                        <m:t>𝐊𝐏</m:t>
                      </m:r>
                      <m:r>
                        <a:rPr lang="en-US" sz="3600">
                          <a:solidFill>
                            <a:srgbClr val="0000FF"/>
                          </a:solidFill>
                          <a:latin typeface="Cambria Math" panose="02040503050406030204" pitchFamily="18" charset="0"/>
                        </a:rPr>
                        <m:t> </m:t>
                      </m:r>
                      <m:r>
                        <a:rPr lang="en-US" sz="3600" i="1">
                          <a:solidFill>
                            <a:srgbClr val="0000FF"/>
                          </a:solidFill>
                          <a:latin typeface="Cambria Math" panose="02040503050406030204" pitchFamily="18" charset="0"/>
                        </a:rPr>
                        <m:t>𝑚𝑜𝑑</m:t>
                      </m:r>
                      <m:r>
                        <a:rPr lang="en-US" sz="3600">
                          <a:solidFill>
                            <a:srgbClr val="0000FF"/>
                          </a:solidFill>
                          <a:latin typeface="Cambria Math" panose="02040503050406030204" pitchFamily="18" charset="0"/>
                        </a:rPr>
                        <m:t> 26</m:t>
                      </m:r>
                    </m:oMath>
                  </m:oMathPara>
                </a14:m>
                <a:endParaRPr lang="en-US" sz="3600" dirty="0">
                  <a:solidFill>
                    <a:srgbClr val="0000FF"/>
                  </a:solidFill>
                  <a:latin typeface="Tahoma"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827304" y="3001293"/>
                <a:ext cx="3427798" cy="64633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22777" y="3625220"/>
                <a:ext cx="4059445" cy="658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1">
                          <a:solidFill>
                            <a:srgbClr val="0000FF"/>
                          </a:solidFill>
                          <a:latin typeface="Cambria Math" panose="02040503050406030204" pitchFamily="18" charset="0"/>
                        </a:rPr>
                        <m:t>𝐏</m:t>
                      </m:r>
                      <m:r>
                        <a:rPr lang="en-US" sz="3600" b="1">
                          <a:solidFill>
                            <a:srgbClr val="0000FF"/>
                          </a:solidFill>
                          <a:latin typeface="Cambria Math" panose="02040503050406030204" pitchFamily="18" charset="0"/>
                        </a:rPr>
                        <m:t>=</m:t>
                      </m:r>
                      <m:sSup>
                        <m:sSupPr>
                          <m:ctrlPr>
                            <a:rPr lang="en-US" sz="3600" b="1" i="1">
                              <a:solidFill>
                                <a:srgbClr val="0000FF"/>
                              </a:solidFill>
                              <a:latin typeface="Cambria Math" panose="02040503050406030204" pitchFamily="18" charset="0"/>
                            </a:rPr>
                          </m:ctrlPr>
                        </m:sSupPr>
                        <m:e>
                          <m:r>
                            <a:rPr lang="en-US" sz="3600" b="1">
                              <a:solidFill>
                                <a:srgbClr val="0000FF"/>
                              </a:solidFill>
                              <a:latin typeface="Cambria Math" panose="02040503050406030204" pitchFamily="18" charset="0"/>
                            </a:rPr>
                            <m:t>𝐊</m:t>
                          </m:r>
                        </m:e>
                        <m:sup>
                          <m:r>
                            <a:rPr lang="en-US" sz="3600" b="1">
                              <a:solidFill>
                                <a:srgbClr val="0000FF"/>
                              </a:solidFill>
                              <a:latin typeface="Cambria Math" panose="02040503050406030204" pitchFamily="18" charset="0"/>
                            </a:rPr>
                            <m:t>−</m:t>
                          </m:r>
                          <m:r>
                            <a:rPr lang="en-US" sz="3600" b="1">
                              <a:solidFill>
                                <a:srgbClr val="0000FF"/>
                              </a:solidFill>
                              <a:latin typeface="Cambria Math" panose="02040503050406030204" pitchFamily="18" charset="0"/>
                            </a:rPr>
                            <m:t>𝟏</m:t>
                          </m:r>
                        </m:sup>
                      </m:sSup>
                      <m:r>
                        <a:rPr lang="en-US" sz="3600" b="1">
                          <a:solidFill>
                            <a:srgbClr val="0000FF"/>
                          </a:solidFill>
                          <a:latin typeface="Cambria Math" panose="02040503050406030204" pitchFamily="18" charset="0"/>
                        </a:rPr>
                        <m:t>𝐂</m:t>
                      </m:r>
                      <m:r>
                        <a:rPr lang="en-US" sz="3600" b="1">
                          <a:solidFill>
                            <a:srgbClr val="0000FF"/>
                          </a:solidFill>
                          <a:latin typeface="Cambria Math" panose="02040503050406030204" pitchFamily="18" charset="0"/>
                        </a:rPr>
                        <m:t> </m:t>
                      </m:r>
                      <m:r>
                        <a:rPr lang="en-US" sz="3600" i="1">
                          <a:solidFill>
                            <a:srgbClr val="0000FF"/>
                          </a:solidFill>
                          <a:latin typeface="Cambria Math" panose="02040503050406030204" pitchFamily="18" charset="0"/>
                        </a:rPr>
                        <m:t>𝑚𝑜𝑑</m:t>
                      </m:r>
                      <m:r>
                        <a:rPr lang="en-US" sz="3600">
                          <a:solidFill>
                            <a:srgbClr val="0000FF"/>
                          </a:solidFill>
                          <a:latin typeface="Cambria Math" panose="02040503050406030204" pitchFamily="18" charset="0"/>
                        </a:rPr>
                        <m:t> 26</m:t>
                      </m:r>
                    </m:oMath>
                  </m:oMathPara>
                </a14:m>
                <a:endParaRPr lang="en-US" sz="3600" dirty="0">
                  <a:solidFill>
                    <a:srgbClr val="0000FF"/>
                  </a:solidFill>
                  <a:latin typeface="Tahoma"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3722777" y="3625220"/>
                <a:ext cx="4059445" cy="65889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175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Vigenère</a:t>
            </a:r>
            <a:r>
              <a:rPr lang="en-US" sz="4000" b="1" i="1" dirty="0">
                <a:solidFill>
                  <a:srgbClr val="FF0000"/>
                </a:solidFill>
                <a:latin typeface="Times New Roman" panose="02020603050405020304" pitchFamily="18" charset="0"/>
                <a:cs typeface="Times New Roman" panose="02020603050405020304" pitchFamily="18" charset="0"/>
              </a:rPr>
              <a:t> Cipher</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b="1" dirty="0" err="1">
                <a:solidFill>
                  <a:srgbClr val="0000FF"/>
                </a:solidFill>
                <a:latin typeface="Times New Roman" panose="02020603050405020304" pitchFamily="18" charset="0"/>
                <a:cs typeface="Times New Roman" panose="02020603050405020304" pitchFamily="18" charset="0"/>
              </a:rPr>
              <a:t>Vigenère</a:t>
            </a:r>
            <a:r>
              <a:rPr lang="en-US" sz="3200" b="1" dirty="0">
                <a:solidFill>
                  <a:srgbClr val="0000FF"/>
                </a:solidFill>
                <a:latin typeface="Times New Roman" panose="02020603050405020304" pitchFamily="18" charset="0"/>
                <a:cs typeface="Times New Roman" panose="02020603050405020304" pitchFamily="18" charset="0"/>
              </a:rPr>
              <a:t> Cipher</a:t>
            </a:r>
            <a:r>
              <a:rPr lang="en-US" sz="3200" dirty="0">
                <a:solidFill>
                  <a:srgbClr val="000000"/>
                </a:solidFill>
                <a:latin typeface="Times New Roman" panose="02020603050405020304" pitchFamily="18" charset="0"/>
                <a:cs typeface="Times New Roman" panose="02020603050405020304" pitchFamily="18" charset="0"/>
              </a:rPr>
              <a:t> is a method of encrypting alphabetic text. It uses a simple form of polyalphabetic substitution.</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A polyalphabetic cipher is any cipher based on substitution, using multiple substitution alphabets. The encryption of the original text is done using the </a:t>
            </a:r>
            <a:r>
              <a:rPr lang="en-US" sz="3200" dirty="0" err="1">
                <a:solidFill>
                  <a:srgbClr val="000000"/>
                </a:solidFill>
                <a:latin typeface="Times New Roman" panose="02020603050405020304" pitchFamily="18" charset="0"/>
                <a:cs typeface="Times New Roman" panose="02020603050405020304" pitchFamily="18" charset="0"/>
              </a:rPr>
              <a:t>Vigenère</a:t>
            </a:r>
            <a:r>
              <a:rPr lang="en-US" sz="3200" dirty="0">
                <a:solidFill>
                  <a:srgbClr val="000000"/>
                </a:solidFill>
                <a:latin typeface="Times New Roman" panose="02020603050405020304" pitchFamily="18" charset="0"/>
                <a:cs typeface="Times New Roman" panose="02020603050405020304" pitchFamily="18" charset="0"/>
              </a:rPr>
              <a:t> square or </a:t>
            </a:r>
            <a:r>
              <a:rPr lang="en-US" sz="3200" dirty="0" err="1">
                <a:solidFill>
                  <a:srgbClr val="000000"/>
                </a:solidFill>
                <a:latin typeface="Times New Roman" panose="02020603050405020304" pitchFamily="18" charset="0"/>
                <a:cs typeface="Times New Roman" panose="02020603050405020304" pitchFamily="18" charset="0"/>
              </a:rPr>
              <a:t>Vigenère</a:t>
            </a:r>
            <a:r>
              <a:rPr lang="en-US" sz="3200" dirty="0">
                <a:solidFill>
                  <a:srgbClr val="000000"/>
                </a:solidFill>
                <a:latin typeface="Times New Roman" panose="02020603050405020304" pitchFamily="18" charset="0"/>
                <a:cs typeface="Times New Roman" panose="02020603050405020304" pitchFamily="18" charset="0"/>
              </a:rPr>
              <a:t> table.</a:t>
            </a:r>
          </a:p>
        </p:txBody>
      </p:sp>
    </p:spTree>
    <p:extLst>
      <p:ext uri="{BB962C8B-B14F-4D97-AF65-F5344CB8AC3E}">
        <p14:creationId xmlns:p14="http://schemas.microsoft.com/office/powerpoint/2010/main" val="398912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Vigenère</a:t>
            </a:r>
            <a:r>
              <a:rPr lang="en-US" sz="4000" b="1" i="1" dirty="0">
                <a:solidFill>
                  <a:srgbClr val="FF0000"/>
                </a:solidFill>
                <a:latin typeface="Times New Roman" panose="02020603050405020304" pitchFamily="18" charset="0"/>
                <a:cs typeface="Times New Roman" panose="02020603050405020304" pitchFamily="18" charset="0"/>
              </a:rPr>
              <a:t> </a:t>
            </a:r>
            <a:r>
              <a:rPr lang="en-US" sz="4000" b="1" i="1" dirty="0" smtClean="0">
                <a:solidFill>
                  <a:srgbClr val="FF0000"/>
                </a:solidFill>
                <a:latin typeface="Times New Roman" panose="02020603050405020304" pitchFamily="18" charset="0"/>
                <a:cs typeface="Times New Roman" panose="02020603050405020304" pitchFamily="18" charset="0"/>
              </a:rPr>
              <a:t>Cipher</a:t>
            </a:r>
            <a:endParaRPr lang="en-US" sz="4000" b="1" i="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82149" y="3473002"/>
            <a:ext cx="3124200" cy="2554545"/>
          </a:xfrm>
          <a:prstGeom prst="rect">
            <a:avLst/>
          </a:prstGeom>
        </p:spPr>
        <p:txBody>
          <a:bodyPr wrap="square">
            <a:spAutoFit/>
          </a:bodyPr>
          <a:lstStyle/>
          <a:p>
            <a:pPr lvl="1">
              <a:buClr>
                <a:srgbClr val="0000CC"/>
              </a:buClr>
            </a:pPr>
            <a:r>
              <a:rPr lang="en-US" sz="3200" b="1" dirty="0">
                <a:solidFill>
                  <a:srgbClr val="FF0000"/>
                </a:solidFill>
                <a:latin typeface="Times New Roman" panose="02020603050405020304" pitchFamily="18" charset="0"/>
                <a:cs typeface="Times New Roman" panose="02020603050405020304" pitchFamily="18" charset="0"/>
              </a:rPr>
              <a:t>Vigenère Square</a:t>
            </a:r>
          </a:p>
          <a:p>
            <a:pPr lvl="1">
              <a:buClr>
                <a:srgbClr val="0000CC"/>
              </a:buClr>
            </a:pPr>
            <a:r>
              <a:rPr lang="en-US" sz="3200" b="1" dirty="0">
                <a:solidFill>
                  <a:srgbClr val="FF0000"/>
                </a:solidFill>
                <a:latin typeface="Times New Roman" panose="02020603050405020304" pitchFamily="18" charset="0"/>
                <a:cs typeface="Times New Roman" panose="02020603050405020304" pitchFamily="18" charset="0"/>
              </a:rPr>
              <a:t>or </a:t>
            </a:r>
          </a:p>
          <a:p>
            <a:pPr lvl="1">
              <a:buClr>
                <a:srgbClr val="0000CC"/>
              </a:buClr>
            </a:pPr>
            <a:r>
              <a:rPr lang="en-US" sz="3200" b="1" dirty="0">
                <a:solidFill>
                  <a:srgbClr val="FF0000"/>
                </a:solidFill>
                <a:latin typeface="Times New Roman" panose="02020603050405020304" pitchFamily="18" charset="0"/>
                <a:cs typeface="Times New Roman" panose="02020603050405020304" pitchFamily="18" charset="0"/>
              </a:rPr>
              <a:t>Vigenère table.</a:t>
            </a:r>
          </a:p>
        </p:txBody>
      </p:sp>
      <p:pic>
        <p:nvPicPr>
          <p:cNvPr id="5" name="Picture 4" descr="Image result for vigenere cip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987" y="2866753"/>
            <a:ext cx="6115050" cy="366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9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Vigenère</a:t>
            </a:r>
            <a:r>
              <a:rPr lang="en-US" sz="4000" b="1" i="1" dirty="0">
                <a:solidFill>
                  <a:srgbClr val="FF0000"/>
                </a:solidFill>
                <a:latin typeface="Times New Roman" panose="02020603050405020304" pitchFamily="18" charset="0"/>
                <a:cs typeface="Times New Roman" panose="02020603050405020304" pitchFamily="18" charset="0"/>
              </a:rPr>
              <a:t> </a:t>
            </a:r>
            <a:r>
              <a:rPr lang="en-US" sz="4000" b="1" i="1" dirty="0" smtClean="0">
                <a:solidFill>
                  <a:srgbClr val="FF0000"/>
                </a:solidFill>
                <a:latin typeface="Times New Roman" panose="02020603050405020304" pitchFamily="18" charset="0"/>
                <a:cs typeface="Times New Roman" panose="02020603050405020304" pitchFamily="18" charset="0"/>
              </a:rPr>
              <a:t>Cipher</a:t>
            </a: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The table consists of the alphabets written out 26 times in different rows, each alphabet shifted cyclically to the left compared to the previous alphabet.</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At different points in the encryption process, the cipher uses a different alphabet from one of the rows.</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The alphabet used at each point depends on a repeating keyword.</a:t>
            </a:r>
          </a:p>
        </p:txBody>
      </p:sp>
    </p:spTree>
    <p:extLst>
      <p:ext uri="{BB962C8B-B14F-4D97-AF65-F5344CB8AC3E}">
        <p14:creationId xmlns:p14="http://schemas.microsoft.com/office/powerpoint/2010/main" val="2822646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fontScale="92500" lnSpcReduction="10000"/>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Vigenère</a:t>
            </a:r>
            <a:r>
              <a:rPr lang="en-US" sz="4000" b="1" i="1" dirty="0">
                <a:solidFill>
                  <a:srgbClr val="FF0000"/>
                </a:solidFill>
                <a:latin typeface="Times New Roman" panose="02020603050405020304" pitchFamily="18" charset="0"/>
                <a:cs typeface="Times New Roman" panose="02020603050405020304" pitchFamily="18" charset="0"/>
              </a:rPr>
              <a:t> Cipher </a:t>
            </a:r>
            <a:r>
              <a:rPr lang="en-US" sz="4000" b="1" dirty="0">
                <a:solidFill>
                  <a:srgbClr val="FF0000"/>
                </a:solidFill>
                <a:latin typeface="Times New Roman" panose="02020603050405020304" pitchFamily="18" charset="0"/>
                <a:cs typeface="Times New Roman" panose="02020603050405020304" pitchFamily="18" charset="0"/>
              </a:rPr>
              <a:t>(Example)</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b="1" dirty="0">
                <a:solidFill>
                  <a:srgbClr val="0000FF"/>
                </a:solidFill>
                <a:latin typeface="Times New Roman" panose="02020603050405020304" pitchFamily="18" charset="0"/>
                <a:cs typeface="Times New Roman" panose="02020603050405020304" pitchFamily="18" charset="0"/>
              </a:rPr>
              <a:t>Plaintext</a:t>
            </a:r>
            <a:r>
              <a:rPr lang="en-US" sz="3200" dirty="0">
                <a:solidFill>
                  <a:srgbClr val="000000"/>
                </a:solidFill>
                <a:latin typeface="Times New Roman" panose="02020603050405020304" pitchFamily="18" charset="0"/>
                <a:cs typeface="Times New Roman" panose="02020603050405020304" pitchFamily="18" charset="0"/>
              </a:rPr>
              <a:t> :     </a:t>
            </a:r>
            <a:r>
              <a:rPr lang="en-US" sz="3200" b="1" dirty="0">
                <a:solidFill>
                  <a:srgbClr val="006600"/>
                </a:solidFill>
                <a:latin typeface="Times New Roman" panose="02020603050405020304" pitchFamily="18" charset="0"/>
                <a:cs typeface="Times New Roman" panose="02020603050405020304" pitchFamily="18" charset="0"/>
              </a:rPr>
              <a:t>geeks for geeks</a:t>
            </a:r>
          </a:p>
          <a:p>
            <a:pPr marL="1028700" lvl="1" indent="-571500" algn="just">
              <a:buClr>
                <a:srgbClr val="0000CC"/>
              </a:buClr>
              <a:buFont typeface="Wingdings" panose="05000000000000000000" pitchFamily="2" charset="2"/>
              <a:buChar char="q"/>
            </a:pPr>
            <a:r>
              <a:rPr lang="en-US" sz="3200" b="1" dirty="0">
                <a:solidFill>
                  <a:srgbClr val="0000FF"/>
                </a:solidFill>
                <a:latin typeface="Times New Roman" panose="02020603050405020304" pitchFamily="18" charset="0"/>
                <a:cs typeface="Times New Roman" panose="02020603050405020304" pitchFamily="18" charset="0"/>
              </a:rPr>
              <a:t>Keyword</a:t>
            </a:r>
            <a:r>
              <a:rPr lang="en-US" sz="3200" dirty="0">
                <a:solidFill>
                  <a:srgbClr val="000000"/>
                </a:solidFill>
                <a:latin typeface="Times New Roman" panose="02020603050405020304" pitchFamily="18" charset="0"/>
                <a:cs typeface="Times New Roman" panose="02020603050405020304" pitchFamily="18" charset="0"/>
              </a:rPr>
              <a:t> :     </a:t>
            </a:r>
            <a:r>
              <a:rPr lang="en-US" sz="3200" b="1" i="1" dirty="0" err="1">
                <a:solidFill>
                  <a:srgbClr val="FF0066"/>
                </a:solidFill>
                <a:latin typeface="Times New Roman" panose="02020603050405020304" pitchFamily="18" charset="0"/>
                <a:cs typeface="Times New Roman" panose="02020603050405020304" pitchFamily="18" charset="0"/>
              </a:rPr>
              <a:t>ayush</a:t>
            </a:r>
            <a:endParaRPr lang="en-US" sz="3200" b="1" i="1" dirty="0">
              <a:solidFill>
                <a:srgbClr val="FF0066"/>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b="1" dirty="0">
                <a:solidFill>
                  <a:srgbClr val="0000FF"/>
                </a:solidFill>
                <a:latin typeface="Times New Roman" panose="02020603050405020304" pitchFamily="18" charset="0"/>
                <a:cs typeface="Times New Roman" panose="02020603050405020304" pitchFamily="18" charset="0"/>
              </a:rPr>
              <a:t>Ciphertext</a:t>
            </a:r>
            <a:r>
              <a:rPr lang="en-US" sz="3200" dirty="0">
                <a:solidFill>
                  <a:srgbClr val="000000"/>
                </a:solidFill>
                <a:latin typeface="Times New Roman" panose="02020603050405020304" pitchFamily="18" charset="0"/>
                <a:cs typeface="Times New Roman" panose="02020603050405020304" pitchFamily="18" charset="0"/>
              </a:rPr>
              <a:t> :  </a:t>
            </a:r>
            <a:r>
              <a:rPr lang="en-US" sz="3200" b="1" dirty="0">
                <a:solidFill>
                  <a:srgbClr val="C00000"/>
                </a:solidFill>
                <a:latin typeface="Times New Roman" panose="02020603050405020304" pitchFamily="18" charset="0"/>
                <a:cs typeface="Times New Roman" panose="02020603050405020304" pitchFamily="18" charset="0"/>
              </a:rPr>
              <a:t>GCYCZFMLYLEIM</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For generating key, the given keyword is repeated in a circular manner until it matches the length of the plain text.</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The keyword "</a:t>
            </a:r>
            <a:r>
              <a:rPr lang="en-US" sz="3200" b="1" i="1" dirty="0" err="1">
                <a:solidFill>
                  <a:srgbClr val="FF0066"/>
                </a:solidFill>
                <a:latin typeface="Times New Roman" panose="02020603050405020304" pitchFamily="18" charset="0"/>
                <a:cs typeface="Times New Roman" panose="02020603050405020304" pitchFamily="18" charset="0"/>
              </a:rPr>
              <a:t>ayush</a:t>
            </a:r>
            <a:r>
              <a:rPr lang="en-US" sz="3200" dirty="0">
                <a:solidFill>
                  <a:srgbClr val="000000"/>
                </a:solidFill>
                <a:latin typeface="Times New Roman" panose="02020603050405020304" pitchFamily="18" charset="0"/>
                <a:cs typeface="Times New Roman" panose="02020603050405020304" pitchFamily="18" charset="0"/>
              </a:rPr>
              <a:t>" generates the key "</a:t>
            </a:r>
            <a:r>
              <a:rPr lang="en-US" sz="3200" b="1" i="1" dirty="0" err="1">
                <a:solidFill>
                  <a:srgbClr val="FF0066"/>
                </a:solidFill>
                <a:latin typeface="Times New Roman" panose="02020603050405020304" pitchFamily="18" charset="0"/>
                <a:cs typeface="Times New Roman" panose="02020603050405020304" pitchFamily="18" charset="0"/>
              </a:rPr>
              <a:t>ayushayushayu</a:t>
            </a:r>
            <a:r>
              <a:rPr lang="en-US" sz="3200" dirty="0">
                <a:solidFill>
                  <a:srgbClr val="000000"/>
                </a:solidFill>
                <a:latin typeface="Times New Roman" panose="02020603050405020304" pitchFamily="18" charset="0"/>
                <a:cs typeface="Times New Roman" panose="02020603050405020304" pitchFamily="18" charset="0"/>
              </a:rPr>
              <a:t>"</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The plain text is then encrypted using the process explained below.</a:t>
            </a:r>
          </a:p>
        </p:txBody>
      </p:sp>
    </p:spTree>
    <p:extLst>
      <p:ext uri="{BB962C8B-B14F-4D97-AF65-F5344CB8AC3E}">
        <p14:creationId xmlns:p14="http://schemas.microsoft.com/office/powerpoint/2010/main" val="284160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Vigenère</a:t>
            </a:r>
            <a:r>
              <a:rPr lang="en-US" sz="4000" b="1" i="1" dirty="0">
                <a:solidFill>
                  <a:srgbClr val="FF0000"/>
                </a:solidFill>
                <a:latin typeface="Times New Roman" panose="02020603050405020304" pitchFamily="18" charset="0"/>
                <a:cs typeface="Times New Roman" panose="02020603050405020304" pitchFamily="18" charset="0"/>
              </a:rPr>
              <a:t> Cipher </a:t>
            </a:r>
            <a:r>
              <a:rPr lang="en-US" sz="4000" b="1" dirty="0">
                <a:solidFill>
                  <a:srgbClr val="FF0000"/>
                </a:solidFill>
                <a:latin typeface="Times New Roman" panose="02020603050405020304" pitchFamily="18" charset="0"/>
                <a:cs typeface="Times New Roman" panose="02020603050405020304" pitchFamily="18" charset="0"/>
              </a:rPr>
              <a:t>(Example</a:t>
            </a:r>
            <a:r>
              <a:rPr lang="en-US" sz="4000" b="1" dirty="0" smtClean="0">
                <a:solidFill>
                  <a:srgbClr val="FF0000"/>
                </a:solidFill>
                <a:latin typeface="Times New Roman" panose="02020603050405020304" pitchFamily="18" charset="0"/>
                <a:cs typeface="Times New Roman" panose="02020603050405020304" pitchFamily="18" charset="0"/>
              </a:rPr>
              <a:t>)</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231677" y="3849647"/>
            <a:ext cx="3728649" cy="369332"/>
          </a:xfrm>
          <a:prstGeom prst="rect">
            <a:avLst/>
          </a:prstGeom>
        </p:spPr>
        <p:txBody>
          <a:bodyPr wrap="none">
            <a:spAutoFit/>
          </a:bodyPr>
          <a:lstStyle/>
          <a:p>
            <a:r>
              <a:rPr lang="en-US" dirty="0">
                <a:solidFill>
                  <a:srgbClr val="FFFFFF"/>
                </a:solidFill>
                <a:latin typeface="Tahoma" pitchFamily="34" charset="0"/>
              </a:rPr>
              <a:t>Vigenère square or Vigenère table.</a:t>
            </a:r>
          </a:p>
        </p:txBody>
      </p:sp>
      <p:grpSp>
        <p:nvGrpSpPr>
          <p:cNvPr id="5" name="Group 4"/>
          <p:cNvGrpSpPr/>
          <p:nvPr/>
        </p:nvGrpSpPr>
        <p:grpSpPr>
          <a:xfrm rot="16200000">
            <a:off x="3507072" y="3927271"/>
            <a:ext cx="2397340" cy="692498"/>
            <a:chOff x="972838" y="2921168"/>
            <a:chExt cx="1981200" cy="692498"/>
          </a:xfrm>
        </p:grpSpPr>
        <p:sp>
          <p:nvSpPr>
            <p:cNvPr id="6" name="TextBox 5"/>
            <p:cNvSpPr txBox="1"/>
            <p:nvPr/>
          </p:nvSpPr>
          <p:spPr>
            <a:xfrm>
              <a:off x="972838" y="2921168"/>
              <a:ext cx="1981200" cy="646331"/>
            </a:xfrm>
            <a:prstGeom prst="rect">
              <a:avLst/>
            </a:prstGeom>
            <a:noFill/>
          </p:spPr>
          <p:txBody>
            <a:bodyPr wrap="square" rtlCol="0">
              <a:spAutoFit/>
            </a:bodyPr>
            <a:lstStyle/>
            <a:p>
              <a:r>
                <a:rPr lang="en-US" sz="3600" b="1" dirty="0">
                  <a:solidFill>
                    <a:srgbClr val="0000FF"/>
                  </a:solidFill>
                  <a:latin typeface="Times New Roman" panose="02020603050405020304" pitchFamily="18" charset="0"/>
                  <a:cs typeface="Times New Roman" panose="02020603050405020304" pitchFamily="18" charset="0"/>
                </a:rPr>
                <a:t>Plaintext</a:t>
              </a:r>
            </a:p>
          </p:txBody>
        </p:sp>
        <p:cxnSp>
          <p:nvCxnSpPr>
            <p:cNvPr id="7" name="Straight Arrow Connector 6"/>
            <p:cNvCxnSpPr/>
            <p:nvPr/>
          </p:nvCxnSpPr>
          <p:spPr bwMode="auto">
            <a:xfrm>
              <a:off x="1277638" y="3613666"/>
              <a:ext cx="1371600" cy="0"/>
            </a:xfrm>
            <a:prstGeom prst="straightConnector1">
              <a:avLst/>
            </a:prstGeom>
            <a:solidFill>
              <a:schemeClr val="accent1"/>
            </a:solidFill>
            <a:ln w="76200" cap="flat" cmpd="sng" algn="ctr">
              <a:solidFill>
                <a:srgbClr val="FF0000"/>
              </a:solidFill>
              <a:prstDash val="solid"/>
              <a:round/>
              <a:headEnd type="triangle"/>
              <a:tailEnd type="triangle"/>
            </a:ln>
            <a:effectLst/>
          </p:spPr>
        </p:cxnSp>
      </p:grpSp>
      <p:grpSp>
        <p:nvGrpSpPr>
          <p:cNvPr id="8" name="Group 7"/>
          <p:cNvGrpSpPr/>
          <p:nvPr/>
        </p:nvGrpSpPr>
        <p:grpSpPr>
          <a:xfrm>
            <a:off x="2269940" y="2197688"/>
            <a:ext cx="2855290" cy="646331"/>
            <a:chOff x="0" y="1637781"/>
            <a:chExt cx="2855290" cy="829010"/>
          </a:xfrm>
        </p:grpSpPr>
        <p:sp>
          <p:nvSpPr>
            <p:cNvPr id="9" name="TextBox 8"/>
            <p:cNvSpPr txBox="1"/>
            <p:nvPr/>
          </p:nvSpPr>
          <p:spPr>
            <a:xfrm>
              <a:off x="0" y="1637781"/>
              <a:ext cx="2133600" cy="829010"/>
            </a:xfrm>
            <a:prstGeom prst="rect">
              <a:avLst/>
            </a:prstGeom>
            <a:noFill/>
          </p:spPr>
          <p:txBody>
            <a:bodyPr wrap="square" rtlCol="0">
              <a:spAutoFit/>
            </a:bodyPr>
            <a:lstStyle/>
            <a:p>
              <a:pPr algn="ctr"/>
              <a:r>
                <a:rPr lang="en-US" sz="3600" b="1" dirty="0">
                  <a:solidFill>
                    <a:srgbClr val="0000FF"/>
                  </a:solidFill>
                  <a:latin typeface="Times New Roman" panose="02020603050405020304" pitchFamily="18" charset="0"/>
                  <a:cs typeface="Times New Roman" panose="02020603050405020304" pitchFamily="18" charset="0"/>
                </a:rPr>
                <a:t>Keyword</a:t>
              </a:r>
            </a:p>
          </p:txBody>
        </p:sp>
        <p:cxnSp>
          <p:nvCxnSpPr>
            <p:cNvPr id="10" name="Straight Arrow Connector 9"/>
            <p:cNvCxnSpPr/>
            <p:nvPr/>
          </p:nvCxnSpPr>
          <p:spPr bwMode="auto">
            <a:xfrm>
              <a:off x="2035251" y="1968165"/>
              <a:ext cx="820039" cy="0"/>
            </a:xfrm>
            <a:prstGeom prst="straightConnector1">
              <a:avLst/>
            </a:prstGeom>
            <a:solidFill>
              <a:schemeClr val="accent1"/>
            </a:solidFill>
            <a:ln w="76200" cap="flat" cmpd="sng" algn="ctr">
              <a:solidFill>
                <a:srgbClr val="FF0000"/>
              </a:solidFill>
              <a:prstDash val="solid"/>
              <a:round/>
              <a:headEnd type="triangle"/>
              <a:tailEnd type="triangle"/>
            </a:ln>
            <a:effectLst/>
          </p:spPr>
        </p:cxnSp>
      </p:grpSp>
      <p:sp>
        <p:nvSpPr>
          <p:cNvPr id="11" name="TextBox 10"/>
          <p:cNvSpPr txBox="1"/>
          <p:nvPr/>
        </p:nvSpPr>
        <p:spPr>
          <a:xfrm>
            <a:off x="2402591" y="5768604"/>
            <a:ext cx="2438400" cy="646331"/>
          </a:xfrm>
          <a:prstGeom prst="rect">
            <a:avLst/>
          </a:prstGeom>
          <a:noFill/>
        </p:spPr>
        <p:txBody>
          <a:bodyPr wrap="square" rtlCol="0">
            <a:spAutoFit/>
          </a:bodyPr>
          <a:lstStyle/>
          <a:p>
            <a:pPr algn="ctr"/>
            <a:r>
              <a:rPr lang="en-US" sz="3600" b="1" dirty="0" err="1">
                <a:solidFill>
                  <a:srgbClr val="0000FF"/>
                </a:solidFill>
                <a:latin typeface="Times New Roman" panose="02020603050405020304" pitchFamily="18" charset="0"/>
                <a:cs typeface="Times New Roman" panose="02020603050405020304" pitchFamily="18" charset="0"/>
              </a:rPr>
              <a:t>Ciphertext</a:t>
            </a:r>
            <a:endParaRPr lang="en-US" sz="3600" b="1" dirty="0">
              <a:solidFill>
                <a:srgbClr val="0000FF"/>
              </a:solidFill>
              <a:latin typeface="Times New Roman" panose="02020603050405020304" pitchFamily="18" charset="0"/>
              <a:cs typeface="Times New Roman" panose="02020603050405020304" pitchFamily="18" charset="0"/>
            </a:endParaRPr>
          </a:p>
        </p:txBody>
      </p:sp>
      <p:pic>
        <p:nvPicPr>
          <p:cNvPr id="12" name="Picture 2" descr="Vigenère_square_sh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469" y="2371298"/>
            <a:ext cx="5692425" cy="443805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bwMode="auto">
          <a:xfrm flipV="1">
            <a:off x="4914230" y="3296992"/>
            <a:ext cx="4719167" cy="2861136"/>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sp>
        <p:nvSpPr>
          <p:cNvPr id="14" name="TextBox 13"/>
          <p:cNvSpPr txBox="1"/>
          <p:nvPr/>
        </p:nvSpPr>
        <p:spPr>
          <a:xfrm>
            <a:off x="2109384" y="3074850"/>
            <a:ext cx="2176873" cy="1077218"/>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Encryption</a:t>
            </a:r>
          </a:p>
          <a:p>
            <a:pPr algn="ctr"/>
            <a:r>
              <a:rPr lang="en-US" sz="3200" b="1" dirty="0">
                <a:solidFill>
                  <a:srgbClr val="FF0000"/>
                </a:solidFill>
                <a:latin typeface="Times New Roman" panose="02020603050405020304" pitchFamily="18" charset="0"/>
                <a:cs typeface="Times New Roman" panose="02020603050405020304" pitchFamily="18" charset="0"/>
              </a:rPr>
              <a:t>Process</a:t>
            </a:r>
          </a:p>
        </p:txBody>
      </p:sp>
    </p:spTree>
    <p:extLst>
      <p:ext uri="{BB962C8B-B14F-4D97-AF65-F5344CB8AC3E}">
        <p14:creationId xmlns:p14="http://schemas.microsoft.com/office/powerpoint/2010/main" val="91242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Vigenère</a:t>
            </a:r>
            <a:r>
              <a:rPr lang="en-US" sz="4000" b="1" i="1" dirty="0">
                <a:solidFill>
                  <a:srgbClr val="FF0000"/>
                </a:solidFill>
                <a:latin typeface="Times New Roman" panose="02020603050405020304" pitchFamily="18" charset="0"/>
                <a:cs typeface="Times New Roman" panose="02020603050405020304" pitchFamily="18" charset="0"/>
              </a:rPr>
              <a:t> Cipher </a:t>
            </a:r>
            <a:r>
              <a:rPr lang="en-US" sz="4000" b="1" dirty="0">
                <a:solidFill>
                  <a:srgbClr val="FF0000"/>
                </a:solidFill>
                <a:latin typeface="Times New Roman" panose="02020603050405020304" pitchFamily="18" charset="0"/>
                <a:cs typeface="Times New Roman" panose="02020603050405020304" pitchFamily="18" charset="0"/>
              </a:rPr>
              <a:t>(Example</a:t>
            </a:r>
            <a:r>
              <a:rPr lang="en-US" sz="4000" b="1" dirty="0" smtClean="0">
                <a:solidFill>
                  <a:srgbClr val="FF0000"/>
                </a:solidFill>
                <a:latin typeface="Times New Roman" panose="02020603050405020304" pitchFamily="18" charset="0"/>
                <a:cs typeface="Times New Roman" panose="02020603050405020304" pitchFamily="18" charset="0"/>
              </a:rPr>
              <a:t>)</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231677" y="3875401"/>
            <a:ext cx="3728649" cy="369332"/>
          </a:xfrm>
          <a:prstGeom prst="rect">
            <a:avLst/>
          </a:prstGeom>
        </p:spPr>
        <p:txBody>
          <a:bodyPr wrap="none">
            <a:spAutoFit/>
          </a:bodyPr>
          <a:lstStyle/>
          <a:p>
            <a:r>
              <a:rPr lang="en-US" dirty="0">
                <a:solidFill>
                  <a:srgbClr val="FFFFFF"/>
                </a:solidFill>
                <a:latin typeface="Tahoma" pitchFamily="34" charset="0"/>
              </a:rPr>
              <a:t>Vigenère square or Vigenère table.</a:t>
            </a:r>
          </a:p>
        </p:txBody>
      </p:sp>
      <p:sp>
        <p:nvSpPr>
          <p:cNvPr id="5" name="TextBox 4"/>
          <p:cNvSpPr txBox="1"/>
          <p:nvPr/>
        </p:nvSpPr>
        <p:spPr>
          <a:xfrm>
            <a:off x="2402591" y="5794358"/>
            <a:ext cx="2438400" cy="646331"/>
          </a:xfrm>
          <a:prstGeom prst="rect">
            <a:avLst/>
          </a:prstGeom>
          <a:noFill/>
        </p:spPr>
        <p:txBody>
          <a:bodyPr wrap="square" rtlCol="0">
            <a:spAutoFit/>
          </a:bodyPr>
          <a:lstStyle/>
          <a:p>
            <a:pPr algn="ctr"/>
            <a:r>
              <a:rPr lang="en-US" sz="3600" b="1" dirty="0" err="1">
                <a:solidFill>
                  <a:srgbClr val="0000FF"/>
                </a:solidFill>
                <a:latin typeface="Times New Roman" panose="02020603050405020304" pitchFamily="18" charset="0"/>
                <a:cs typeface="Times New Roman" panose="02020603050405020304" pitchFamily="18" charset="0"/>
              </a:rPr>
              <a:t>Ciphertext</a:t>
            </a:r>
            <a:endParaRPr lang="en-US" sz="3600" b="1" dirty="0">
              <a:solidFill>
                <a:srgbClr val="0000FF"/>
              </a:solidFill>
              <a:latin typeface="Times New Roman" panose="02020603050405020304" pitchFamily="18" charset="0"/>
              <a:cs typeface="Times New Roman" panose="02020603050405020304" pitchFamily="18" charset="0"/>
            </a:endParaRPr>
          </a:p>
        </p:txBody>
      </p:sp>
      <p:pic>
        <p:nvPicPr>
          <p:cNvPr id="6" name="Picture 2" descr="Vigenère_square_sh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469" y="2397052"/>
            <a:ext cx="5692425" cy="443805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V="1">
            <a:off x="4914230" y="4987850"/>
            <a:ext cx="2570239" cy="1196032"/>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grpSp>
        <p:nvGrpSpPr>
          <p:cNvPr id="8" name="Group 7"/>
          <p:cNvGrpSpPr/>
          <p:nvPr/>
        </p:nvGrpSpPr>
        <p:grpSpPr>
          <a:xfrm rot="16200000">
            <a:off x="3568561" y="3863734"/>
            <a:ext cx="2088232" cy="761999"/>
            <a:chOff x="972838" y="2851667"/>
            <a:chExt cx="2089665" cy="761999"/>
          </a:xfrm>
        </p:grpSpPr>
        <p:sp>
          <p:nvSpPr>
            <p:cNvPr id="9" name="TextBox 8"/>
            <p:cNvSpPr txBox="1"/>
            <p:nvPr/>
          </p:nvSpPr>
          <p:spPr>
            <a:xfrm>
              <a:off x="972838" y="2851667"/>
              <a:ext cx="2089665" cy="646331"/>
            </a:xfrm>
            <a:prstGeom prst="rect">
              <a:avLst/>
            </a:prstGeom>
            <a:noFill/>
          </p:spPr>
          <p:txBody>
            <a:bodyPr wrap="square" rtlCol="0">
              <a:spAutoFit/>
            </a:bodyPr>
            <a:lstStyle/>
            <a:p>
              <a:r>
                <a:rPr lang="en-US" sz="3600" b="1" dirty="0">
                  <a:solidFill>
                    <a:srgbClr val="0000FF"/>
                  </a:solidFill>
                  <a:latin typeface="Times New Roman" panose="02020603050405020304" pitchFamily="18" charset="0"/>
                  <a:cs typeface="Times New Roman" panose="02020603050405020304" pitchFamily="18" charset="0"/>
                </a:rPr>
                <a:t>Keyword</a:t>
              </a:r>
            </a:p>
          </p:txBody>
        </p:sp>
        <p:cxnSp>
          <p:nvCxnSpPr>
            <p:cNvPr id="10" name="Straight Arrow Connector 9"/>
            <p:cNvCxnSpPr/>
            <p:nvPr/>
          </p:nvCxnSpPr>
          <p:spPr bwMode="auto">
            <a:xfrm>
              <a:off x="1277638" y="3613666"/>
              <a:ext cx="1371600" cy="0"/>
            </a:xfrm>
            <a:prstGeom prst="straightConnector1">
              <a:avLst/>
            </a:prstGeom>
            <a:solidFill>
              <a:schemeClr val="accent1"/>
            </a:solidFill>
            <a:ln w="76200" cap="flat" cmpd="sng" algn="ctr">
              <a:solidFill>
                <a:srgbClr val="FF0000"/>
              </a:solidFill>
              <a:prstDash val="solid"/>
              <a:round/>
              <a:headEnd type="triangle"/>
              <a:tailEnd type="triangle"/>
            </a:ln>
            <a:effectLst/>
          </p:spPr>
        </p:cxnSp>
      </p:grpSp>
      <p:grpSp>
        <p:nvGrpSpPr>
          <p:cNvPr id="11" name="Group 10"/>
          <p:cNvGrpSpPr/>
          <p:nvPr/>
        </p:nvGrpSpPr>
        <p:grpSpPr>
          <a:xfrm>
            <a:off x="1841440" y="2149544"/>
            <a:ext cx="2876637" cy="646331"/>
            <a:chOff x="-347271" y="1232125"/>
            <a:chExt cx="2876637" cy="1337845"/>
          </a:xfrm>
        </p:grpSpPr>
        <p:sp>
          <p:nvSpPr>
            <p:cNvPr id="12" name="TextBox 11"/>
            <p:cNvSpPr txBox="1"/>
            <p:nvPr/>
          </p:nvSpPr>
          <p:spPr>
            <a:xfrm>
              <a:off x="-347271" y="1232125"/>
              <a:ext cx="2133600" cy="1337845"/>
            </a:xfrm>
            <a:prstGeom prst="rect">
              <a:avLst/>
            </a:prstGeom>
            <a:noFill/>
          </p:spPr>
          <p:txBody>
            <a:bodyPr wrap="square" rtlCol="0">
              <a:spAutoFit/>
            </a:bodyPr>
            <a:lstStyle/>
            <a:p>
              <a:pPr algn="ctr"/>
              <a:r>
                <a:rPr lang="en-US" sz="3600" b="1" dirty="0">
                  <a:solidFill>
                    <a:srgbClr val="0000FF"/>
                  </a:solidFill>
                  <a:latin typeface="Times New Roman" panose="02020603050405020304" pitchFamily="18" charset="0"/>
                  <a:cs typeface="Times New Roman" panose="02020603050405020304" pitchFamily="18" charset="0"/>
                </a:rPr>
                <a:t>Plaintext</a:t>
              </a:r>
            </a:p>
          </p:txBody>
        </p:sp>
        <p:cxnSp>
          <p:nvCxnSpPr>
            <p:cNvPr id="13" name="Straight Arrow Connector 12"/>
            <p:cNvCxnSpPr/>
            <p:nvPr/>
          </p:nvCxnSpPr>
          <p:spPr bwMode="auto">
            <a:xfrm>
              <a:off x="1709327" y="1968165"/>
              <a:ext cx="820039" cy="0"/>
            </a:xfrm>
            <a:prstGeom prst="straightConnector1">
              <a:avLst/>
            </a:prstGeom>
            <a:solidFill>
              <a:schemeClr val="accent1"/>
            </a:solidFill>
            <a:ln w="76200" cap="flat" cmpd="sng" algn="ctr">
              <a:solidFill>
                <a:srgbClr val="FF0000"/>
              </a:solidFill>
              <a:prstDash val="solid"/>
              <a:round/>
              <a:headEnd type="triangle"/>
              <a:tailEnd type="triangle"/>
            </a:ln>
            <a:effectLst/>
          </p:spPr>
        </p:cxnSp>
      </p:grpSp>
      <p:sp>
        <p:nvSpPr>
          <p:cNvPr id="14" name="TextBox 13"/>
          <p:cNvSpPr txBox="1"/>
          <p:nvPr/>
        </p:nvSpPr>
        <p:spPr>
          <a:xfrm>
            <a:off x="1677885" y="3098360"/>
            <a:ext cx="2176873" cy="1077218"/>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Decryption</a:t>
            </a:r>
          </a:p>
          <a:p>
            <a:pPr algn="ctr"/>
            <a:r>
              <a:rPr lang="en-US" sz="3200" b="1" dirty="0">
                <a:solidFill>
                  <a:srgbClr val="FF0000"/>
                </a:solidFill>
                <a:latin typeface="Times New Roman" panose="02020603050405020304" pitchFamily="18" charset="0"/>
                <a:cs typeface="Times New Roman" panose="02020603050405020304" pitchFamily="18" charset="0"/>
              </a:rPr>
              <a:t>Process</a:t>
            </a:r>
          </a:p>
        </p:txBody>
      </p:sp>
    </p:spTree>
    <p:extLst>
      <p:ext uri="{BB962C8B-B14F-4D97-AF65-F5344CB8AC3E}">
        <p14:creationId xmlns:p14="http://schemas.microsoft.com/office/powerpoint/2010/main" val="207971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Playfair</a:t>
            </a:r>
            <a:r>
              <a:rPr lang="en-US" sz="4000" b="1" i="1" dirty="0">
                <a:solidFill>
                  <a:srgbClr val="FF0000"/>
                </a:solidFill>
                <a:latin typeface="Times New Roman" panose="02020603050405020304" pitchFamily="18" charset="0"/>
                <a:cs typeface="Times New Roman" panose="02020603050405020304" pitchFamily="18" charset="0"/>
              </a:rPr>
              <a:t> </a:t>
            </a:r>
            <a:r>
              <a:rPr lang="en-US" sz="4000" b="1" i="1" dirty="0" smtClean="0">
                <a:solidFill>
                  <a:srgbClr val="FF0000"/>
                </a:solidFill>
                <a:latin typeface="Times New Roman" panose="02020603050405020304" pitchFamily="18" charset="0"/>
                <a:cs typeface="Times New Roman" panose="02020603050405020304" pitchFamily="18" charset="0"/>
              </a:rPr>
              <a:t>Cipher</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The </a:t>
            </a:r>
            <a:r>
              <a:rPr lang="en-US" sz="3200" b="1" i="1" dirty="0" err="1">
                <a:solidFill>
                  <a:srgbClr val="0000FF"/>
                </a:solidFill>
                <a:latin typeface="Times New Roman" panose="02020603050405020304" pitchFamily="18" charset="0"/>
                <a:cs typeface="Times New Roman" panose="02020603050405020304" pitchFamily="18" charset="0"/>
              </a:rPr>
              <a:t>Playfair</a:t>
            </a:r>
            <a:r>
              <a:rPr lang="en-US" sz="3200" b="1" i="1" dirty="0">
                <a:solidFill>
                  <a:srgbClr val="0000FF"/>
                </a:solidFill>
                <a:latin typeface="Times New Roman" panose="02020603050405020304" pitchFamily="18" charset="0"/>
                <a:cs typeface="Times New Roman" panose="02020603050405020304" pitchFamily="18" charset="0"/>
              </a:rPr>
              <a:t> cipher</a:t>
            </a:r>
            <a:r>
              <a:rPr lang="en-US" sz="3200" dirty="0">
                <a:solidFill>
                  <a:srgbClr val="000000"/>
                </a:solidFill>
                <a:latin typeface="Times New Roman" panose="02020603050405020304" pitchFamily="18" charset="0"/>
                <a:cs typeface="Times New Roman" panose="02020603050405020304" pitchFamily="18" charset="0"/>
              </a:rPr>
              <a:t> was the first practical digraph (pair of alphabets) substitution cipher</a:t>
            </a:r>
            <a:r>
              <a:rPr lang="en-US" sz="3200" dirty="0" smtClean="0">
                <a:solidFill>
                  <a:srgbClr val="000000"/>
                </a:solidFill>
                <a:latin typeface="Times New Roman" panose="02020603050405020304" pitchFamily="18" charset="0"/>
                <a:cs typeface="Times New Roman" panose="02020603050405020304" pitchFamily="18" charset="0"/>
              </a:rPr>
              <a:t>.</a:t>
            </a:r>
          </a:p>
          <a:p>
            <a:pPr marL="1028700" lvl="1" indent="-571500" algn="just">
              <a:buClr>
                <a:srgbClr val="0000CC"/>
              </a:buClr>
              <a:buFont typeface="Wingdings" panose="05000000000000000000" pitchFamily="2" charset="2"/>
              <a:buChar char="q"/>
            </a:pPr>
            <a:endParaRPr lang="en-US" sz="32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The scheme was invented in </a:t>
            </a:r>
            <a:r>
              <a:rPr lang="en-US" sz="3200" dirty="0">
                <a:solidFill>
                  <a:srgbClr val="0000FF"/>
                </a:solidFill>
                <a:latin typeface="Times New Roman" panose="02020603050405020304" pitchFamily="18" charset="0"/>
                <a:cs typeface="Times New Roman" panose="02020603050405020304" pitchFamily="18" charset="0"/>
              </a:rPr>
              <a:t>1854</a:t>
            </a:r>
            <a:r>
              <a:rPr lang="en-US" sz="3200" dirty="0">
                <a:solidFill>
                  <a:srgbClr val="000000"/>
                </a:solidFill>
                <a:latin typeface="Times New Roman" panose="02020603050405020304" pitchFamily="18" charset="0"/>
                <a:cs typeface="Times New Roman" panose="02020603050405020304" pitchFamily="18" charset="0"/>
              </a:rPr>
              <a:t> by </a:t>
            </a:r>
            <a:r>
              <a:rPr lang="en-US" sz="3200" dirty="0">
                <a:solidFill>
                  <a:srgbClr val="0000FF"/>
                </a:solidFill>
                <a:latin typeface="Times New Roman" panose="02020603050405020304" pitchFamily="18" charset="0"/>
                <a:cs typeface="Times New Roman" panose="02020603050405020304" pitchFamily="18" charset="0"/>
              </a:rPr>
              <a:t>Charles Wheatstone</a:t>
            </a:r>
            <a:r>
              <a:rPr lang="en-US" sz="3200" dirty="0">
                <a:solidFill>
                  <a:srgbClr val="000000"/>
                </a:solidFill>
                <a:latin typeface="Times New Roman" panose="02020603050405020304" pitchFamily="18" charset="0"/>
                <a:cs typeface="Times New Roman" panose="02020603050405020304" pitchFamily="18" charset="0"/>
              </a:rPr>
              <a:t> but was named after </a:t>
            </a:r>
            <a:r>
              <a:rPr lang="en-US" sz="3200" dirty="0">
                <a:solidFill>
                  <a:srgbClr val="0000FF"/>
                </a:solidFill>
                <a:latin typeface="Times New Roman" panose="02020603050405020304" pitchFamily="18" charset="0"/>
                <a:cs typeface="Times New Roman" panose="02020603050405020304" pitchFamily="18" charset="0"/>
              </a:rPr>
              <a:t>Lord </a:t>
            </a:r>
            <a:r>
              <a:rPr lang="en-US" sz="3200" dirty="0" err="1">
                <a:solidFill>
                  <a:srgbClr val="0000FF"/>
                </a:solidFill>
                <a:latin typeface="Times New Roman" panose="02020603050405020304" pitchFamily="18" charset="0"/>
                <a:cs typeface="Times New Roman" panose="02020603050405020304" pitchFamily="18" charset="0"/>
              </a:rPr>
              <a:t>Playfair</a:t>
            </a:r>
            <a:r>
              <a:rPr lang="en-US" sz="3200" dirty="0">
                <a:solidFill>
                  <a:srgbClr val="0000FF"/>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who promoted the use of the cipher.</a:t>
            </a:r>
          </a:p>
          <a:p>
            <a:pPr marL="571500" indent="-571500" algn="just">
              <a:buClr>
                <a:srgbClr val="0000CC"/>
              </a:buClr>
              <a:buFont typeface="Wingdings" panose="05000000000000000000" pitchFamily="2" charset="2"/>
              <a:buChar char="q"/>
            </a:pPr>
            <a:endParaRPr lang="en-US" sz="40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292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Vernam</a:t>
            </a:r>
            <a:r>
              <a:rPr lang="en-US" sz="4000" b="1" i="1" dirty="0">
                <a:solidFill>
                  <a:srgbClr val="FF0000"/>
                </a:solidFill>
                <a:latin typeface="Times New Roman" panose="02020603050405020304" pitchFamily="18" charset="0"/>
                <a:cs typeface="Times New Roman" panose="02020603050405020304" pitchFamily="18" charset="0"/>
              </a:rPr>
              <a:t> Cipher </a:t>
            </a:r>
            <a:r>
              <a:rPr lang="en-US" sz="3600" b="1" i="1" dirty="0">
                <a:solidFill>
                  <a:srgbClr val="FF0000"/>
                </a:solidFill>
                <a:latin typeface="Times New Roman" panose="02020603050405020304" pitchFamily="18" charset="0"/>
                <a:cs typeface="Times New Roman" panose="02020603050405020304" pitchFamily="18" charset="0"/>
              </a:rPr>
              <a:t>(One time pad)</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In </a:t>
            </a:r>
            <a:r>
              <a:rPr lang="en-US" sz="3200" b="1" dirty="0" err="1">
                <a:solidFill>
                  <a:srgbClr val="0000FF"/>
                </a:solidFill>
                <a:latin typeface="Times New Roman" panose="02020603050405020304" pitchFamily="18" charset="0"/>
                <a:cs typeface="Times New Roman" panose="02020603050405020304" pitchFamily="18" charset="0"/>
              </a:rPr>
              <a:t>Vernam</a:t>
            </a:r>
            <a:r>
              <a:rPr lang="en-US" sz="3200" b="1" dirty="0">
                <a:solidFill>
                  <a:srgbClr val="0000FF"/>
                </a:solidFill>
                <a:latin typeface="Times New Roman" panose="02020603050405020304" pitchFamily="18" charset="0"/>
                <a:cs typeface="Times New Roman" panose="02020603050405020304" pitchFamily="18" charset="0"/>
              </a:rPr>
              <a:t> Cipher </a:t>
            </a:r>
            <a:r>
              <a:rPr lang="en-US" sz="3200" dirty="0">
                <a:solidFill>
                  <a:srgbClr val="000000"/>
                </a:solidFill>
                <a:latin typeface="Times New Roman" panose="02020603050405020304" pitchFamily="18" charset="0"/>
                <a:cs typeface="Times New Roman" panose="02020603050405020304" pitchFamily="18" charset="0"/>
              </a:rPr>
              <a:t>we assign a number to each character of the Plain-Text, like (a = 0, b = 1, c = 2, … z = 25).</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We take a key to encrypt the plain text which length should be equal to the length of the plain text.</a:t>
            </a:r>
          </a:p>
        </p:txBody>
      </p:sp>
    </p:spTree>
    <p:extLst>
      <p:ext uri="{BB962C8B-B14F-4D97-AF65-F5344CB8AC3E}">
        <p14:creationId xmlns:p14="http://schemas.microsoft.com/office/powerpoint/2010/main" val="22489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Vernam</a:t>
            </a:r>
            <a:r>
              <a:rPr lang="en-US" sz="4000" b="1" i="1" dirty="0">
                <a:solidFill>
                  <a:srgbClr val="FF0000"/>
                </a:solidFill>
                <a:latin typeface="Times New Roman" panose="02020603050405020304" pitchFamily="18" charset="0"/>
                <a:cs typeface="Times New Roman" panose="02020603050405020304" pitchFamily="18" charset="0"/>
              </a:rPr>
              <a:t> Cipher </a:t>
            </a:r>
            <a:r>
              <a:rPr lang="en-US" sz="3600" b="1" i="1" dirty="0">
                <a:solidFill>
                  <a:srgbClr val="FF0000"/>
                </a:solidFill>
                <a:latin typeface="Times New Roman" panose="02020603050405020304" pitchFamily="18" charset="0"/>
                <a:cs typeface="Times New Roman" panose="02020603050405020304" pitchFamily="18" charset="0"/>
              </a:rPr>
              <a:t>(One time pad</a:t>
            </a:r>
            <a:r>
              <a:rPr lang="en-US" sz="3600" b="1" i="1" dirty="0" smtClean="0">
                <a:solidFill>
                  <a:srgbClr val="FF0000"/>
                </a:solidFill>
                <a:latin typeface="Times New Roman" panose="02020603050405020304" pitchFamily="18" charset="0"/>
                <a:cs typeface="Times New Roman" panose="02020603050405020304" pitchFamily="18" charset="0"/>
              </a:rPr>
              <a:t>)</a:t>
            </a: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Assign a number to each character of the plain-text and the key according to alphabetical order.</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Add both the number (Corresponding plain-text character number and Key character number).</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Subtract 26 from the number if the added number is greater than 25, if it isn’t then leave it.</a:t>
            </a:r>
          </a:p>
        </p:txBody>
      </p:sp>
    </p:spTree>
    <p:extLst>
      <p:ext uri="{BB962C8B-B14F-4D97-AF65-F5344CB8AC3E}">
        <p14:creationId xmlns:p14="http://schemas.microsoft.com/office/powerpoint/2010/main" val="221021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Vernam</a:t>
            </a:r>
            <a:r>
              <a:rPr lang="en-US" sz="4000" b="1" i="1" dirty="0">
                <a:solidFill>
                  <a:srgbClr val="FF0000"/>
                </a:solidFill>
                <a:latin typeface="Times New Roman" panose="02020603050405020304" pitchFamily="18" charset="0"/>
                <a:cs typeface="Times New Roman" panose="02020603050405020304" pitchFamily="18" charset="0"/>
              </a:rPr>
              <a:t> Cipher </a:t>
            </a:r>
            <a:r>
              <a:rPr lang="en-US" sz="3600" b="1" i="1" dirty="0">
                <a:solidFill>
                  <a:srgbClr val="FF0000"/>
                </a:solidFill>
                <a:latin typeface="Times New Roman" panose="02020603050405020304" pitchFamily="18" charset="0"/>
                <a:cs typeface="Times New Roman" panose="02020603050405020304" pitchFamily="18" charset="0"/>
              </a:rPr>
              <a:t>(One time pad</a:t>
            </a:r>
            <a:r>
              <a:rPr lang="en-US" sz="3600" b="1" i="1" dirty="0" smtClean="0">
                <a:solidFill>
                  <a:srgbClr val="FF0000"/>
                </a:solidFill>
                <a:latin typeface="Times New Roman" panose="02020603050405020304" pitchFamily="18" charset="0"/>
                <a:cs typeface="Times New Roman" panose="02020603050405020304" pitchFamily="18" charset="0"/>
              </a:rPr>
              <a:t>)</a:t>
            </a:r>
            <a:endParaRPr lang="en-US" sz="900" dirty="0">
              <a:solidFill>
                <a:srgbClr val="000000"/>
              </a:solidFill>
              <a:latin typeface="Times New Roman" panose="02020603050405020304" pitchFamily="18" charset="0"/>
              <a:cs typeface="Times New Roman" panose="02020603050405020304" pitchFamily="18" charset="0"/>
            </a:endParaRPr>
          </a:p>
        </p:txBody>
      </p:sp>
      <p:pic>
        <p:nvPicPr>
          <p:cNvPr id="4" name="Picture 3" descr="Image result for one time pad"/>
          <p:cNvPicPr/>
          <p:nvPr/>
        </p:nvPicPr>
        <p:blipFill>
          <a:blip r:embed="rId2">
            <a:extLst>
              <a:ext uri="{28A0092B-C50C-407E-A947-70E740481C1C}">
                <a14:useLocalDpi xmlns:a14="http://schemas.microsoft.com/office/drawing/2010/main" val="0"/>
              </a:ext>
            </a:extLst>
          </a:blip>
          <a:srcRect/>
          <a:stretch>
            <a:fillRect/>
          </a:stretch>
        </p:blipFill>
        <p:spPr bwMode="auto">
          <a:xfrm>
            <a:off x="2949578" y="2519031"/>
            <a:ext cx="6312729" cy="3583663"/>
          </a:xfrm>
          <a:prstGeom prst="rect">
            <a:avLst/>
          </a:prstGeom>
          <a:noFill/>
          <a:ln>
            <a:noFill/>
          </a:ln>
        </p:spPr>
      </p:pic>
    </p:spTree>
    <p:extLst>
      <p:ext uri="{BB962C8B-B14F-4D97-AF65-F5344CB8AC3E}">
        <p14:creationId xmlns:p14="http://schemas.microsoft.com/office/powerpoint/2010/main" val="1910590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Vernam</a:t>
            </a:r>
            <a:r>
              <a:rPr lang="en-US" sz="4000" b="1" i="1" dirty="0">
                <a:solidFill>
                  <a:srgbClr val="FF0000"/>
                </a:solidFill>
                <a:latin typeface="Times New Roman" panose="02020603050405020304" pitchFamily="18" charset="0"/>
                <a:cs typeface="Times New Roman" panose="02020603050405020304" pitchFamily="18" charset="0"/>
              </a:rPr>
              <a:t> Cipher </a:t>
            </a:r>
            <a:r>
              <a:rPr lang="en-US" sz="3600" b="1" i="1" dirty="0">
                <a:solidFill>
                  <a:srgbClr val="FF0000"/>
                </a:solidFill>
                <a:latin typeface="Times New Roman" panose="02020603050405020304" pitchFamily="18" charset="0"/>
                <a:cs typeface="Times New Roman" panose="02020603050405020304" pitchFamily="18" charset="0"/>
              </a:rPr>
              <a:t>(One time pad</a:t>
            </a:r>
            <a:r>
              <a:rPr lang="en-US" sz="3600" b="1" i="1" dirty="0" smtClean="0">
                <a:solidFill>
                  <a:srgbClr val="FF0000"/>
                </a:solidFill>
                <a:latin typeface="Times New Roman" panose="02020603050405020304" pitchFamily="18" charset="0"/>
                <a:cs typeface="Times New Roman" panose="02020603050405020304" pitchFamily="18" charset="0"/>
              </a:rPr>
              <a:t>)</a:t>
            </a:r>
            <a:endParaRPr lang="en-US" sz="900"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nvPr>
        </p:nvGraphicFramePr>
        <p:xfrm>
          <a:off x="1752604" y="2349832"/>
          <a:ext cx="8534392" cy="762000"/>
        </p:xfrm>
        <a:graphic>
          <a:graphicData uri="http://schemas.openxmlformats.org/drawingml/2006/table">
            <a:tbl>
              <a:tblPr>
                <a:tableStyleId>{69CF1AB2-1976-4502-BF36-3FF5EA218861}</a:tableStyleId>
              </a:tblPr>
              <a:tblGrid>
                <a:gridCol w="240207">
                  <a:extLst>
                    <a:ext uri="{9D8B030D-6E8A-4147-A177-3AD203B41FA5}">
                      <a16:colId xmlns:a16="http://schemas.microsoft.com/office/drawing/2014/main" xmlns="" val="4214133380"/>
                    </a:ext>
                  </a:extLst>
                </a:gridCol>
                <a:gridCol w="254336">
                  <a:extLst>
                    <a:ext uri="{9D8B030D-6E8A-4147-A177-3AD203B41FA5}">
                      <a16:colId xmlns:a16="http://schemas.microsoft.com/office/drawing/2014/main" xmlns="" val="1322179650"/>
                    </a:ext>
                  </a:extLst>
                </a:gridCol>
                <a:gridCol w="240207">
                  <a:extLst>
                    <a:ext uri="{9D8B030D-6E8A-4147-A177-3AD203B41FA5}">
                      <a16:colId xmlns:a16="http://schemas.microsoft.com/office/drawing/2014/main" xmlns="" val="3231242687"/>
                    </a:ext>
                  </a:extLst>
                </a:gridCol>
                <a:gridCol w="254336">
                  <a:extLst>
                    <a:ext uri="{9D8B030D-6E8A-4147-A177-3AD203B41FA5}">
                      <a16:colId xmlns:a16="http://schemas.microsoft.com/office/drawing/2014/main" xmlns="" val="3233420901"/>
                    </a:ext>
                  </a:extLst>
                </a:gridCol>
                <a:gridCol w="240207">
                  <a:extLst>
                    <a:ext uri="{9D8B030D-6E8A-4147-A177-3AD203B41FA5}">
                      <a16:colId xmlns:a16="http://schemas.microsoft.com/office/drawing/2014/main" xmlns="" val="641962242"/>
                    </a:ext>
                  </a:extLst>
                </a:gridCol>
                <a:gridCol w="240207">
                  <a:extLst>
                    <a:ext uri="{9D8B030D-6E8A-4147-A177-3AD203B41FA5}">
                      <a16:colId xmlns:a16="http://schemas.microsoft.com/office/drawing/2014/main" xmlns="" val="2967355545"/>
                    </a:ext>
                  </a:extLst>
                </a:gridCol>
                <a:gridCol w="240207">
                  <a:extLst>
                    <a:ext uri="{9D8B030D-6E8A-4147-A177-3AD203B41FA5}">
                      <a16:colId xmlns:a16="http://schemas.microsoft.com/office/drawing/2014/main" xmlns="" val="3932215957"/>
                    </a:ext>
                  </a:extLst>
                </a:gridCol>
                <a:gridCol w="240207">
                  <a:extLst>
                    <a:ext uri="{9D8B030D-6E8A-4147-A177-3AD203B41FA5}">
                      <a16:colId xmlns:a16="http://schemas.microsoft.com/office/drawing/2014/main" xmlns="" val="1220423134"/>
                    </a:ext>
                  </a:extLst>
                </a:gridCol>
                <a:gridCol w="240207">
                  <a:extLst>
                    <a:ext uri="{9D8B030D-6E8A-4147-A177-3AD203B41FA5}">
                      <a16:colId xmlns:a16="http://schemas.microsoft.com/office/drawing/2014/main" xmlns="" val="4009831691"/>
                    </a:ext>
                  </a:extLst>
                </a:gridCol>
                <a:gridCol w="240207">
                  <a:extLst>
                    <a:ext uri="{9D8B030D-6E8A-4147-A177-3AD203B41FA5}">
                      <a16:colId xmlns:a16="http://schemas.microsoft.com/office/drawing/2014/main" xmlns="" val="3401969000"/>
                    </a:ext>
                  </a:extLst>
                </a:gridCol>
                <a:gridCol w="381504">
                  <a:extLst>
                    <a:ext uri="{9D8B030D-6E8A-4147-A177-3AD203B41FA5}">
                      <a16:colId xmlns:a16="http://schemas.microsoft.com/office/drawing/2014/main" xmlns="" val="4198189550"/>
                    </a:ext>
                  </a:extLst>
                </a:gridCol>
                <a:gridCol w="381504">
                  <a:extLst>
                    <a:ext uri="{9D8B030D-6E8A-4147-A177-3AD203B41FA5}">
                      <a16:colId xmlns:a16="http://schemas.microsoft.com/office/drawing/2014/main" xmlns="" val="1642465343"/>
                    </a:ext>
                  </a:extLst>
                </a:gridCol>
                <a:gridCol w="381504">
                  <a:extLst>
                    <a:ext uri="{9D8B030D-6E8A-4147-A177-3AD203B41FA5}">
                      <a16:colId xmlns:a16="http://schemas.microsoft.com/office/drawing/2014/main" xmlns="" val="3216977170"/>
                    </a:ext>
                  </a:extLst>
                </a:gridCol>
                <a:gridCol w="381504">
                  <a:extLst>
                    <a:ext uri="{9D8B030D-6E8A-4147-A177-3AD203B41FA5}">
                      <a16:colId xmlns:a16="http://schemas.microsoft.com/office/drawing/2014/main" xmlns="" val="2616646927"/>
                    </a:ext>
                  </a:extLst>
                </a:gridCol>
                <a:gridCol w="381504">
                  <a:extLst>
                    <a:ext uri="{9D8B030D-6E8A-4147-A177-3AD203B41FA5}">
                      <a16:colId xmlns:a16="http://schemas.microsoft.com/office/drawing/2014/main" xmlns="" val="3711581370"/>
                    </a:ext>
                  </a:extLst>
                </a:gridCol>
                <a:gridCol w="381504">
                  <a:extLst>
                    <a:ext uri="{9D8B030D-6E8A-4147-A177-3AD203B41FA5}">
                      <a16:colId xmlns:a16="http://schemas.microsoft.com/office/drawing/2014/main" xmlns="" val="118446387"/>
                    </a:ext>
                  </a:extLst>
                </a:gridCol>
                <a:gridCol w="381504">
                  <a:extLst>
                    <a:ext uri="{9D8B030D-6E8A-4147-A177-3AD203B41FA5}">
                      <a16:colId xmlns:a16="http://schemas.microsoft.com/office/drawing/2014/main" xmlns="" val="4240930324"/>
                    </a:ext>
                  </a:extLst>
                </a:gridCol>
                <a:gridCol w="381504">
                  <a:extLst>
                    <a:ext uri="{9D8B030D-6E8A-4147-A177-3AD203B41FA5}">
                      <a16:colId xmlns:a16="http://schemas.microsoft.com/office/drawing/2014/main" xmlns="" val="2033508316"/>
                    </a:ext>
                  </a:extLst>
                </a:gridCol>
                <a:gridCol w="381504">
                  <a:extLst>
                    <a:ext uri="{9D8B030D-6E8A-4147-A177-3AD203B41FA5}">
                      <a16:colId xmlns:a16="http://schemas.microsoft.com/office/drawing/2014/main" xmlns="" val="244634578"/>
                    </a:ext>
                  </a:extLst>
                </a:gridCol>
                <a:gridCol w="381504">
                  <a:extLst>
                    <a:ext uri="{9D8B030D-6E8A-4147-A177-3AD203B41FA5}">
                      <a16:colId xmlns:a16="http://schemas.microsoft.com/office/drawing/2014/main" xmlns="" val="2362427545"/>
                    </a:ext>
                  </a:extLst>
                </a:gridCol>
                <a:gridCol w="381504">
                  <a:extLst>
                    <a:ext uri="{9D8B030D-6E8A-4147-A177-3AD203B41FA5}">
                      <a16:colId xmlns:a16="http://schemas.microsoft.com/office/drawing/2014/main" xmlns="" val="1229299923"/>
                    </a:ext>
                  </a:extLst>
                </a:gridCol>
                <a:gridCol w="381504">
                  <a:extLst>
                    <a:ext uri="{9D8B030D-6E8A-4147-A177-3AD203B41FA5}">
                      <a16:colId xmlns:a16="http://schemas.microsoft.com/office/drawing/2014/main" xmlns="" val="3024681428"/>
                    </a:ext>
                  </a:extLst>
                </a:gridCol>
                <a:gridCol w="381504">
                  <a:extLst>
                    <a:ext uri="{9D8B030D-6E8A-4147-A177-3AD203B41FA5}">
                      <a16:colId xmlns:a16="http://schemas.microsoft.com/office/drawing/2014/main" xmlns="" val="4214492827"/>
                    </a:ext>
                  </a:extLst>
                </a:gridCol>
                <a:gridCol w="381504">
                  <a:extLst>
                    <a:ext uri="{9D8B030D-6E8A-4147-A177-3AD203B41FA5}">
                      <a16:colId xmlns:a16="http://schemas.microsoft.com/office/drawing/2014/main" xmlns="" val="482078437"/>
                    </a:ext>
                  </a:extLst>
                </a:gridCol>
                <a:gridCol w="381504">
                  <a:extLst>
                    <a:ext uri="{9D8B030D-6E8A-4147-A177-3AD203B41FA5}">
                      <a16:colId xmlns:a16="http://schemas.microsoft.com/office/drawing/2014/main" xmlns="" val="3713599610"/>
                    </a:ext>
                  </a:extLst>
                </a:gridCol>
                <a:gridCol w="381504">
                  <a:extLst>
                    <a:ext uri="{9D8B030D-6E8A-4147-A177-3AD203B41FA5}">
                      <a16:colId xmlns:a16="http://schemas.microsoft.com/office/drawing/2014/main" xmlns="" val="370629211"/>
                    </a:ext>
                  </a:extLst>
                </a:gridCol>
              </a:tblGrid>
              <a:tr h="381000">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a</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b</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c</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d</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e</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f</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g</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h</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i</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j</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k</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l</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m</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n</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o</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p</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q</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r</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s</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t</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u</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v</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w</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x</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y</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z</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3076811745"/>
                  </a:ext>
                </a:extLst>
              </a:tr>
              <a:tr h="381000">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7</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8</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9</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17</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18</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19</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dirty="0">
                          <a:effectLst/>
                          <a:latin typeface="Times New Roman" panose="02020603050405020304" pitchFamily="18" charset="0"/>
                          <a:cs typeface="Times New Roman" panose="02020603050405020304" pitchFamily="18" charset="0"/>
                        </a:rPr>
                        <a:t>25</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3426113471"/>
                  </a:ext>
                </a:extLst>
              </a:tr>
            </a:tbl>
          </a:graphicData>
        </a:graphic>
      </p:graphicFrame>
      <p:graphicFrame>
        <p:nvGraphicFramePr>
          <p:cNvPr id="6" name="Table 5"/>
          <p:cNvGraphicFramePr>
            <a:graphicFrameLocks noGrp="1"/>
          </p:cNvGraphicFramePr>
          <p:nvPr>
            <p:extLst/>
          </p:nvPr>
        </p:nvGraphicFramePr>
        <p:xfrm>
          <a:off x="2286000" y="3276808"/>
          <a:ext cx="7772400" cy="3464560"/>
        </p:xfrm>
        <a:graphic>
          <a:graphicData uri="http://schemas.openxmlformats.org/drawingml/2006/table">
            <a:tbl>
              <a:tblPr>
                <a:tableStyleId>{69CF1AB2-1976-4502-BF36-3FF5EA218861}</a:tableStyleId>
              </a:tblPr>
              <a:tblGrid>
                <a:gridCol w="3072276">
                  <a:extLst>
                    <a:ext uri="{9D8B030D-6E8A-4147-A177-3AD203B41FA5}">
                      <a16:colId xmlns:a16="http://schemas.microsoft.com/office/drawing/2014/main" xmlns="" val="993101722"/>
                    </a:ext>
                  </a:extLst>
                </a:gridCol>
                <a:gridCol w="756605">
                  <a:extLst>
                    <a:ext uri="{9D8B030D-6E8A-4147-A177-3AD203B41FA5}">
                      <a16:colId xmlns:a16="http://schemas.microsoft.com/office/drawing/2014/main" xmlns="" val="2597031809"/>
                    </a:ext>
                  </a:extLst>
                </a:gridCol>
                <a:gridCol w="481476">
                  <a:extLst>
                    <a:ext uri="{9D8B030D-6E8A-4147-A177-3AD203B41FA5}">
                      <a16:colId xmlns:a16="http://schemas.microsoft.com/office/drawing/2014/main" xmlns="" val="1624068317"/>
                    </a:ext>
                  </a:extLst>
                </a:gridCol>
                <a:gridCol w="619041">
                  <a:extLst>
                    <a:ext uri="{9D8B030D-6E8A-4147-A177-3AD203B41FA5}">
                      <a16:colId xmlns:a16="http://schemas.microsoft.com/office/drawing/2014/main" xmlns="" val="447535436"/>
                    </a:ext>
                  </a:extLst>
                </a:gridCol>
                <a:gridCol w="619041">
                  <a:extLst>
                    <a:ext uri="{9D8B030D-6E8A-4147-A177-3AD203B41FA5}">
                      <a16:colId xmlns:a16="http://schemas.microsoft.com/office/drawing/2014/main" xmlns="" val="3210063675"/>
                    </a:ext>
                  </a:extLst>
                </a:gridCol>
                <a:gridCol w="756605">
                  <a:extLst>
                    <a:ext uri="{9D8B030D-6E8A-4147-A177-3AD203B41FA5}">
                      <a16:colId xmlns:a16="http://schemas.microsoft.com/office/drawing/2014/main" xmlns="" val="4168976521"/>
                    </a:ext>
                  </a:extLst>
                </a:gridCol>
                <a:gridCol w="458549">
                  <a:extLst>
                    <a:ext uri="{9D8B030D-6E8A-4147-A177-3AD203B41FA5}">
                      <a16:colId xmlns:a16="http://schemas.microsoft.com/office/drawing/2014/main" xmlns="" val="2314144260"/>
                    </a:ext>
                  </a:extLst>
                </a:gridCol>
                <a:gridCol w="619041">
                  <a:extLst>
                    <a:ext uri="{9D8B030D-6E8A-4147-A177-3AD203B41FA5}">
                      <a16:colId xmlns:a16="http://schemas.microsoft.com/office/drawing/2014/main" xmlns="" val="1372505307"/>
                    </a:ext>
                  </a:extLst>
                </a:gridCol>
                <a:gridCol w="389766">
                  <a:extLst>
                    <a:ext uri="{9D8B030D-6E8A-4147-A177-3AD203B41FA5}">
                      <a16:colId xmlns:a16="http://schemas.microsoft.com/office/drawing/2014/main" xmlns="" val="231305599"/>
                    </a:ext>
                  </a:extLst>
                </a:gridCol>
              </a:tblGrid>
              <a:tr h="330200">
                <a:tc>
                  <a:txBody>
                    <a:bodyPr/>
                    <a:lstStyle/>
                    <a:p>
                      <a:pPr algn="ctr" fontAlgn="ctr"/>
                      <a:r>
                        <a:rPr lang="en-US" sz="2800" b="1" u="none" strike="noStrike" dirty="0">
                          <a:effectLst/>
                          <a:latin typeface="Times New Roman" panose="02020603050405020304" pitchFamily="18" charset="0"/>
                          <a:cs typeface="Times New Roman" panose="02020603050405020304" pitchFamily="18" charset="0"/>
                        </a:rPr>
                        <a:t>Plaintext</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0000"/>
                          </a:solidFill>
                          <a:effectLst/>
                          <a:latin typeface="Times New Roman" panose="02020603050405020304" pitchFamily="18" charset="0"/>
                          <a:cs typeface="Times New Roman" panose="02020603050405020304" pitchFamily="18" charset="0"/>
                        </a:rPr>
                        <a:t>r</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0000"/>
                          </a:solidFill>
                          <a:effectLst/>
                          <a:latin typeface="Times New Roman" panose="02020603050405020304" pitchFamily="18" charset="0"/>
                          <a:cs typeface="Times New Roman" panose="02020603050405020304" pitchFamily="18" charset="0"/>
                        </a:rPr>
                        <a:t>a</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0000"/>
                          </a:solidFill>
                          <a:effectLst/>
                          <a:latin typeface="Times New Roman" panose="02020603050405020304" pitchFamily="18" charset="0"/>
                          <a:cs typeface="Times New Roman" panose="02020603050405020304" pitchFamily="18" charset="0"/>
                        </a:rPr>
                        <a:t>m</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0000"/>
                          </a:solidFill>
                          <a:effectLst/>
                          <a:latin typeface="Times New Roman" panose="02020603050405020304" pitchFamily="18" charset="0"/>
                          <a:cs typeface="Times New Roman" panose="02020603050405020304" pitchFamily="18" charset="0"/>
                        </a:rPr>
                        <a:t>s</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0000"/>
                          </a:solidFill>
                          <a:effectLst/>
                          <a:latin typeface="Times New Roman" panose="02020603050405020304" pitchFamily="18" charset="0"/>
                          <a:cs typeface="Times New Roman" panose="02020603050405020304" pitchFamily="18" charset="0"/>
                        </a:rPr>
                        <a:t>w</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0000"/>
                          </a:solidFill>
                          <a:effectLst/>
                          <a:latin typeface="Times New Roman" panose="02020603050405020304" pitchFamily="18" charset="0"/>
                          <a:cs typeface="Times New Roman" panose="02020603050405020304" pitchFamily="18" charset="0"/>
                        </a:rPr>
                        <a:t>a</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0000"/>
                          </a:solidFill>
                          <a:effectLst/>
                          <a:latin typeface="Times New Roman" panose="02020603050405020304" pitchFamily="18" charset="0"/>
                          <a:cs typeface="Times New Roman" panose="02020603050405020304" pitchFamily="18" charset="0"/>
                        </a:rPr>
                        <a:t>m</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err="1">
                          <a:solidFill>
                            <a:srgbClr val="FF0000"/>
                          </a:solidFill>
                          <a:effectLst/>
                          <a:latin typeface="Times New Roman" panose="02020603050405020304" pitchFamily="18" charset="0"/>
                          <a:cs typeface="Times New Roman" panose="02020603050405020304" pitchFamily="18" charset="0"/>
                        </a:rPr>
                        <a:t>i</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1438639776"/>
                  </a:ext>
                </a:extLst>
              </a:tr>
              <a:tr h="330200">
                <a:tc>
                  <a:txBody>
                    <a:bodyPr/>
                    <a:lstStyle/>
                    <a:p>
                      <a:pPr algn="ctr" fontAlgn="ctr"/>
                      <a:r>
                        <a:rPr lang="en-US" sz="2800" b="1" u="none" strike="noStrike" dirty="0">
                          <a:effectLst/>
                          <a:latin typeface="Times New Roman" panose="02020603050405020304" pitchFamily="18" charset="0"/>
                          <a:cs typeface="Times New Roman" panose="02020603050405020304" pitchFamily="18" charset="0"/>
                        </a:rPr>
                        <a:t>PN</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17</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0</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12</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18</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22</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0</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12</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8</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2902318963"/>
                  </a:ext>
                </a:extLst>
              </a:tr>
              <a:tr h="330200">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Key</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r</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a</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n</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g</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e</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e</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l</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a</a:t>
                      </a:r>
                    </a:p>
                  </a:txBody>
                  <a:tcPr marL="6350" marR="6350" marT="6350" marB="0" anchor="ctr"/>
                </a:tc>
                <a:extLst>
                  <a:ext uri="{0D108BD9-81ED-4DB2-BD59-A6C34878D82A}">
                    <a16:rowId xmlns:a16="http://schemas.microsoft.com/office/drawing/2014/main" xmlns="" val="3126450225"/>
                  </a:ext>
                </a:extLst>
              </a:tr>
              <a:tr h="330200">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KN</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17</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0</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13</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6</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4</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4</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11</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0</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3705396172"/>
                  </a:ext>
                </a:extLst>
              </a:tr>
              <a:tr h="330200">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J=PN+KN</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34</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0</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25</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24</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26</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4</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23</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8</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930172774"/>
                  </a:ext>
                </a:extLst>
              </a:tr>
              <a:tr h="330200">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Add -26, If J&gt;25</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-26</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-26</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2592608770"/>
                  </a:ext>
                </a:extLst>
              </a:tr>
              <a:tr h="330200">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Result</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8</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0</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25</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24</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0</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4</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23</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8</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166469623"/>
                  </a:ext>
                </a:extLst>
              </a:tr>
              <a:tr h="330200">
                <a:tc>
                  <a:txBody>
                    <a:bodyPr/>
                    <a:lstStyle/>
                    <a:p>
                      <a:pPr algn="ctr" fontAlgn="ctr"/>
                      <a:r>
                        <a:rPr lang="en-US" sz="2800" b="1" u="none" strike="noStrike" dirty="0" err="1">
                          <a:effectLst/>
                          <a:latin typeface="Times New Roman" panose="02020603050405020304" pitchFamily="18" charset="0"/>
                          <a:cs typeface="Times New Roman" panose="02020603050405020304" pitchFamily="18" charset="0"/>
                        </a:rPr>
                        <a:t>Ciphertext</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I</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A</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Z</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Y</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A</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E</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X</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I</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2953504176"/>
                  </a:ext>
                </a:extLst>
              </a:tr>
            </a:tbl>
          </a:graphicData>
        </a:graphic>
      </p:graphicFrame>
    </p:spTree>
    <p:extLst>
      <p:ext uri="{BB962C8B-B14F-4D97-AF65-F5344CB8AC3E}">
        <p14:creationId xmlns:p14="http://schemas.microsoft.com/office/powerpoint/2010/main" val="392565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Vernam</a:t>
            </a:r>
            <a:r>
              <a:rPr lang="en-US" sz="4000" b="1" i="1" dirty="0">
                <a:solidFill>
                  <a:srgbClr val="FF0000"/>
                </a:solidFill>
                <a:latin typeface="Times New Roman" panose="02020603050405020304" pitchFamily="18" charset="0"/>
                <a:cs typeface="Times New Roman" panose="02020603050405020304" pitchFamily="18" charset="0"/>
              </a:rPr>
              <a:t> Cipher </a:t>
            </a:r>
            <a:r>
              <a:rPr lang="en-US" sz="3600" b="1" i="1" dirty="0">
                <a:solidFill>
                  <a:srgbClr val="FF0000"/>
                </a:solidFill>
                <a:latin typeface="Times New Roman" panose="02020603050405020304" pitchFamily="18" charset="0"/>
                <a:cs typeface="Times New Roman" panose="02020603050405020304" pitchFamily="18" charset="0"/>
              </a:rPr>
              <a:t>(One time pad</a:t>
            </a:r>
            <a:r>
              <a:rPr lang="en-US" sz="3600" b="1" i="1" dirty="0" smtClean="0">
                <a:solidFill>
                  <a:srgbClr val="FF0000"/>
                </a:solidFill>
                <a:latin typeface="Times New Roman" panose="02020603050405020304" pitchFamily="18" charset="0"/>
                <a:cs typeface="Times New Roman" panose="02020603050405020304" pitchFamily="18" charset="0"/>
              </a:rPr>
              <a:t>)</a:t>
            </a:r>
            <a:endParaRPr lang="en-US" sz="900" dirty="0">
              <a:solidFill>
                <a:srgbClr val="000000"/>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nvPr>
        </p:nvGraphicFramePr>
        <p:xfrm>
          <a:off x="1752604" y="2349832"/>
          <a:ext cx="8534392" cy="762000"/>
        </p:xfrm>
        <a:graphic>
          <a:graphicData uri="http://schemas.openxmlformats.org/drawingml/2006/table">
            <a:tbl>
              <a:tblPr>
                <a:tableStyleId>{69CF1AB2-1976-4502-BF36-3FF5EA218861}</a:tableStyleId>
              </a:tblPr>
              <a:tblGrid>
                <a:gridCol w="240207">
                  <a:extLst>
                    <a:ext uri="{9D8B030D-6E8A-4147-A177-3AD203B41FA5}">
                      <a16:colId xmlns:a16="http://schemas.microsoft.com/office/drawing/2014/main" xmlns="" val="4214133380"/>
                    </a:ext>
                  </a:extLst>
                </a:gridCol>
                <a:gridCol w="254336">
                  <a:extLst>
                    <a:ext uri="{9D8B030D-6E8A-4147-A177-3AD203B41FA5}">
                      <a16:colId xmlns:a16="http://schemas.microsoft.com/office/drawing/2014/main" xmlns="" val="1322179650"/>
                    </a:ext>
                  </a:extLst>
                </a:gridCol>
                <a:gridCol w="240207">
                  <a:extLst>
                    <a:ext uri="{9D8B030D-6E8A-4147-A177-3AD203B41FA5}">
                      <a16:colId xmlns:a16="http://schemas.microsoft.com/office/drawing/2014/main" xmlns="" val="3231242687"/>
                    </a:ext>
                  </a:extLst>
                </a:gridCol>
                <a:gridCol w="254336">
                  <a:extLst>
                    <a:ext uri="{9D8B030D-6E8A-4147-A177-3AD203B41FA5}">
                      <a16:colId xmlns:a16="http://schemas.microsoft.com/office/drawing/2014/main" xmlns="" val="3233420901"/>
                    </a:ext>
                  </a:extLst>
                </a:gridCol>
                <a:gridCol w="240207">
                  <a:extLst>
                    <a:ext uri="{9D8B030D-6E8A-4147-A177-3AD203B41FA5}">
                      <a16:colId xmlns:a16="http://schemas.microsoft.com/office/drawing/2014/main" xmlns="" val="641962242"/>
                    </a:ext>
                  </a:extLst>
                </a:gridCol>
                <a:gridCol w="240207">
                  <a:extLst>
                    <a:ext uri="{9D8B030D-6E8A-4147-A177-3AD203B41FA5}">
                      <a16:colId xmlns:a16="http://schemas.microsoft.com/office/drawing/2014/main" xmlns="" val="2967355545"/>
                    </a:ext>
                  </a:extLst>
                </a:gridCol>
                <a:gridCol w="240207">
                  <a:extLst>
                    <a:ext uri="{9D8B030D-6E8A-4147-A177-3AD203B41FA5}">
                      <a16:colId xmlns:a16="http://schemas.microsoft.com/office/drawing/2014/main" xmlns="" val="3932215957"/>
                    </a:ext>
                  </a:extLst>
                </a:gridCol>
                <a:gridCol w="240207">
                  <a:extLst>
                    <a:ext uri="{9D8B030D-6E8A-4147-A177-3AD203B41FA5}">
                      <a16:colId xmlns:a16="http://schemas.microsoft.com/office/drawing/2014/main" xmlns="" val="1220423134"/>
                    </a:ext>
                  </a:extLst>
                </a:gridCol>
                <a:gridCol w="240207">
                  <a:extLst>
                    <a:ext uri="{9D8B030D-6E8A-4147-A177-3AD203B41FA5}">
                      <a16:colId xmlns:a16="http://schemas.microsoft.com/office/drawing/2014/main" xmlns="" val="4009831691"/>
                    </a:ext>
                  </a:extLst>
                </a:gridCol>
                <a:gridCol w="240207">
                  <a:extLst>
                    <a:ext uri="{9D8B030D-6E8A-4147-A177-3AD203B41FA5}">
                      <a16:colId xmlns:a16="http://schemas.microsoft.com/office/drawing/2014/main" xmlns="" val="3401969000"/>
                    </a:ext>
                  </a:extLst>
                </a:gridCol>
                <a:gridCol w="381504">
                  <a:extLst>
                    <a:ext uri="{9D8B030D-6E8A-4147-A177-3AD203B41FA5}">
                      <a16:colId xmlns:a16="http://schemas.microsoft.com/office/drawing/2014/main" xmlns="" val="4198189550"/>
                    </a:ext>
                  </a:extLst>
                </a:gridCol>
                <a:gridCol w="381504">
                  <a:extLst>
                    <a:ext uri="{9D8B030D-6E8A-4147-A177-3AD203B41FA5}">
                      <a16:colId xmlns:a16="http://schemas.microsoft.com/office/drawing/2014/main" xmlns="" val="1642465343"/>
                    </a:ext>
                  </a:extLst>
                </a:gridCol>
                <a:gridCol w="381504">
                  <a:extLst>
                    <a:ext uri="{9D8B030D-6E8A-4147-A177-3AD203B41FA5}">
                      <a16:colId xmlns:a16="http://schemas.microsoft.com/office/drawing/2014/main" xmlns="" val="3216977170"/>
                    </a:ext>
                  </a:extLst>
                </a:gridCol>
                <a:gridCol w="381504">
                  <a:extLst>
                    <a:ext uri="{9D8B030D-6E8A-4147-A177-3AD203B41FA5}">
                      <a16:colId xmlns:a16="http://schemas.microsoft.com/office/drawing/2014/main" xmlns="" val="2616646927"/>
                    </a:ext>
                  </a:extLst>
                </a:gridCol>
                <a:gridCol w="381504">
                  <a:extLst>
                    <a:ext uri="{9D8B030D-6E8A-4147-A177-3AD203B41FA5}">
                      <a16:colId xmlns:a16="http://schemas.microsoft.com/office/drawing/2014/main" xmlns="" val="3711581370"/>
                    </a:ext>
                  </a:extLst>
                </a:gridCol>
                <a:gridCol w="381504">
                  <a:extLst>
                    <a:ext uri="{9D8B030D-6E8A-4147-A177-3AD203B41FA5}">
                      <a16:colId xmlns:a16="http://schemas.microsoft.com/office/drawing/2014/main" xmlns="" val="118446387"/>
                    </a:ext>
                  </a:extLst>
                </a:gridCol>
                <a:gridCol w="381504">
                  <a:extLst>
                    <a:ext uri="{9D8B030D-6E8A-4147-A177-3AD203B41FA5}">
                      <a16:colId xmlns:a16="http://schemas.microsoft.com/office/drawing/2014/main" xmlns="" val="4240930324"/>
                    </a:ext>
                  </a:extLst>
                </a:gridCol>
                <a:gridCol w="381504">
                  <a:extLst>
                    <a:ext uri="{9D8B030D-6E8A-4147-A177-3AD203B41FA5}">
                      <a16:colId xmlns:a16="http://schemas.microsoft.com/office/drawing/2014/main" xmlns="" val="2033508316"/>
                    </a:ext>
                  </a:extLst>
                </a:gridCol>
                <a:gridCol w="381504">
                  <a:extLst>
                    <a:ext uri="{9D8B030D-6E8A-4147-A177-3AD203B41FA5}">
                      <a16:colId xmlns:a16="http://schemas.microsoft.com/office/drawing/2014/main" xmlns="" val="244634578"/>
                    </a:ext>
                  </a:extLst>
                </a:gridCol>
                <a:gridCol w="381504">
                  <a:extLst>
                    <a:ext uri="{9D8B030D-6E8A-4147-A177-3AD203B41FA5}">
                      <a16:colId xmlns:a16="http://schemas.microsoft.com/office/drawing/2014/main" xmlns="" val="2362427545"/>
                    </a:ext>
                  </a:extLst>
                </a:gridCol>
                <a:gridCol w="381504">
                  <a:extLst>
                    <a:ext uri="{9D8B030D-6E8A-4147-A177-3AD203B41FA5}">
                      <a16:colId xmlns:a16="http://schemas.microsoft.com/office/drawing/2014/main" xmlns="" val="1229299923"/>
                    </a:ext>
                  </a:extLst>
                </a:gridCol>
                <a:gridCol w="381504">
                  <a:extLst>
                    <a:ext uri="{9D8B030D-6E8A-4147-A177-3AD203B41FA5}">
                      <a16:colId xmlns:a16="http://schemas.microsoft.com/office/drawing/2014/main" xmlns="" val="3024681428"/>
                    </a:ext>
                  </a:extLst>
                </a:gridCol>
                <a:gridCol w="381504">
                  <a:extLst>
                    <a:ext uri="{9D8B030D-6E8A-4147-A177-3AD203B41FA5}">
                      <a16:colId xmlns:a16="http://schemas.microsoft.com/office/drawing/2014/main" xmlns="" val="4214492827"/>
                    </a:ext>
                  </a:extLst>
                </a:gridCol>
                <a:gridCol w="381504">
                  <a:extLst>
                    <a:ext uri="{9D8B030D-6E8A-4147-A177-3AD203B41FA5}">
                      <a16:colId xmlns:a16="http://schemas.microsoft.com/office/drawing/2014/main" xmlns="" val="482078437"/>
                    </a:ext>
                  </a:extLst>
                </a:gridCol>
                <a:gridCol w="381504">
                  <a:extLst>
                    <a:ext uri="{9D8B030D-6E8A-4147-A177-3AD203B41FA5}">
                      <a16:colId xmlns:a16="http://schemas.microsoft.com/office/drawing/2014/main" xmlns="" val="3713599610"/>
                    </a:ext>
                  </a:extLst>
                </a:gridCol>
                <a:gridCol w="381504">
                  <a:extLst>
                    <a:ext uri="{9D8B030D-6E8A-4147-A177-3AD203B41FA5}">
                      <a16:colId xmlns:a16="http://schemas.microsoft.com/office/drawing/2014/main" xmlns="" val="370629211"/>
                    </a:ext>
                  </a:extLst>
                </a:gridCol>
              </a:tblGrid>
              <a:tr h="381000">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a</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b</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c</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d</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e</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f</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g</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h</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i</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j</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k</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l</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m</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n</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o</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p</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q</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r</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s</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t</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u</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v</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w</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x</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y</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z</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3076811745"/>
                  </a:ext>
                </a:extLst>
              </a:tr>
              <a:tr h="381000">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7</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8</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9</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17</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18</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19</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a:effectLst/>
                          <a:latin typeface="Times New Roman" panose="02020603050405020304" pitchFamily="18" charset="0"/>
                          <a:cs typeface="Times New Roman" panose="02020603050405020304" pitchFamily="18" charset="0"/>
                        </a:rPr>
                        <a:t>24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b="1" u="none" strike="noStrike" dirty="0">
                          <a:effectLst/>
                          <a:latin typeface="Times New Roman" panose="02020603050405020304" pitchFamily="18" charset="0"/>
                          <a:cs typeface="Times New Roman" panose="02020603050405020304" pitchFamily="18" charset="0"/>
                        </a:rPr>
                        <a:t>25</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3426113471"/>
                  </a:ext>
                </a:extLst>
              </a:tr>
            </a:tbl>
          </a:graphicData>
        </a:graphic>
      </p:graphicFrame>
      <p:graphicFrame>
        <p:nvGraphicFramePr>
          <p:cNvPr id="8" name="Table 7"/>
          <p:cNvGraphicFramePr>
            <a:graphicFrameLocks noGrp="1"/>
          </p:cNvGraphicFramePr>
          <p:nvPr>
            <p:extLst/>
          </p:nvPr>
        </p:nvGraphicFramePr>
        <p:xfrm>
          <a:off x="2286000" y="3212976"/>
          <a:ext cx="7772400" cy="3464560"/>
        </p:xfrm>
        <a:graphic>
          <a:graphicData uri="http://schemas.openxmlformats.org/drawingml/2006/table">
            <a:tbl>
              <a:tblPr>
                <a:tableStyleId>{69CF1AB2-1976-4502-BF36-3FF5EA218861}</a:tableStyleId>
              </a:tblPr>
              <a:tblGrid>
                <a:gridCol w="3072276">
                  <a:extLst>
                    <a:ext uri="{9D8B030D-6E8A-4147-A177-3AD203B41FA5}">
                      <a16:colId xmlns:a16="http://schemas.microsoft.com/office/drawing/2014/main" xmlns="" val="993101722"/>
                    </a:ext>
                  </a:extLst>
                </a:gridCol>
                <a:gridCol w="756605">
                  <a:extLst>
                    <a:ext uri="{9D8B030D-6E8A-4147-A177-3AD203B41FA5}">
                      <a16:colId xmlns:a16="http://schemas.microsoft.com/office/drawing/2014/main" xmlns="" val="2597031809"/>
                    </a:ext>
                  </a:extLst>
                </a:gridCol>
                <a:gridCol w="481476">
                  <a:extLst>
                    <a:ext uri="{9D8B030D-6E8A-4147-A177-3AD203B41FA5}">
                      <a16:colId xmlns:a16="http://schemas.microsoft.com/office/drawing/2014/main" xmlns="" val="1624068317"/>
                    </a:ext>
                  </a:extLst>
                </a:gridCol>
                <a:gridCol w="619041">
                  <a:extLst>
                    <a:ext uri="{9D8B030D-6E8A-4147-A177-3AD203B41FA5}">
                      <a16:colId xmlns:a16="http://schemas.microsoft.com/office/drawing/2014/main" xmlns="" val="447535436"/>
                    </a:ext>
                  </a:extLst>
                </a:gridCol>
                <a:gridCol w="619041">
                  <a:extLst>
                    <a:ext uri="{9D8B030D-6E8A-4147-A177-3AD203B41FA5}">
                      <a16:colId xmlns:a16="http://schemas.microsoft.com/office/drawing/2014/main" xmlns="" val="3210063675"/>
                    </a:ext>
                  </a:extLst>
                </a:gridCol>
                <a:gridCol w="756605">
                  <a:extLst>
                    <a:ext uri="{9D8B030D-6E8A-4147-A177-3AD203B41FA5}">
                      <a16:colId xmlns:a16="http://schemas.microsoft.com/office/drawing/2014/main" xmlns="" val="4168976521"/>
                    </a:ext>
                  </a:extLst>
                </a:gridCol>
                <a:gridCol w="458549">
                  <a:extLst>
                    <a:ext uri="{9D8B030D-6E8A-4147-A177-3AD203B41FA5}">
                      <a16:colId xmlns:a16="http://schemas.microsoft.com/office/drawing/2014/main" xmlns="" val="2314144260"/>
                    </a:ext>
                  </a:extLst>
                </a:gridCol>
                <a:gridCol w="619041">
                  <a:extLst>
                    <a:ext uri="{9D8B030D-6E8A-4147-A177-3AD203B41FA5}">
                      <a16:colId xmlns:a16="http://schemas.microsoft.com/office/drawing/2014/main" xmlns="" val="1372505307"/>
                    </a:ext>
                  </a:extLst>
                </a:gridCol>
                <a:gridCol w="389766">
                  <a:extLst>
                    <a:ext uri="{9D8B030D-6E8A-4147-A177-3AD203B41FA5}">
                      <a16:colId xmlns:a16="http://schemas.microsoft.com/office/drawing/2014/main" xmlns="" val="231305599"/>
                    </a:ext>
                  </a:extLst>
                </a:gridCol>
              </a:tblGrid>
              <a:tr h="330200">
                <a:tc>
                  <a:txBody>
                    <a:bodyPr/>
                    <a:lstStyle/>
                    <a:p>
                      <a:pPr algn="ctr" fontAlgn="ctr"/>
                      <a:r>
                        <a:rPr lang="en-US" sz="2800" b="1" u="none" strike="noStrike" dirty="0" err="1" smtClean="0">
                          <a:effectLst/>
                          <a:latin typeface="Times New Roman" panose="02020603050405020304" pitchFamily="18" charset="0"/>
                          <a:cs typeface="Times New Roman" panose="02020603050405020304" pitchFamily="18" charset="0"/>
                        </a:rPr>
                        <a:t>Ciphertext</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0000"/>
                          </a:solidFill>
                          <a:effectLst/>
                          <a:latin typeface="Times New Roman" panose="02020603050405020304" pitchFamily="18" charset="0"/>
                          <a:cs typeface="Times New Roman" panose="02020603050405020304" pitchFamily="18" charset="0"/>
                        </a:rPr>
                        <a:t>I</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0000"/>
                          </a:solidFill>
                          <a:effectLst/>
                          <a:latin typeface="Times New Roman" panose="02020603050405020304" pitchFamily="18" charset="0"/>
                          <a:cs typeface="Times New Roman" panose="02020603050405020304" pitchFamily="18" charset="0"/>
                        </a:rPr>
                        <a:t>A</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0000"/>
                          </a:solidFill>
                          <a:effectLst/>
                          <a:latin typeface="Times New Roman" panose="02020603050405020304" pitchFamily="18" charset="0"/>
                          <a:cs typeface="Times New Roman" panose="02020603050405020304" pitchFamily="18" charset="0"/>
                        </a:rPr>
                        <a:t>Z</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0000"/>
                          </a:solidFill>
                          <a:effectLst/>
                          <a:latin typeface="Times New Roman" panose="02020603050405020304" pitchFamily="18" charset="0"/>
                          <a:cs typeface="Times New Roman" panose="02020603050405020304" pitchFamily="18" charset="0"/>
                        </a:rPr>
                        <a:t>Y</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0000"/>
                          </a:solidFill>
                          <a:effectLst/>
                          <a:latin typeface="Times New Roman" panose="02020603050405020304" pitchFamily="18" charset="0"/>
                          <a:cs typeface="Times New Roman" panose="02020603050405020304" pitchFamily="18" charset="0"/>
                        </a:rPr>
                        <a:t>A</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0000"/>
                          </a:solidFill>
                          <a:effectLst/>
                          <a:latin typeface="Times New Roman" panose="02020603050405020304" pitchFamily="18" charset="0"/>
                          <a:cs typeface="Times New Roman" panose="02020603050405020304" pitchFamily="18" charset="0"/>
                        </a:rPr>
                        <a:t>E</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0000"/>
                          </a:solidFill>
                          <a:effectLst/>
                          <a:latin typeface="Times New Roman" panose="02020603050405020304" pitchFamily="18" charset="0"/>
                          <a:cs typeface="Times New Roman" panose="02020603050405020304" pitchFamily="18" charset="0"/>
                        </a:rPr>
                        <a:t>X</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0000"/>
                          </a:solidFill>
                          <a:effectLst/>
                          <a:latin typeface="Times New Roman" panose="02020603050405020304" pitchFamily="18" charset="0"/>
                          <a:cs typeface="Times New Roman" panose="02020603050405020304" pitchFamily="18" charset="0"/>
                        </a:rPr>
                        <a:t>I</a:t>
                      </a:r>
                      <a:endParaRPr lang="en-US" sz="2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1438639776"/>
                  </a:ext>
                </a:extLst>
              </a:tr>
              <a:tr h="330200">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CN</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8</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0</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25</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24</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0</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4</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23</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8</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2902318963"/>
                  </a:ext>
                </a:extLst>
              </a:tr>
              <a:tr h="330200">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Key</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r</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a</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n</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g</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e</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e</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l</a:t>
                      </a:r>
                    </a:p>
                  </a:txBody>
                  <a:tcPr marL="6350" marR="6350" marT="6350" marB="0" anchor="ctr"/>
                </a:tc>
                <a:tc>
                  <a:txBody>
                    <a:bodyPr/>
                    <a:lstStyle/>
                    <a:p>
                      <a:pPr algn="ctr" fontAlgn="ctr"/>
                      <a:r>
                        <a:rPr lang="en-US" sz="2800" b="1" i="1" u="none" strike="noStrike" dirty="0">
                          <a:solidFill>
                            <a:srgbClr val="FF0000"/>
                          </a:solidFill>
                          <a:effectLst/>
                          <a:latin typeface="Times New Roman" panose="02020603050405020304" pitchFamily="18" charset="0"/>
                          <a:cs typeface="Times New Roman" panose="02020603050405020304" pitchFamily="18" charset="0"/>
                        </a:rPr>
                        <a:t>a</a:t>
                      </a:r>
                    </a:p>
                  </a:txBody>
                  <a:tcPr marL="6350" marR="6350" marT="6350" marB="0" anchor="ctr"/>
                </a:tc>
                <a:extLst>
                  <a:ext uri="{0D108BD9-81ED-4DB2-BD59-A6C34878D82A}">
                    <a16:rowId xmlns:a16="http://schemas.microsoft.com/office/drawing/2014/main" xmlns="" val="3126450225"/>
                  </a:ext>
                </a:extLst>
              </a:tr>
              <a:tr h="330200">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KN</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17</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0</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13</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6</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4</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4</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11</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0</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3705396172"/>
                  </a:ext>
                </a:extLst>
              </a:tr>
              <a:tr h="330200">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J=CN-KN</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-9</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0</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12</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18</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-4</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0</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12</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0000FF"/>
                          </a:solidFill>
                          <a:effectLst/>
                          <a:latin typeface="Times New Roman" panose="02020603050405020304" pitchFamily="18" charset="0"/>
                          <a:cs typeface="Times New Roman" panose="02020603050405020304" pitchFamily="18" charset="0"/>
                        </a:rPr>
                        <a:t>8</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930172774"/>
                  </a:ext>
                </a:extLst>
              </a:tr>
              <a:tr h="330200">
                <a:tc>
                  <a:txBody>
                    <a:bodyPr/>
                    <a:lstStyle/>
                    <a:p>
                      <a:pPr algn="ctr" fontAlgn="ctr"/>
                      <a:r>
                        <a:rPr lang="en-US" sz="2800" b="1" u="none" strike="noStrike" dirty="0">
                          <a:effectLst/>
                          <a:latin typeface="Times New Roman" panose="02020603050405020304" pitchFamily="18" charset="0"/>
                          <a:cs typeface="Times New Roman" panose="02020603050405020304" pitchFamily="18" charset="0"/>
                        </a:rPr>
                        <a:t>Add </a:t>
                      </a:r>
                      <a:r>
                        <a:rPr lang="en-US" sz="2800" b="1" u="none" strike="noStrike" dirty="0" smtClean="0">
                          <a:effectLst/>
                          <a:latin typeface="Times New Roman" panose="02020603050405020304" pitchFamily="18" charset="0"/>
                          <a:cs typeface="Times New Roman" panose="02020603050405020304" pitchFamily="18" charset="0"/>
                        </a:rPr>
                        <a:t>26</a:t>
                      </a:r>
                      <a:r>
                        <a:rPr lang="en-US" sz="2800" b="1" u="none" strike="noStrike" dirty="0">
                          <a:effectLst/>
                          <a:latin typeface="Times New Roman" panose="02020603050405020304" pitchFamily="18" charset="0"/>
                          <a:cs typeface="Times New Roman" panose="02020603050405020304" pitchFamily="18" charset="0"/>
                        </a:rPr>
                        <a:t>, If </a:t>
                      </a:r>
                      <a:r>
                        <a:rPr lang="en-US" sz="2800" b="1" u="none" strike="noStrike" dirty="0" smtClean="0">
                          <a:effectLst/>
                          <a:latin typeface="Times New Roman" panose="02020603050405020304" pitchFamily="18" charset="0"/>
                          <a:cs typeface="Times New Roman" panose="02020603050405020304" pitchFamily="18" charset="0"/>
                        </a:rPr>
                        <a:t>J&lt;0</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26</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26</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2592608770"/>
                  </a:ext>
                </a:extLst>
              </a:tr>
              <a:tr h="330200">
                <a:tc>
                  <a:txBody>
                    <a:bodyPr/>
                    <a:lstStyle/>
                    <a:p>
                      <a:pPr algn="ctr" fontAlgn="ctr"/>
                      <a:r>
                        <a:rPr lang="en-US" sz="2800" b="1" u="none" strike="noStrike">
                          <a:effectLst/>
                          <a:latin typeface="Times New Roman" panose="02020603050405020304" pitchFamily="18" charset="0"/>
                          <a:cs typeface="Times New Roman" panose="02020603050405020304" pitchFamily="18" charset="0"/>
                        </a:rPr>
                        <a:t>Result</a:t>
                      </a:r>
                      <a:endParaRPr lang="en-US"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3300"/>
                          </a:solidFill>
                          <a:effectLst/>
                          <a:latin typeface="Times New Roman" panose="02020603050405020304" pitchFamily="18" charset="0"/>
                          <a:cs typeface="Times New Roman" panose="02020603050405020304" pitchFamily="18" charset="0"/>
                        </a:rPr>
                        <a:t>17</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0</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i="0" u="none" strike="noStrike" dirty="0" smtClean="0">
                          <a:solidFill>
                            <a:srgbClr val="FF3300"/>
                          </a:solidFill>
                          <a:effectLst/>
                          <a:latin typeface="Times New Roman" panose="02020603050405020304" pitchFamily="18" charset="0"/>
                          <a:cs typeface="Times New Roman" panose="02020603050405020304" pitchFamily="18" charset="0"/>
                        </a:rPr>
                        <a:t>12</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3300"/>
                          </a:solidFill>
                          <a:effectLst/>
                          <a:latin typeface="Times New Roman" panose="02020603050405020304" pitchFamily="18" charset="0"/>
                          <a:cs typeface="Times New Roman" panose="02020603050405020304" pitchFamily="18" charset="0"/>
                        </a:rPr>
                        <a:t>18</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3300"/>
                          </a:solidFill>
                          <a:effectLst/>
                          <a:latin typeface="Times New Roman" panose="02020603050405020304" pitchFamily="18" charset="0"/>
                          <a:cs typeface="Times New Roman" panose="02020603050405020304" pitchFamily="18" charset="0"/>
                        </a:rPr>
                        <a:t>22</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3300"/>
                          </a:solidFill>
                          <a:effectLst/>
                          <a:latin typeface="Times New Roman" panose="02020603050405020304" pitchFamily="18" charset="0"/>
                          <a:cs typeface="Times New Roman" panose="02020603050405020304" pitchFamily="18" charset="0"/>
                        </a:rPr>
                        <a:t>0</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FF3300"/>
                          </a:solidFill>
                          <a:effectLst/>
                          <a:latin typeface="Times New Roman" panose="02020603050405020304" pitchFamily="18" charset="0"/>
                          <a:cs typeface="Times New Roman" panose="02020603050405020304" pitchFamily="18" charset="0"/>
                        </a:rPr>
                        <a:t>12</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a:solidFill>
                            <a:srgbClr val="FF3300"/>
                          </a:solidFill>
                          <a:effectLst/>
                          <a:latin typeface="Times New Roman" panose="02020603050405020304" pitchFamily="18" charset="0"/>
                          <a:cs typeface="Times New Roman" panose="02020603050405020304" pitchFamily="18" charset="0"/>
                        </a:rPr>
                        <a:t>8</a:t>
                      </a:r>
                      <a:endParaRPr lang="en-US" sz="2800" b="1" i="0" u="none" strike="noStrike" dirty="0">
                        <a:solidFill>
                          <a:srgbClr val="FF33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166469623"/>
                  </a:ext>
                </a:extLst>
              </a:tr>
              <a:tr h="330200">
                <a:tc>
                  <a:txBody>
                    <a:bodyPr/>
                    <a:lstStyle/>
                    <a:p>
                      <a:pPr algn="ctr" fontAlgn="ctr"/>
                      <a:r>
                        <a:rPr lang="en-US" sz="2800" b="1" u="none" strike="noStrike" dirty="0" smtClean="0">
                          <a:effectLst/>
                          <a:latin typeface="Times New Roman" panose="02020603050405020304" pitchFamily="18" charset="0"/>
                          <a:cs typeface="Times New Roman" panose="02020603050405020304" pitchFamily="18" charset="0"/>
                        </a:rPr>
                        <a:t>Plaintext</a:t>
                      </a:r>
                      <a:endParaRPr lang="en-US"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r</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a</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m</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s</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w</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a</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smtClean="0">
                          <a:solidFill>
                            <a:srgbClr val="0000FF"/>
                          </a:solidFill>
                          <a:effectLst/>
                          <a:latin typeface="Times New Roman" panose="02020603050405020304" pitchFamily="18" charset="0"/>
                          <a:cs typeface="Times New Roman" panose="02020603050405020304" pitchFamily="18" charset="0"/>
                        </a:rPr>
                        <a:t>m</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800" b="1" u="none" strike="noStrike" dirty="0" err="1" smtClean="0">
                          <a:solidFill>
                            <a:srgbClr val="0000FF"/>
                          </a:solidFill>
                          <a:effectLst/>
                          <a:latin typeface="Times New Roman" panose="02020603050405020304" pitchFamily="18" charset="0"/>
                          <a:cs typeface="Times New Roman" panose="02020603050405020304" pitchFamily="18" charset="0"/>
                        </a:rPr>
                        <a:t>i</a:t>
                      </a:r>
                      <a:endParaRPr lang="en-US" sz="2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xmlns="" val="2953504176"/>
                  </a:ext>
                </a:extLst>
              </a:tr>
            </a:tbl>
          </a:graphicData>
        </a:graphic>
      </p:graphicFrame>
    </p:spTree>
    <p:extLst>
      <p:ext uri="{BB962C8B-B14F-4D97-AF65-F5344CB8AC3E}">
        <p14:creationId xmlns:p14="http://schemas.microsoft.com/office/powerpoint/2010/main" val="2751669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Questions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70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lnSpcReduction="10000"/>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Playfair</a:t>
            </a:r>
            <a:r>
              <a:rPr lang="en-US" sz="4000" b="1" i="1" dirty="0">
                <a:solidFill>
                  <a:srgbClr val="FF0000"/>
                </a:solidFill>
                <a:latin typeface="Times New Roman" panose="02020603050405020304" pitchFamily="18" charset="0"/>
                <a:cs typeface="Times New Roman" panose="02020603050405020304" pitchFamily="18" charset="0"/>
              </a:rPr>
              <a:t> </a:t>
            </a:r>
            <a:r>
              <a:rPr lang="en-US" sz="4000" b="1" i="1" dirty="0" smtClean="0">
                <a:solidFill>
                  <a:srgbClr val="FF0000"/>
                </a:solidFill>
                <a:latin typeface="Times New Roman" panose="02020603050405020304" pitchFamily="18" charset="0"/>
                <a:cs typeface="Times New Roman" panose="02020603050405020304" pitchFamily="18" charset="0"/>
              </a:rPr>
              <a:t>Cipher</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The </a:t>
            </a:r>
            <a:r>
              <a:rPr lang="en-US" sz="3200" dirty="0" err="1">
                <a:solidFill>
                  <a:srgbClr val="000000"/>
                </a:solidFill>
                <a:latin typeface="Times New Roman" panose="02020603050405020304" pitchFamily="18" charset="0"/>
                <a:cs typeface="Times New Roman" panose="02020603050405020304" pitchFamily="18" charset="0"/>
              </a:rPr>
              <a:t>Playfair</a:t>
            </a:r>
            <a:r>
              <a:rPr lang="en-US" sz="3200" dirty="0">
                <a:solidFill>
                  <a:srgbClr val="000000"/>
                </a:solidFill>
                <a:latin typeface="Times New Roman" panose="02020603050405020304" pitchFamily="18" charset="0"/>
                <a:cs typeface="Times New Roman" panose="02020603050405020304" pitchFamily="18" charset="0"/>
              </a:rPr>
              <a:t> algorithm is based on the use of a </a:t>
            </a:r>
            <a:r>
              <a:rPr lang="en-US" sz="3200" dirty="0">
                <a:solidFill>
                  <a:srgbClr val="0000FF"/>
                </a:solidFill>
                <a:latin typeface="Times New Roman" panose="02020603050405020304" pitchFamily="18" charset="0"/>
                <a:cs typeface="Times New Roman" panose="02020603050405020304" pitchFamily="18" charset="0"/>
              </a:rPr>
              <a:t>5×5 matrix </a:t>
            </a:r>
            <a:r>
              <a:rPr lang="en-US" sz="3200" dirty="0">
                <a:solidFill>
                  <a:srgbClr val="000000"/>
                </a:solidFill>
                <a:latin typeface="Times New Roman" panose="02020603050405020304" pitchFamily="18" charset="0"/>
                <a:cs typeface="Times New Roman" panose="02020603050405020304" pitchFamily="18" charset="0"/>
              </a:rPr>
              <a:t>of letters constructed using a keyword.</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If the keyword is </a:t>
            </a:r>
            <a:r>
              <a:rPr lang="en-US" sz="3200" b="1" i="1" dirty="0">
                <a:solidFill>
                  <a:srgbClr val="0000FF"/>
                </a:solidFill>
                <a:latin typeface="Times New Roman" panose="02020603050405020304" pitchFamily="18" charset="0"/>
                <a:cs typeface="Times New Roman" panose="02020603050405020304" pitchFamily="18" charset="0"/>
              </a:rPr>
              <a:t>monarchy</a:t>
            </a:r>
            <a:r>
              <a:rPr lang="en-US" sz="3200" dirty="0">
                <a:solidFill>
                  <a:srgbClr val="000000"/>
                </a:solidFill>
                <a:latin typeface="Times New Roman" panose="02020603050405020304" pitchFamily="18" charset="0"/>
                <a:cs typeface="Times New Roman" panose="02020603050405020304" pitchFamily="18" charset="0"/>
              </a:rPr>
              <a:t>. The matrix is constructed by filling in the letters of the keyword (minus duplicates) from left to right and from top to bottom, and then filling in the remainder of the matrix with the remaining letters in alphabetic order.</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The letters </a:t>
            </a:r>
            <a:r>
              <a:rPr lang="en-US" sz="3200" b="1" dirty="0">
                <a:solidFill>
                  <a:srgbClr val="0000FF"/>
                </a:solidFill>
                <a:latin typeface="Times New Roman" panose="02020603050405020304" pitchFamily="18" charset="0"/>
                <a:cs typeface="Times New Roman" panose="02020603050405020304" pitchFamily="18" charset="0"/>
              </a:rPr>
              <a:t>I</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dirty="0">
                <a:solidFill>
                  <a:srgbClr val="0000FF"/>
                </a:solidFill>
                <a:latin typeface="Times New Roman" panose="02020603050405020304" pitchFamily="18" charset="0"/>
                <a:cs typeface="Times New Roman" panose="02020603050405020304" pitchFamily="18" charset="0"/>
              </a:rPr>
              <a:t>J</a:t>
            </a:r>
            <a:r>
              <a:rPr lang="en-US" sz="3200" dirty="0">
                <a:solidFill>
                  <a:srgbClr val="000000"/>
                </a:solidFill>
                <a:latin typeface="Times New Roman" panose="02020603050405020304" pitchFamily="18" charset="0"/>
                <a:cs typeface="Times New Roman" panose="02020603050405020304" pitchFamily="18" charset="0"/>
              </a:rPr>
              <a:t> count as one letter (Normally </a:t>
            </a:r>
            <a:r>
              <a:rPr lang="en-US" sz="3200" b="1" dirty="0">
                <a:solidFill>
                  <a:srgbClr val="0000FF"/>
                </a:solidFill>
                <a:latin typeface="Times New Roman" panose="02020603050405020304" pitchFamily="18" charset="0"/>
                <a:cs typeface="Times New Roman" panose="02020603050405020304" pitchFamily="18" charset="0"/>
              </a:rPr>
              <a:t>J</a:t>
            </a:r>
            <a:r>
              <a:rPr lang="en-US" sz="3200" dirty="0">
                <a:solidFill>
                  <a:srgbClr val="000000"/>
                </a:solidFill>
                <a:latin typeface="Times New Roman" panose="02020603050405020304" pitchFamily="18" charset="0"/>
                <a:cs typeface="Times New Roman" panose="02020603050405020304" pitchFamily="18" charset="0"/>
              </a:rPr>
              <a:t> is omitted</a:t>
            </a:r>
            <a:r>
              <a:rPr lang="en-US" sz="3200" dirty="0" smtClean="0">
                <a:solidFill>
                  <a:srgbClr val="000000"/>
                </a:solidFill>
                <a:latin typeface="Times New Roman" panose="02020603050405020304" pitchFamily="18" charset="0"/>
                <a:cs typeface="Times New Roman" panose="02020603050405020304" pitchFamily="18" charset="0"/>
              </a:rPr>
              <a:t>).</a:t>
            </a:r>
            <a:endParaRPr lang="en-US" sz="3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19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smtClean="0">
                <a:solidFill>
                  <a:srgbClr val="FF0000"/>
                </a:solidFill>
                <a:latin typeface="Times New Roman" panose="02020603050405020304" pitchFamily="18" charset="0"/>
                <a:cs typeface="Times New Roman" panose="02020603050405020304" pitchFamily="18" charset="0"/>
              </a:rPr>
              <a:t>The </a:t>
            </a:r>
            <a:r>
              <a:rPr lang="en-US" sz="4000" b="1" i="1" dirty="0" err="1" smtClean="0">
                <a:solidFill>
                  <a:srgbClr val="FF0000"/>
                </a:solidFill>
                <a:latin typeface="Times New Roman" panose="02020603050405020304" pitchFamily="18" charset="0"/>
                <a:cs typeface="Times New Roman" panose="02020603050405020304" pitchFamily="18" charset="0"/>
              </a:rPr>
              <a:t>Playfair</a:t>
            </a:r>
            <a:r>
              <a:rPr lang="en-US" sz="4000" b="1" i="1" dirty="0" smtClean="0">
                <a:solidFill>
                  <a:srgbClr val="FF0000"/>
                </a:solidFill>
                <a:latin typeface="Times New Roman" panose="02020603050405020304" pitchFamily="18" charset="0"/>
                <a:cs typeface="Times New Roman" panose="02020603050405020304" pitchFamily="18" charset="0"/>
              </a:rPr>
              <a:t> Cipher</a:t>
            </a:r>
          </a:p>
        </p:txBody>
      </p:sp>
      <p:graphicFrame>
        <p:nvGraphicFramePr>
          <p:cNvPr id="4" name="Table 3"/>
          <p:cNvGraphicFramePr>
            <a:graphicFrameLocks noGrp="1"/>
          </p:cNvGraphicFramePr>
          <p:nvPr>
            <p:extLst/>
          </p:nvPr>
        </p:nvGraphicFramePr>
        <p:xfrm>
          <a:off x="3361901" y="2588198"/>
          <a:ext cx="5334000" cy="3886200"/>
        </p:xfrm>
        <a:graphic>
          <a:graphicData uri="http://schemas.openxmlformats.org/drawingml/2006/table">
            <a:tbl>
              <a:tblPr>
                <a:tableStyleId>{69CF1AB2-1976-4502-BF36-3FF5EA218861}</a:tableStyleId>
              </a:tblPr>
              <a:tblGrid>
                <a:gridCol w="1095375">
                  <a:extLst>
                    <a:ext uri="{9D8B030D-6E8A-4147-A177-3AD203B41FA5}">
                      <a16:colId xmlns="" xmlns:a16="http://schemas.microsoft.com/office/drawing/2014/main" val="20000"/>
                    </a:ext>
                  </a:extLst>
                </a:gridCol>
                <a:gridCol w="9525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1190625">
                  <a:extLst>
                    <a:ext uri="{9D8B030D-6E8A-4147-A177-3AD203B41FA5}">
                      <a16:colId xmlns="" xmlns:a16="http://schemas.microsoft.com/office/drawing/2014/main" val="20003"/>
                    </a:ext>
                  </a:extLst>
                </a:gridCol>
                <a:gridCol w="952500">
                  <a:extLst>
                    <a:ext uri="{9D8B030D-6E8A-4147-A177-3AD203B41FA5}">
                      <a16:colId xmlns="" xmlns:a16="http://schemas.microsoft.com/office/drawing/2014/main" val="20004"/>
                    </a:ext>
                  </a:extLst>
                </a:gridCol>
              </a:tblGrid>
              <a:tr h="777240">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M</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O</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N</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A</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R</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extLst>
                  <a:ext uri="{0D108BD9-81ED-4DB2-BD59-A6C34878D82A}">
                    <a16:rowId xmlns="" xmlns:a16="http://schemas.microsoft.com/office/drawing/2014/main" val="10000"/>
                  </a:ext>
                </a:extLst>
              </a:tr>
              <a:tr h="777240">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C</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H</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Y</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B</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D</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1"/>
                  </a:ext>
                </a:extLst>
              </a:tr>
              <a:tr h="777240">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E</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F</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G</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I/J</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K</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2"/>
                  </a:ext>
                </a:extLst>
              </a:tr>
              <a:tr h="777240">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L</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P</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Q</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S</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T</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3"/>
                  </a:ext>
                </a:extLst>
              </a:tr>
              <a:tr h="777240">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U</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V</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W</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X</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Z</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91512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lnSpcReduction="10000"/>
          </a:bodyPr>
          <a:lstStyle/>
          <a:p>
            <a:pPr marL="571500" indent="-571500" algn="just">
              <a:buClr>
                <a:srgbClr val="0000CC"/>
              </a:buClr>
              <a:buFont typeface="Wingdings" panose="05000000000000000000" pitchFamily="2" charset="2"/>
              <a:buChar char="q"/>
            </a:pPr>
            <a:r>
              <a:rPr lang="en-US" sz="4000" b="1" i="1" dirty="0" smtClean="0">
                <a:solidFill>
                  <a:srgbClr val="FF0000"/>
                </a:solidFill>
                <a:latin typeface="Times New Roman" panose="02020603050405020304" pitchFamily="18" charset="0"/>
                <a:cs typeface="Times New Roman" panose="02020603050405020304" pitchFamily="18" charset="0"/>
              </a:rPr>
              <a:t>The </a:t>
            </a:r>
            <a:r>
              <a:rPr lang="en-US" sz="4000" b="1" i="1" dirty="0" err="1" smtClean="0">
                <a:solidFill>
                  <a:srgbClr val="FF0000"/>
                </a:solidFill>
                <a:latin typeface="Times New Roman" panose="02020603050405020304" pitchFamily="18" charset="0"/>
                <a:cs typeface="Times New Roman" panose="02020603050405020304" pitchFamily="18" charset="0"/>
              </a:rPr>
              <a:t>Playfair</a:t>
            </a:r>
            <a:r>
              <a:rPr lang="en-US" sz="4000" b="1" i="1" dirty="0" smtClean="0">
                <a:solidFill>
                  <a:srgbClr val="FF0000"/>
                </a:solidFill>
                <a:latin typeface="Times New Roman" panose="02020603050405020304" pitchFamily="18" charset="0"/>
                <a:cs typeface="Times New Roman" panose="02020603050405020304" pitchFamily="18" charset="0"/>
              </a:rPr>
              <a:t> Cipher</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Plaintext is encrypted two letters at a time, according to the following rules:</a:t>
            </a:r>
          </a:p>
          <a:p>
            <a:pPr marL="1028700" lvl="1"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485900" lvl="2" indent="-571500" algn="just">
              <a:buClr>
                <a:srgbClr val="0000CC"/>
              </a:buClr>
              <a:buFont typeface="Wingdings" panose="05000000000000000000" pitchFamily="2" charset="2"/>
              <a:buChar char="q"/>
            </a:pPr>
            <a:r>
              <a:rPr lang="en-US" sz="2400" dirty="0">
                <a:solidFill>
                  <a:srgbClr val="0000FF"/>
                </a:solidFill>
                <a:latin typeface="Times New Roman" panose="02020603050405020304" pitchFamily="18" charset="0"/>
                <a:cs typeface="Times New Roman" panose="02020603050405020304" pitchFamily="18" charset="0"/>
              </a:rPr>
              <a:t>Repeating plaintext letters </a:t>
            </a:r>
            <a:r>
              <a:rPr lang="en-US" sz="2400" dirty="0">
                <a:solidFill>
                  <a:srgbClr val="000000"/>
                </a:solidFill>
                <a:latin typeface="Times New Roman" panose="02020603050405020304" pitchFamily="18" charset="0"/>
                <a:cs typeface="Times New Roman" panose="02020603050405020304" pitchFamily="18" charset="0"/>
              </a:rPr>
              <a:t>that are in the same pair are separated with a </a:t>
            </a:r>
            <a:r>
              <a:rPr lang="en-US" sz="2400" dirty="0">
                <a:solidFill>
                  <a:srgbClr val="0000FF"/>
                </a:solidFill>
                <a:latin typeface="Times New Roman" panose="02020603050405020304" pitchFamily="18" charset="0"/>
                <a:cs typeface="Times New Roman" panose="02020603050405020304" pitchFamily="18" charset="0"/>
              </a:rPr>
              <a:t>filler letter, such as </a:t>
            </a:r>
            <a:r>
              <a:rPr lang="en-US" sz="2400" b="1" i="1" dirty="0">
                <a:solidFill>
                  <a:srgbClr val="0000FF"/>
                </a:solidFill>
                <a:latin typeface="Times New Roman" panose="02020603050405020304" pitchFamily="18" charset="0"/>
                <a:cs typeface="Times New Roman" panose="02020603050405020304" pitchFamily="18" charset="0"/>
              </a:rPr>
              <a:t>x</a:t>
            </a:r>
            <a:r>
              <a:rPr lang="en-US" sz="2400" dirty="0">
                <a:solidFill>
                  <a:srgbClr val="000000"/>
                </a:solidFill>
                <a:latin typeface="Times New Roman" panose="02020603050405020304" pitchFamily="18" charset="0"/>
                <a:cs typeface="Times New Roman" panose="02020603050405020304" pitchFamily="18" charset="0"/>
              </a:rPr>
              <a:t>, so that </a:t>
            </a:r>
            <a:r>
              <a:rPr lang="en-US" sz="2400" i="1" dirty="0">
                <a:solidFill>
                  <a:srgbClr val="0000FF"/>
                </a:solidFill>
                <a:latin typeface="Times New Roman" panose="02020603050405020304" pitchFamily="18" charset="0"/>
                <a:cs typeface="Times New Roman" panose="02020603050405020304" pitchFamily="18" charset="0"/>
              </a:rPr>
              <a:t>balloon</a:t>
            </a:r>
            <a:r>
              <a:rPr lang="en-US" sz="2400" dirty="0">
                <a:solidFill>
                  <a:srgbClr val="000000"/>
                </a:solidFill>
                <a:latin typeface="Times New Roman" panose="02020603050405020304" pitchFamily="18" charset="0"/>
                <a:cs typeface="Times New Roman" panose="02020603050405020304" pitchFamily="18" charset="0"/>
              </a:rPr>
              <a:t> would be treated as </a:t>
            </a:r>
            <a:r>
              <a:rPr lang="en-US" sz="2400" i="1" dirty="0" err="1">
                <a:solidFill>
                  <a:srgbClr val="0000FF"/>
                </a:solidFill>
                <a:latin typeface="Times New Roman" panose="02020603050405020304" pitchFamily="18" charset="0"/>
                <a:cs typeface="Times New Roman" panose="02020603050405020304" pitchFamily="18" charset="0"/>
              </a:rPr>
              <a:t>ba</a:t>
            </a:r>
            <a:r>
              <a:rPr lang="en-US" sz="2400" i="1" dirty="0">
                <a:solidFill>
                  <a:srgbClr val="0000FF"/>
                </a:solidFill>
                <a:latin typeface="Times New Roman" panose="02020603050405020304" pitchFamily="18" charset="0"/>
                <a:cs typeface="Times New Roman" panose="02020603050405020304" pitchFamily="18" charset="0"/>
              </a:rPr>
              <a:t> lx lo on</a:t>
            </a:r>
            <a:r>
              <a:rPr lang="en-US" sz="2400" dirty="0">
                <a:solidFill>
                  <a:srgbClr val="000000"/>
                </a:solidFill>
                <a:latin typeface="Times New Roman" panose="02020603050405020304" pitchFamily="18" charset="0"/>
                <a:cs typeface="Times New Roman" panose="02020603050405020304" pitchFamily="18" charset="0"/>
              </a:rPr>
              <a:t>.</a:t>
            </a:r>
          </a:p>
          <a:p>
            <a:pPr marL="1485900" lvl="2" indent="-571500" algn="just">
              <a:buClr>
                <a:srgbClr val="0000CC"/>
              </a:buClr>
              <a:buFont typeface="Wingdings" panose="05000000000000000000" pitchFamily="2" charset="2"/>
              <a:buChar char="q"/>
            </a:pPr>
            <a:r>
              <a:rPr lang="en-US" sz="2400" b="1" i="1" dirty="0">
                <a:solidFill>
                  <a:srgbClr val="0000FF"/>
                </a:solidFill>
                <a:latin typeface="Times New Roman" panose="02020603050405020304" pitchFamily="18" charset="0"/>
                <a:cs typeface="Times New Roman" panose="02020603050405020304" pitchFamily="18" charset="0"/>
              </a:rPr>
              <a:t>x</a:t>
            </a:r>
            <a:r>
              <a:rPr lang="en-US" sz="2400" dirty="0">
                <a:solidFill>
                  <a:srgbClr val="000000"/>
                </a:solidFill>
                <a:latin typeface="Times New Roman" panose="02020603050405020304" pitchFamily="18" charset="0"/>
                <a:cs typeface="Times New Roman" panose="02020603050405020304" pitchFamily="18" charset="0"/>
              </a:rPr>
              <a:t> (sometime </a:t>
            </a:r>
            <a:r>
              <a:rPr lang="en-US" sz="2400" b="1" i="1" dirty="0">
                <a:solidFill>
                  <a:srgbClr val="0000FF"/>
                </a:solidFill>
                <a:latin typeface="Times New Roman" panose="02020603050405020304" pitchFamily="18" charset="0"/>
                <a:cs typeface="Times New Roman" panose="02020603050405020304" pitchFamily="18" charset="0"/>
              </a:rPr>
              <a:t>z</a:t>
            </a:r>
            <a:r>
              <a:rPr lang="en-US" sz="2400" dirty="0">
                <a:solidFill>
                  <a:srgbClr val="000000"/>
                </a:solidFill>
                <a:latin typeface="Times New Roman" panose="02020603050405020304" pitchFamily="18" charset="0"/>
                <a:cs typeface="Times New Roman" panose="02020603050405020304" pitchFamily="18" charset="0"/>
              </a:rPr>
              <a:t>) is also used to fill second letter in the </a:t>
            </a:r>
            <a:r>
              <a:rPr lang="en-US" sz="2400" dirty="0" err="1">
                <a:solidFill>
                  <a:srgbClr val="000000"/>
                </a:solidFill>
                <a:latin typeface="Times New Roman" panose="02020603050405020304" pitchFamily="18" charset="0"/>
                <a:cs typeface="Times New Roman" panose="02020603050405020304" pitchFamily="18" charset="0"/>
              </a:rPr>
              <a:t>digram</a:t>
            </a:r>
            <a:r>
              <a:rPr lang="en-US" sz="2400" dirty="0">
                <a:solidFill>
                  <a:srgbClr val="000000"/>
                </a:solidFill>
                <a:latin typeface="Times New Roman" panose="02020603050405020304" pitchFamily="18" charset="0"/>
                <a:cs typeface="Times New Roman" panose="02020603050405020304" pitchFamily="18" charset="0"/>
              </a:rPr>
              <a:t> if there is an odd number of letter.</a:t>
            </a:r>
          </a:p>
          <a:p>
            <a:pPr marL="1485900" lvl="2" indent="-571500" algn="just">
              <a:buClr>
                <a:srgbClr val="0000CC"/>
              </a:buClr>
              <a:buFont typeface="Wingdings" panose="05000000000000000000" pitchFamily="2" charset="2"/>
              <a:buChar char="q"/>
            </a:pPr>
            <a:r>
              <a:rPr lang="en-US" sz="2400" dirty="0">
                <a:solidFill>
                  <a:srgbClr val="0000FF"/>
                </a:solidFill>
                <a:latin typeface="Times New Roman" panose="02020603050405020304" pitchFamily="18" charset="0"/>
                <a:cs typeface="Times New Roman" panose="02020603050405020304" pitchFamily="18" charset="0"/>
              </a:rPr>
              <a:t>Two plaintext letters </a:t>
            </a:r>
            <a:r>
              <a:rPr lang="en-US" sz="2400" dirty="0">
                <a:solidFill>
                  <a:srgbClr val="000000"/>
                </a:solidFill>
                <a:latin typeface="Times New Roman" panose="02020603050405020304" pitchFamily="18" charset="0"/>
                <a:cs typeface="Times New Roman" panose="02020603050405020304" pitchFamily="18" charset="0"/>
              </a:rPr>
              <a:t>that fall in the </a:t>
            </a:r>
            <a:r>
              <a:rPr lang="en-US" sz="2400" dirty="0">
                <a:solidFill>
                  <a:srgbClr val="0000FF"/>
                </a:solidFill>
                <a:latin typeface="Times New Roman" panose="02020603050405020304" pitchFamily="18" charset="0"/>
                <a:cs typeface="Times New Roman" panose="02020603050405020304" pitchFamily="18" charset="0"/>
              </a:rPr>
              <a:t>same row </a:t>
            </a:r>
            <a:r>
              <a:rPr lang="en-US" sz="2400" dirty="0">
                <a:solidFill>
                  <a:srgbClr val="000000"/>
                </a:solidFill>
                <a:latin typeface="Times New Roman" panose="02020603050405020304" pitchFamily="18" charset="0"/>
                <a:cs typeface="Times New Roman" panose="02020603050405020304" pitchFamily="18" charset="0"/>
              </a:rPr>
              <a:t>of the matrix are each </a:t>
            </a:r>
            <a:r>
              <a:rPr lang="en-US" sz="2400" dirty="0">
                <a:solidFill>
                  <a:srgbClr val="0000FF"/>
                </a:solidFill>
                <a:latin typeface="Times New Roman" panose="02020603050405020304" pitchFamily="18" charset="0"/>
                <a:cs typeface="Times New Roman" panose="02020603050405020304" pitchFamily="18" charset="0"/>
              </a:rPr>
              <a:t>replaced by the letter to the right</a:t>
            </a:r>
            <a:r>
              <a:rPr lang="en-US" sz="2400" dirty="0">
                <a:solidFill>
                  <a:srgbClr val="000000"/>
                </a:solidFill>
                <a:latin typeface="Times New Roman" panose="02020603050405020304" pitchFamily="18" charset="0"/>
                <a:cs typeface="Times New Roman" panose="02020603050405020304" pitchFamily="18" charset="0"/>
              </a:rPr>
              <a:t>, with the first element of the row </a:t>
            </a:r>
            <a:r>
              <a:rPr lang="en-US" sz="2400" dirty="0">
                <a:solidFill>
                  <a:srgbClr val="0000FF"/>
                </a:solidFill>
                <a:latin typeface="Times New Roman" panose="02020603050405020304" pitchFamily="18" charset="0"/>
                <a:cs typeface="Times New Roman" panose="02020603050405020304" pitchFamily="18" charset="0"/>
              </a:rPr>
              <a:t>circularly</a:t>
            </a:r>
            <a:r>
              <a:rPr lang="en-US" sz="2400" dirty="0">
                <a:solidFill>
                  <a:srgbClr val="000000"/>
                </a:solidFill>
                <a:latin typeface="Times New Roman" panose="02020603050405020304" pitchFamily="18" charset="0"/>
                <a:cs typeface="Times New Roman" panose="02020603050405020304" pitchFamily="18" charset="0"/>
              </a:rPr>
              <a:t> following the last. For example, </a:t>
            </a:r>
            <a:r>
              <a:rPr lang="en-US" sz="2400" b="1" dirty="0">
                <a:solidFill>
                  <a:srgbClr val="0000FF"/>
                </a:solidFill>
                <a:latin typeface="Times New Roman" panose="02020603050405020304" pitchFamily="18" charset="0"/>
                <a:cs typeface="Times New Roman" panose="02020603050405020304" pitchFamily="18" charset="0"/>
              </a:rPr>
              <a:t>AR</a:t>
            </a:r>
            <a:r>
              <a:rPr lang="en-US" sz="2400" dirty="0">
                <a:solidFill>
                  <a:srgbClr val="000000"/>
                </a:solidFill>
                <a:latin typeface="Times New Roman" panose="02020603050405020304" pitchFamily="18" charset="0"/>
                <a:cs typeface="Times New Roman" panose="02020603050405020304" pitchFamily="18" charset="0"/>
              </a:rPr>
              <a:t> is encrypted as </a:t>
            </a:r>
            <a:r>
              <a:rPr lang="en-US" sz="2400" b="1" dirty="0">
                <a:solidFill>
                  <a:srgbClr val="0000FF"/>
                </a:solidFill>
                <a:latin typeface="Times New Roman" panose="02020603050405020304" pitchFamily="18" charset="0"/>
                <a:cs typeface="Times New Roman" panose="02020603050405020304" pitchFamily="18" charset="0"/>
              </a:rPr>
              <a:t>RM</a:t>
            </a:r>
            <a:r>
              <a:rPr lang="en-US" sz="2400" dirty="0">
                <a:solidFill>
                  <a:srgbClr val="000000"/>
                </a:solidFill>
                <a:latin typeface="Times New Roman" panose="02020603050405020304" pitchFamily="18" charset="0"/>
                <a:cs typeface="Times New Roman" panose="02020603050405020304" pitchFamily="18" charset="0"/>
              </a:rPr>
              <a:t>.</a:t>
            </a:r>
          </a:p>
          <a:p>
            <a:pPr marL="571500" indent="-571500" algn="just">
              <a:buClr>
                <a:srgbClr val="0000CC"/>
              </a:buClr>
              <a:buFont typeface="Wingdings" panose="05000000000000000000" pitchFamily="2" charset="2"/>
              <a:buChar char="q"/>
            </a:pPr>
            <a:endParaRPr lang="en-US" sz="4000" b="1" i="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62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lnSpcReduction="10000"/>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Playfair</a:t>
            </a:r>
            <a:r>
              <a:rPr lang="en-US" sz="4000" b="1" i="1" dirty="0">
                <a:solidFill>
                  <a:srgbClr val="FF0000"/>
                </a:solidFill>
                <a:latin typeface="Times New Roman" panose="02020603050405020304" pitchFamily="18" charset="0"/>
                <a:cs typeface="Times New Roman" panose="02020603050405020304" pitchFamily="18" charset="0"/>
              </a:rPr>
              <a:t> Cipher</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Plaintext is encrypted two letters at a time, according to the following rules:</a:t>
            </a:r>
          </a:p>
          <a:p>
            <a:pPr marL="1028700" lvl="1"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485900" lvl="2" indent="-571500" algn="just">
              <a:buClr>
                <a:srgbClr val="0000CC"/>
              </a:buClr>
              <a:buFont typeface="Wingdings" panose="05000000000000000000" pitchFamily="2" charset="2"/>
              <a:buChar char="q"/>
            </a:pPr>
            <a:r>
              <a:rPr lang="en-US" sz="2400" dirty="0">
                <a:solidFill>
                  <a:srgbClr val="0000FF"/>
                </a:solidFill>
                <a:latin typeface="Times New Roman" panose="02020603050405020304" pitchFamily="18" charset="0"/>
                <a:cs typeface="Times New Roman" panose="02020603050405020304" pitchFamily="18" charset="0"/>
              </a:rPr>
              <a:t>Two plaintext letters </a:t>
            </a:r>
            <a:r>
              <a:rPr lang="en-US" sz="2400" dirty="0">
                <a:solidFill>
                  <a:srgbClr val="000000"/>
                </a:solidFill>
                <a:latin typeface="Times New Roman" panose="02020603050405020304" pitchFamily="18" charset="0"/>
                <a:cs typeface="Times New Roman" panose="02020603050405020304" pitchFamily="18" charset="0"/>
              </a:rPr>
              <a:t>that fall in the </a:t>
            </a:r>
            <a:r>
              <a:rPr lang="en-US" sz="2400" dirty="0">
                <a:solidFill>
                  <a:srgbClr val="0000FF"/>
                </a:solidFill>
                <a:latin typeface="Times New Roman" panose="02020603050405020304" pitchFamily="18" charset="0"/>
                <a:cs typeface="Times New Roman" panose="02020603050405020304" pitchFamily="18" charset="0"/>
              </a:rPr>
              <a:t>same column </a:t>
            </a:r>
            <a:r>
              <a:rPr lang="en-US" sz="2400" dirty="0">
                <a:solidFill>
                  <a:srgbClr val="000000"/>
                </a:solidFill>
                <a:latin typeface="Times New Roman" panose="02020603050405020304" pitchFamily="18" charset="0"/>
                <a:cs typeface="Times New Roman" panose="02020603050405020304" pitchFamily="18" charset="0"/>
              </a:rPr>
              <a:t>are each replaced by the letter beneath, with the top element of the column circularly following the last. For example, </a:t>
            </a:r>
            <a:r>
              <a:rPr lang="en-US" sz="2400" b="1" dirty="0">
                <a:solidFill>
                  <a:srgbClr val="0000FF"/>
                </a:solidFill>
                <a:latin typeface="Times New Roman" panose="02020603050405020304" pitchFamily="18" charset="0"/>
                <a:cs typeface="Times New Roman" panose="02020603050405020304" pitchFamily="18" charset="0"/>
              </a:rPr>
              <a:t>MU</a:t>
            </a:r>
            <a:r>
              <a:rPr lang="en-US" sz="2400" dirty="0">
                <a:solidFill>
                  <a:srgbClr val="000000"/>
                </a:solidFill>
                <a:latin typeface="Times New Roman" panose="02020603050405020304" pitchFamily="18" charset="0"/>
                <a:cs typeface="Times New Roman" panose="02020603050405020304" pitchFamily="18" charset="0"/>
              </a:rPr>
              <a:t> is encrypted as </a:t>
            </a:r>
            <a:r>
              <a:rPr lang="en-US" sz="2400" b="1" dirty="0">
                <a:solidFill>
                  <a:srgbClr val="0000FF"/>
                </a:solidFill>
                <a:latin typeface="Times New Roman" panose="02020603050405020304" pitchFamily="18" charset="0"/>
                <a:cs typeface="Times New Roman" panose="02020603050405020304" pitchFamily="18" charset="0"/>
              </a:rPr>
              <a:t>CM</a:t>
            </a:r>
            <a:r>
              <a:rPr lang="en-US" sz="2400" dirty="0">
                <a:solidFill>
                  <a:srgbClr val="000000"/>
                </a:solidFill>
                <a:latin typeface="Times New Roman" panose="02020603050405020304" pitchFamily="18" charset="0"/>
                <a:cs typeface="Times New Roman" panose="02020603050405020304" pitchFamily="18" charset="0"/>
              </a:rPr>
              <a:t>.</a:t>
            </a:r>
          </a:p>
          <a:p>
            <a:pPr marL="1485900" lvl="2" indent="-571500" algn="just">
              <a:buClr>
                <a:srgbClr val="0000CC"/>
              </a:buClr>
              <a:buFont typeface="Wingdings" panose="05000000000000000000" pitchFamily="2" charset="2"/>
              <a:buChar char="q"/>
            </a:pPr>
            <a:r>
              <a:rPr lang="en-US" sz="2400" dirty="0">
                <a:solidFill>
                  <a:srgbClr val="000000"/>
                </a:solidFill>
                <a:latin typeface="Times New Roman" panose="02020603050405020304" pitchFamily="18" charset="0"/>
                <a:cs typeface="Times New Roman" panose="02020603050405020304" pitchFamily="18" charset="0"/>
              </a:rPr>
              <a:t>Otherwise, each plaintext letter in a pair is replaced by the letter that lies in its own row and the column occupied by the other plaintext letter. Thus, </a:t>
            </a:r>
            <a:r>
              <a:rPr lang="en-US" sz="2400" b="1" dirty="0">
                <a:solidFill>
                  <a:srgbClr val="0000FF"/>
                </a:solidFill>
                <a:latin typeface="Times New Roman" panose="02020603050405020304" pitchFamily="18" charset="0"/>
                <a:cs typeface="Times New Roman" panose="02020603050405020304" pitchFamily="18" charset="0"/>
              </a:rPr>
              <a:t>HS</a:t>
            </a:r>
            <a:r>
              <a:rPr lang="en-US" sz="2400" dirty="0">
                <a:solidFill>
                  <a:srgbClr val="000000"/>
                </a:solidFill>
                <a:latin typeface="Times New Roman" panose="02020603050405020304" pitchFamily="18" charset="0"/>
                <a:cs typeface="Times New Roman" panose="02020603050405020304" pitchFamily="18" charset="0"/>
              </a:rPr>
              <a:t> becomes </a:t>
            </a:r>
            <a:r>
              <a:rPr lang="en-US" sz="2400" b="1" dirty="0">
                <a:solidFill>
                  <a:srgbClr val="0000FF"/>
                </a:solidFill>
                <a:latin typeface="Times New Roman" panose="02020603050405020304" pitchFamily="18" charset="0"/>
                <a:cs typeface="Times New Roman" panose="02020603050405020304" pitchFamily="18" charset="0"/>
              </a:rPr>
              <a:t>BP</a:t>
            </a:r>
            <a:r>
              <a:rPr lang="en-US" sz="2400" dirty="0">
                <a:solidFill>
                  <a:srgbClr val="000000"/>
                </a:solidFill>
                <a:latin typeface="Times New Roman" panose="02020603050405020304" pitchFamily="18" charset="0"/>
                <a:cs typeface="Times New Roman" panose="02020603050405020304" pitchFamily="18" charset="0"/>
              </a:rPr>
              <a:t> and </a:t>
            </a:r>
            <a:r>
              <a:rPr lang="en-US" sz="2400" b="1" dirty="0">
                <a:solidFill>
                  <a:srgbClr val="0000FF"/>
                </a:solidFill>
                <a:latin typeface="Times New Roman" panose="02020603050405020304" pitchFamily="18" charset="0"/>
                <a:cs typeface="Times New Roman" panose="02020603050405020304" pitchFamily="18" charset="0"/>
              </a:rPr>
              <a:t>EA</a:t>
            </a:r>
            <a:r>
              <a:rPr lang="en-US" sz="2400" dirty="0">
                <a:solidFill>
                  <a:srgbClr val="000000"/>
                </a:solidFill>
                <a:latin typeface="Times New Roman" panose="02020603050405020304" pitchFamily="18" charset="0"/>
                <a:cs typeface="Times New Roman" panose="02020603050405020304" pitchFamily="18" charset="0"/>
              </a:rPr>
              <a:t> becomes </a:t>
            </a:r>
            <a:r>
              <a:rPr lang="en-US" sz="2400" b="1" dirty="0">
                <a:solidFill>
                  <a:srgbClr val="0000FF"/>
                </a:solidFill>
                <a:latin typeface="Times New Roman" panose="02020603050405020304" pitchFamily="18" charset="0"/>
                <a:cs typeface="Times New Roman" panose="02020603050405020304" pitchFamily="18" charset="0"/>
              </a:rPr>
              <a:t>IM</a:t>
            </a:r>
            <a:r>
              <a:rPr lang="en-US" sz="2400" dirty="0">
                <a:solidFill>
                  <a:srgbClr val="000000"/>
                </a:solidFill>
                <a:latin typeface="Times New Roman" panose="02020603050405020304" pitchFamily="18" charset="0"/>
                <a:cs typeface="Times New Roman" panose="02020603050405020304" pitchFamily="18" charset="0"/>
              </a:rPr>
              <a:t> (or </a:t>
            </a:r>
            <a:r>
              <a:rPr lang="en-US" sz="2400" b="1" dirty="0">
                <a:solidFill>
                  <a:srgbClr val="0000FF"/>
                </a:solidFill>
                <a:latin typeface="Times New Roman" panose="02020603050405020304" pitchFamily="18" charset="0"/>
                <a:cs typeface="Times New Roman" panose="02020603050405020304" pitchFamily="18" charset="0"/>
              </a:rPr>
              <a:t>JM</a:t>
            </a:r>
            <a:r>
              <a:rPr lang="en-US" sz="2400" dirty="0">
                <a:solidFill>
                  <a:srgbClr val="000000"/>
                </a:solidFill>
                <a:latin typeface="Times New Roman" panose="02020603050405020304" pitchFamily="18" charset="0"/>
                <a:cs typeface="Times New Roman" panose="02020603050405020304" pitchFamily="18" charset="0"/>
              </a:rPr>
              <a:t>, as the </a:t>
            </a:r>
            <a:r>
              <a:rPr lang="en-US" sz="2400" dirty="0" err="1">
                <a:solidFill>
                  <a:srgbClr val="000000"/>
                </a:solidFill>
                <a:latin typeface="Times New Roman" panose="02020603050405020304" pitchFamily="18" charset="0"/>
                <a:cs typeface="Times New Roman" panose="02020603050405020304" pitchFamily="18" charset="0"/>
              </a:rPr>
              <a:t>encipherer</a:t>
            </a:r>
            <a:r>
              <a:rPr lang="en-US" sz="2400" dirty="0">
                <a:solidFill>
                  <a:srgbClr val="000000"/>
                </a:solidFill>
                <a:latin typeface="Times New Roman" panose="02020603050405020304" pitchFamily="18" charset="0"/>
                <a:cs typeface="Times New Roman" panose="02020603050405020304" pitchFamily="18" charset="0"/>
              </a:rPr>
              <a:t> wishes).</a:t>
            </a:r>
          </a:p>
        </p:txBody>
      </p:sp>
    </p:spTree>
    <p:extLst>
      <p:ext uri="{BB962C8B-B14F-4D97-AF65-F5344CB8AC3E}">
        <p14:creationId xmlns:p14="http://schemas.microsoft.com/office/powerpoint/2010/main" val="143448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a:t>
            </a:r>
            <a:r>
              <a:rPr lang="en-US" sz="4000" b="1" i="1" dirty="0" err="1">
                <a:solidFill>
                  <a:srgbClr val="FF0000"/>
                </a:solidFill>
                <a:latin typeface="Times New Roman" panose="02020603050405020304" pitchFamily="18" charset="0"/>
                <a:cs typeface="Times New Roman" panose="02020603050405020304" pitchFamily="18" charset="0"/>
              </a:rPr>
              <a:t>Playfair</a:t>
            </a:r>
            <a:r>
              <a:rPr lang="en-US" sz="4000" b="1" i="1" dirty="0">
                <a:solidFill>
                  <a:srgbClr val="FF0000"/>
                </a:solidFill>
                <a:latin typeface="Times New Roman" panose="02020603050405020304" pitchFamily="18" charset="0"/>
                <a:cs typeface="Times New Roman" panose="02020603050405020304" pitchFamily="18" charset="0"/>
              </a:rPr>
              <a:t> Cipher</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2800" dirty="0">
                <a:solidFill>
                  <a:srgbClr val="000000"/>
                </a:solidFill>
                <a:latin typeface="Times New Roman" panose="02020603050405020304" pitchFamily="18" charset="0"/>
                <a:cs typeface="Times New Roman" panose="02020603050405020304" pitchFamily="18" charset="0"/>
              </a:rPr>
              <a:t>If </a:t>
            </a:r>
            <a:r>
              <a:rPr lang="en-US" sz="2800" dirty="0">
                <a:solidFill>
                  <a:srgbClr val="0000FF"/>
                </a:solidFill>
                <a:latin typeface="Times New Roman" panose="02020603050405020304" pitchFamily="18" charset="0"/>
                <a:cs typeface="Times New Roman" panose="02020603050405020304" pitchFamily="18" charset="0"/>
              </a:rPr>
              <a:t>keyword</a:t>
            </a:r>
            <a:r>
              <a:rPr lang="en-US" sz="2800" dirty="0">
                <a:solidFill>
                  <a:srgbClr val="000000"/>
                </a:solidFill>
                <a:latin typeface="Times New Roman" panose="02020603050405020304" pitchFamily="18" charset="0"/>
                <a:cs typeface="Times New Roman" panose="02020603050405020304" pitchFamily="18" charset="0"/>
              </a:rPr>
              <a:t> is </a:t>
            </a:r>
            <a:r>
              <a:rPr lang="en-US" sz="2800" b="1" i="1" dirty="0">
                <a:solidFill>
                  <a:srgbClr val="0000FF"/>
                </a:solidFill>
                <a:latin typeface="Times New Roman" panose="02020603050405020304" pitchFamily="18" charset="0"/>
                <a:cs typeface="Times New Roman" panose="02020603050405020304" pitchFamily="18" charset="0"/>
              </a:rPr>
              <a:t>Monarchy</a:t>
            </a:r>
            <a:r>
              <a:rPr lang="en-US" sz="2800" dirty="0">
                <a:solidFill>
                  <a:srgbClr val="000000"/>
                </a:solidFill>
                <a:latin typeface="Times New Roman" panose="02020603050405020304" pitchFamily="18" charset="0"/>
                <a:cs typeface="Times New Roman" panose="02020603050405020304" pitchFamily="18" charset="0"/>
              </a:rPr>
              <a:t> and</a:t>
            </a:r>
          </a:p>
          <a:p>
            <a:pPr marL="1028700" lvl="1" indent="-571500" algn="just">
              <a:buClr>
                <a:srgbClr val="0000CC"/>
              </a:buClr>
              <a:buFont typeface="Wingdings" panose="05000000000000000000" pitchFamily="2" charset="2"/>
              <a:buChar char="q"/>
            </a:pPr>
            <a:r>
              <a:rPr lang="en-US" sz="2800" dirty="0">
                <a:solidFill>
                  <a:srgbClr val="0000FF"/>
                </a:solidFill>
                <a:latin typeface="Times New Roman" panose="02020603050405020304" pitchFamily="18" charset="0"/>
                <a:cs typeface="Times New Roman" panose="02020603050405020304" pitchFamily="18" charset="0"/>
              </a:rPr>
              <a:t>plaintext </a:t>
            </a:r>
            <a:r>
              <a:rPr lang="en-US" sz="2800" dirty="0">
                <a:solidFill>
                  <a:srgbClr val="000000"/>
                </a:solidFill>
                <a:latin typeface="Times New Roman" panose="02020603050405020304" pitchFamily="18" charset="0"/>
                <a:cs typeface="Times New Roman" panose="02020603050405020304" pitchFamily="18" charset="0"/>
              </a:rPr>
              <a:t>is </a:t>
            </a:r>
            <a:r>
              <a:rPr lang="en-US" sz="2800" b="1" i="1" dirty="0" smtClean="0">
                <a:solidFill>
                  <a:srgbClr val="0000FF"/>
                </a:solidFill>
                <a:latin typeface="Times New Roman" panose="02020603050405020304" pitchFamily="18" charset="0"/>
                <a:cs typeface="Times New Roman" panose="02020603050405020304" pitchFamily="18" charset="0"/>
              </a:rPr>
              <a:t>Instruments</a:t>
            </a:r>
            <a:endParaRPr lang="en-US" sz="800" b="1" i="1"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2800" dirty="0">
                <a:solidFill>
                  <a:srgbClr val="000000"/>
                </a:solidFill>
                <a:latin typeface="Times New Roman" panose="02020603050405020304" pitchFamily="18" charset="0"/>
                <a:cs typeface="Times New Roman" panose="02020603050405020304" pitchFamily="18" charset="0"/>
              </a:rPr>
              <a:t>Then first break the plaintext is converted into cipher text as follows:</a:t>
            </a:r>
          </a:p>
        </p:txBody>
      </p:sp>
      <p:graphicFrame>
        <p:nvGraphicFramePr>
          <p:cNvPr id="4" name="Table 3"/>
          <p:cNvGraphicFramePr>
            <a:graphicFrameLocks noGrp="1"/>
          </p:cNvGraphicFramePr>
          <p:nvPr>
            <p:extLst/>
          </p:nvPr>
        </p:nvGraphicFramePr>
        <p:xfrm>
          <a:off x="1863130" y="5498241"/>
          <a:ext cx="3886201" cy="628650"/>
        </p:xfrm>
        <a:graphic>
          <a:graphicData uri="http://schemas.openxmlformats.org/drawingml/2006/table">
            <a:tbl>
              <a:tblPr>
                <a:tableStyleId>{69CF1AB2-1976-4502-BF36-3FF5EA218861}</a:tableStyleId>
              </a:tblPr>
              <a:tblGrid>
                <a:gridCol w="1187058">
                  <a:extLst>
                    <a:ext uri="{9D8B030D-6E8A-4147-A177-3AD203B41FA5}">
                      <a16:colId xmlns="" xmlns:a16="http://schemas.microsoft.com/office/drawing/2014/main" val="20000"/>
                    </a:ext>
                  </a:extLst>
                </a:gridCol>
                <a:gridCol w="401379">
                  <a:extLst>
                    <a:ext uri="{9D8B030D-6E8A-4147-A177-3AD203B41FA5}">
                      <a16:colId xmlns="" xmlns:a16="http://schemas.microsoft.com/office/drawing/2014/main" val="20001"/>
                    </a:ext>
                  </a:extLst>
                </a:gridCol>
                <a:gridCol w="407485">
                  <a:extLst>
                    <a:ext uri="{9D8B030D-6E8A-4147-A177-3AD203B41FA5}">
                      <a16:colId xmlns="" xmlns:a16="http://schemas.microsoft.com/office/drawing/2014/main" val="20002"/>
                    </a:ext>
                  </a:extLst>
                </a:gridCol>
                <a:gridCol w="467854">
                  <a:extLst>
                    <a:ext uri="{9D8B030D-6E8A-4147-A177-3AD203B41FA5}">
                      <a16:colId xmlns="" xmlns:a16="http://schemas.microsoft.com/office/drawing/2014/main" val="20003"/>
                    </a:ext>
                  </a:extLst>
                </a:gridCol>
                <a:gridCol w="513129">
                  <a:extLst>
                    <a:ext uri="{9D8B030D-6E8A-4147-A177-3AD203B41FA5}">
                      <a16:colId xmlns="" xmlns:a16="http://schemas.microsoft.com/office/drawing/2014/main" val="20004"/>
                    </a:ext>
                  </a:extLst>
                </a:gridCol>
                <a:gridCol w="467854">
                  <a:extLst>
                    <a:ext uri="{9D8B030D-6E8A-4147-A177-3AD203B41FA5}">
                      <a16:colId xmlns="" xmlns:a16="http://schemas.microsoft.com/office/drawing/2014/main" val="20005"/>
                    </a:ext>
                  </a:extLst>
                </a:gridCol>
                <a:gridCol w="441442">
                  <a:extLst>
                    <a:ext uri="{9D8B030D-6E8A-4147-A177-3AD203B41FA5}">
                      <a16:colId xmlns="" xmlns:a16="http://schemas.microsoft.com/office/drawing/2014/main" val="20006"/>
                    </a:ext>
                  </a:extLst>
                </a:gridCol>
              </a:tblGrid>
              <a:tr h="295275">
                <a:tc>
                  <a:txBody>
                    <a:bodyPr/>
                    <a:lstStyle/>
                    <a:p>
                      <a:pPr algn="l" fontAlgn="b"/>
                      <a:r>
                        <a:rPr lang="en-US" sz="2000" u="none" strike="noStrike" dirty="0">
                          <a:solidFill>
                            <a:srgbClr val="FF0000"/>
                          </a:solidFill>
                          <a:effectLst/>
                        </a:rPr>
                        <a:t>Plaintext</a:t>
                      </a:r>
                      <a:endParaRPr lang="en-US" sz="2000" b="0" i="0" u="none" strike="noStrike" dirty="0">
                        <a:solidFill>
                          <a:srgbClr val="FF0000"/>
                        </a:solidFill>
                        <a:effectLst/>
                        <a:latin typeface="Times New Roman" panose="02020603050405020304" pitchFamily="18" charset="0"/>
                      </a:endParaRPr>
                    </a:p>
                  </a:txBody>
                  <a:tcPr marL="9525" marR="9525" marT="9525" marB="0" anchor="b"/>
                </a:tc>
                <a:tc>
                  <a:txBody>
                    <a:bodyPr/>
                    <a:lstStyle/>
                    <a:p>
                      <a:pPr algn="ctr" fontAlgn="ctr"/>
                      <a:r>
                        <a:rPr lang="en-US" sz="2000" u="none" strike="noStrike" dirty="0" smtClean="0">
                          <a:solidFill>
                            <a:srgbClr val="FF0000"/>
                          </a:solidFill>
                          <a:effectLst/>
                        </a:rPr>
                        <a:t>in</a:t>
                      </a:r>
                      <a:endParaRPr lang="en-US" sz="2000" b="0" i="0" u="none" strike="noStrike" dirty="0">
                        <a:solidFill>
                          <a:srgbClr val="FF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err="1" smtClean="0">
                          <a:solidFill>
                            <a:srgbClr val="FF0000"/>
                          </a:solidFill>
                          <a:effectLst/>
                        </a:rPr>
                        <a:t>st</a:t>
                      </a:r>
                      <a:endParaRPr lang="en-US" sz="2000" b="0" i="0" u="none" strike="noStrike" dirty="0">
                        <a:solidFill>
                          <a:srgbClr val="FF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err="1" smtClean="0">
                          <a:solidFill>
                            <a:srgbClr val="FF0000"/>
                          </a:solidFill>
                          <a:effectLst/>
                        </a:rPr>
                        <a:t>ru</a:t>
                      </a:r>
                      <a:endParaRPr lang="en-US" sz="2000" b="0" i="0" u="none" strike="noStrike" dirty="0">
                        <a:solidFill>
                          <a:srgbClr val="FF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smtClean="0">
                          <a:solidFill>
                            <a:srgbClr val="FF0000"/>
                          </a:solidFill>
                          <a:effectLst/>
                        </a:rPr>
                        <a:t>me</a:t>
                      </a:r>
                      <a:endParaRPr lang="en-US" sz="2000" b="0" i="0" u="none" strike="noStrike" dirty="0">
                        <a:solidFill>
                          <a:srgbClr val="FF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err="1" smtClean="0">
                          <a:solidFill>
                            <a:srgbClr val="FF0000"/>
                          </a:solidFill>
                          <a:effectLst/>
                        </a:rPr>
                        <a:t>nt</a:t>
                      </a:r>
                      <a:endParaRPr lang="en-US" sz="2000" b="0" i="0" u="none" strike="noStrike" dirty="0">
                        <a:solidFill>
                          <a:srgbClr val="FF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err="1" smtClean="0">
                          <a:solidFill>
                            <a:srgbClr val="FF0000"/>
                          </a:solidFill>
                          <a:effectLst/>
                        </a:rPr>
                        <a:t>sx</a:t>
                      </a:r>
                      <a:endParaRPr lang="en-US" sz="2000" b="0" i="0" u="none" strike="noStrike" dirty="0">
                        <a:solidFill>
                          <a:srgbClr val="FF0000"/>
                        </a:solidFill>
                        <a:effectLst/>
                        <a:latin typeface="Times New Roman" panose="02020603050405020304" pitchFamily="18" charset="0"/>
                      </a:endParaRPr>
                    </a:p>
                  </a:txBody>
                  <a:tcPr marL="9525" marR="9525" marT="9525" marB="0" anchor="ctr"/>
                </a:tc>
                <a:extLst>
                  <a:ext uri="{0D108BD9-81ED-4DB2-BD59-A6C34878D82A}">
                    <a16:rowId xmlns="" xmlns:a16="http://schemas.microsoft.com/office/drawing/2014/main" val="10000"/>
                  </a:ext>
                </a:extLst>
              </a:tr>
              <a:tr h="295275">
                <a:tc>
                  <a:txBody>
                    <a:bodyPr/>
                    <a:lstStyle/>
                    <a:p>
                      <a:pPr algn="l" fontAlgn="b"/>
                      <a:r>
                        <a:rPr lang="en-US" sz="2000" u="none" strike="noStrike" dirty="0">
                          <a:effectLst/>
                        </a:rPr>
                        <a:t>Ciphertext</a:t>
                      </a:r>
                      <a:endParaRPr lang="en-US" sz="20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ctr"/>
                      <a:r>
                        <a:rPr lang="en-US" sz="2000" u="none" strike="noStrike" dirty="0">
                          <a:effectLst/>
                        </a:rPr>
                        <a:t>GA</a:t>
                      </a: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a:effectLst/>
                        </a:rPr>
                        <a:t>TL</a:t>
                      </a: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a:effectLst/>
                        </a:rPr>
                        <a:t>MZ</a:t>
                      </a: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a:effectLst/>
                        </a:rPr>
                        <a:t>CL</a:t>
                      </a: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a:effectLst/>
                        </a:rPr>
                        <a:t>RQ</a:t>
                      </a: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a:effectLst/>
                        </a:rPr>
                        <a:t>XA</a:t>
                      </a:r>
                      <a:endParaRPr lang="en-US" sz="20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 xmlns:a16="http://schemas.microsoft.com/office/drawing/2014/main" val="10001"/>
                  </a:ext>
                </a:extLst>
              </a:tr>
            </a:tbl>
          </a:graphicData>
        </a:graphic>
      </p:graphicFrame>
      <p:graphicFrame>
        <p:nvGraphicFramePr>
          <p:cNvPr id="5" name="Table 4"/>
          <p:cNvGraphicFramePr>
            <a:graphicFrameLocks noGrp="1"/>
          </p:cNvGraphicFramePr>
          <p:nvPr>
            <p:extLst/>
          </p:nvPr>
        </p:nvGraphicFramePr>
        <p:xfrm>
          <a:off x="7532019" y="4069293"/>
          <a:ext cx="3352799" cy="2621280"/>
        </p:xfrm>
        <a:graphic>
          <a:graphicData uri="http://schemas.openxmlformats.org/drawingml/2006/table">
            <a:tbl>
              <a:tblPr>
                <a:tableStyleId>{69CF1AB2-1976-4502-BF36-3FF5EA218861}</a:tableStyleId>
              </a:tblPr>
              <a:tblGrid>
                <a:gridCol w="688521">
                  <a:extLst>
                    <a:ext uri="{9D8B030D-6E8A-4147-A177-3AD203B41FA5}">
                      <a16:colId xmlns="" xmlns:a16="http://schemas.microsoft.com/office/drawing/2014/main" val="20000"/>
                    </a:ext>
                  </a:extLst>
                </a:gridCol>
                <a:gridCol w="598714">
                  <a:extLst>
                    <a:ext uri="{9D8B030D-6E8A-4147-A177-3AD203B41FA5}">
                      <a16:colId xmlns="" xmlns:a16="http://schemas.microsoft.com/office/drawing/2014/main" val="20001"/>
                    </a:ext>
                  </a:extLst>
                </a:gridCol>
                <a:gridCol w="718457">
                  <a:extLst>
                    <a:ext uri="{9D8B030D-6E8A-4147-A177-3AD203B41FA5}">
                      <a16:colId xmlns="" xmlns:a16="http://schemas.microsoft.com/office/drawing/2014/main" val="20002"/>
                    </a:ext>
                  </a:extLst>
                </a:gridCol>
                <a:gridCol w="748393">
                  <a:extLst>
                    <a:ext uri="{9D8B030D-6E8A-4147-A177-3AD203B41FA5}">
                      <a16:colId xmlns="" xmlns:a16="http://schemas.microsoft.com/office/drawing/2014/main" val="20003"/>
                    </a:ext>
                  </a:extLst>
                </a:gridCol>
                <a:gridCol w="598714">
                  <a:extLst>
                    <a:ext uri="{9D8B030D-6E8A-4147-A177-3AD203B41FA5}">
                      <a16:colId xmlns="" xmlns:a16="http://schemas.microsoft.com/office/drawing/2014/main" val="20004"/>
                    </a:ext>
                  </a:extLst>
                </a:gridCol>
              </a:tblGrid>
              <a:tr h="518160">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M</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O</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N</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A</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R</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extLst>
                  <a:ext uri="{0D108BD9-81ED-4DB2-BD59-A6C34878D82A}">
                    <a16:rowId xmlns="" xmlns:a16="http://schemas.microsoft.com/office/drawing/2014/main" val="10000"/>
                  </a:ext>
                </a:extLst>
              </a:tr>
              <a:tr h="548640">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C</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H</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solidFill>
                            <a:schemeClr val="tx1"/>
                          </a:solidFill>
                          <a:effectLst/>
                          <a:latin typeface="Times New Roman" panose="02020603050405020304" pitchFamily="18" charset="0"/>
                          <a:cs typeface="Times New Roman" panose="02020603050405020304" pitchFamily="18" charset="0"/>
                        </a:rPr>
                        <a:t>Y</a:t>
                      </a:r>
                      <a:endParaRPr lang="en-US" sz="32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rgbClr val="006600"/>
                    </a:solidFill>
                  </a:tcPr>
                </a:tc>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B</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D</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1"/>
                  </a:ext>
                </a:extLst>
              </a:tr>
              <a:tr h="518160">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E</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F</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G</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I/J</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K</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2"/>
                  </a:ext>
                </a:extLst>
              </a:tr>
              <a:tr h="518160">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L</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P</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Q</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S</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T</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3"/>
                  </a:ext>
                </a:extLst>
              </a:tr>
              <a:tr h="518160">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U</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V</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W</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a:effectLst/>
                          <a:latin typeface="Times New Roman" panose="02020603050405020304" pitchFamily="18" charset="0"/>
                          <a:cs typeface="Times New Roman" panose="02020603050405020304" pitchFamily="18" charset="0"/>
                        </a:rPr>
                        <a:t>X</a:t>
                      </a:r>
                      <a:endParaRPr lang="en-US" sz="3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Z</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777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Hill Cipher</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b="1" i="1" dirty="0">
                <a:solidFill>
                  <a:srgbClr val="0000FF"/>
                </a:solidFill>
                <a:latin typeface="Times New Roman" panose="02020603050405020304" pitchFamily="18" charset="0"/>
                <a:cs typeface="Times New Roman" panose="02020603050405020304" pitchFamily="18" charset="0"/>
              </a:rPr>
              <a:t>Hill cipher </a:t>
            </a:r>
            <a:r>
              <a:rPr lang="en-US" sz="3200" dirty="0">
                <a:solidFill>
                  <a:srgbClr val="000000"/>
                </a:solidFill>
                <a:latin typeface="Times New Roman" panose="02020603050405020304" pitchFamily="18" charset="0"/>
                <a:cs typeface="Times New Roman" panose="02020603050405020304" pitchFamily="18" charset="0"/>
              </a:rPr>
              <a:t>invented by Lester S. Hill in 1929.</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It is the first </a:t>
            </a:r>
            <a:r>
              <a:rPr lang="en-US" sz="3200" dirty="0" err="1">
                <a:solidFill>
                  <a:srgbClr val="000000"/>
                </a:solidFill>
                <a:latin typeface="Times New Roman" panose="02020603050405020304" pitchFamily="18" charset="0"/>
                <a:cs typeface="Times New Roman" panose="02020603050405020304" pitchFamily="18" charset="0"/>
              </a:rPr>
              <a:t>polygraphic</a:t>
            </a:r>
            <a:r>
              <a:rPr lang="en-US" sz="3200" dirty="0">
                <a:solidFill>
                  <a:srgbClr val="000000"/>
                </a:solidFill>
                <a:latin typeface="Times New Roman" panose="02020603050405020304" pitchFamily="18" charset="0"/>
                <a:cs typeface="Times New Roman" panose="02020603050405020304" pitchFamily="18" charset="0"/>
              </a:rPr>
              <a:t> cipher in which it was practical (though barely) to operate on more than three symbols at once.</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Each letter is represented by a number modulo 26.</a:t>
            </a:r>
          </a:p>
          <a:p>
            <a:pPr marL="1028700" lvl="1" indent="-571500" algn="just">
              <a:buClr>
                <a:srgbClr val="0000CC"/>
              </a:buClr>
              <a:buFont typeface="Wingdings" panose="05000000000000000000" pitchFamily="2" charset="2"/>
              <a:buChar char="q"/>
            </a:pPr>
            <a:r>
              <a:rPr lang="en-US" sz="3200" dirty="0">
                <a:solidFill>
                  <a:srgbClr val="000000"/>
                </a:solidFill>
                <a:latin typeface="Times New Roman" panose="02020603050405020304" pitchFamily="18" charset="0"/>
                <a:cs typeface="Times New Roman" panose="02020603050405020304" pitchFamily="18" charset="0"/>
              </a:rPr>
              <a:t>Often the simple scheme A = 0, B = 1, …, Z = 25 is used, but this is not an essential feature of the cipher. </a:t>
            </a:r>
          </a:p>
        </p:txBody>
      </p:sp>
    </p:spTree>
    <p:extLst>
      <p:ext uri="{BB962C8B-B14F-4D97-AF65-F5344CB8AC3E}">
        <p14:creationId xmlns:p14="http://schemas.microsoft.com/office/powerpoint/2010/main" val="172233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latin typeface="Times New Roman" pitchFamily="18" charset="0"/>
                <a:cs typeface="Times New Roman" pitchFamily="18" charset="0"/>
              </a:rPr>
              <a:t>The Substitution </a:t>
            </a:r>
            <a:r>
              <a:rPr lang="en-US" b="1" dirty="0" smtClean="0">
                <a:solidFill>
                  <a:srgbClr val="0000CC"/>
                </a:solidFill>
                <a:latin typeface="Times New Roman" pitchFamily="18" charset="0"/>
                <a:cs typeface="Times New Roman" pitchFamily="18" charset="0"/>
              </a:rPr>
              <a:t>Ciphers</a:t>
            </a:r>
            <a:endParaRPr lang="en-US" dirty="0"/>
          </a:p>
        </p:txBody>
      </p:sp>
      <p:sp>
        <p:nvSpPr>
          <p:cNvPr id="3" name="Content Placeholder 2"/>
          <p:cNvSpPr>
            <a:spLocks noGrp="1"/>
          </p:cNvSpPr>
          <p:nvPr>
            <p:ph idx="1"/>
          </p:nvPr>
        </p:nvSpPr>
        <p:spPr/>
        <p:txBody>
          <a:bodyPr>
            <a:normAutofit/>
          </a:bodyPr>
          <a:lstStyle/>
          <a:p>
            <a:pPr marL="571500" indent="-571500" algn="just">
              <a:buClr>
                <a:srgbClr val="0000CC"/>
              </a:buClr>
              <a:buFont typeface="Wingdings" panose="05000000000000000000" pitchFamily="2" charset="2"/>
              <a:buChar char="q"/>
            </a:pPr>
            <a:r>
              <a:rPr lang="en-US" sz="4000" b="1" i="1" dirty="0">
                <a:solidFill>
                  <a:srgbClr val="FF0000"/>
                </a:solidFill>
                <a:latin typeface="Times New Roman" panose="02020603050405020304" pitchFamily="18" charset="0"/>
                <a:cs typeface="Times New Roman" panose="02020603050405020304" pitchFamily="18" charset="0"/>
              </a:rPr>
              <a:t>The Hill Cipher</a:t>
            </a:r>
          </a:p>
          <a:p>
            <a:pPr marL="571500" indent="-571500" algn="just">
              <a:buClr>
                <a:srgbClr val="0000CC"/>
              </a:buClr>
              <a:buFont typeface="Wingdings" panose="05000000000000000000" pitchFamily="2" charset="2"/>
              <a:buChar char="q"/>
            </a:pPr>
            <a:endParaRPr lang="en-US" sz="900" dirty="0">
              <a:solidFill>
                <a:srgbClr val="000000"/>
              </a:solidFill>
              <a:latin typeface="Times New Roman" panose="02020603050405020304" pitchFamily="18" charset="0"/>
              <a:cs typeface="Times New Roman" panose="02020603050405020304" pitchFamily="18" charset="0"/>
            </a:endParaRPr>
          </a:p>
          <a:p>
            <a:pPr marL="1028700" lvl="1" indent="-571500" algn="just">
              <a:buClr>
                <a:srgbClr val="0000CC"/>
              </a:buClr>
              <a:buFont typeface="Wingdings" panose="05000000000000000000" pitchFamily="2" charset="2"/>
              <a:buChar char="q"/>
            </a:pPr>
            <a:r>
              <a:rPr lang="en-US" sz="3200" dirty="0" smtClean="0">
                <a:solidFill>
                  <a:srgbClr val="000000"/>
                </a:solidFill>
                <a:latin typeface="Times New Roman" panose="02020603050405020304" pitchFamily="18" charset="0"/>
                <a:cs typeface="Times New Roman" panose="02020603050405020304" pitchFamily="18" charset="0"/>
              </a:rPr>
              <a:t>To </a:t>
            </a:r>
            <a:r>
              <a:rPr lang="en-US" sz="3200" dirty="0">
                <a:solidFill>
                  <a:srgbClr val="000000"/>
                </a:solidFill>
                <a:latin typeface="Times New Roman" panose="02020603050405020304" pitchFamily="18" charset="0"/>
                <a:cs typeface="Times New Roman" panose="02020603050405020304" pitchFamily="18" charset="0"/>
              </a:rPr>
              <a:t>encrypt a message, each block of </a:t>
            </a:r>
            <a:r>
              <a:rPr lang="en-US" sz="3200" b="1" i="1" dirty="0">
                <a:solidFill>
                  <a:srgbClr val="0000FF"/>
                </a:solidFill>
                <a:latin typeface="Times New Roman" panose="02020603050405020304" pitchFamily="18" charset="0"/>
                <a:cs typeface="Times New Roman" panose="02020603050405020304" pitchFamily="18" charset="0"/>
              </a:rPr>
              <a:t>n</a:t>
            </a:r>
            <a:r>
              <a:rPr lang="en-US" sz="3200" dirty="0">
                <a:solidFill>
                  <a:srgbClr val="000000"/>
                </a:solidFill>
                <a:latin typeface="Times New Roman" panose="02020603050405020304" pitchFamily="18" charset="0"/>
                <a:cs typeface="Times New Roman" panose="02020603050405020304" pitchFamily="18" charset="0"/>
              </a:rPr>
              <a:t> letters (considered as an n-component vector) is multiplied by an invertible </a:t>
            </a:r>
            <a:r>
              <a:rPr lang="en-US" sz="3200" b="1" i="1" dirty="0" err="1">
                <a:solidFill>
                  <a:srgbClr val="0000FF"/>
                </a:solidFill>
                <a:latin typeface="Times New Roman" panose="02020603050405020304" pitchFamily="18" charset="0"/>
                <a:cs typeface="Times New Roman" panose="02020603050405020304" pitchFamily="18" charset="0"/>
              </a:rPr>
              <a:t>n</a:t>
            </a:r>
            <a:r>
              <a:rPr lang="en-US" sz="3200" dirty="0" err="1">
                <a:solidFill>
                  <a:srgbClr val="0000FF"/>
                </a:solidFill>
                <a:latin typeface="Adobe Arabic" panose="02040503050201020203" pitchFamily="18" charset="-78"/>
                <a:cs typeface="Adobe Arabic" panose="02040503050201020203" pitchFamily="18" charset="-78"/>
              </a:rPr>
              <a:t>x</a:t>
            </a:r>
            <a:r>
              <a:rPr lang="en-US" sz="3200" b="1" i="1" dirty="0" err="1">
                <a:solidFill>
                  <a:srgbClr val="0000FF"/>
                </a:solidFill>
                <a:latin typeface="Times New Roman" panose="02020603050405020304" pitchFamily="18" charset="0"/>
                <a:cs typeface="Times New Roman" panose="02020603050405020304" pitchFamily="18" charset="0"/>
              </a:rPr>
              <a:t>n</a:t>
            </a:r>
            <a:r>
              <a:rPr lang="en-US" sz="3200" b="1" i="1" dirty="0">
                <a:solidFill>
                  <a:srgbClr val="0000FF"/>
                </a:solidFill>
                <a:latin typeface="Times New Roman" panose="02020603050405020304" pitchFamily="18" charset="0"/>
                <a:cs typeface="Times New Roman" panose="02020603050405020304" pitchFamily="18" charset="0"/>
              </a:rPr>
              <a:t> matrix</a:t>
            </a:r>
            <a:r>
              <a:rPr lang="en-US" sz="3200" dirty="0">
                <a:solidFill>
                  <a:srgbClr val="000000"/>
                </a:solidFill>
                <a:latin typeface="Times New Roman" panose="02020603050405020304" pitchFamily="18" charset="0"/>
                <a:cs typeface="Times New Roman" panose="02020603050405020304" pitchFamily="18" charset="0"/>
              </a:rPr>
              <a:t>, against modulus 26. To decrypt the message, each block is multiplied by the inverse of the matrix used for encryption.</a:t>
            </a:r>
          </a:p>
          <a:p>
            <a:pPr marL="1028700" lvl="1" indent="-571500" algn="just">
              <a:buClr>
                <a:srgbClr val="0000CC"/>
              </a:buClr>
              <a:buFont typeface="Wingdings" panose="05000000000000000000" pitchFamily="2" charset="2"/>
              <a:buChar char="q"/>
            </a:pPr>
            <a:endParaRPr lang="en-US" sz="3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243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1348</Words>
  <Application>Microsoft Office PowerPoint</Application>
  <PresentationFormat>Widescreen</PresentationFormat>
  <Paragraphs>435</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Adobe Arabic</vt:lpstr>
      <vt:lpstr>Arial</vt:lpstr>
      <vt:lpstr>Calibri</vt:lpstr>
      <vt:lpstr>Calibri Light</vt:lpstr>
      <vt:lpstr>Cambria Math</vt:lpstr>
      <vt:lpstr>Tahoma</vt:lpstr>
      <vt:lpstr>Times New Roman</vt:lpstr>
      <vt:lpstr>Wingdings</vt:lpstr>
      <vt:lpstr>Office Theme</vt:lpstr>
      <vt:lpstr>Information Security   Engr. Syed Rizwan</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The Substitution Ciphers</vt:lpstr>
      <vt:lpstr>Questions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Engr. Syed Rizwan</dc:title>
  <dc:creator>Microsoft account</dc:creator>
  <cp:lastModifiedBy>shah</cp:lastModifiedBy>
  <cp:revision>44</cp:revision>
  <dcterms:created xsi:type="dcterms:W3CDTF">2023-03-05T16:15:10Z</dcterms:created>
  <dcterms:modified xsi:type="dcterms:W3CDTF">2023-10-25T12:43:50Z</dcterms:modified>
</cp:coreProperties>
</file>