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9" r:id="rId6"/>
    <p:sldId id="261" r:id="rId7"/>
    <p:sldId id="287" r:id="rId8"/>
    <p:sldId id="275" r:id="rId9"/>
    <p:sldId id="278" r:id="rId10"/>
    <p:sldId id="280"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8" d="100"/>
          <a:sy n="68" d="100"/>
        </p:scale>
        <p:origin x="1386" y="72"/>
      </p:cViewPr>
      <p:guideLst>
        <p:guide orient="horz" pos="2160"/>
        <p:guide pos="3840"/>
        <p:guide pos="288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3CEAAF3-9831-450B-8D59-2C09DB96C8FC}" type="datetimeFigureOut">
              <a:rPr lang="en-US"/>
              <a:pPr/>
              <a:t>2/19/2023</a:t>
            </a:fld>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D50CD79-FC16-4410-AB61-17F26E6D3BC8}" type="datetimeFigureOut">
              <a:rPr lang="en-US"/>
              <a:pPr/>
              <a:t>2/19/2023</a:t>
            </a:fld>
            <a:endParaRPr/>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p:spPr>
        <p:txBody>
          <a:bodyPr/>
          <a:lstStyle/>
          <a:p>
            <a:fld id="{64989780-4749-494A-88DD-4432896B7C25}" type="slidenum">
              <a:rPr lang="en-US" smtClean="0"/>
              <a:pPr/>
              <a:t>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s-EC"/>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p:spPr>
        <p:txBody>
          <a:bodyPr/>
          <a:lstStyle/>
          <a:p>
            <a:fld id="{9E37717E-4DFD-4028-8754-967394FFE081}" type="slidenum">
              <a:rPr lang="en-GB" smtClean="0"/>
              <a:pPr/>
              <a:t>18</a:t>
            </a:fld>
            <a:endParaRPr lang="en-GB"/>
          </a:p>
        </p:txBody>
      </p:sp>
      <p:sp>
        <p:nvSpPr>
          <p:cNvPr id="78851" name="Rectangle 1025"/>
          <p:cNvSpPr>
            <a:spLocks noGrp="1" noRot="1" noChangeAspect="1" noChangeArrowheads="1" noTextEdit="1"/>
          </p:cNvSpPr>
          <p:nvPr>
            <p:ph type="sldImg"/>
          </p:nvPr>
        </p:nvSpPr>
        <p:spPr>
          <a:xfrm>
            <a:off x="1181100" y="706438"/>
            <a:ext cx="4648200" cy="3486150"/>
          </a:xfrm>
          <a:ln/>
        </p:spPr>
      </p:sp>
      <p:sp>
        <p:nvSpPr>
          <p:cNvPr id="78852"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141EB8F4-2F7A-4E67-8C9D-A7E69AC57037}" type="slidenum">
              <a:rPr lang="en-GB" smtClean="0"/>
              <a:pPr/>
              <a:t>19</a:t>
            </a:fld>
            <a:endParaRPr lang="en-GB"/>
          </a:p>
        </p:txBody>
      </p:sp>
      <p:sp>
        <p:nvSpPr>
          <p:cNvPr id="79875" name="Rectangle 1025"/>
          <p:cNvSpPr>
            <a:spLocks noGrp="1" noRot="1" noChangeAspect="1" noChangeArrowheads="1" noTextEdit="1"/>
          </p:cNvSpPr>
          <p:nvPr>
            <p:ph type="sldImg"/>
          </p:nvPr>
        </p:nvSpPr>
        <p:spPr>
          <a:xfrm>
            <a:off x="1181100" y="706438"/>
            <a:ext cx="4648200" cy="3486150"/>
          </a:xfrm>
          <a:ln/>
        </p:spPr>
      </p:sp>
      <p:sp>
        <p:nvSpPr>
          <p:cNvPr id="79876"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455CC26C-B26B-46EC-95E8-26E0D4BA36B4}" type="slidenum">
              <a:rPr lang="en-GB" smtClean="0"/>
              <a:pPr/>
              <a:t>20</a:t>
            </a:fld>
            <a:endParaRPr lang="en-GB"/>
          </a:p>
        </p:txBody>
      </p:sp>
      <p:sp>
        <p:nvSpPr>
          <p:cNvPr id="80899" name="Rectangle 1025"/>
          <p:cNvSpPr>
            <a:spLocks noGrp="1" noRot="1" noChangeAspect="1" noChangeArrowheads="1" noTextEdit="1"/>
          </p:cNvSpPr>
          <p:nvPr>
            <p:ph type="sldImg"/>
          </p:nvPr>
        </p:nvSpPr>
        <p:spPr>
          <a:xfrm>
            <a:off x="1181100" y="706438"/>
            <a:ext cx="4648200" cy="3486150"/>
          </a:xfrm>
          <a:ln/>
        </p:spPr>
      </p:sp>
      <p:sp>
        <p:nvSpPr>
          <p:cNvPr id="80900"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25D296D6-6B0F-495E-8935-B7C9DBCC8902}" type="slidenum">
              <a:rPr lang="en-GB" smtClean="0"/>
              <a:pPr/>
              <a:t>9</a:t>
            </a:fld>
            <a:endParaRPr lang="en-GB"/>
          </a:p>
        </p:txBody>
      </p:sp>
      <p:sp>
        <p:nvSpPr>
          <p:cNvPr id="70659" name="Rectangle 1025"/>
          <p:cNvSpPr>
            <a:spLocks noGrp="1" noRot="1" noChangeAspect="1" noChangeArrowheads="1" noTextEdit="1"/>
          </p:cNvSpPr>
          <p:nvPr>
            <p:ph type="sldImg"/>
          </p:nvPr>
        </p:nvSpPr>
        <p:spPr>
          <a:xfrm>
            <a:off x="1181100" y="706438"/>
            <a:ext cx="4648200" cy="3486150"/>
          </a:xfrm>
          <a:ln/>
        </p:spPr>
      </p:sp>
      <p:sp>
        <p:nvSpPr>
          <p:cNvPr id="70660"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p:spPr>
        <p:txBody>
          <a:bodyPr/>
          <a:lstStyle/>
          <a:p>
            <a:fld id="{60ADCBEB-3A4B-4B49-98E8-259DEF51AAB4}" type="slidenum">
              <a:rPr lang="en-GB" smtClean="0"/>
              <a:pPr/>
              <a:t>10</a:t>
            </a:fld>
            <a:endParaRPr lang="en-GB"/>
          </a:p>
        </p:txBody>
      </p:sp>
      <p:sp>
        <p:nvSpPr>
          <p:cNvPr id="71683" name="Rectangle 1025"/>
          <p:cNvSpPr>
            <a:spLocks noGrp="1" noRot="1" noChangeAspect="1" noChangeArrowheads="1" noTextEdit="1"/>
          </p:cNvSpPr>
          <p:nvPr>
            <p:ph type="sldImg"/>
          </p:nvPr>
        </p:nvSpPr>
        <p:spPr>
          <a:xfrm>
            <a:off x="1181100" y="706438"/>
            <a:ext cx="4648200" cy="3486150"/>
          </a:xfrm>
          <a:ln/>
        </p:spPr>
      </p:sp>
      <p:sp>
        <p:nvSpPr>
          <p:cNvPr id="71684"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p:spPr>
        <p:txBody>
          <a:bodyPr/>
          <a:lstStyle/>
          <a:p>
            <a:fld id="{4289C652-C4E0-491B-B261-6E9BA9CB34C8}" type="slidenum">
              <a:rPr lang="en-GB" smtClean="0"/>
              <a:pPr/>
              <a:t>11</a:t>
            </a:fld>
            <a:endParaRPr lang="en-GB"/>
          </a:p>
        </p:txBody>
      </p:sp>
      <p:sp>
        <p:nvSpPr>
          <p:cNvPr id="72707" name="Rectangle 1025"/>
          <p:cNvSpPr>
            <a:spLocks noGrp="1" noRot="1" noChangeAspect="1" noChangeArrowheads="1" noTextEdit="1"/>
          </p:cNvSpPr>
          <p:nvPr>
            <p:ph type="sldImg"/>
          </p:nvPr>
        </p:nvSpPr>
        <p:spPr>
          <a:xfrm>
            <a:off x="1181100" y="706438"/>
            <a:ext cx="4648200" cy="3486150"/>
          </a:xfrm>
          <a:ln/>
        </p:spPr>
      </p:sp>
      <p:sp>
        <p:nvSpPr>
          <p:cNvPr id="72708"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DCF4FB2F-B0FE-4118-A829-0B925B5749C6}" type="slidenum">
              <a:rPr lang="en-GB" smtClean="0"/>
              <a:pPr/>
              <a:t>12</a:t>
            </a:fld>
            <a:endParaRPr lang="en-GB"/>
          </a:p>
        </p:txBody>
      </p:sp>
      <p:sp>
        <p:nvSpPr>
          <p:cNvPr id="73731" name="Rectangle 1025"/>
          <p:cNvSpPr>
            <a:spLocks noGrp="1" noRot="1" noChangeAspect="1" noChangeArrowheads="1" noTextEdit="1"/>
          </p:cNvSpPr>
          <p:nvPr>
            <p:ph type="sldImg"/>
          </p:nvPr>
        </p:nvSpPr>
        <p:spPr>
          <a:xfrm>
            <a:off x="1181100" y="706438"/>
            <a:ext cx="4648200" cy="3486150"/>
          </a:xfrm>
          <a:ln/>
        </p:spPr>
      </p:sp>
      <p:sp>
        <p:nvSpPr>
          <p:cNvPr id="73732"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p>
            <a:fld id="{233509D1-5610-4840-86A5-F8CF3F51DBCD}" type="slidenum">
              <a:rPr lang="en-GB" smtClean="0"/>
              <a:pPr/>
              <a:t>13</a:t>
            </a:fld>
            <a:endParaRPr lang="en-GB"/>
          </a:p>
        </p:txBody>
      </p:sp>
      <p:sp>
        <p:nvSpPr>
          <p:cNvPr id="74755" name="Rectangle 1025"/>
          <p:cNvSpPr>
            <a:spLocks noGrp="1" noRot="1" noChangeAspect="1" noChangeArrowheads="1" noTextEdit="1"/>
          </p:cNvSpPr>
          <p:nvPr>
            <p:ph type="sldImg"/>
          </p:nvPr>
        </p:nvSpPr>
        <p:spPr>
          <a:xfrm>
            <a:off x="1181100" y="706438"/>
            <a:ext cx="4648200" cy="3486150"/>
          </a:xfrm>
          <a:ln/>
        </p:spPr>
      </p:sp>
      <p:sp>
        <p:nvSpPr>
          <p:cNvPr id="74756"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p>
            <a:fld id="{774F1A42-B18D-45BA-8028-454485023858}" type="slidenum">
              <a:rPr lang="en-GB" smtClean="0"/>
              <a:pPr/>
              <a:t>14</a:t>
            </a:fld>
            <a:endParaRPr lang="en-GB"/>
          </a:p>
        </p:txBody>
      </p:sp>
      <p:sp>
        <p:nvSpPr>
          <p:cNvPr id="75779" name="Rectangle 1025"/>
          <p:cNvSpPr>
            <a:spLocks noGrp="1" noRot="1" noChangeAspect="1" noChangeArrowheads="1" noTextEdit="1"/>
          </p:cNvSpPr>
          <p:nvPr>
            <p:ph type="sldImg"/>
          </p:nvPr>
        </p:nvSpPr>
        <p:spPr>
          <a:xfrm>
            <a:off x="1181100" y="706438"/>
            <a:ext cx="4648200" cy="3486150"/>
          </a:xfrm>
          <a:ln/>
        </p:spPr>
      </p:sp>
      <p:sp>
        <p:nvSpPr>
          <p:cNvPr id="75780"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p:spPr>
        <p:txBody>
          <a:bodyPr/>
          <a:lstStyle/>
          <a:p>
            <a:fld id="{23A24EBE-883F-4964-A0DD-8BB56A72AF82}" type="slidenum">
              <a:rPr lang="en-GB" smtClean="0"/>
              <a:pPr/>
              <a:t>16</a:t>
            </a:fld>
            <a:endParaRPr lang="en-GB"/>
          </a:p>
        </p:txBody>
      </p:sp>
      <p:sp>
        <p:nvSpPr>
          <p:cNvPr id="76803" name="Rectangle 1025"/>
          <p:cNvSpPr>
            <a:spLocks noGrp="1" noRot="1" noChangeAspect="1" noChangeArrowheads="1" noTextEdit="1"/>
          </p:cNvSpPr>
          <p:nvPr>
            <p:ph type="sldImg"/>
          </p:nvPr>
        </p:nvSpPr>
        <p:spPr>
          <a:xfrm>
            <a:off x="1181100" y="706438"/>
            <a:ext cx="4648200" cy="3486150"/>
          </a:xfrm>
          <a:ln/>
        </p:spPr>
      </p:sp>
      <p:sp>
        <p:nvSpPr>
          <p:cNvPr id="76804"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p>
            <a:fld id="{DD26564F-FD43-40D6-87AD-35009A2E22BE}" type="slidenum">
              <a:rPr lang="en-GB" smtClean="0"/>
              <a:pPr/>
              <a:t>17</a:t>
            </a:fld>
            <a:endParaRPr lang="en-GB"/>
          </a:p>
        </p:txBody>
      </p:sp>
      <p:sp>
        <p:nvSpPr>
          <p:cNvPr id="77827" name="Rectangle 1025"/>
          <p:cNvSpPr>
            <a:spLocks noGrp="1" noRot="1" noChangeAspect="1" noChangeArrowheads="1" noTextEdit="1"/>
          </p:cNvSpPr>
          <p:nvPr>
            <p:ph type="sldImg"/>
          </p:nvPr>
        </p:nvSpPr>
        <p:spPr>
          <a:xfrm>
            <a:off x="1181100" y="706438"/>
            <a:ext cx="4648200" cy="3486150"/>
          </a:xfrm>
          <a:ln/>
        </p:spPr>
      </p:sp>
      <p:sp>
        <p:nvSpPr>
          <p:cNvPr id="77828"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
        <p:nvSpPr>
          <p:cNvPr id="2" name="Title 1"/>
          <p:cNvSpPr>
            <a:spLocks noGrp="1"/>
          </p:cNvSpPr>
          <p:nvPr>
            <p:ph type="ctrTitle"/>
          </p:nvPr>
        </p:nvSpPr>
        <p:spPr>
          <a:xfrm>
            <a:off x="828675" y="2292095"/>
            <a:ext cx="7572375"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828674" y="4511785"/>
            <a:ext cx="7572376"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828675" y="1600200"/>
            <a:ext cx="2547747"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491003" y="1600200"/>
            <a:ext cx="4823184"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65125"/>
            <a:ext cx="1285875"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28675" y="365125"/>
            <a:ext cx="6074172"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4181447" y="3239394"/>
            <a:ext cx="5632704"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095"/>
            <a:ext cx="4300538"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798" y="1310656"/>
            <a:ext cx="3908203"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grpSp>
        <p:nvGrpSpPr>
          <p:cNvPr id="13" name="Group 12"/>
          <p:cNvGrpSpPr/>
          <p:nvPr/>
        </p:nvGrpSpPr>
        <p:grpSpPr>
          <a:xfrm rot="10800000">
            <a:off x="0" y="5645511"/>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1"/>
            <a:ext cx="9144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
        <p:nvSpPr>
          <p:cNvPr id="2" name="Title 1"/>
          <p:cNvSpPr>
            <a:spLocks noGrp="1"/>
          </p:cNvSpPr>
          <p:nvPr>
            <p:ph type="title"/>
          </p:nvPr>
        </p:nvSpPr>
        <p:spPr>
          <a:xfrm>
            <a:off x="828675" y="2971806"/>
            <a:ext cx="7553324"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828675" y="4655956"/>
            <a:ext cx="7553324"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28675" y="1600201"/>
            <a:ext cx="3686175" cy="4571999"/>
          </a:xfrm>
        </p:spPr>
        <p:txBody>
          <a:bodyPr/>
          <a:lstStyle>
            <a:lvl5pPr>
              <a:defRPr/>
            </a:lvl5pPr>
            <a:lvl6pPr>
              <a:defRPr/>
            </a:lvl6pPr>
            <a:lvl7pPr>
              <a:defRPr/>
            </a:lvl7pPr>
            <a:lvl8pPr>
              <a:defRPr/>
            </a:lvl8pPr>
            <a:lvl9pPr>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629150" y="1600201"/>
            <a:ext cx="3686175"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828675" y="1600200"/>
            <a:ext cx="3689604"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8675" y="2424112"/>
            <a:ext cx="3689604"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24583" y="1600200"/>
            <a:ext cx="3689604"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4583" y="2424112"/>
            <a:ext cx="3689604"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828675" y="1600200"/>
            <a:ext cx="3288411"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3" name="Content Placeholder 2"/>
          <p:cNvSpPr>
            <a:spLocks noGrp="1"/>
          </p:cNvSpPr>
          <p:nvPr>
            <p:ph idx="1"/>
          </p:nvPr>
        </p:nvSpPr>
        <p:spPr>
          <a:xfrm>
            <a:off x="4231386" y="1600200"/>
            <a:ext cx="4083939"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endParaRPr lang="en-US"/>
          </a:p>
        </p:txBody>
      </p:sp>
      <p:sp>
        <p:nvSpPr>
          <p:cNvPr id="5" name="Footer Placeholder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827532" y="1219202"/>
            <a:ext cx="7488936"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Professional Practices in IT</a:t>
            </a:r>
            <a:br>
              <a:rPr lang="en-US" b="1" dirty="0"/>
            </a:br>
            <a:r>
              <a:rPr lang="en-US" sz="3200" b="1" dirty="0"/>
              <a:t>(HSS-301)</a:t>
            </a:r>
          </a:p>
        </p:txBody>
      </p:sp>
      <p:sp>
        <p:nvSpPr>
          <p:cNvPr id="3" name="Subtitle 2"/>
          <p:cNvSpPr>
            <a:spLocks noGrp="1"/>
          </p:cNvSpPr>
          <p:nvPr>
            <p:ph type="subTitle" idx="1"/>
          </p:nvPr>
        </p:nvSpPr>
        <p:spPr/>
        <p:txBody>
          <a:bodyPr/>
          <a:lstStyle/>
          <a:p>
            <a:r>
              <a:rPr lang="en-US" b="1">
                <a:solidFill>
                  <a:schemeClr val="tx1"/>
                </a:solidFill>
              </a:rPr>
              <a:t>Lecture 1</a:t>
            </a:r>
            <a:endParaRPr lang="en-US" b="1" dirty="0">
              <a:solidFill>
                <a:schemeClr val="tx1"/>
              </a:solidFill>
            </a:endParaRPr>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9550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GB"/>
              <a:t>Objectives (cont’d.)</a:t>
            </a:r>
          </a:p>
        </p:txBody>
      </p:sp>
      <p:sp>
        <p:nvSpPr>
          <p:cNvPr id="20483" name="Rectangle 2"/>
          <p:cNvSpPr>
            <a:spLocks noGrp="1" noChangeArrowheads="1"/>
          </p:cNvSpPr>
          <p:nvPr>
            <p:ph type="body" idx="1"/>
          </p:nvPr>
        </p:nvSpPr>
        <p:spPr/>
        <p:txBody>
          <a:bodyPr/>
          <a:lstStyle/>
          <a:p>
            <a:pPr marL="742950" lvl="1" indent="-285750"/>
            <a:r>
              <a:rPr lang="en-GB"/>
              <a:t>Why are organizations interested in fostering good business ethics?</a:t>
            </a:r>
          </a:p>
          <a:p>
            <a:pPr marL="742950" lvl="1" indent="-285750"/>
            <a:r>
              <a:rPr lang="en-GB"/>
              <a:t>What approach can you take to ensure ethical decision making?</a:t>
            </a:r>
          </a:p>
          <a:p>
            <a:pPr marL="742950" lvl="1" indent="-285750"/>
            <a:r>
              <a:rPr lang="en-GB"/>
              <a:t>What trends have increased the risk of using information technology in an unethical manner?</a:t>
            </a:r>
          </a:p>
        </p:txBody>
      </p:sp>
      <p:sp>
        <p:nvSpPr>
          <p:cNvPr id="20484" name="Footer Placeholder 3"/>
          <p:cNvSpPr>
            <a:spLocks noGrp="1"/>
          </p:cNvSpPr>
          <p:nvPr>
            <p:ph type="ftr" sz="quarter" idx="10"/>
          </p:nvPr>
        </p:nvSpPr>
        <p:spPr>
          <a:noFill/>
        </p:spPr>
        <p:txBody>
          <a:bodyPr/>
          <a:lstStyle/>
          <a:p>
            <a:r>
              <a:rPr lang="en-US"/>
              <a:t>Ethics in Information Technology, Fourth Edition</a:t>
            </a:r>
            <a:endParaRPr lang="en-GB"/>
          </a:p>
        </p:txBody>
      </p:sp>
      <p:sp>
        <p:nvSpPr>
          <p:cNvPr id="20485" name="Slide Number Placeholder 4"/>
          <p:cNvSpPr>
            <a:spLocks noGrp="1"/>
          </p:cNvSpPr>
          <p:nvPr>
            <p:ph type="sldNum" sz="quarter" idx="11"/>
          </p:nvPr>
        </p:nvSpPr>
        <p:spPr>
          <a:noFill/>
        </p:spPr>
        <p:txBody>
          <a:bodyPr/>
          <a:lstStyle/>
          <a:p>
            <a:fld id="{57E9C8B6-F0F1-4B2E-AFBD-3295434A968E}" type="slidenum">
              <a:rPr lang="en-GB" smtClean="0"/>
              <a:pPr/>
              <a:t>10</a:t>
            </a:fld>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1507" name="Slide Number Placeholder 4"/>
          <p:cNvSpPr>
            <a:spLocks noGrp="1"/>
          </p:cNvSpPr>
          <p:nvPr>
            <p:ph type="sldNum" sz="quarter" idx="11"/>
          </p:nvPr>
        </p:nvSpPr>
        <p:spPr>
          <a:noFill/>
        </p:spPr>
        <p:txBody>
          <a:bodyPr/>
          <a:lstStyle/>
          <a:p>
            <a:fld id="{34CC9E4E-4250-423D-8726-9A4F328E5B4D}" type="slidenum">
              <a:rPr lang="en-GB" smtClean="0"/>
              <a:pPr/>
              <a:t>11</a:t>
            </a:fld>
            <a:endParaRPr lang="en-GB" sz="1800"/>
          </a:p>
        </p:txBody>
      </p:sp>
      <p:sp>
        <p:nvSpPr>
          <p:cNvPr id="21508" name="Rectangle 1"/>
          <p:cNvSpPr>
            <a:spLocks noGrp="1" noChangeArrowheads="1"/>
          </p:cNvSpPr>
          <p:nvPr>
            <p:ph type="title"/>
          </p:nvPr>
        </p:nvSpPr>
        <p:spPr>
          <a:xfrm>
            <a:off x="457200" y="525463"/>
            <a:ext cx="8229600" cy="64135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is Ethics?</a:t>
            </a:r>
          </a:p>
        </p:txBody>
      </p:sp>
      <p:sp>
        <p:nvSpPr>
          <p:cNvPr id="21509" name="Rectangle 2"/>
          <p:cNvSpPr>
            <a:spLocks noGrp="1" noChangeArrowheads="1"/>
          </p:cNvSpPr>
          <p:nvPr>
            <p:ph type="body" idx="1"/>
          </p:nvPr>
        </p:nvSpPr>
        <p:spPr>
          <a:xfrm>
            <a:off x="457200" y="1600200"/>
            <a:ext cx="8229600" cy="4121150"/>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Moral code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Set of rules </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Establishes boundaries of generally accepted behavior</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Different rules often have contradictions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Morality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Social conventions about right and wrong</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Widely shared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Form basis for an established consensus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2531" name="Slide Number Placeholder 4"/>
          <p:cNvSpPr>
            <a:spLocks noGrp="1"/>
          </p:cNvSpPr>
          <p:nvPr>
            <p:ph type="sldNum" sz="quarter" idx="11"/>
          </p:nvPr>
        </p:nvSpPr>
        <p:spPr>
          <a:noFill/>
        </p:spPr>
        <p:txBody>
          <a:bodyPr/>
          <a:lstStyle/>
          <a:p>
            <a:fld id="{BD3856FF-91C8-42BE-A03C-8414CDD40FE8}" type="slidenum">
              <a:rPr lang="en-GB" smtClean="0"/>
              <a:pPr/>
              <a:t>12</a:t>
            </a:fld>
            <a:endParaRPr lang="en-GB" sz="1800"/>
          </a:p>
        </p:txBody>
      </p:sp>
      <p:sp>
        <p:nvSpPr>
          <p:cNvPr id="22532" name="Rectangle 1"/>
          <p:cNvSpPr>
            <a:spLocks noGrp="1" noChangeArrowheads="1"/>
          </p:cNvSpPr>
          <p:nvPr>
            <p:ph type="title"/>
          </p:nvPr>
        </p:nvSpPr>
        <p:spPr>
          <a:xfrm>
            <a:off x="457200" y="525463"/>
            <a:ext cx="8229600" cy="649287"/>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is Ethics? (cont’d.)</a:t>
            </a:r>
          </a:p>
        </p:txBody>
      </p:sp>
      <p:sp>
        <p:nvSpPr>
          <p:cNvPr id="22533" name="Rectangle 2"/>
          <p:cNvSpPr>
            <a:spLocks noGrp="1" noChangeArrowheads="1"/>
          </p:cNvSpPr>
          <p:nvPr>
            <p:ph type="body" idx="1"/>
          </p:nvPr>
        </p:nvSpPr>
        <p:spPr>
          <a:xfrm>
            <a:off x="457200" y="1600200"/>
            <a:ext cx="8229600" cy="4167188"/>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Morality may vary by: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Age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Cultural group</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Ethnic background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Religion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Life experiences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Education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Gender</a:t>
            </a:r>
          </a:p>
          <a:p>
            <a:pPr lvl="1"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3555" name="Slide Number Placeholder 4"/>
          <p:cNvSpPr>
            <a:spLocks noGrp="1"/>
          </p:cNvSpPr>
          <p:nvPr>
            <p:ph type="sldNum" sz="quarter" idx="11"/>
          </p:nvPr>
        </p:nvSpPr>
        <p:spPr>
          <a:noFill/>
        </p:spPr>
        <p:txBody>
          <a:bodyPr/>
          <a:lstStyle/>
          <a:p>
            <a:fld id="{1EFC3403-1272-47AB-9D32-2869BC1E4B11}" type="slidenum">
              <a:rPr lang="en-GB" smtClean="0"/>
              <a:pPr/>
              <a:t>13</a:t>
            </a:fld>
            <a:endParaRPr lang="en-GB" sz="1800"/>
          </a:p>
        </p:txBody>
      </p:sp>
      <p:sp>
        <p:nvSpPr>
          <p:cNvPr id="23556" name="Rectangle 1"/>
          <p:cNvSpPr>
            <a:spLocks noGrp="1" noChangeArrowheads="1"/>
          </p:cNvSpPr>
          <p:nvPr>
            <p:ph type="title"/>
          </p:nvPr>
        </p:nvSpPr>
        <p:spPr>
          <a:xfrm>
            <a:off x="457200" y="525463"/>
            <a:ext cx="8229600" cy="64135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Definition of Ethics</a:t>
            </a:r>
          </a:p>
        </p:txBody>
      </p:sp>
      <p:sp>
        <p:nvSpPr>
          <p:cNvPr id="23557" name="Rectangle 2"/>
          <p:cNvSpPr>
            <a:spLocks noGrp="1" noChangeArrowheads="1"/>
          </p:cNvSpPr>
          <p:nvPr>
            <p:ph type="body" idx="1"/>
          </p:nvPr>
        </p:nvSpPr>
        <p:spPr>
          <a:xfrm>
            <a:off x="457200" y="1600200"/>
            <a:ext cx="8229600" cy="3838575"/>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Ethics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Set of beliefs about right and wrong </a:t>
            </a:r>
            <a:r>
              <a:rPr lang="en-US"/>
              <a:t>behavior</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Virtues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Habits that incline people to do what is acceptable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Habits of unacceptable </a:t>
            </a:r>
            <a:r>
              <a:rPr lang="en-US"/>
              <a:t>behavior</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Virtues and vices define a personal value system</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Scheme of moral values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4579" name="Slide Number Placeholder 4"/>
          <p:cNvSpPr>
            <a:spLocks noGrp="1"/>
          </p:cNvSpPr>
          <p:nvPr>
            <p:ph type="sldNum" sz="quarter" idx="11"/>
          </p:nvPr>
        </p:nvSpPr>
        <p:spPr>
          <a:noFill/>
        </p:spPr>
        <p:txBody>
          <a:bodyPr/>
          <a:lstStyle/>
          <a:p>
            <a:fld id="{58B90CE8-C136-4029-AF41-96FD788DA421}" type="slidenum">
              <a:rPr lang="en-GB" smtClean="0"/>
              <a:pPr/>
              <a:t>14</a:t>
            </a:fld>
            <a:endParaRPr lang="en-GB" sz="1800"/>
          </a:p>
        </p:txBody>
      </p:sp>
      <p:sp>
        <p:nvSpPr>
          <p:cNvPr id="24580" name="Rectangle 1"/>
          <p:cNvSpPr>
            <a:spLocks noGrp="1" noChangeArrowheads="1"/>
          </p:cNvSpPr>
          <p:nvPr>
            <p:ph type="title"/>
          </p:nvPr>
        </p:nvSpPr>
        <p:spPr>
          <a:xfrm>
            <a:off x="457200" y="525463"/>
            <a:ext cx="8229600" cy="641350"/>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Importance of Integrity</a:t>
            </a:r>
          </a:p>
        </p:txBody>
      </p:sp>
      <p:sp>
        <p:nvSpPr>
          <p:cNvPr id="24581" name="Rectangle 2"/>
          <p:cNvSpPr>
            <a:spLocks noGrp="1" noChangeArrowheads="1"/>
          </p:cNvSpPr>
          <p:nvPr>
            <p:ph type="body" idx="1"/>
          </p:nvPr>
        </p:nvSpPr>
        <p:spPr>
          <a:xfrm>
            <a:off x="457200" y="1600200"/>
            <a:ext cx="8229600" cy="4579938"/>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Integrity is a cornerstone of ethical behavior</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People with integrity: </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Act in accordance with a personal code of principles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Extend to all the same respect and consideration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Apply the same moral standards in all situations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Lack of integrity emerges if you apply moral standards differently according to situation or people involved</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Many ethical dilemmas are not as simple as right versus wrong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The Difference Between Morals, </a:t>
            </a:r>
            <a:br>
              <a:rPr lang="en-US"/>
            </a:br>
            <a:r>
              <a:rPr lang="en-US"/>
              <a:t>Ethics, and Laws</a:t>
            </a:r>
          </a:p>
        </p:txBody>
      </p:sp>
      <p:sp>
        <p:nvSpPr>
          <p:cNvPr id="25603" name="Content Placeholder 2"/>
          <p:cNvSpPr>
            <a:spLocks noGrp="1"/>
          </p:cNvSpPr>
          <p:nvPr>
            <p:ph idx="1"/>
          </p:nvPr>
        </p:nvSpPr>
        <p:spPr/>
        <p:txBody>
          <a:bodyPr/>
          <a:lstStyle/>
          <a:p>
            <a:pPr eaLnBrk="1" hangingPunct="1"/>
            <a:r>
              <a:rPr lang="en-US"/>
              <a:t>Morals: one’s personal beliefs about right and wrong</a:t>
            </a:r>
          </a:p>
          <a:p>
            <a:pPr eaLnBrk="1" hangingPunct="1"/>
            <a:r>
              <a:rPr lang="en-US"/>
              <a:t>Ethics: standards or codes of behavior expected of an individual by a group</a:t>
            </a:r>
          </a:p>
          <a:p>
            <a:pPr eaLnBrk="1" hangingPunct="1"/>
            <a:r>
              <a:rPr lang="en-US"/>
              <a:t>Law: system of rules that tells us what we can and cannot do</a:t>
            </a:r>
          </a:p>
          <a:p>
            <a:pPr lvl="1" eaLnBrk="1" hangingPunct="1"/>
            <a:r>
              <a:rPr lang="en-US"/>
              <a:t>Laws are enforced by a set of institutions</a:t>
            </a:r>
          </a:p>
          <a:p>
            <a:pPr lvl="1" eaLnBrk="1" hangingPunct="1"/>
            <a:r>
              <a:rPr lang="en-US"/>
              <a:t>Legal acts conform to the law</a:t>
            </a:r>
          </a:p>
          <a:p>
            <a:pPr lvl="1" eaLnBrk="1" hangingPunct="1"/>
            <a:r>
              <a:rPr lang="en-US"/>
              <a:t>Moral acts conform to what an individual believes is the right belief of right and wrong</a:t>
            </a:r>
          </a:p>
        </p:txBody>
      </p:sp>
      <p:sp>
        <p:nvSpPr>
          <p:cNvPr id="25604"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5605" name="Slide Number Placeholder 4"/>
          <p:cNvSpPr>
            <a:spLocks noGrp="1"/>
          </p:cNvSpPr>
          <p:nvPr>
            <p:ph type="sldNum" sz="quarter" idx="11"/>
          </p:nvPr>
        </p:nvSpPr>
        <p:spPr>
          <a:noFill/>
        </p:spPr>
        <p:txBody>
          <a:bodyPr/>
          <a:lstStyle/>
          <a:p>
            <a:fld id="{68F1D642-FDA1-4CA3-BFBF-DB13EBA9EAB1}" type="slidenum">
              <a:rPr lang="en-GB" smtClean="0"/>
              <a:pPr/>
              <a:t>15</a:t>
            </a:fld>
            <a:endParaRPr lang="en-GB" sz="180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r>
              <a:rPr lang="en-GB"/>
              <a:t>Ethics in the Business World</a:t>
            </a:r>
          </a:p>
        </p:txBody>
      </p:sp>
      <p:sp>
        <p:nvSpPr>
          <p:cNvPr id="26627" name="Rectangle 2"/>
          <p:cNvSpPr>
            <a:spLocks noGrp="1" noChangeArrowheads="1"/>
          </p:cNvSpPr>
          <p:nvPr>
            <p:ph type="body" idx="1"/>
          </p:nvPr>
        </p:nvSpPr>
        <p:spPr/>
        <p:txBody>
          <a:bodyPr/>
          <a:lstStyle/>
          <a:p>
            <a:r>
              <a:rPr lang="en-GB"/>
              <a:t>Both the likelihood and the negative impact of inappropriate behavior have increased</a:t>
            </a:r>
          </a:p>
          <a:p>
            <a:r>
              <a:rPr lang="en-GB"/>
              <a:t>Several trends have increased the likelihood of unethical behavior:</a:t>
            </a:r>
          </a:p>
          <a:p>
            <a:pPr lvl="1"/>
            <a:r>
              <a:rPr lang="en-GB"/>
              <a:t>Globalization creating complex work environments</a:t>
            </a:r>
          </a:p>
          <a:p>
            <a:pPr lvl="1"/>
            <a:r>
              <a:rPr lang="en-GB"/>
              <a:t>Organizations challenged to maintain profits / revenue</a:t>
            </a:r>
          </a:p>
          <a:p>
            <a:pPr lvl="1"/>
            <a:r>
              <a:rPr lang="en-GB"/>
              <a:t>Heightened vigilance by: </a:t>
            </a:r>
          </a:p>
          <a:p>
            <a:pPr lvl="2"/>
            <a:r>
              <a:rPr lang="en-GB"/>
              <a:t>Employees</a:t>
            </a:r>
          </a:p>
          <a:p>
            <a:pPr lvl="2"/>
            <a:r>
              <a:rPr lang="en-GB"/>
              <a:t>Shareholders </a:t>
            </a:r>
          </a:p>
          <a:p>
            <a:pPr lvl="2"/>
            <a:r>
              <a:rPr lang="en-GB"/>
              <a:t>Regulatory agencies</a:t>
            </a:r>
          </a:p>
          <a:p>
            <a:endParaRPr lang="en-GB"/>
          </a:p>
        </p:txBody>
      </p:sp>
      <p:sp>
        <p:nvSpPr>
          <p:cNvPr id="26628" name="Footer Placeholder 3"/>
          <p:cNvSpPr>
            <a:spLocks noGrp="1"/>
          </p:cNvSpPr>
          <p:nvPr>
            <p:ph type="ftr" sz="quarter" idx="10"/>
          </p:nvPr>
        </p:nvSpPr>
        <p:spPr>
          <a:noFill/>
        </p:spPr>
        <p:txBody>
          <a:bodyPr/>
          <a:lstStyle/>
          <a:p>
            <a:r>
              <a:rPr lang="en-US"/>
              <a:t>Ethics in Information Technology, Fourth Edition</a:t>
            </a:r>
            <a:endParaRPr lang="en-GB"/>
          </a:p>
        </p:txBody>
      </p:sp>
      <p:sp>
        <p:nvSpPr>
          <p:cNvPr id="26629" name="Slide Number Placeholder 4"/>
          <p:cNvSpPr>
            <a:spLocks noGrp="1"/>
          </p:cNvSpPr>
          <p:nvPr>
            <p:ph type="sldNum" sz="quarter" idx="11"/>
          </p:nvPr>
        </p:nvSpPr>
        <p:spPr>
          <a:noFill/>
        </p:spPr>
        <p:txBody>
          <a:bodyPr/>
          <a:lstStyle/>
          <a:p>
            <a:fld id="{EF6343C9-FDB5-455D-99CF-4976C8E968B7}" type="slidenum">
              <a:rPr lang="en-GB" smtClean="0"/>
              <a:pPr/>
              <a:t>16</a:t>
            </a:fld>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r>
              <a:rPr lang="en-GB"/>
              <a:t>Ethics in the Business World (cont’d.)</a:t>
            </a:r>
          </a:p>
        </p:txBody>
      </p:sp>
      <p:sp>
        <p:nvSpPr>
          <p:cNvPr id="27651" name="Rectangle 2"/>
          <p:cNvSpPr>
            <a:spLocks noGrp="1" noChangeArrowheads="1"/>
          </p:cNvSpPr>
          <p:nvPr>
            <p:ph type="body" idx="1"/>
          </p:nvPr>
        </p:nvSpPr>
        <p:spPr/>
        <p:txBody>
          <a:bodyPr/>
          <a:lstStyle/>
          <a:p>
            <a:r>
              <a:rPr lang="en-GB" dirty="0"/>
              <a:t>Recent scandals in IT companies</a:t>
            </a:r>
          </a:p>
          <a:p>
            <a:pPr lvl="1"/>
            <a:r>
              <a:rPr lang="en-GB" dirty="0"/>
              <a:t>Satyam Computer Services (India)</a:t>
            </a:r>
          </a:p>
          <a:p>
            <a:pPr lvl="1"/>
            <a:r>
              <a:rPr lang="en-GB" dirty="0"/>
              <a:t>Hewlett Packard</a:t>
            </a:r>
          </a:p>
          <a:p>
            <a:pPr lvl="1"/>
            <a:r>
              <a:rPr lang="en-GB" dirty="0"/>
              <a:t>Computer Associates International</a:t>
            </a:r>
          </a:p>
          <a:p>
            <a:pPr lvl="1"/>
            <a:r>
              <a:rPr lang="en-GB" dirty="0"/>
              <a:t>IBM</a:t>
            </a:r>
          </a:p>
          <a:p>
            <a:r>
              <a:rPr lang="en-GB"/>
              <a:t>Not just executives, but even lower-level employees, can find themselves in the middle of an ethical dilemma</a:t>
            </a:r>
          </a:p>
        </p:txBody>
      </p:sp>
      <p:sp>
        <p:nvSpPr>
          <p:cNvPr id="27652" name="Footer Placeholder 3"/>
          <p:cNvSpPr>
            <a:spLocks noGrp="1"/>
          </p:cNvSpPr>
          <p:nvPr>
            <p:ph type="ftr" sz="quarter" idx="10"/>
          </p:nvPr>
        </p:nvSpPr>
        <p:spPr>
          <a:noFill/>
        </p:spPr>
        <p:txBody>
          <a:bodyPr/>
          <a:lstStyle/>
          <a:p>
            <a:r>
              <a:rPr lang="en-US"/>
              <a:t>Ethics in Information Technology, Fourth Edition</a:t>
            </a:r>
            <a:endParaRPr lang="en-GB"/>
          </a:p>
        </p:txBody>
      </p:sp>
      <p:sp>
        <p:nvSpPr>
          <p:cNvPr id="27653" name="Slide Number Placeholder 4"/>
          <p:cNvSpPr>
            <a:spLocks noGrp="1"/>
          </p:cNvSpPr>
          <p:nvPr>
            <p:ph type="sldNum" sz="quarter" idx="11"/>
          </p:nvPr>
        </p:nvSpPr>
        <p:spPr>
          <a:noFill/>
        </p:spPr>
        <p:txBody>
          <a:bodyPr/>
          <a:lstStyle/>
          <a:p>
            <a:fld id="{C4955CA3-EFD6-4BE2-B94A-652E9CF1E8C0}" type="slidenum">
              <a:rPr lang="en-GB" smtClean="0"/>
              <a:pPr/>
              <a:t>17</a:t>
            </a:fld>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8675" name="Slide Number Placeholder 4"/>
          <p:cNvSpPr>
            <a:spLocks noGrp="1"/>
          </p:cNvSpPr>
          <p:nvPr>
            <p:ph type="sldNum" sz="quarter" idx="11"/>
          </p:nvPr>
        </p:nvSpPr>
        <p:spPr>
          <a:noFill/>
        </p:spPr>
        <p:txBody>
          <a:bodyPr/>
          <a:lstStyle/>
          <a:p>
            <a:fld id="{97DE6898-F47E-498F-BB16-70C95207902A}" type="slidenum">
              <a:rPr lang="en-GB" smtClean="0"/>
              <a:pPr/>
              <a:t>18</a:t>
            </a:fld>
            <a:endParaRPr lang="en-GB" sz="1800"/>
          </a:p>
        </p:txBody>
      </p:sp>
      <p:sp>
        <p:nvSpPr>
          <p:cNvPr id="28676" name="Rectangle 1"/>
          <p:cNvSpPr>
            <a:spLocks noGrp="1" noChangeArrowheads="1"/>
          </p:cNvSpPr>
          <p:nvPr>
            <p:ph type="title"/>
          </p:nvPr>
        </p:nvSpPr>
        <p:spPr>
          <a:xfrm>
            <a:off x="457200" y="493693"/>
            <a:ext cx="8229600" cy="954107"/>
          </a:xfrm>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Why Fostering Good Business Ethics Is Important </a:t>
            </a:r>
            <a:br>
              <a:rPr lang="en-GB" dirty="0"/>
            </a:br>
            <a:endParaRPr lang="en-GB" dirty="0"/>
          </a:p>
        </p:txBody>
      </p:sp>
      <p:sp>
        <p:nvSpPr>
          <p:cNvPr id="28677" name="Rectangle 2"/>
          <p:cNvSpPr>
            <a:spLocks noGrp="1" noChangeArrowheads="1"/>
          </p:cNvSpPr>
          <p:nvPr>
            <p:ph type="body" idx="1"/>
          </p:nvPr>
        </p:nvSpPr>
        <p:spPr>
          <a:xfrm>
            <a:off x="457200" y="1600200"/>
            <a:ext cx="8229600" cy="2505075"/>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gain the good will of the community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create an organization that operates consistently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foster good business practices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protect organization/employees from legal action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avoid </a:t>
            </a:r>
            <a:r>
              <a:rPr lang="en-US"/>
              <a:t>unfavorable</a:t>
            </a:r>
            <a:r>
              <a:rPr lang="en-GB"/>
              <a:t> publicity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29699" name="Slide Number Placeholder 4"/>
          <p:cNvSpPr>
            <a:spLocks noGrp="1"/>
          </p:cNvSpPr>
          <p:nvPr>
            <p:ph type="sldNum" sz="quarter" idx="11"/>
          </p:nvPr>
        </p:nvSpPr>
        <p:spPr>
          <a:noFill/>
        </p:spPr>
        <p:txBody>
          <a:bodyPr/>
          <a:lstStyle/>
          <a:p>
            <a:fld id="{AD907D9D-CE2B-45EC-983B-2BE4AC99FFD0}" type="slidenum">
              <a:rPr lang="en-GB" smtClean="0"/>
              <a:pPr/>
              <a:t>19</a:t>
            </a:fld>
            <a:endParaRPr lang="en-GB" sz="1800"/>
          </a:p>
        </p:txBody>
      </p:sp>
      <p:sp>
        <p:nvSpPr>
          <p:cNvPr id="29700" name="Rectangle 1"/>
          <p:cNvSpPr>
            <a:spLocks noGrp="1" noChangeArrowheads="1"/>
          </p:cNvSpPr>
          <p:nvPr>
            <p:ph type="title"/>
          </p:nvPr>
        </p:nvSpPr>
        <p:spPr>
          <a:xfrm>
            <a:off x="457200" y="493693"/>
            <a:ext cx="8229600" cy="954107"/>
          </a:xfrm>
        </p:spPr>
        <p:txBody>
          <a:bodyPr>
            <a:spAutoFit/>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     Gaining the Good Will of the Community</a:t>
            </a:r>
            <a:br>
              <a:rPr lang="en-GB" dirty="0"/>
            </a:br>
            <a:endParaRPr lang="en-GB" dirty="0"/>
          </a:p>
        </p:txBody>
      </p:sp>
      <p:sp>
        <p:nvSpPr>
          <p:cNvPr id="29701" name="Rectangle 2"/>
          <p:cNvSpPr>
            <a:spLocks noGrp="1" noChangeArrowheads="1"/>
          </p:cNvSpPr>
          <p:nvPr>
            <p:ph type="body" idx="1"/>
          </p:nvPr>
        </p:nvSpPr>
        <p:spPr>
          <a:xfrm>
            <a:off x="457200" y="1661160"/>
            <a:ext cx="8229600" cy="3132124"/>
          </a:xfrm>
        </p:spPr>
        <p:txBody>
          <a:bodyPr wrap="square">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Organizations have fundamental responsibilities to society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Declared in formal statement of company’s principles or beliefs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Include:</a:t>
            </a: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Making contributions to charitable organizations and non profit institutions</a:t>
            </a: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Providing benefits for employees in excess of legal requirements</a:t>
            </a:r>
          </a:p>
          <a:p>
            <a:pPr lvl="2"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Choosing economic opportunities that might be more socially desirable than profitable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Information</a:t>
            </a:r>
          </a:p>
        </p:txBody>
      </p:sp>
      <p:sp>
        <p:nvSpPr>
          <p:cNvPr id="3" name="Content Placeholder 2"/>
          <p:cNvSpPr>
            <a:spLocks noGrp="1"/>
          </p:cNvSpPr>
          <p:nvPr>
            <p:ph idx="1"/>
          </p:nvPr>
        </p:nvSpPr>
        <p:spPr/>
        <p:txBody>
          <a:bodyPr>
            <a:normAutofit/>
          </a:bodyPr>
          <a:lstStyle/>
          <a:p>
            <a:r>
              <a:rPr lang="en-US" dirty="0"/>
              <a:t>Course Code: </a:t>
            </a:r>
          </a:p>
          <a:p>
            <a:pPr marL="457200" lvl="1" indent="0">
              <a:buNone/>
            </a:pPr>
            <a:r>
              <a:rPr lang="en-US" dirty="0"/>
              <a:t>    		HSS-301</a:t>
            </a:r>
          </a:p>
          <a:p>
            <a:r>
              <a:rPr lang="en-US" dirty="0"/>
              <a:t>Course Name</a:t>
            </a:r>
          </a:p>
          <a:p>
            <a:pPr marL="457200" lvl="1" indent="0">
              <a:buNone/>
            </a:pPr>
            <a:r>
              <a:rPr lang="en-US" dirty="0"/>
              <a:t>		Professional Practices in IT</a:t>
            </a:r>
          </a:p>
          <a:p>
            <a:r>
              <a:rPr lang="en-US" dirty="0"/>
              <a:t>Course Objective:</a:t>
            </a:r>
          </a:p>
          <a:p>
            <a:pPr marL="457200" lvl="1" indent="0" algn="just">
              <a:buNone/>
            </a:pPr>
            <a:r>
              <a:rPr lang="en-US" dirty="0"/>
              <a:t>The objective  of the course is to make students aware of their professional responsibilities when they will work in IT sector. The course will teach students about the historical, social, ethical, economical and professional issues related to IT profession. </a:t>
            </a:r>
          </a:p>
          <a:p>
            <a:endParaRPr lang="en-US" dirty="0"/>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pPr algn="ctr"/>
              <a:t>2</a:t>
            </a:fld>
            <a:endParaRPr lang="en-US" dirty="0"/>
          </a:p>
        </p:txBody>
      </p:sp>
    </p:spTree>
    <p:extLst>
      <p:ext uri="{BB962C8B-B14F-4D97-AF65-F5344CB8AC3E}">
        <p14:creationId xmlns:p14="http://schemas.microsoft.com/office/powerpoint/2010/main" val="332342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30723" name="Slide Number Placeholder 4"/>
          <p:cNvSpPr>
            <a:spLocks noGrp="1"/>
          </p:cNvSpPr>
          <p:nvPr>
            <p:ph type="sldNum" sz="quarter" idx="11"/>
          </p:nvPr>
        </p:nvSpPr>
        <p:spPr>
          <a:noFill/>
        </p:spPr>
        <p:txBody>
          <a:bodyPr/>
          <a:lstStyle/>
          <a:p>
            <a:fld id="{332808CB-6D33-40A8-B34F-B337F7AC1572}" type="slidenum">
              <a:rPr lang="en-GB" smtClean="0"/>
              <a:pPr/>
              <a:t>20</a:t>
            </a:fld>
            <a:endParaRPr lang="en-GB" sz="1800"/>
          </a:p>
        </p:txBody>
      </p:sp>
      <p:sp>
        <p:nvSpPr>
          <p:cNvPr id="30725" name="Rectangle 2"/>
          <p:cNvSpPr>
            <a:spLocks noGrp="1" noChangeArrowheads="1"/>
          </p:cNvSpPr>
          <p:nvPr>
            <p:ph type="body" idx="1"/>
          </p:nvPr>
        </p:nvSpPr>
        <p:spPr>
          <a:xfrm>
            <a:off x="457200" y="1600200"/>
            <a:ext cx="8229600" cy="1900238"/>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Socially responsible activities create good will</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Good will makes it easier for corporations to conduct business</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
        <p:nvSpPr>
          <p:cNvPr id="2" name="Title 1">
            <a:extLst>
              <a:ext uri="{FF2B5EF4-FFF2-40B4-BE49-F238E27FC236}">
                <a16:creationId xmlns:a16="http://schemas.microsoft.com/office/drawing/2014/main" id="{89BB1090-3219-4759-8C35-FC763A307AEB}"/>
              </a:ext>
            </a:extLst>
          </p:cNvPr>
          <p:cNvSpPr>
            <a:spLocks noGrp="1"/>
          </p:cNvSpPr>
          <p:nvPr>
            <p:ph type="title"/>
          </p:nvPr>
        </p:nvSpPr>
        <p:spPr/>
        <p:txBody>
          <a:bodyPr/>
          <a:lstStyle/>
          <a:p>
            <a:r>
              <a:rPr lang="en-GB" dirty="0"/>
              <a:t>Gaining the Good Will of the Community (cont’d)</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t>Creating an Organization That Operates Consistently</a:t>
            </a:r>
            <a:endParaRPr lang="en-US"/>
          </a:p>
        </p:txBody>
      </p:sp>
      <p:sp>
        <p:nvSpPr>
          <p:cNvPr id="31747" name="Content Placeholder 2"/>
          <p:cNvSpPr>
            <a:spLocks noGrp="1"/>
          </p:cNvSpPr>
          <p:nvPr>
            <p:ph idx="1"/>
          </p:nvPr>
        </p:nvSpPr>
        <p:spPr/>
        <p:txBody>
          <a:bodyPr/>
          <a:lstStyle/>
          <a:p>
            <a:r>
              <a:rPr lang="en-US"/>
              <a:t>Consistency ensures that employees:</a:t>
            </a:r>
          </a:p>
          <a:p>
            <a:pPr lvl="1"/>
            <a:r>
              <a:rPr lang="en-US"/>
              <a:t>Know what is expected of them</a:t>
            </a:r>
          </a:p>
          <a:p>
            <a:pPr lvl="1"/>
            <a:r>
              <a:rPr lang="en-US"/>
              <a:t>Can employ the organization’s values to help them in decision making</a:t>
            </a:r>
          </a:p>
          <a:p>
            <a:r>
              <a:rPr lang="en-US"/>
              <a:t>Consistency also means that shareholders, customers, suppliers, and community know what they can expect of the organization</a:t>
            </a:r>
          </a:p>
          <a:p>
            <a:endParaRPr lang="en-US"/>
          </a:p>
        </p:txBody>
      </p:sp>
      <p:sp>
        <p:nvSpPr>
          <p:cNvPr id="31748" name="Footer Placeholder 3"/>
          <p:cNvSpPr>
            <a:spLocks noGrp="1"/>
          </p:cNvSpPr>
          <p:nvPr>
            <p:ph type="ftr" sz="quarter" idx="10"/>
          </p:nvPr>
        </p:nvSpPr>
        <p:spPr>
          <a:noFill/>
        </p:spPr>
        <p:txBody>
          <a:bodyPr/>
          <a:lstStyle/>
          <a:p>
            <a:r>
              <a:rPr lang="en-US"/>
              <a:t>Ethics in Information Technology, Fourth Edition</a:t>
            </a:r>
            <a:endParaRPr lang="en-GB" sz="1800"/>
          </a:p>
        </p:txBody>
      </p:sp>
      <p:sp>
        <p:nvSpPr>
          <p:cNvPr id="31749" name="Slide Number Placeholder 4"/>
          <p:cNvSpPr>
            <a:spLocks noGrp="1"/>
          </p:cNvSpPr>
          <p:nvPr>
            <p:ph type="sldNum" sz="quarter" idx="11"/>
          </p:nvPr>
        </p:nvSpPr>
        <p:spPr>
          <a:noFill/>
        </p:spPr>
        <p:txBody>
          <a:bodyPr/>
          <a:lstStyle/>
          <a:p>
            <a:fld id="{C8A8D7DE-B779-4CD2-B598-BD3AA35C90F7}" type="slidenum">
              <a:rPr lang="en-GB" smtClean="0"/>
              <a:pPr/>
              <a:t>21</a:t>
            </a:fld>
            <a:endParaRPr lang="en-GB" sz="18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endParaRPr lang="en-US" dirty="0"/>
          </a:p>
          <a:p>
            <a:r>
              <a:rPr lang="en-US" dirty="0"/>
              <a:t>Assignments ………………..   10%</a:t>
            </a:r>
          </a:p>
          <a:p>
            <a:r>
              <a:rPr lang="en-US" dirty="0"/>
              <a:t>Quizzes …………………………  10%</a:t>
            </a:r>
          </a:p>
          <a:p>
            <a:r>
              <a:rPr lang="en-US" dirty="0"/>
              <a:t>Presentation…………………   15%</a:t>
            </a:r>
          </a:p>
          <a:p>
            <a:r>
              <a:rPr lang="en-US" dirty="0"/>
              <a:t>Class Participation.……….   05%</a:t>
            </a:r>
          </a:p>
          <a:p>
            <a:r>
              <a:rPr lang="en-US" dirty="0"/>
              <a:t>Midterm……………………….   20%</a:t>
            </a:r>
          </a:p>
          <a:p>
            <a:r>
              <a:rPr lang="en-US" dirty="0"/>
              <a:t>Final …………………………….   40%</a:t>
            </a:r>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pPr algn="ctr"/>
              <a:t>3</a:t>
            </a:fld>
            <a:endParaRPr lang="en-US" dirty="0"/>
          </a:p>
        </p:txBody>
      </p:sp>
    </p:spTree>
    <p:extLst>
      <p:ext uri="{BB962C8B-B14F-4D97-AF65-F5344CB8AC3E}">
        <p14:creationId xmlns:p14="http://schemas.microsoft.com/office/powerpoint/2010/main" val="70542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Learning Outcomes</a:t>
            </a:r>
          </a:p>
        </p:txBody>
      </p:sp>
      <p:sp>
        <p:nvSpPr>
          <p:cNvPr id="3" name="Content Placeholder 2"/>
          <p:cNvSpPr>
            <a:spLocks noGrp="1"/>
          </p:cNvSpPr>
          <p:nvPr>
            <p:ph idx="1"/>
          </p:nvPr>
        </p:nvSpPr>
        <p:spPr/>
        <p:txBody>
          <a:bodyPr/>
          <a:lstStyle/>
          <a:p>
            <a:r>
              <a:rPr lang="en-US" dirty="0"/>
              <a:t>Describe positive and negative ways in which computer technology alters modes of social interaction at the personal level</a:t>
            </a:r>
          </a:p>
          <a:p>
            <a:r>
              <a:rPr lang="en-US" dirty="0"/>
              <a:t>Evaluate ethical / social tradeoffs in technical decisions</a:t>
            </a:r>
          </a:p>
          <a:p>
            <a:r>
              <a:rPr lang="en-US" dirty="0"/>
              <a:t>Evaluate the professional code of ethics from the ACM, the IEEE Computer Society, and other organizations</a:t>
            </a:r>
          </a:p>
          <a:p>
            <a:r>
              <a:rPr lang="en-US" dirty="0"/>
              <a:t>Identify contemporary examples of intangible digital intellectual property</a:t>
            </a:r>
          </a:p>
          <a:p>
            <a:r>
              <a:rPr lang="en-US" dirty="0"/>
              <a:t>Investigate the impact of technological solutions to privacy problems</a:t>
            </a:r>
          </a:p>
        </p:txBody>
      </p:sp>
      <p:sp>
        <p:nvSpPr>
          <p:cNvPr id="4" name="Slide Number Placeholder 3"/>
          <p:cNvSpPr>
            <a:spLocks noGrp="1"/>
          </p:cNvSpPr>
          <p:nvPr>
            <p:ph type="sldNum" sz="quarter" idx="12"/>
          </p:nvPr>
        </p:nvSpPr>
        <p:spPr/>
        <p:txBody>
          <a:bodyPr/>
          <a:lstStyle/>
          <a:p>
            <a:fld id="{0FF54DE5-C571-48E8-A5BC-B369434E2F44}" type="slidenum">
              <a:rPr lang="en-US" smtClean="0"/>
              <a:pPr/>
              <a:t>4</a:t>
            </a:fld>
            <a:endParaRPr lang="en-US"/>
          </a:p>
        </p:txBody>
      </p:sp>
    </p:spTree>
    <p:extLst>
      <p:ext uri="{BB962C8B-B14F-4D97-AF65-F5344CB8AC3E}">
        <p14:creationId xmlns:p14="http://schemas.microsoft.com/office/powerpoint/2010/main" val="54470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Resources</a:t>
            </a:r>
          </a:p>
        </p:txBody>
      </p:sp>
      <p:sp>
        <p:nvSpPr>
          <p:cNvPr id="3" name="Content Placeholder 2"/>
          <p:cNvSpPr>
            <a:spLocks noGrp="1"/>
          </p:cNvSpPr>
          <p:nvPr>
            <p:ph idx="1"/>
          </p:nvPr>
        </p:nvSpPr>
        <p:spPr/>
        <p:txBody>
          <a:bodyPr/>
          <a:lstStyle/>
          <a:p>
            <a:r>
              <a:rPr lang="en-US" dirty="0"/>
              <a:t>Ethics for the Information Age, M.J. Quinn, 6</a:t>
            </a:r>
            <a:r>
              <a:rPr lang="en-US" baseline="30000" dirty="0"/>
              <a:t>th</a:t>
            </a:r>
            <a:r>
              <a:rPr lang="en-US" dirty="0"/>
              <a:t> Edition, Pearson Education</a:t>
            </a:r>
          </a:p>
          <a:p>
            <a:r>
              <a:rPr lang="en-US" dirty="0"/>
              <a:t>Ethical and Social Issues in Information Age, J. M. </a:t>
            </a:r>
            <a:r>
              <a:rPr lang="en-US" dirty="0" err="1"/>
              <a:t>Kizza</a:t>
            </a:r>
            <a:r>
              <a:rPr lang="en-US" dirty="0"/>
              <a:t>, 5</a:t>
            </a:r>
            <a:r>
              <a:rPr lang="en-US" baseline="30000" dirty="0"/>
              <a:t>th</a:t>
            </a:r>
            <a:r>
              <a:rPr lang="en-US" dirty="0"/>
              <a:t> Edition, Springer-Verlag</a:t>
            </a:r>
          </a:p>
          <a:p>
            <a:r>
              <a:rPr lang="en-US" dirty="0"/>
              <a:t>Ethics in Information Technology, G. Reynolds, 5</a:t>
            </a:r>
            <a:r>
              <a:rPr lang="en-US" baseline="30000" dirty="0"/>
              <a:t>th</a:t>
            </a:r>
            <a:r>
              <a:rPr lang="en-US" dirty="0"/>
              <a:t> Edition, Cengage Course Technology</a:t>
            </a:r>
          </a:p>
          <a:p>
            <a:r>
              <a:rPr lang="en-US" dirty="0"/>
              <a:t>A Gift of Fire, Social, Legal, and Ethical Issues for Computing Technology, S. </a:t>
            </a:r>
            <a:r>
              <a:rPr lang="en-US" dirty="0" err="1"/>
              <a:t>Baase</a:t>
            </a:r>
            <a:r>
              <a:rPr lang="en-US" dirty="0"/>
              <a:t>, 4</a:t>
            </a:r>
            <a:r>
              <a:rPr lang="en-US" baseline="30000" dirty="0"/>
              <a:t>th</a:t>
            </a:r>
            <a:r>
              <a:rPr lang="en-US" dirty="0"/>
              <a:t> Edition, Pearson Inc</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pPr/>
              <a:t>5</a:t>
            </a:fld>
            <a:endParaRPr lang="en-US"/>
          </a:p>
        </p:txBody>
      </p:sp>
    </p:spTree>
    <p:extLst>
      <p:ext uri="{BB962C8B-B14F-4D97-AF65-F5344CB8AC3E}">
        <p14:creationId xmlns:p14="http://schemas.microsoft.com/office/powerpoint/2010/main" val="329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Zero</a:t>
            </a:r>
          </a:p>
        </p:txBody>
      </p:sp>
      <p:sp>
        <p:nvSpPr>
          <p:cNvPr id="3" name="Content Placeholder 2"/>
          <p:cNvSpPr>
            <a:spLocks noGrp="1"/>
          </p:cNvSpPr>
          <p:nvPr>
            <p:ph idx="1"/>
          </p:nvPr>
        </p:nvSpPr>
        <p:spPr/>
        <p:txBody>
          <a:bodyPr/>
          <a:lstStyle/>
          <a:p>
            <a:r>
              <a:rPr lang="en-US" dirty="0"/>
              <a:t>Read “the little book of plagiarism” published by HEC.</a:t>
            </a:r>
          </a:p>
        </p:txBody>
      </p:sp>
      <p:sp>
        <p:nvSpPr>
          <p:cNvPr id="4" name="Slide Number Placeholder 3"/>
          <p:cNvSpPr>
            <a:spLocks noGrp="1"/>
          </p:cNvSpPr>
          <p:nvPr>
            <p:ph type="sldNum" sz="quarter" idx="12"/>
          </p:nvPr>
        </p:nvSpPr>
        <p:spPr/>
        <p:txBody>
          <a:bodyPr/>
          <a:lstStyle/>
          <a:p>
            <a:fld id="{0FF54DE5-C571-48E8-A5BC-B369434E2F44}" type="slidenum">
              <a:rPr lang="en-US" smtClean="0"/>
              <a:pPr/>
              <a:t>6</a:t>
            </a:fld>
            <a:endParaRPr lang="en-US"/>
          </a:p>
        </p:txBody>
      </p:sp>
    </p:spTree>
    <p:extLst>
      <p:ext uri="{BB962C8B-B14F-4D97-AF65-F5344CB8AC3E}">
        <p14:creationId xmlns:p14="http://schemas.microsoft.com/office/powerpoint/2010/main" val="345187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p:txBody>
          <a:bodyPr/>
          <a:lstStyle/>
          <a:p>
            <a:r>
              <a:rPr lang="en-US" dirty="0"/>
              <a:t>What is it?</a:t>
            </a:r>
          </a:p>
          <a:p>
            <a:r>
              <a:rPr lang="en-US" dirty="0"/>
              <a:t>Positive reasons for not plagiarizing</a:t>
            </a:r>
          </a:p>
          <a:p>
            <a:r>
              <a:rPr lang="en-US" dirty="0"/>
              <a:t>Copying from single/multiple sources</a:t>
            </a:r>
          </a:p>
          <a:p>
            <a:r>
              <a:rPr lang="en-US" dirty="0"/>
              <a:t>Paraphrasing, collusion</a:t>
            </a:r>
          </a:p>
          <a:p>
            <a:r>
              <a:rPr lang="en-US" dirty="0"/>
              <a:t>How to avoid it?</a:t>
            </a:r>
          </a:p>
          <a:p>
            <a:r>
              <a:rPr lang="en-US" dirty="0"/>
              <a:t>Reference list VS bibliography</a:t>
            </a:r>
          </a:p>
          <a:p>
            <a:r>
              <a:rPr lang="en-US" dirty="0"/>
              <a:t>Plagiarism detection</a:t>
            </a:r>
          </a:p>
          <a:p>
            <a:r>
              <a:rPr lang="en-US" dirty="0"/>
              <a:t>Penalty</a:t>
            </a:r>
          </a:p>
        </p:txBody>
      </p:sp>
      <p:sp>
        <p:nvSpPr>
          <p:cNvPr id="4" name="Slide Number Placeholder 3"/>
          <p:cNvSpPr>
            <a:spLocks noGrp="1"/>
          </p:cNvSpPr>
          <p:nvPr>
            <p:ph type="sldNum" sz="quarter" idx="12"/>
          </p:nvPr>
        </p:nvSpPr>
        <p:spPr/>
        <p:txBody>
          <a:bodyPr/>
          <a:lstStyle/>
          <a:p>
            <a:fld id="{0FF54DE5-C571-48E8-A5BC-B369434E2F44}" type="slidenum">
              <a:rPr lang="en-US" smtClean="0"/>
              <a:pPr/>
              <a:t>7</a:t>
            </a:fld>
            <a:endParaRPr lang="en-US"/>
          </a:p>
        </p:txBody>
      </p:sp>
    </p:spTree>
    <p:extLst>
      <p:ext uri="{BB962C8B-B14F-4D97-AF65-F5344CB8AC3E}">
        <p14:creationId xmlns:p14="http://schemas.microsoft.com/office/powerpoint/2010/main" val="393758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ctrTitle"/>
          </p:nvPr>
        </p:nvSpPr>
        <p:spPr>
          <a:xfrm>
            <a:off x="609600" y="1447800"/>
            <a:ext cx="8001000" cy="2209800"/>
          </a:xfrm>
        </p:spPr>
        <p:txBody>
          <a:bodyPr/>
          <a:lstStyle/>
          <a:p>
            <a:pPr eaLnBrk="1" hangingPunct="1"/>
            <a:r>
              <a:rPr lang="en-GB" sz="4400"/>
              <a:t>Ethics in Information Technology, Fourth Edition</a:t>
            </a:r>
            <a:endParaRPr lang="en-US" sz="3200" i="1"/>
          </a:p>
        </p:txBody>
      </p:sp>
      <p:sp>
        <p:nvSpPr>
          <p:cNvPr id="18435"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sz="3400" i="1"/>
              <a:t>Chapter 1</a:t>
            </a:r>
          </a:p>
          <a:p>
            <a:pPr eaLnBrk="1" hangingPunct="1">
              <a:lnSpc>
                <a:spcPct val="90000"/>
              </a:lnSpc>
              <a:spcBef>
                <a:spcPts val="900"/>
              </a:spcBef>
            </a:pPr>
            <a:r>
              <a:rPr lang="en-GB" sz="3200" i="1"/>
              <a:t>An Overview of Ethics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GB"/>
              <a:t>Objectives</a:t>
            </a:r>
          </a:p>
        </p:txBody>
      </p:sp>
      <p:sp>
        <p:nvSpPr>
          <p:cNvPr id="19459" name="Rectangle 2"/>
          <p:cNvSpPr>
            <a:spLocks noGrp="1" noChangeArrowheads="1"/>
          </p:cNvSpPr>
          <p:nvPr>
            <p:ph type="body" idx="1"/>
          </p:nvPr>
        </p:nvSpPr>
        <p:spPr/>
        <p:txBody>
          <a:bodyPr/>
          <a:lstStyle/>
          <a:p>
            <a:pPr marL="344488" indent="-344488"/>
            <a:r>
              <a:rPr lang="en-US"/>
              <a:t>As you read this chapter, consider the following questions:</a:t>
            </a:r>
          </a:p>
          <a:p>
            <a:pPr marL="798513" lvl="1" indent="-285750"/>
            <a:r>
              <a:rPr lang="en-GB"/>
              <a:t>What is ethics, and why is it important to act according to a code of ethics?</a:t>
            </a:r>
          </a:p>
          <a:p>
            <a:pPr marL="798513" lvl="1" indent="-285750"/>
            <a:r>
              <a:rPr lang="en-GB"/>
              <a:t>Why is business ethics becoming increasingly important?</a:t>
            </a:r>
          </a:p>
          <a:p>
            <a:pPr marL="798513" lvl="1" indent="-285750"/>
            <a:r>
              <a:rPr lang="en-GB"/>
              <a:t>What are organizations doing to improve their business ethics?</a:t>
            </a:r>
          </a:p>
          <a:p>
            <a:pPr marL="798513" lvl="1" indent="-285750"/>
            <a:endParaRPr lang="en-GB"/>
          </a:p>
        </p:txBody>
      </p:sp>
      <p:sp>
        <p:nvSpPr>
          <p:cNvPr id="19460" name="Footer Placeholder 3"/>
          <p:cNvSpPr>
            <a:spLocks noGrp="1"/>
          </p:cNvSpPr>
          <p:nvPr>
            <p:ph type="ftr" sz="quarter" idx="10"/>
          </p:nvPr>
        </p:nvSpPr>
        <p:spPr>
          <a:noFill/>
        </p:spPr>
        <p:txBody>
          <a:bodyPr/>
          <a:lstStyle/>
          <a:p>
            <a:r>
              <a:rPr lang="en-US"/>
              <a:t>Ethics in Information Technology, Fourth Edition</a:t>
            </a:r>
            <a:endParaRPr lang="en-GB"/>
          </a:p>
        </p:txBody>
      </p:sp>
      <p:sp>
        <p:nvSpPr>
          <p:cNvPr id="19461" name="Slide Number Placeholder 4"/>
          <p:cNvSpPr>
            <a:spLocks noGrp="1"/>
          </p:cNvSpPr>
          <p:nvPr>
            <p:ph type="sldNum" sz="quarter" idx="11"/>
          </p:nvPr>
        </p:nvSpPr>
        <p:spPr>
          <a:noFill/>
        </p:spPr>
        <p:txBody>
          <a:bodyPr/>
          <a:lstStyle/>
          <a:p>
            <a:fld id="{7716068B-C9AD-489D-BDB7-AE4474463BF3}" type="slidenum">
              <a:rPr lang="en-GB" smtClean="0"/>
              <a:pPr/>
              <a:t>9</a:t>
            </a:fld>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terms/"/>
    <ds:schemaRef ds:uri="http://purl.org/dc/dcmitype/"/>
    <ds:schemaRef ds:uri="4873beb7-5857-4685-be1f-d57550cc96cc"/>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2720</TotalTime>
  <Words>1010</Words>
  <Application>Microsoft Office PowerPoint</Application>
  <PresentationFormat>On-screen Show (4:3)</PresentationFormat>
  <Paragraphs>175</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Euphemia</vt:lpstr>
      <vt:lpstr>Plantagenet Cherokee</vt:lpstr>
      <vt:lpstr>Wingdings</vt:lpstr>
      <vt:lpstr>Academic Literature 16x9</vt:lpstr>
      <vt:lpstr>Professional Practices in IT (HSS-301)</vt:lpstr>
      <vt:lpstr>Course Information</vt:lpstr>
      <vt:lpstr>Marks Distribution</vt:lpstr>
      <vt:lpstr>Course Learning Outcomes</vt:lpstr>
      <vt:lpstr>Recommended Resources</vt:lpstr>
      <vt:lpstr>Assignment Zero</vt:lpstr>
      <vt:lpstr>Plagiarism</vt:lpstr>
      <vt:lpstr>Ethics in Information Technology, Fourth Edition</vt:lpstr>
      <vt:lpstr>Objectives</vt:lpstr>
      <vt:lpstr>Objectives (cont’d.)</vt:lpstr>
      <vt:lpstr>What is Ethics?</vt:lpstr>
      <vt:lpstr>What is Ethics? (cont’d.)</vt:lpstr>
      <vt:lpstr>Definition of Ethics</vt:lpstr>
      <vt:lpstr>The Importance of Integrity</vt:lpstr>
      <vt:lpstr>The Difference Between Morals,  Ethics, and Laws</vt:lpstr>
      <vt:lpstr>Ethics in the Business World</vt:lpstr>
      <vt:lpstr>Ethics in the Business World (cont’d.)</vt:lpstr>
      <vt:lpstr>Why Fostering Good Business Ethics Is Important  </vt:lpstr>
      <vt:lpstr>     Gaining the Good Will of the Community </vt:lpstr>
      <vt:lpstr>Gaining the Good Will of the Community (cont’d)</vt:lpstr>
      <vt:lpstr>Creating an Organization That Operates Consistently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Muzafar Khan</dc:creator>
  <cp:lastModifiedBy>Dr. Kamlesh Kumar</cp:lastModifiedBy>
  <cp:revision>61</cp:revision>
  <cp:lastPrinted>2017-02-06T06:50:55Z</cp:lastPrinted>
  <dcterms:created xsi:type="dcterms:W3CDTF">2017-02-03T06:11:36Z</dcterms:created>
  <dcterms:modified xsi:type="dcterms:W3CDTF">2023-02-19T17:29:23Z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