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1" r:id="rId14"/>
    <p:sldId id="268" r:id="rId15"/>
    <p:sldId id="272" r:id="rId16"/>
    <p:sldId id="270" r:id="rId17"/>
    <p:sldId id="269" r:id="rId18"/>
    <p:sldId id="274" r:id="rId19"/>
    <p:sldId id="273"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18-Oct-22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Software 	Quality Engineering</a:t>
            </a:r>
            <a:endParaRPr lang="en-US" b="1" dirty="0"/>
          </a:p>
        </p:txBody>
      </p:sp>
      <p:sp>
        <p:nvSpPr>
          <p:cNvPr id="3" name="Subtitle 2"/>
          <p:cNvSpPr>
            <a:spLocks noGrp="1"/>
          </p:cNvSpPr>
          <p:nvPr>
            <p:ph type="subTitle" idx="1"/>
          </p:nvPr>
        </p:nvSpPr>
        <p:spPr/>
        <p:txBody>
          <a:bodyPr/>
          <a:lstStyle/>
          <a:p>
            <a:r>
              <a:rPr lang="en-US" b="1" dirty="0" smtClean="0"/>
              <a:t>Lecture 2 &amp; 3</a:t>
            </a:r>
            <a:endParaRPr lang="en-US" b="1" dirty="0"/>
          </a:p>
        </p:txBody>
      </p:sp>
    </p:spTree>
    <p:extLst>
      <p:ext uri="{BB962C8B-B14F-4D97-AF65-F5344CB8AC3E}">
        <p14:creationId xmlns:p14="http://schemas.microsoft.com/office/powerpoint/2010/main" val="186495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all" dirty="0"/>
              <a:t>BENEFITS OF TOTAL QUALITY MANAGEMENT</a:t>
            </a:r>
            <a:br>
              <a:rPr lang="en-US" cap="all" dirty="0"/>
            </a:br>
            <a:endParaRPr lang="en-US" dirty="0"/>
          </a:p>
        </p:txBody>
      </p:sp>
      <p:sp>
        <p:nvSpPr>
          <p:cNvPr id="3" name="Content Placeholder 2"/>
          <p:cNvSpPr>
            <a:spLocks noGrp="1"/>
          </p:cNvSpPr>
          <p:nvPr>
            <p:ph idx="1"/>
          </p:nvPr>
        </p:nvSpPr>
        <p:spPr/>
        <p:txBody>
          <a:bodyPr/>
          <a:lstStyle/>
          <a:p>
            <a:r>
              <a:rPr lang="en-US" i="1" dirty="0"/>
              <a:t>Total quality management (TQM) as a term to describe an organization's quality policy and procedure has fallen out of favor as international standards for quality management have been developed. Please see our series of pages on quality management systems for more information</a:t>
            </a:r>
            <a:r>
              <a:rPr lang="en-US" i="1" dirty="0" smtClean="0"/>
              <a:t>.</a:t>
            </a:r>
          </a:p>
          <a:p>
            <a:r>
              <a:rPr lang="en-US" dirty="0"/>
              <a:t>Strengthened competitive position</a:t>
            </a:r>
          </a:p>
          <a:p>
            <a:r>
              <a:rPr lang="en-US" dirty="0"/>
              <a:t>Adaptability to changing or emerging market conditions and to environmental and other government regulations</a:t>
            </a:r>
          </a:p>
          <a:p>
            <a:r>
              <a:rPr lang="en-US" dirty="0"/>
              <a:t>Higher productivity</a:t>
            </a:r>
          </a:p>
          <a:p>
            <a:r>
              <a:rPr lang="en-US" dirty="0"/>
              <a:t>Enhanced market image</a:t>
            </a:r>
          </a:p>
          <a:p>
            <a:r>
              <a:rPr lang="en-US" dirty="0"/>
              <a:t>Elimination of defects and waste</a:t>
            </a:r>
          </a:p>
          <a:p>
            <a:endParaRPr lang="en-US" dirty="0"/>
          </a:p>
        </p:txBody>
      </p:sp>
    </p:spTree>
    <p:extLst>
      <p:ext uri="{BB962C8B-B14F-4D97-AF65-F5344CB8AC3E}">
        <p14:creationId xmlns:p14="http://schemas.microsoft.com/office/powerpoint/2010/main" val="317095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a:t>BENEFITS OF TOTAL QUALITY MANAGEMENT</a:t>
            </a:r>
            <a:endParaRPr lang="en-US" dirty="0"/>
          </a:p>
        </p:txBody>
      </p:sp>
      <p:sp>
        <p:nvSpPr>
          <p:cNvPr id="3" name="Content Placeholder 2"/>
          <p:cNvSpPr>
            <a:spLocks noGrp="1"/>
          </p:cNvSpPr>
          <p:nvPr>
            <p:ph idx="1"/>
          </p:nvPr>
        </p:nvSpPr>
        <p:spPr/>
        <p:txBody>
          <a:bodyPr/>
          <a:lstStyle/>
          <a:p>
            <a:r>
              <a:rPr lang="en-US" dirty="0"/>
              <a:t>Reduced costs and better cost management</a:t>
            </a:r>
          </a:p>
          <a:p>
            <a:r>
              <a:rPr lang="en-US" dirty="0"/>
              <a:t>Higher profitability</a:t>
            </a:r>
          </a:p>
          <a:p>
            <a:r>
              <a:rPr lang="en-US" dirty="0"/>
              <a:t>Improved customer focus and satisfaction</a:t>
            </a:r>
          </a:p>
          <a:p>
            <a:r>
              <a:rPr lang="en-US" dirty="0"/>
              <a:t>Increased customer loyalty and retention</a:t>
            </a:r>
          </a:p>
          <a:p>
            <a:r>
              <a:rPr lang="en-US" dirty="0"/>
              <a:t>Increased job security</a:t>
            </a:r>
          </a:p>
          <a:p>
            <a:r>
              <a:rPr lang="en-US" dirty="0"/>
              <a:t>Improved employee morale</a:t>
            </a:r>
          </a:p>
          <a:p>
            <a:r>
              <a:rPr lang="en-US" dirty="0"/>
              <a:t>Enhanced shareholder and stakeholder value</a:t>
            </a:r>
          </a:p>
          <a:p>
            <a:r>
              <a:rPr lang="en-US" dirty="0"/>
              <a:t>Improved and innovative processes</a:t>
            </a:r>
          </a:p>
          <a:p>
            <a:endParaRPr lang="en-US" dirty="0"/>
          </a:p>
        </p:txBody>
      </p:sp>
    </p:spTree>
    <p:extLst>
      <p:ext uri="{BB962C8B-B14F-4D97-AF65-F5344CB8AC3E}">
        <p14:creationId xmlns:p14="http://schemas.microsoft.com/office/powerpoint/2010/main" val="96701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Total Quality Management (TQM) Benefit: Methodology Creates an Adaptive Organization</a:t>
            </a:r>
            <a:endParaRPr lang="en-US" sz="2800" dirty="0"/>
          </a:p>
        </p:txBody>
      </p:sp>
      <p:pic>
        <p:nvPicPr>
          <p:cNvPr id="1026" name="Picture 2" descr="Total Quality Management (TQM) Benefit: Methodology Creates an Adaptive Organiz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5700" y="2498725"/>
            <a:ext cx="416242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53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benchmarking?</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Benchmarking is a strategic and analytical process of continuously measuring an organization's products, services and practices against a recognized leader in the studied area for the purpose of improving business performance</a:t>
            </a:r>
            <a:r>
              <a:rPr lang="en-US" dirty="0" smtClean="0"/>
              <a:t>.</a:t>
            </a:r>
          </a:p>
          <a:p>
            <a:r>
              <a:rPr lang="en-US" dirty="0"/>
              <a:t>Benchmarking is a popular method for developing requirements and setting goals. In more conventional terms, benchmarking can be defined as measuring your performance against that of best-in-class companies, determining how the best-in-class achieve those performance levels, and using the information as the basis for your own company's targets, strategies, and implementation. Benchmarking involves research into the best practices at the industry, firm, or process level. Benchmarking goes beyond a determination of the industry standard; it breaks the firm's activities down to process operations and looks for the best-in-class for a particular operation. For example, Xerox corporation studied the retailer LL Bean to help them improve their parts distribution process.</a:t>
            </a:r>
            <a:endParaRPr lang="en-US" dirty="0"/>
          </a:p>
        </p:txBody>
      </p:sp>
    </p:spTree>
    <p:extLst>
      <p:ext uri="{BB962C8B-B14F-4D97-AF65-F5344CB8AC3E}">
        <p14:creationId xmlns:p14="http://schemas.microsoft.com/office/powerpoint/2010/main" val="285928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should we use benchmarking?</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Benchmarking can greatly enhance an organization's performance.</a:t>
            </a:r>
          </a:p>
          <a:p>
            <a:r>
              <a:rPr lang="en-US" dirty="0"/>
              <a:t>Reasons why organizations benchmark:</a:t>
            </a:r>
          </a:p>
          <a:p>
            <a:r>
              <a:rPr lang="en-US" b="1" i="1" dirty="0"/>
              <a:t>To forecast industry trends</a:t>
            </a:r>
            <a:r>
              <a:rPr lang="en-US" dirty="0"/>
              <a:t> - Because it requires the study of industry leaders, benchmarking can provide numerous indicators on where a particular business might be headed, which ultimately may pave the way for the organization to take a leadership position</a:t>
            </a:r>
          </a:p>
          <a:p>
            <a:r>
              <a:rPr lang="en-US" b="1" i="1" dirty="0"/>
              <a:t>To discover emerging technologies</a:t>
            </a:r>
            <a:r>
              <a:rPr lang="en-US" dirty="0"/>
              <a:t> - The benchmarking process can help leaders uncover technologies that are changing rapidly, newly developed, or state-of-the-art.</a:t>
            </a:r>
          </a:p>
          <a:p>
            <a:r>
              <a:rPr lang="en-US" b="1" i="1" dirty="0"/>
              <a:t>To stimulate strategic planning</a:t>
            </a:r>
            <a:r>
              <a:rPr lang="en-US" dirty="0"/>
              <a:t> - The type of information gathered during a benchmarking effort can assist an organization in clarifying and shaping its vision of the future</a:t>
            </a:r>
          </a:p>
          <a:p>
            <a:r>
              <a:rPr lang="en-US" b="1" i="1" dirty="0"/>
              <a:t>To enhance goal setting</a:t>
            </a:r>
            <a:r>
              <a:rPr lang="en-US" dirty="0"/>
              <a:t> - Knowing the best practices in your business can dramatically improve your ability to know what goals are realistic and attainable.</a:t>
            </a:r>
          </a:p>
          <a:p>
            <a:endParaRPr lang="en-US" dirty="0"/>
          </a:p>
        </p:txBody>
      </p:sp>
    </p:spTree>
    <p:extLst>
      <p:ext uri="{BB962C8B-B14F-4D97-AF65-F5344CB8AC3E}">
        <p14:creationId xmlns:p14="http://schemas.microsoft.com/office/powerpoint/2010/main" val="182034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should we use benchmarking?</a:t>
            </a:r>
            <a:br>
              <a:rPr lang="en-US" b="1" dirty="0"/>
            </a:br>
            <a:endParaRPr lang="en-US" dirty="0"/>
          </a:p>
        </p:txBody>
      </p:sp>
      <p:sp>
        <p:nvSpPr>
          <p:cNvPr id="3" name="Content Placeholder 2"/>
          <p:cNvSpPr>
            <a:spLocks noGrp="1"/>
          </p:cNvSpPr>
          <p:nvPr>
            <p:ph idx="1"/>
          </p:nvPr>
        </p:nvSpPr>
        <p:spPr/>
        <p:txBody>
          <a:bodyPr/>
          <a:lstStyle/>
          <a:p>
            <a:r>
              <a:rPr lang="en-US" b="1" i="1" dirty="0"/>
              <a:t>To maximize award-winning potential</a:t>
            </a:r>
            <a:r>
              <a:rPr lang="en-US" dirty="0"/>
              <a:t> - Many prestigious award programs, such as the Malcolm </a:t>
            </a:r>
            <a:r>
              <a:rPr lang="en-US" dirty="0" err="1"/>
              <a:t>Baldridge</a:t>
            </a:r>
            <a:r>
              <a:rPr lang="en-US" dirty="0"/>
              <a:t> National Quality Award Program, the federal government's President's Quality Award Program, and numerous state and local awards recognize the importance of benchmarking and allocate a significant percentage of points to organizations that practice it.</a:t>
            </a:r>
          </a:p>
          <a:p>
            <a:r>
              <a:rPr lang="en-US" b="1" i="1" dirty="0"/>
              <a:t>To comply with Executive Order #12862, "Setting Customer Service Standards"</a:t>
            </a:r>
            <a:r>
              <a:rPr lang="en-US" dirty="0"/>
              <a:t> - Benchmarking the customer service performance of federal government agencies against the best in business is one of the eight action areas of this Executive Order.</a:t>
            </a:r>
          </a:p>
          <a:p>
            <a:endParaRPr lang="en-US" dirty="0"/>
          </a:p>
        </p:txBody>
      </p:sp>
    </p:spTree>
    <p:extLst>
      <p:ext uri="{BB962C8B-B14F-4D97-AF65-F5344CB8AC3E}">
        <p14:creationId xmlns:p14="http://schemas.microsoft.com/office/powerpoint/2010/main" val="754698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part of my organization should I select for benchmarking?</a:t>
            </a:r>
            <a:br>
              <a:rPr lang="en-US" b="1" dirty="0"/>
            </a:br>
            <a:endParaRPr lang="en-US" dirty="0"/>
          </a:p>
        </p:txBody>
      </p:sp>
      <p:sp>
        <p:nvSpPr>
          <p:cNvPr id="3" name="Content Placeholder 2"/>
          <p:cNvSpPr>
            <a:spLocks noGrp="1"/>
          </p:cNvSpPr>
          <p:nvPr>
            <p:ph idx="1"/>
          </p:nvPr>
        </p:nvSpPr>
        <p:spPr/>
        <p:txBody>
          <a:bodyPr/>
          <a:lstStyle/>
          <a:p>
            <a:r>
              <a:rPr lang="en-US" dirty="0" smtClean="0"/>
              <a:t>To </a:t>
            </a:r>
            <a:r>
              <a:rPr lang="en-US" dirty="0"/>
              <a:t>identify where in your organization you can start benchmarking:</a:t>
            </a:r>
          </a:p>
          <a:p>
            <a:r>
              <a:rPr lang="en-US" dirty="0"/>
              <a:t>Review goals and objectives of your organization's strategic plan</a:t>
            </a:r>
          </a:p>
          <a:p>
            <a:r>
              <a:rPr lang="en-US" dirty="0"/>
              <a:t>Identify your organization's significant processes</a:t>
            </a:r>
          </a:p>
          <a:p>
            <a:r>
              <a:rPr lang="en-US" dirty="0"/>
              <a:t>Identify new customer needs</a:t>
            </a:r>
          </a:p>
          <a:p>
            <a:endParaRPr lang="en-US" dirty="0"/>
          </a:p>
        </p:txBody>
      </p:sp>
    </p:spTree>
    <p:extLst>
      <p:ext uri="{BB962C8B-B14F-4D97-AF65-F5344CB8AC3E}">
        <p14:creationId xmlns:p14="http://schemas.microsoft.com/office/powerpoint/2010/main" val="404869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Benchmarking</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Internal benchmarking is a comparison of a business process to a similar process inside the organization.</a:t>
            </a:r>
          </a:p>
          <a:p>
            <a:r>
              <a:rPr lang="en-US" dirty="0"/>
              <a:t>Competitive benchmarking is a direct competitor-to-competitor comparison of a product, service, process or method.</a:t>
            </a:r>
          </a:p>
          <a:p>
            <a:r>
              <a:rPr lang="en-US" dirty="0"/>
              <a:t>Functional benchmarking is a comparison to similar or identical practices within the same or similar functions outside the immediate industry.</a:t>
            </a:r>
          </a:p>
          <a:p>
            <a:r>
              <a:rPr lang="en-US" dirty="0"/>
              <a:t>Generic benchmarking broadly conceptualizes unrelated business processes or functions that can be practiced in the same or similar ways regardless of industry.</a:t>
            </a:r>
          </a:p>
          <a:p>
            <a:endParaRPr lang="en-US" dirty="0"/>
          </a:p>
        </p:txBody>
      </p:sp>
    </p:spTree>
    <p:extLst>
      <p:ext uri="{BB962C8B-B14F-4D97-AF65-F5344CB8AC3E}">
        <p14:creationId xmlns:p14="http://schemas.microsoft.com/office/powerpoint/2010/main" val="297027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competitive benchmarking include</a:t>
            </a:r>
            <a:endParaRPr lang="en-US" dirty="0"/>
          </a:p>
        </p:txBody>
      </p:sp>
      <p:sp>
        <p:nvSpPr>
          <p:cNvPr id="3" name="Content Placeholder 2"/>
          <p:cNvSpPr>
            <a:spLocks noGrp="1"/>
          </p:cNvSpPr>
          <p:nvPr>
            <p:ph idx="1"/>
          </p:nvPr>
        </p:nvSpPr>
        <p:spPr/>
        <p:txBody>
          <a:bodyPr/>
          <a:lstStyle/>
          <a:p>
            <a:r>
              <a:rPr lang="en-US" dirty="0"/>
              <a:t>Creating a culture that values continuous improvement to achieve excellence</a:t>
            </a:r>
          </a:p>
          <a:p>
            <a:r>
              <a:rPr lang="en-US" dirty="0"/>
              <a:t>Enhancing creativity by devaluing the not-invented-here syndrome</a:t>
            </a:r>
          </a:p>
          <a:p>
            <a:r>
              <a:rPr lang="en-US" dirty="0"/>
              <a:t>Increasing sensitivity to changes in the external environment</a:t>
            </a:r>
          </a:p>
          <a:p>
            <a:r>
              <a:rPr lang="en-US" dirty="0"/>
              <a:t>Shifting the corporate mind-set from relative complacency to a strong sense of urgency for ongoing improvement</a:t>
            </a:r>
          </a:p>
          <a:p>
            <a:r>
              <a:rPr lang="en-US" dirty="0"/>
              <a:t>Focusing resources through performance targets set with employee input</a:t>
            </a:r>
          </a:p>
          <a:p>
            <a:r>
              <a:rPr lang="en-US" dirty="0"/>
              <a:t>Prioritizing the areas that need improvement</a:t>
            </a:r>
          </a:p>
          <a:p>
            <a:r>
              <a:rPr lang="en-US" dirty="0"/>
              <a:t>Sharing the best practices between benchmarking partners</a:t>
            </a:r>
          </a:p>
          <a:p>
            <a:endParaRPr lang="en-US" dirty="0"/>
          </a:p>
        </p:txBody>
      </p:sp>
    </p:spTree>
    <p:extLst>
      <p:ext uri="{BB962C8B-B14F-4D97-AF65-F5344CB8AC3E}">
        <p14:creationId xmlns:p14="http://schemas.microsoft.com/office/powerpoint/2010/main" val="2686671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Benchmarking is based on learning from others</a:t>
            </a:r>
          </a:p>
        </p:txBody>
      </p:sp>
      <p:sp>
        <p:nvSpPr>
          <p:cNvPr id="3" name="Content Placeholder 2"/>
          <p:cNvSpPr>
            <a:spLocks noGrp="1"/>
          </p:cNvSpPr>
          <p:nvPr>
            <p:ph idx="1"/>
          </p:nvPr>
        </p:nvSpPr>
        <p:spPr/>
        <p:txBody>
          <a:bodyPr/>
          <a:lstStyle/>
          <a:p>
            <a:r>
              <a:rPr lang="en-US" dirty="0"/>
              <a:t>Benchmarking is based on learning from others, rather than developing new and improved approaches. Since the process being studied is there for all to see, a firm will find that benchmarking cannot give them a sustained competitive advantage. Although helpful, benchmarking should never be the primary strategy for improvement.</a:t>
            </a:r>
            <a:endParaRPr lang="en-US" dirty="0"/>
          </a:p>
        </p:txBody>
      </p:sp>
    </p:spTree>
    <p:extLst>
      <p:ext uri="{BB962C8B-B14F-4D97-AF65-F5344CB8AC3E}">
        <p14:creationId xmlns:p14="http://schemas.microsoft.com/office/powerpoint/2010/main" val="323497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Quality Engineering</a:t>
            </a:r>
            <a:endParaRPr lang="en-US" b="1" dirty="0"/>
          </a:p>
        </p:txBody>
      </p:sp>
      <p:sp>
        <p:nvSpPr>
          <p:cNvPr id="3" name="Content Placeholder 2"/>
          <p:cNvSpPr>
            <a:spLocks noGrp="1"/>
          </p:cNvSpPr>
          <p:nvPr>
            <p:ph idx="1"/>
          </p:nvPr>
        </p:nvSpPr>
        <p:spPr/>
        <p:txBody>
          <a:bodyPr/>
          <a:lstStyle/>
          <a:p>
            <a:r>
              <a:rPr lang="en-US" dirty="0"/>
              <a:t>Quality engineering focuses on the introduction of new quality methodologies and the impact they have across the company including cultural and procedural changes. It’s about improving your processes around the way that you deliver quality and affects the whole company. Whilst quality engineering is relevant for any type of product development, in our world we focus on how it’s intended to help enhance your digital product execution and the quality of your </a:t>
            </a:r>
            <a:r>
              <a:rPr lang="en-US" dirty="0" err="1"/>
              <a:t>organisation’s</a:t>
            </a:r>
            <a:r>
              <a:rPr lang="en-US" dirty="0"/>
              <a:t> software products.</a:t>
            </a:r>
          </a:p>
        </p:txBody>
      </p:sp>
    </p:spTree>
    <p:extLst>
      <p:ext uri="{BB962C8B-B14F-4D97-AF65-F5344CB8AC3E}">
        <p14:creationId xmlns:p14="http://schemas.microsoft.com/office/powerpoint/2010/main" val="293380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Competitive analysis</a:t>
            </a:r>
          </a:p>
        </p:txBody>
      </p:sp>
      <p:sp>
        <p:nvSpPr>
          <p:cNvPr id="3" name="Content Placeholder 2"/>
          <p:cNvSpPr>
            <a:spLocks noGrp="1"/>
          </p:cNvSpPr>
          <p:nvPr>
            <p:ph idx="1"/>
          </p:nvPr>
        </p:nvSpPr>
        <p:spPr/>
        <p:txBody>
          <a:bodyPr/>
          <a:lstStyle/>
          <a:p>
            <a:r>
              <a:rPr lang="en-US" dirty="0"/>
              <a:t>Competitive analysis is an approach to goal setting used by many firms. This approach is essentially benchmarking confined to one's own industry. Although common, competitive analysis virtually guarantees second-rate quality because the firm will always be following their competition. If the entire industry employs the approach it will lead to industry-wide stagnation, establishing opportunities for outside innovators.</a:t>
            </a:r>
            <a:endParaRPr lang="en-US" dirty="0"/>
          </a:p>
        </p:txBody>
      </p:sp>
    </p:spTree>
    <p:extLst>
      <p:ext uri="{BB962C8B-B14F-4D97-AF65-F5344CB8AC3E}">
        <p14:creationId xmlns:p14="http://schemas.microsoft.com/office/powerpoint/2010/main" val="236860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Camp (1989) lists the following steps for the benchmarking process</a:t>
            </a:r>
            <a:endParaRPr lang="en-US" dirty="0"/>
          </a:p>
        </p:txBody>
      </p:sp>
      <p:sp>
        <p:nvSpPr>
          <p:cNvPr id="3" name="Content Placeholder 2"/>
          <p:cNvSpPr>
            <a:spLocks noGrp="1"/>
          </p:cNvSpPr>
          <p:nvPr>
            <p:ph idx="1"/>
          </p:nvPr>
        </p:nvSpPr>
        <p:spPr/>
        <p:txBody>
          <a:bodyPr>
            <a:normAutofit/>
          </a:bodyPr>
          <a:lstStyle/>
          <a:p>
            <a:r>
              <a:rPr lang="en-US" dirty="0"/>
              <a:t>1.   Planning</a:t>
            </a:r>
          </a:p>
          <a:p>
            <a:r>
              <a:rPr lang="en-US" dirty="0"/>
              <a:t>1.1. Identify what is to be benchmarked</a:t>
            </a:r>
          </a:p>
          <a:p>
            <a:r>
              <a:rPr lang="en-US" dirty="0"/>
              <a:t>1.2. Identify comparative companies</a:t>
            </a:r>
          </a:p>
          <a:p>
            <a:r>
              <a:rPr lang="en-US" dirty="0"/>
              <a:t>1.3. Determine data collection method and collect data</a:t>
            </a:r>
          </a:p>
          <a:p>
            <a:r>
              <a:rPr lang="en-US" dirty="0"/>
              <a:t>2.   Analysis</a:t>
            </a:r>
          </a:p>
          <a:p>
            <a:r>
              <a:rPr lang="en-US" dirty="0"/>
              <a:t>2.1. Determine current performance "gap"</a:t>
            </a:r>
          </a:p>
          <a:p>
            <a:r>
              <a:rPr lang="en-US" dirty="0"/>
              <a:t>2.2. Project future performance levels</a:t>
            </a:r>
          </a:p>
          <a:p>
            <a:endParaRPr lang="en-US" dirty="0"/>
          </a:p>
        </p:txBody>
      </p:sp>
    </p:spTree>
    <p:extLst>
      <p:ext uri="{BB962C8B-B14F-4D97-AF65-F5344CB8AC3E}">
        <p14:creationId xmlns:p14="http://schemas.microsoft.com/office/powerpoint/2010/main" val="2389302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Camp (1989) lists the following steps for the benchmarking process</a:t>
            </a:r>
          </a:p>
        </p:txBody>
      </p:sp>
      <p:sp>
        <p:nvSpPr>
          <p:cNvPr id="3" name="Content Placeholder 2"/>
          <p:cNvSpPr>
            <a:spLocks noGrp="1"/>
          </p:cNvSpPr>
          <p:nvPr>
            <p:ph idx="1"/>
          </p:nvPr>
        </p:nvSpPr>
        <p:spPr/>
        <p:txBody>
          <a:bodyPr>
            <a:normAutofit lnSpcReduction="10000"/>
          </a:bodyPr>
          <a:lstStyle/>
          <a:p>
            <a:r>
              <a:rPr lang="en-US" dirty="0"/>
              <a:t>3.   Integration</a:t>
            </a:r>
          </a:p>
          <a:p>
            <a:r>
              <a:rPr lang="en-US" dirty="0"/>
              <a:t>3.1. Communicate benchmark findings and gain acceptance</a:t>
            </a:r>
          </a:p>
          <a:p>
            <a:r>
              <a:rPr lang="en-US" dirty="0"/>
              <a:t>3.2. Establish functional goals</a:t>
            </a:r>
          </a:p>
          <a:p>
            <a:r>
              <a:rPr lang="en-US" dirty="0"/>
              <a:t>4.   Action</a:t>
            </a:r>
          </a:p>
          <a:p>
            <a:r>
              <a:rPr lang="en-US" dirty="0"/>
              <a:t>4.1. Develop action plans</a:t>
            </a:r>
          </a:p>
          <a:p>
            <a:r>
              <a:rPr lang="en-US" dirty="0"/>
              <a:t>4.2. Implement specific actions and monitor progress</a:t>
            </a:r>
          </a:p>
          <a:p>
            <a:r>
              <a:rPr lang="en-US" dirty="0"/>
              <a:t>4.3. Recalibrate benchmarks</a:t>
            </a:r>
          </a:p>
          <a:p>
            <a:r>
              <a:rPr lang="en-US" dirty="0"/>
              <a:t>5.   Maturity</a:t>
            </a:r>
          </a:p>
          <a:p>
            <a:r>
              <a:rPr lang="en-US" dirty="0"/>
              <a:t>5.1. Leadership position attained</a:t>
            </a:r>
          </a:p>
          <a:p>
            <a:r>
              <a:rPr lang="en-US" dirty="0"/>
              <a:t>5.2. Practices fully integrated into process</a:t>
            </a:r>
          </a:p>
          <a:p>
            <a:endParaRPr lang="en-US" dirty="0"/>
          </a:p>
        </p:txBody>
      </p:sp>
    </p:spTree>
    <p:extLst>
      <p:ext uri="{BB962C8B-B14F-4D97-AF65-F5344CB8AC3E}">
        <p14:creationId xmlns:p14="http://schemas.microsoft.com/office/powerpoint/2010/main" val="3814136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Benchmarking</a:t>
            </a:r>
            <a:endParaRPr lang="en-US" dirty="0"/>
          </a:p>
        </p:txBody>
      </p:sp>
      <p:pic>
        <p:nvPicPr>
          <p:cNvPr id="2050" name="Picture 2" descr="benchmarking 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5663" y="2546350"/>
            <a:ext cx="47625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47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b="1" dirty="0"/>
              <a:t>Call </a:t>
            </a:r>
            <a:r>
              <a:rPr lang="en-US" b="1" dirty="0" err="1"/>
              <a:t>centres</a:t>
            </a:r>
            <a:endParaRPr lang="en-US" b="1" dirty="0"/>
          </a:p>
          <a:p>
            <a:r>
              <a:rPr lang="en-US" dirty="0"/>
              <a:t>Call </a:t>
            </a:r>
            <a:r>
              <a:rPr lang="en-US" dirty="0" err="1"/>
              <a:t>centres</a:t>
            </a:r>
            <a:r>
              <a:rPr lang="en-US" dirty="0"/>
              <a:t> often use benchmarks to understand their customers' satisfaction levels. They might ask customers to rate their service experience after interacting with a customer service member or complete a follow-up survey. Other metrics companies might measure are data related to waiting times, resolution rate, occupancy, call lengths, and shrinkage. They can use the data to form conclusions about their service, processes, and customer satisfaction rates and, ultimately, improve areas they feel aren't meeting standards.</a:t>
            </a:r>
          </a:p>
          <a:p>
            <a:endParaRPr lang="en-US" dirty="0"/>
          </a:p>
        </p:txBody>
      </p:sp>
    </p:spTree>
    <p:extLst>
      <p:ext uri="{BB962C8B-B14F-4D97-AF65-F5344CB8AC3E}">
        <p14:creationId xmlns:p14="http://schemas.microsoft.com/office/powerpoint/2010/main" val="596868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E-commerce</a:t>
            </a:r>
          </a:p>
          <a:p>
            <a:r>
              <a:rPr lang="en-US" dirty="0"/>
              <a:t>Online shopping sites often rely on benchmarks to establish helpful metrics like average cost per conversion. These sites might use a benchmark to assess the performance of individual product categories, predict seasonal sales trends, or reevaluate their target markets using customer records and analytics data. By comparing their performance to their own historical numbers and others in the industry, e-commerce sites can learn which areas of their operations are performing well and which aren't.</a:t>
            </a:r>
          </a:p>
          <a:p>
            <a:endParaRPr lang="en-US" dirty="0"/>
          </a:p>
        </p:txBody>
      </p:sp>
    </p:spTree>
    <p:extLst>
      <p:ext uri="{BB962C8B-B14F-4D97-AF65-F5344CB8AC3E}">
        <p14:creationId xmlns:p14="http://schemas.microsoft.com/office/powerpoint/2010/main" val="3859149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Technology</a:t>
            </a:r>
          </a:p>
          <a:p>
            <a:r>
              <a:rPr lang="en-US" dirty="0"/>
              <a:t>Technology companies often need to stay innovative and competitive to succeed in their industry. Benchmarks can give technology businesses a better sense of their performance among their competitors. Measuring their products' life cycles against industry averages and comparing their products' features and functionality to those similar to their own can provide helpful indicators of their place within the market.</a:t>
            </a:r>
          </a:p>
        </p:txBody>
      </p:sp>
    </p:spTree>
    <p:extLst>
      <p:ext uri="{BB962C8B-B14F-4D97-AF65-F5344CB8AC3E}">
        <p14:creationId xmlns:p14="http://schemas.microsoft.com/office/powerpoint/2010/main" val="266598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Hospitality</a:t>
            </a:r>
          </a:p>
          <a:p>
            <a:r>
              <a:rPr lang="en-US" dirty="0"/>
              <a:t>Various hospitality industry members rely on benchmarks to help them motivate their teams and assess their performance. For example, benchmarks for food costs, bar consumables, retention rates, and employee benefits can help hospitality businesses set their prices, train their staff and evaluate their processes. Bars, hotels and restaurants often face fierce competition within the hospitality industry. Understanding their performance against their competitors can help them make informed business decisions.</a:t>
            </a:r>
          </a:p>
          <a:p>
            <a:endParaRPr lang="en-US" dirty="0"/>
          </a:p>
        </p:txBody>
      </p:sp>
    </p:spTree>
    <p:extLst>
      <p:ext uri="{BB962C8B-B14F-4D97-AF65-F5344CB8AC3E}">
        <p14:creationId xmlns:p14="http://schemas.microsoft.com/office/powerpoint/2010/main" val="947657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b="1" dirty="0"/>
              <a:t>Health care</a:t>
            </a:r>
          </a:p>
          <a:p>
            <a:r>
              <a:rPr lang="en-US" dirty="0"/>
              <a:t>Clinics and hospitals often collect benchmarking data to evaluate patient wait times, recovery times, satisfaction, and quality of care. Measuring these data points internally against other areas can help those in medical settings understand their rates of progress. External comparisons can also help health care professionals understand their organization's position within the larger medical setting.</a:t>
            </a:r>
          </a:p>
          <a:p>
            <a:endParaRPr lang="en-US" dirty="0"/>
          </a:p>
        </p:txBody>
      </p:sp>
    </p:spTree>
    <p:extLst>
      <p:ext uri="{BB962C8B-B14F-4D97-AF65-F5344CB8AC3E}">
        <p14:creationId xmlns:p14="http://schemas.microsoft.com/office/powerpoint/2010/main" val="3240825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benchmarking work?</a:t>
            </a:r>
            <a:br>
              <a:rPr lang="en-US" b="1" dirty="0"/>
            </a:br>
            <a:endParaRPr lang="en-US" dirty="0"/>
          </a:p>
        </p:txBody>
      </p:sp>
      <p:sp>
        <p:nvSpPr>
          <p:cNvPr id="3" name="Content Placeholder 2"/>
          <p:cNvSpPr>
            <a:spLocks noGrp="1"/>
          </p:cNvSpPr>
          <p:nvPr>
            <p:ph idx="1"/>
          </p:nvPr>
        </p:nvSpPr>
        <p:spPr/>
        <p:txBody>
          <a:bodyPr/>
          <a:lstStyle/>
          <a:p>
            <a:r>
              <a:rPr lang="en-US" dirty="0"/>
              <a:t>Benchmarking allows companies to measure their and others' performance to create helpful conclusions about effective business practices. Here are some popular benchmarking methods companies can use to inform their decisions and gauge their success:</a:t>
            </a:r>
            <a:endParaRPr lang="en-US" dirty="0"/>
          </a:p>
        </p:txBody>
      </p:sp>
    </p:spTree>
    <p:extLst>
      <p:ext uri="{BB962C8B-B14F-4D97-AF65-F5344CB8AC3E}">
        <p14:creationId xmlns:p14="http://schemas.microsoft.com/office/powerpoint/2010/main" val="227218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quality engineering important?</a:t>
            </a:r>
            <a:br>
              <a:rPr lang="en-US" b="1" dirty="0"/>
            </a:br>
            <a:endParaRPr lang="en-US" b="1" dirty="0"/>
          </a:p>
        </p:txBody>
      </p:sp>
      <p:sp>
        <p:nvSpPr>
          <p:cNvPr id="3" name="Content Placeholder 2"/>
          <p:cNvSpPr>
            <a:spLocks noGrp="1"/>
          </p:cNvSpPr>
          <p:nvPr>
            <p:ph idx="1"/>
          </p:nvPr>
        </p:nvSpPr>
        <p:spPr/>
        <p:txBody>
          <a:bodyPr/>
          <a:lstStyle/>
          <a:p>
            <a:r>
              <a:rPr lang="en-US" dirty="0"/>
              <a:t>Effective implementation of Quality Engineering methodologies and tools within your organization will improve communication between the engineering and manufacturing teams and ensure that the voice of the customer (VOC) is integrated into new or improved products or services</a:t>
            </a:r>
            <a:r>
              <a:rPr lang="en-US" dirty="0" smtClean="0"/>
              <a:t>.</a:t>
            </a:r>
          </a:p>
          <a:p>
            <a:r>
              <a:rPr lang="en-US" dirty="0"/>
              <a:t>Quality engineering tools can improve digital product quality and reduce costs through more efficient processes. Proper implementation will enable you to produce high quality digital products that meet or exceed your customers wants, resulting in a profound effect on your bottom line.</a:t>
            </a:r>
            <a:endParaRPr lang="en-US" dirty="0"/>
          </a:p>
        </p:txBody>
      </p:sp>
    </p:spTree>
    <p:extLst>
      <p:ext uri="{BB962C8B-B14F-4D97-AF65-F5344CB8AC3E}">
        <p14:creationId xmlns:p14="http://schemas.microsoft.com/office/powerpoint/2010/main" val="155228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Peer benchmarking</a:t>
            </a:r>
            <a:br>
              <a:rPr lang="en-US" b="1" dirty="0"/>
            </a:br>
            <a:endParaRPr lang="en-US" dirty="0"/>
          </a:p>
        </p:txBody>
      </p:sp>
      <p:sp>
        <p:nvSpPr>
          <p:cNvPr id="3" name="Content Placeholder 2"/>
          <p:cNvSpPr>
            <a:spLocks noGrp="1"/>
          </p:cNvSpPr>
          <p:nvPr>
            <p:ph idx="1"/>
          </p:nvPr>
        </p:nvSpPr>
        <p:spPr/>
        <p:txBody>
          <a:bodyPr/>
          <a:lstStyle/>
          <a:p>
            <a:r>
              <a:rPr lang="en-US" dirty="0"/>
              <a:t>Peer benchmarking allows companies to view others in their industry and evaluate how their own products and services compare to similar ones in the marketplace. It can provide valuable insight into market standards and customer expectations, which can inform important business practices and business goals. If a company finds it's not operating at the level of others in its industry, it can take steps to adjust its operations and improve performance.</a:t>
            </a:r>
            <a:endParaRPr lang="en-US" dirty="0"/>
          </a:p>
        </p:txBody>
      </p:sp>
    </p:spTree>
    <p:extLst>
      <p:ext uri="{BB962C8B-B14F-4D97-AF65-F5344CB8AC3E}">
        <p14:creationId xmlns:p14="http://schemas.microsoft.com/office/powerpoint/2010/main" val="3812578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SWOT analysis</a:t>
            </a:r>
            <a:br>
              <a:rPr lang="en-US" b="1" dirty="0"/>
            </a:br>
            <a:endParaRPr lang="en-US" dirty="0"/>
          </a:p>
        </p:txBody>
      </p:sp>
      <p:sp>
        <p:nvSpPr>
          <p:cNvPr id="3" name="Content Placeholder 2"/>
          <p:cNvSpPr>
            <a:spLocks noGrp="1"/>
          </p:cNvSpPr>
          <p:nvPr>
            <p:ph idx="1"/>
          </p:nvPr>
        </p:nvSpPr>
        <p:spPr/>
        <p:txBody>
          <a:bodyPr/>
          <a:lstStyle/>
          <a:p>
            <a:r>
              <a:rPr lang="en-US" dirty="0"/>
              <a:t>SWOT stands for strengths, weaknesses, opportunities, and threats, and it can provide companies with a valuable framework for self-evaluation. Like peer benchmarking, SWOT offers companies an opportunity to look at the market and understand how their offerings and performance relate to their competition. However, it can go further than peer benchmarking, offering a more holistic look at competitor activity and a myriad of factors within the market.</a:t>
            </a:r>
            <a:endParaRPr lang="en-US" dirty="0"/>
          </a:p>
        </p:txBody>
      </p:sp>
    </p:spTree>
    <p:extLst>
      <p:ext uri="{BB962C8B-B14F-4D97-AF65-F5344CB8AC3E}">
        <p14:creationId xmlns:p14="http://schemas.microsoft.com/office/powerpoint/2010/main" val="1929501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benchmarking</a:t>
            </a:r>
          </a:p>
        </p:txBody>
      </p:sp>
      <p:sp>
        <p:nvSpPr>
          <p:cNvPr id="3" name="Content Placeholder 2"/>
          <p:cNvSpPr>
            <a:spLocks noGrp="1"/>
          </p:cNvSpPr>
          <p:nvPr>
            <p:ph idx="1"/>
          </p:nvPr>
        </p:nvSpPr>
        <p:spPr/>
        <p:txBody>
          <a:bodyPr/>
          <a:lstStyle/>
          <a:p>
            <a:r>
              <a:rPr lang="en-US" dirty="0"/>
              <a:t>Performance benchmarking is a technique companies use to evaluate a single aspect of their business. By establishing relevant performance metrics for one section of their operations, they can compare their output to their historical results. In performance benchmarking, recording helpful metrics is essential to understanding how companies compare themselves to their competitors. This way, if they adjust their processes or change something about their offering, they can see the corresponding change in their performance data.</a:t>
            </a:r>
            <a:endParaRPr lang="en-US" dirty="0"/>
          </a:p>
        </p:txBody>
      </p:sp>
    </p:spTree>
    <p:extLst>
      <p:ext uri="{BB962C8B-B14F-4D97-AF65-F5344CB8AC3E}">
        <p14:creationId xmlns:p14="http://schemas.microsoft.com/office/powerpoint/2010/main" val="427452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Collaborative benchmarking</a:t>
            </a:r>
            <a:br>
              <a:rPr lang="en-US" b="1" dirty="0"/>
            </a:br>
            <a:endParaRPr lang="en-US" dirty="0"/>
          </a:p>
        </p:txBody>
      </p:sp>
      <p:sp>
        <p:nvSpPr>
          <p:cNvPr id="3" name="Content Placeholder 2"/>
          <p:cNvSpPr>
            <a:spLocks noGrp="1"/>
          </p:cNvSpPr>
          <p:nvPr>
            <p:ph idx="1"/>
          </p:nvPr>
        </p:nvSpPr>
        <p:spPr/>
        <p:txBody>
          <a:bodyPr/>
          <a:lstStyle/>
          <a:p>
            <a:r>
              <a:rPr lang="en-US" dirty="0"/>
              <a:t>Some companies make their relevant metrics and data publicly available. By doing this and encouraging others in their industry to do the same, businesses can share effective strategies that elevate their field and help everyone perform their best. An example of this might be open-source software, where companies and individuals make their improvements and result publicly available so others might benefit from their work.</a:t>
            </a:r>
            <a:endParaRPr lang="en-US" dirty="0"/>
          </a:p>
        </p:txBody>
      </p:sp>
    </p:spTree>
    <p:extLst>
      <p:ext uri="{BB962C8B-B14F-4D97-AF65-F5344CB8AC3E}">
        <p14:creationId xmlns:p14="http://schemas.microsoft.com/office/powerpoint/2010/main" val="2696071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benchmarking</a:t>
            </a:r>
            <a:br>
              <a:rPr lang="en-US" b="1" dirty="0"/>
            </a:br>
            <a:endParaRPr lang="en-US" dirty="0"/>
          </a:p>
        </p:txBody>
      </p:sp>
      <p:sp>
        <p:nvSpPr>
          <p:cNvPr id="3" name="Content Placeholder 2"/>
          <p:cNvSpPr>
            <a:spLocks noGrp="1"/>
          </p:cNvSpPr>
          <p:nvPr>
            <p:ph idx="1"/>
          </p:nvPr>
        </p:nvSpPr>
        <p:spPr/>
        <p:txBody>
          <a:bodyPr/>
          <a:lstStyle/>
          <a:p>
            <a:r>
              <a:rPr lang="en-US" dirty="0"/>
              <a:t>Process benchmarking is a strategy larger businesses can use to compare the performance of their internal branches. If they have multiple segments of their company working independently to complete similar processes, they can compare metrics to understand whose methods are most effective. This way, they can share strategies between departments and encourage maximum efficiency across their entire operation.</a:t>
            </a:r>
            <a:endParaRPr lang="en-US" dirty="0"/>
          </a:p>
        </p:txBody>
      </p:sp>
    </p:spTree>
    <p:extLst>
      <p:ext uri="{BB962C8B-B14F-4D97-AF65-F5344CB8AC3E}">
        <p14:creationId xmlns:p14="http://schemas.microsoft.com/office/powerpoint/2010/main" val="248667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engineering core principles</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r>
              <a:rPr lang="en-US" dirty="0"/>
              <a:t>While the core principles encapsulate our beliefs, they are not prescriptive. The demands of each project, technology stack, domain and team require customization to appropriately address the unique challenges of the individual situation. These core principles describe preferences but offer flexibility for practitioners to implement processes and approaches as necessary. The fundamental thing to note is that </a:t>
            </a:r>
            <a:r>
              <a:rPr lang="en-US" dirty="0" err="1"/>
              <a:t>realising</a:t>
            </a:r>
            <a:r>
              <a:rPr lang="en-US" dirty="0"/>
              <a:t> these principles requires collaboration from the whole team. Quality is impacted by all aspects of software development, so we cannot define or execute a quality strategy without involvement from all other roles — CEO, CTO, Heads of departments, Program Managers, Developers, Product Owners and many more.</a:t>
            </a:r>
          </a:p>
          <a:p>
            <a:r>
              <a:rPr lang="en-US" dirty="0"/>
              <a:t>A quality approach is a team approach, not something unilaterally conceived and executed by Quality Consultants, and so for each of these groups to effectively implement practices that ensure quality, there must be a shared understanding of what quality means.</a:t>
            </a:r>
          </a:p>
          <a:p>
            <a:endParaRPr lang="en-US" dirty="0"/>
          </a:p>
        </p:txBody>
      </p:sp>
    </p:spTree>
    <p:extLst>
      <p:ext uri="{BB962C8B-B14F-4D97-AF65-F5344CB8AC3E}">
        <p14:creationId xmlns:p14="http://schemas.microsoft.com/office/powerpoint/2010/main" val="198660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approach at the right time</a:t>
            </a:r>
            <a:br>
              <a:rPr lang="en-US" dirty="0"/>
            </a:br>
            <a:endParaRPr lang="en-US" dirty="0"/>
          </a:p>
        </p:txBody>
      </p:sp>
      <p:sp>
        <p:nvSpPr>
          <p:cNvPr id="3" name="Content Placeholder 2"/>
          <p:cNvSpPr>
            <a:spLocks noGrp="1"/>
          </p:cNvSpPr>
          <p:nvPr>
            <p:ph idx="1"/>
          </p:nvPr>
        </p:nvSpPr>
        <p:spPr/>
        <p:txBody>
          <a:bodyPr/>
          <a:lstStyle/>
          <a:p>
            <a:r>
              <a:rPr lang="en-US" dirty="0"/>
              <a:t>There is a multitude of solutions to help with ensuring quality. Applying the right one at the right time to solve the specific problem is key. </a:t>
            </a:r>
            <a:endParaRPr lang="en-US" dirty="0" smtClean="0"/>
          </a:p>
          <a:p>
            <a:r>
              <a:rPr lang="en-US" dirty="0" smtClean="0"/>
              <a:t>Example: At </a:t>
            </a:r>
            <a:r>
              <a:rPr lang="en-US" dirty="0" err="1"/>
              <a:t>Digivante</a:t>
            </a:r>
            <a:r>
              <a:rPr lang="en-US" dirty="0"/>
              <a:t> </a:t>
            </a:r>
            <a:r>
              <a:rPr lang="en-US" dirty="0" smtClean="0"/>
              <a:t>there is a </a:t>
            </a:r>
            <a:r>
              <a:rPr lang="en-US" dirty="0"/>
              <a:t>culture of flexibility, so </a:t>
            </a:r>
            <a:r>
              <a:rPr lang="en-US" dirty="0" smtClean="0"/>
              <a:t>all </a:t>
            </a:r>
            <a:r>
              <a:rPr lang="en-US" dirty="0"/>
              <a:t>services are adaptable to meet </a:t>
            </a:r>
            <a:r>
              <a:rPr lang="en-US" dirty="0" smtClean="0"/>
              <a:t>clients</a:t>
            </a:r>
            <a:r>
              <a:rPr lang="en-US" dirty="0"/>
              <a:t>’ needs. We believe a collaborative approach between manual testing, crowd sourced testing, user testing and automation is the key to success. In short, we are method-agnostic which allows us to choose the right approach for the right time.</a:t>
            </a:r>
            <a:endParaRPr lang="en-US" dirty="0"/>
          </a:p>
        </p:txBody>
      </p:sp>
    </p:spTree>
    <p:extLst>
      <p:ext uri="{BB962C8B-B14F-4D97-AF65-F5344CB8AC3E}">
        <p14:creationId xmlns:p14="http://schemas.microsoft.com/office/powerpoint/2010/main" val="118621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Ownership and empowerment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whole software team and every individual working within the team must feel accountable for the quality of the deliverable, understand how they contribute to that quality, and actively and enthusiastically execute those responsibilities. Bringing focus to quality and encouraging ownership of outcomes empowers teams.</a:t>
            </a:r>
          </a:p>
          <a:p>
            <a:r>
              <a:rPr lang="en-US" dirty="0"/>
              <a:t>As every part of a team can be impacted by quality, it’s crucial that any testing partner understands all aspects of software delivery and their relationship to quality. Our consultants have expertise in crowd sourced testing, quality assurance, agile processes, test automation, CI/CD etc. We use this expertise to champion, evangelize, influence, and advocate for quality. Working closely with the team and ensuring quality guidelines are followed, it builds confidence, trust and team members are empowered to make decisions, reducing barriers to their success and therefore the improving the success of the whole team.</a:t>
            </a:r>
          </a:p>
          <a:p>
            <a:endParaRPr lang="en-US" dirty="0"/>
          </a:p>
        </p:txBody>
      </p:sp>
    </p:spTree>
    <p:extLst>
      <p:ext uri="{BB962C8B-B14F-4D97-AF65-F5344CB8AC3E}">
        <p14:creationId xmlns:p14="http://schemas.microsoft.com/office/powerpoint/2010/main" val="373789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changes lead to big gains</a:t>
            </a:r>
            <a:br>
              <a:rPr lang="en-US" dirty="0"/>
            </a:br>
            <a:endParaRPr lang="en-US" dirty="0"/>
          </a:p>
        </p:txBody>
      </p:sp>
      <p:sp>
        <p:nvSpPr>
          <p:cNvPr id="3" name="Content Placeholder 2"/>
          <p:cNvSpPr>
            <a:spLocks noGrp="1"/>
          </p:cNvSpPr>
          <p:nvPr>
            <p:ph idx="1"/>
          </p:nvPr>
        </p:nvSpPr>
        <p:spPr/>
        <p:txBody>
          <a:bodyPr/>
          <a:lstStyle/>
          <a:p>
            <a:r>
              <a:rPr lang="en-US" dirty="0"/>
              <a:t>While auditing and questioning every process across the team will lead to some major overhaul of processes, some changes will be more subtle and therefore easier and quicker to implement. These are the changes that will give the earliest benefits and help to build the confidence and trust within the team. These small changes help the most with cultural change and buy in.</a:t>
            </a:r>
          </a:p>
          <a:p>
            <a:r>
              <a:rPr lang="en-US" dirty="0"/>
              <a:t>By using a Continuous Delivery Maturity Model, you can identify key areas of the company that could benefit from improved quality, identify the level they are currently and set goals to advance from foundation to expert. Identifying where you are now and where you want to be is critical. In our extensive experience of championing quality, it’s often small changes that make the most significant impact across the whole delivery.</a:t>
            </a:r>
          </a:p>
          <a:p>
            <a:endParaRPr lang="en-US" dirty="0"/>
          </a:p>
        </p:txBody>
      </p:sp>
    </p:spTree>
    <p:extLst>
      <p:ext uri="{BB962C8B-B14F-4D97-AF65-F5344CB8AC3E}">
        <p14:creationId xmlns:p14="http://schemas.microsoft.com/office/powerpoint/2010/main" val="223575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is a deep and continuous collaboration between all members of a team, driving towards a common goal. This spans across senior stakeholders, business, operations, development, QA. When we work closely with internal teams and third parties we can identify better ways of working, quality gates and handoffs. This collaborative approach helps senior management understand the whole approach, delivery reports and identify accountability.</a:t>
            </a:r>
          </a:p>
          <a:p>
            <a:r>
              <a:rPr lang="en-US" dirty="0"/>
              <a:t>Whether you’re in the early stages of developing a strategic quality plan or are looking at how to improve existing quality systems, a common challenge arises: different teams, even individual practitioners, may adopt their own quality engineering practices, using their preferred methodologies and tools.</a:t>
            </a:r>
            <a:br>
              <a:rPr lang="en-US" dirty="0"/>
            </a:br>
            <a:r>
              <a:rPr lang="en-US" dirty="0"/>
              <a:t>How do you orchestrate the principles and practices relating to quality to ensure a </a:t>
            </a:r>
            <a:r>
              <a:rPr lang="en-US" dirty="0" err="1"/>
              <a:t>standardised</a:t>
            </a:r>
            <a:r>
              <a:rPr lang="en-US" dirty="0"/>
              <a:t> enterprise-wide approach? How do you establish a shared understanding of and commitment to quality, where every member of every team has ownership and accountability?</a:t>
            </a:r>
            <a:br>
              <a:rPr lang="en-US" dirty="0"/>
            </a:br>
            <a:endParaRPr lang="en-US" dirty="0"/>
          </a:p>
        </p:txBody>
      </p:sp>
    </p:spTree>
    <p:extLst>
      <p:ext uri="{BB962C8B-B14F-4D97-AF65-F5344CB8AC3E}">
        <p14:creationId xmlns:p14="http://schemas.microsoft.com/office/powerpoint/2010/main" val="393517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a:t>
            </a:r>
            <a:br>
              <a:rPr lang="en-US" dirty="0"/>
            </a:br>
            <a:endParaRPr lang="en-US" dirty="0"/>
          </a:p>
        </p:txBody>
      </p:sp>
      <p:sp>
        <p:nvSpPr>
          <p:cNvPr id="3" name="Content Placeholder 2"/>
          <p:cNvSpPr>
            <a:spLocks noGrp="1"/>
          </p:cNvSpPr>
          <p:nvPr>
            <p:ph idx="1"/>
          </p:nvPr>
        </p:nvSpPr>
        <p:spPr/>
        <p:txBody>
          <a:bodyPr/>
          <a:lstStyle/>
          <a:p>
            <a:r>
              <a:rPr lang="en-US" dirty="0"/>
              <a:t>At </a:t>
            </a:r>
            <a:r>
              <a:rPr lang="en-US" dirty="0" err="1"/>
              <a:t>Digivante</a:t>
            </a:r>
            <a:r>
              <a:rPr lang="en-US" dirty="0"/>
              <a:t>, we offer quality engineering expertise and consulting for companies in the early stages of developing a strategic quality plan or for those who recognize the need for improvements to their established quality systems.</a:t>
            </a:r>
            <a:endParaRPr lang="en-US" dirty="0"/>
          </a:p>
        </p:txBody>
      </p:sp>
    </p:spTree>
    <p:extLst>
      <p:ext uri="{BB962C8B-B14F-4D97-AF65-F5344CB8AC3E}">
        <p14:creationId xmlns:p14="http://schemas.microsoft.com/office/powerpoint/2010/main" val="1800764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TotalTime>
  <Words>2284</Words>
  <Application>Microsoft Office PowerPoint</Application>
  <PresentationFormat>Widescreen</PresentationFormat>
  <Paragraphs>123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Wingdings 3</vt:lpstr>
      <vt:lpstr>Wisp</vt:lpstr>
      <vt:lpstr>Software  Quality Engineering</vt:lpstr>
      <vt:lpstr>Quality Engineering</vt:lpstr>
      <vt:lpstr>Why is quality engineering important? </vt:lpstr>
      <vt:lpstr>Quality engineering core principles </vt:lpstr>
      <vt:lpstr>Right approach at the right time </vt:lpstr>
      <vt:lpstr>Ownership and empowerment </vt:lpstr>
      <vt:lpstr>Small changes lead to big gains </vt:lpstr>
      <vt:lpstr>Collaboration </vt:lpstr>
      <vt:lpstr>Collaboration </vt:lpstr>
      <vt:lpstr>BENEFITS OF TOTAL QUALITY MANAGEMENT </vt:lpstr>
      <vt:lpstr>BENEFITS OF TOTAL QUALITY MANAGEMENT</vt:lpstr>
      <vt:lpstr>Total Quality Management (TQM) Benefit: Methodology Creates an Adaptive Organization</vt:lpstr>
      <vt:lpstr>What is benchmarking? </vt:lpstr>
      <vt:lpstr>Why should we use benchmarking? </vt:lpstr>
      <vt:lpstr>Why should we use benchmarking? </vt:lpstr>
      <vt:lpstr>What part of my organization should I select for benchmarking? </vt:lpstr>
      <vt:lpstr>Types of Benchmarking </vt:lpstr>
      <vt:lpstr>The benefits of competitive benchmarking include</vt:lpstr>
      <vt:lpstr>Benchmarking is based on learning from others</vt:lpstr>
      <vt:lpstr>Competitive analysis</vt:lpstr>
      <vt:lpstr>Camp (1989) lists the following steps for the benchmarking process</vt:lpstr>
      <vt:lpstr>Camp (1989) lists the following steps for the benchmarking process</vt:lpstr>
      <vt:lpstr>Process of Benchmarking</vt:lpstr>
      <vt:lpstr>Examples</vt:lpstr>
      <vt:lpstr>Examples</vt:lpstr>
      <vt:lpstr>Examples</vt:lpstr>
      <vt:lpstr>Examples</vt:lpstr>
      <vt:lpstr>Examples</vt:lpstr>
      <vt:lpstr>How does benchmarking work? </vt:lpstr>
      <vt:lpstr>Peer benchmarking </vt:lpstr>
      <vt:lpstr>SWOT analysis </vt:lpstr>
      <vt:lpstr>Performance benchmarking</vt:lpstr>
      <vt:lpstr>Collaborative benchmarking </vt:lpstr>
      <vt:lpstr>Process benchmarking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Engineering</dc:title>
  <dc:creator>Miss Wajiha Naim</dc:creator>
  <cp:lastModifiedBy>Miss Wajiha Naim</cp:lastModifiedBy>
  <cp:revision>13</cp:revision>
  <dcterms:created xsi:type="dcterms:W3CDTF">2022-10-18T04:10:31Z</dcterms:created>
  <dcterms:modified xsi:type="dcterms:W3CDTF">2022-10-18T04:46:25Z</dcterms:modified>
</cp:coreProperties>
</file>