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5"/>
  </p:notesMasterIdLst>
  <p:handoutMasterIdLst>
    <p:handoutMasterId r:id="rId36"/>
  </p:handoutMasterIdLst>
  <p:sldIdLst>
    <p:sldId id="256" r:id="rId2"/>
    <p:sldId id="269" r:id="rId3"/>
    <p:sldId id="270" r:id="rId4"/>
    <p:sldId id="271" r:id="rId5"/>
    <p:sldId id="272" r:id="rId6"/>
    <p:sldId id="295" r:id="rId7"/>
    <p:sldId id="302" r:id="rId8"/>
    <p:sldId id="296" r:id="rId9"/>
    <p:sldId id="297" r:id="rId10"/>
    <p:sldId id="299" r:id="rId11"/>
    <p:sldId id="300" r:id="rId12"/>
    <p:sldId id="301"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22" r:id="rId30"/>
    <p:sldId id="319" r:id="rId31"/>
    <p:sldId id="320" r:id="rId32"/>
    <p:sldId id="321" r:id="rId33"/>
    <p:sldId id="29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1656" y="-132"/>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952"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Lecture 1</a:t>
            </a:r>
          </a:p>
          <a:p>
            <a:r>
              <a:rPr lang="en-US" dirty="0" smtClean="0"/>
              <a:t>Operating Systems</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BD2E1E-3EF8-428C-8719-A85EB8761A26}" type="datetimeFigureOut">
              <a:rPr lang="en-US" smtClean="0"/>
              <a:pPr/>
              <a:t>10/6/2023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By Engr. M. </a:t>
            </a:r>
            <a:r>
              <a:rPr lang="en-US" dirty="0" err="1" smtClean="0"/>
              <a:t>Asif</a:t>
            </a:r>
            <a:r>
              <a:rPr lang="en-US" dirty="0" smtClean="0"/>
              <a:t> </a:t>
            </a:r>
            <a:r>
              <a:rPr lang="en-US" dirty="0" err="1" smtClean="0"/>
              <a:t>Shaikh</a:t>
            </a:r>
            <a:endParaRPr lang="en-US" dirty="0" smtClean="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9BF6C4-2895-4D12-885D-F90D082CC249}" type="slidenum">
              <a:rPr lang="en-US" smtClean="0"/>
              <a:pPr/>
              <a:t>‹#›</a:t>
            </a:fld>
            <a:endParaRPr lang="en-US"/>
          </a:p>
        </p:txBody>
      </p:sp>
    </p:spTree>
    <p:extLst>
      <p:ext uri="{BB962C8B-B14F-4D97-AF65-F5344CB8AC3E}">
        <p14:creationId xmlns:p14="http://schemas.microsoft.com/office/powerpoint/2010/main" xmlns="" val="4226115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AB2327-6EDA-4F81-8F25-0315D8E815D0}" type="datetimeFigureOut">
              <a:rPr lang="en-US" smtClean="0"/>
              <a:pPr/>
              <a:t>10/6/2023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548F1B-776B-4A8E-A656-F004CA78C438}" type="slidenum">
              <a:rPr lang="en-US" smtClean="0"/>
              <a:pPr/>
              <a:t>‹#›</a:t>
            </a:fld>
            <a:endParaRPr lang="en-US"/>
          </a:p>
        </p:txBody>
      </p:sp>
    </p:spTree>
    <p:extLst>
      <p:ext uri="{BB962C8B-B14F-4D97-AF65-F5344CB8AC3E}">
        <p14:creationId xmlns:p14="http://schemas.microsoft.com/office/powerpoint/2010/main" xmlns="" val="170254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50938" y="692150"/>
            <a:ext cx="4556125" cy="3416300"/>
          </a:xfrm>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9AA482-D04D-4F0C-B3BF-91A087AF4952}" type="datetime1">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FC35C-518F-48AD-9C19-2C83FA79E185}"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0205F0-47BF-4BAE-966B-EA74208CE149}" type="datetime1">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FC35C-518F-48AD-9C19-2C83FA79E1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B21D35-2903-4ACA-8019-87E695BAD907}" type="datetime1">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FC35C-518F-48AD-9C19-2C83FA79E1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57189-546A-43C9-B7F6-127D53010147}" type="datetime1">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FC35C-518F-48AD-9C19-2C83FA79E1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FB186C-3837-4150-9AE3-43E560395F02}" type="datetime1">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FC35C-518F-48AD-9C19-2C83FA79E185}"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29293B-65E0-49F1-94B2-56D6765D3961}" type="datetime1">
              <a:rPr lang="en-US" smtClean="0"/>
              <a:pPr/>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FC35C-518F-48AD-9C19-2C83FA79E1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E37275-58DD-4EAB-B0A9-D6D61B5223D4}" type="datetime1">
              <a:rPr lang="en-US" smtClean="0"/>
              <a:pPr/>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8FC35C-518F-48AD-9C19-2C83FA79E18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AE364C-16EB-4CE2-8386-74CF435E82BA}" type="datetime1">
              <a:rPr lang="en-US" smtClean="0"/>
              <a:pPr/>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8FC35C-518F-48AD-9C19-2C83FA79E1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FF3D9A-7874-4233-9EB2-4F4687F38523}" type="datetime1">
              <a:rPr lang="en-US" smtClean="0"/>
              <a:pPr/>
              <a:t>10/6/2023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8FC35C-518F-48AD-9C19-2C83FA79E1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C7DD5D-7D07-43D6-904F-7A0C87070AB0}" type="datetime1">
              <a:rPr lang="en-US" smtClean="0"/>
              <a:pPr/>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FC35C-518F-48AD-9C19-2C83FA79E185}"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C9B517-0408-460C-AD06-2236A3F7A80D}" type="datetime1">
              <a:rPr lang="en-US" smtClean="0"/>
              <a:pPr/>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FC35C-518F-48AD-9C19-2C83FA79E1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E49191B-D356-42CD-A2D7-8744020B441D}" type="datetime1">
              <a:rPr lang="en-US" smtClean="0"/>
              <a:pPr/>
              <a:t>10/6/2023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E8FC35C-518F-48AD-9C19-2C83FA79E1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829761"/>
          </a:xfrm>
        </p:spPr>
        <p:txBody>
          <a:bodyPr>
            <a:noAutofit/>
          </a:bodyPr>
          <a:lstStyle/>
          <a:p>
            <a:pPr algn="l"/>
            <a:r>
              <a:rPr lang="en-US" sz="4000" dirty="0" smtClean="0"/>
              <a:t>Web engineering</a:t>
            </a:r>
            <a:r>
              <a:rPr lang="en-US" sz="4000" dirty="0" smtClean="0"/>
              <a:t/>
            </a:r>
            <a:br>
              <a:rPr lang="en-US" sz="4000" dirty="0" smtClean="0"/>
            </a:br>
            <a:r>
              <a:rPr lang="en-US" sz="3200" dirty="0" smtClean="0"/>
              <a:t>Instructed By</a:t>
            </a:r>
            <a:br>
              <a:rPr lang="en-US" sz="3200" dirty="0" smtClean="0"/>
            </a:br>
            <a:r>
              <a:rPr lang="en-US" sz="3200" dirty="0" smtClean="0"/>
              <a:t>Engr. M. </a:t>
            </a:r>
            <a:r>
              <a:rPr lang="en-US" sz="3200" dirty="0" err="1" smtClean="0"/>
              <a:t>Asif</a:t>
            </a:r>
            <a:r>
              <a:rPr lang="en-US" sz="3200" dirty="0" smtClean="0"/>
              <a:t> </a:t>
            </a:r>
            <a:r>
              <a:rPr lang="en-US" sz="3200" dirty="0" err="1" smtClean="0"/>
              <a:t>Shaikh</a:t>
            </a:r>
            <a:endParaRPr lang="en-US" sz="4000" dirty="0"/>
          </a:p>
        </p:txBody>
      </p:sp>
      <p:sp>
        <p:nvSpPr>
          <p:cNvPr id="3" name="Subtitle 2"/>
          <p:cNvSpPr>
            <a:spLocks noGrp="1"/>
          </p:cNvSpPr>
          <p:nvPr>
            <p:ph type="subTitle" idx="1"/>
          </p:nvPr>
        </p:nvSpPr>
        <p:spPr/>
        <p:txBody>
          <a:bodyPr>
            <a:normAutofit/>
          </a:bodyPr>
          <a:lstStyle/>
          <a:p>
            <a:pPr algn="l"/>
            <a:r>
              <a:rPr lang="en-US" dirty="0" smtClean="0"/>
              <a:t>Lecture 1</a:t>
            </a:r>
          </a:p>
          <a:p>
            <a:pPr algn="l"/>
            <a:r>
              <a:rPr lang="en-US" dirty="0" smtClean="0"/>
              <a:t>Introduction to Course &amp; Policies</a:t>
            </a:r>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pPr algn="just"/>
            <a:r>
              <a:rPr lang="en-US" dirty="0" smtClean="0"/>
              <a:t>Web engineering comprises the use of systematic and disciplined approaches in order to accomplish the specification, implementations, operation and maintenance of high quality web applications. </a:t>
            </a:r>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Web Applications</a:t>
            </a:r>
            <a:endParaRPr lang="en-US" dirty="0"/>
          </a:p>
        </p:txBody>
      </p:sp>
      <p:sp>
        <p:nvSpPr>
          <p:cNvPr id="3" name="Content Placeholder 2"/>
          <p:cNvSpPr>
            <a:spLocks noGrp="1"/>
          </p:cNvSpPr>
          <p:nvPr>
            <p:ph idx="1"/>
          </p:nvPr>
        </p:nvSpPr>
        <p:spPr/>
        <p:txBody>
          <a:bodyPr/>
          <a:lstStyle/>
          <a:p>
            <a:r>
              <a:rPr lang="en-US" dirty="0" smtClean="0"/>
              <a:t>Web applications are important for a variety of reasons, and they have become a fundamental part of modern life and business. </a:t>
            </a:r>
            <a:endParaRPr lang="en-US" dirty="0" smtClean="0"/>
          </a:p>
          <a:p>
            <a:endParaRPr lang="en-US" dirty="0" smtClean="0"/>
          </a:p>
          <a:p>
            <a:r>
              <a:rPr lang="en-US" dirty="0" smtClean="0"/>
              <a:t>Here </a:t>
            </a:r>
            <a:r>
              <a:rPr lang="en-US" dirty="0" smtClean="0"/>
              <a:t>are some key reasons why web applications are important:</a:t>
            </a:r>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Accessibility</a:t>
            </a:r>
            <a:r>
              <a:rPr lang="en-US" dirty="0" smtClean="0"/>
              <a:t>: Web applications are accessible from anywhere with an internet connection, making them available to a global audience. Users can access these applications on various devices, including </a:t>
            </a:r>
            <a:r>
              <a:rPr lang="en-US" dirty="0" err="1" smtClean="0"/>
              <a:t>smartphones</a:t>
            </a:r>
            <a:r>
              <a:rPr lang="en-US" dirty="0" smtClean="0"/>
              <a:t>, tablets, laptops, and desktops</a:t>
            </a:r>
            <a:r>
              <a:rPr lang="en-US" dirty="0" smtClean="0"/>
              <a:t>.</a:t>
            </a:r>
          </a:p>
          <a:p>
            <a:endParaRPr lang="en-US" dirty="0" smtClean="0"/>
          </a:p>
          <a:p>
            <a:endParaRPr lang="en-US" dirty="0" smtClean="0"/>
          </a:p>
          <a:p>
            <a:r>
              <a:rPr lang="en-US" b="1" dirty="0" smtClean="0"/>
              <a:t>Cost-Effective</a:t>
            </a:r>
            <a:r>
              <a:rPr lang="en-US" dirty="0" smtClean="0"/>
              <a:t>: Web applications can be more cost-effective to develop and maintain compared to traditional desktop applications. They eliminate the need for complex installations, updates, and compatibility issues across different operating systems.</a:t>
            </a:r>
          </a:p>
          <a:p>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Cross-Platform Compatibility</a:t>
            </a:r>
            <a:r>
              <a:rPr lang="en-US" dirty="0" smtClean="0"/>
              <a:t>: Web applications are platform-independent, as they run in web browsers. This ensures that users on different devices and operating systems can access and use the application without compatibility issues</a:t>
            </a:r>
            <a:r>
              <a:rPr lang="en-US" dirty="0" smtClean="0"/>
              <a:t>.</a:t>
            </a:r>
          </a:p>
          <a:p>
            <a:endParaRPr lang="en-US" dirty="0" smtClean="0"/>
          </a:p>
          <a:p>
            <a:endParaRPr lang="en-US" dirty="0" smtClean="0"/>
          </a:p>
          <a:p>
            <a:r>
              <a:rPr lang="en-US" b="1" dirty="0" smtClean="0"/>
              <a:t>Data Security</a:t>
            </a:r>
            <a:r>
              <a:rPr lang="en-US" dirty="0" smtClean="0"/>
              <a:t>: Web applications can implement robust security measures, including encryption, authentication, and authorization mechanisms. Data can be stored securely and accessed with proper permissions, reducing the risk of data breaches.</a:t>
            </a:r>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Easy Updates and Maintenance</a:t>
            </a:r>
            <a:r>
              <a:rPr lang="en-US" dirty="0" smtClean="0"/>
              <a:t>: Developers can update web applications centrally on the server, which means users always have access to the latest version without needing to download or install anything. This simplifies maintenance and ensures security updates can be deployed quickly</a:t>
            </a:r>
            <a:r>
              <a:rPr lang="en-US" dirty="0" smtClean="0"/>
              <a:t>.</a:t>
            </a:r>
          </a:p>
          <a:p>
            <a:endParaRPr lang="en-US" dirty="0" smtClean="0"/>
          </a:p>
          <a:p>
            <a:r>
              <a:rPr lang="en-US" b="1" dirty="0" smtClean="0"/>
              <a:t>Scalability</a:t>
            </a:r>
            <a:r>
              <a:rPr lang="en-US" dirty="0" smtClean="0"/>
              <a:t>: Web applications can easily scale to accommodate a growing user base or increased workload. Cloud-based hosting and infrastructure services make it straightforward to scale resources up or down as needed.</a:t>
            </a:r>
          </a:p>
          <a:p>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Web Applications</a:t>
            </a:r>
            <a:endParaRPr lang="en-US" dirty="0"/>
          </a:p>
        </p:txBody>
      </p:sp>
      <p:sp>
        <p:nvSpPr>
          <p:cNvPr id="3" name="Content Placeholder 2"/>
          <p:cNvSpPr>
            <a:spLocks noGrp="1"/>
          </p:cNvSpPr>
          <p:nvPr>
            <p:ph idx="1"/>
          </p:nvPr>
        </p:nvSpPr>
        <p:spPr/>
        <p:txBody>
          <a:bodyPr/>
          <a:lstStyle/>
          <a:p>
            <a:r>
              <a:rPr lang="en-US" dirty="0" smtClean="0"/>
              <a:t>Web applications can be categorized into several main categories based on their functionality and purpose. </a:t>
            </a:r>
            <a:endParaRPr lang="en-US" dirty="0" smtClean="0"/>
          </a:p>
          <a:p>
            <a:endParaRPr lang="en-US" dirty="0" smtClean="0"/>
          </a:p>
          <a:p>
            <a:r>
              <a:rPr lang="en-US" dirty="0" smtClean="0"/>
              <a:t>These </a:t>
            </a:r>
            <a:r>
              <a:rPr lang="en-US" dirty="0" smtClean="0"/>
              <a:t>categories often overlap, and some applications may fall into multiple categories. </a:t>
            </a:r>
            <a:endParaRPr lang="en-US" dirty="0" smtClean="0"/>
          </a:p>
          <a:p>
            <a:endParaRPr lang="en-US" dirty="0" smtClean="0"/>
          </a:p>
          <a:p>
            <a:r>
              <a:rPr lang="en-US" dirty="0" smtClean="0"/>
              <a:t>Here </a:t>
            </a:r>
            <a:r>
              <a:rPr lang="en-US" dirty="0" smtClean="0"/>
              <a:t>are the main categories of web applications:</a:t>
            </a:r>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5486400"/>
          </a:xfrm>
        </p:spPr>
        <p:txBody>
          <a:bodyPr>
            <a:normAutofit fontScale="92500" lnSpcReduction="10000"/>
          </a:bodyPr>
          <a:lstStyle/>
          <a:p>
            <a:pPr marL="457200" indent="-457200">
              <a:lnSpc>
                <a:spcPct val="150000"/>
              </a:lnSpc>
              <a:buFont typeface="+mj-lt"/>
              <a:buAutoNum type="arabicPeriod"/>
            </a:pPr>
            <a:r>
              <a:rPr lang="en-US" dirty="0" smtClean="0"/>
              <a:t>E-commerce </a:t>
            </a:r>
            <a:r>
              <a:rPr lang="en-US" dirty="0" smtClean="0"/>
              <a:t>Applications</a:t>
            </a:r>
            <a:endParaRPr lang="en-US" dirty="0" smtClean="0"/>
          </a:p>
          <a:p>
            <a:pPr marL="457200" indent="-457200">
              <a:lnSpc>
                <a:spcPct val="150000"/>
              </a:lnSpc>
              <a:buFont typeface="+mj-lt"/>
              <a:buAutoNum type="arabicPeriod"/>
            </a:pPr>
            <a:r>
              <a:rPr lang="en-US" dirty="0" smtClean="0"/>
              <a:t>Social </a:t>
            </a:r>
            <a:r>
              <a:rPr lang="en-US" dirty="0" smtClean="0"/>
              <a:t>Media </a:t>
            </a:r>
            <a:r>
              <a:rPr lang="en-US" dirty="0" smtClean="0"/>
              <a:t>Applications</a:t>
            </a:r>
            <a:endParaRPr lang="en-US" dirty="0" smtClean="0"/>
          </a:p>
          <a:p>
            <a:pPr marL="457200" indent="-457200">
              <a:lnSpc>
                <a:spcPct val="150000"/>
              </a:lnSpc>
              <a:buFont typeface="+mj-lt"/>
              <a:buAutoNum type="arabicPeriod"/>
            </a:pPr>
            <a:r>
              <a:rPr lang="en-US" dirty="0" smtClean="0"/>
              <a:t>Content </a:t>
            </a:r>
            <a:r>
              <a:rPr lang="en-US" dirty="0" smtClean="0"/>
              <a:t>Management Systems (CMS</a:t>
            </a:r>
            <a:r>
              <a:rPr lang="en-US" dirty="0" smtClean="0"/>
              <a:t>)</a:t>
            </a:r>
            <a:endParaRPr lang="en-US" dirty="0" smtClean="0"/>
          </a:p>
          <a:p>
            <a:pPr marL="457200" indent="-457200">
              <a:lnSpc>
                <a:spcPct val="150000"/>
              </a:lnSpc>
              <a:buFont typeface="+mj-lt"/>
              <a:buAutoNum type="arabicPeriod"/>
            </a:pPr>
            <a:r>
              <a:rPr lang="en-US" dirty="0" smtClean="0"/>
              <a:t>Enterprise </a:t>
            </a:r>
            <a:r>
              <a:rPr lang="en-US" dirty="0" smtClean="0"/>
              <a:t>Resource Planning (ERP) </a:t>
            </a:r>
            <a:r>
              <a:rPr lang="en-US" dirty="0" smtClean="0"/>
              <a:t>Systems</a:t>
            </a:r>
            <a:endParaRPr lang="en-US" dirty="0" smtClean="0"/>
          </a:p>
          <a:p>
            <a:pPr marL="457200" indent="-457200">
              <a:lnSpc>
                <a:spcPct val="150000"/>
              </a:lnSpc>
              <a:buFont typeface="+mj-lt"/>
              <a:buAutoNum type="arabicPeriod"/>
            </a:pPr>
            <a:r>
              <a:rPr lang="en-US" dirty="0" smtClean="0"/>
              <a:t>Customer </a:t>
            </a:r>
            <a:r>
              <a:rPr lang="en-US" dirty="0" smtClean="0"/>
              <a:t>Relationship Management (CRM) </a:t>
            </a:r>
            <a:r>
              <a:rPr lang="en-US" dirty="0" smtClean="0"/>
              <a:t>Systems</a:t>
            </a:r>
            <a:endParaRPr lang="en-US" dirty="0" smtClean="0"/>
          </a:p>
          <a:p>
            <a:pPr marL="457200" indent="-457200">
              <a:lnSpc>
                <a:spcPct val="150000"/>
              </a:lnSpc>
              <a:buFont typeface="+mj-lt"/>
              <a:buAutoNum type="arabicPeriod"/>
            </a:pPr>
            <a:r>
              <a:rPr lang="en-US" dirty="0" smtClean="0"/>
              <a:t>Project </a:t>
            </a:r>
            <a:r>
              <a:rPr lang="en-US" dirty="0" smtClean="0"/>
              <a:t>Management and Collaboration </a:t>
            </a:r>
            <a:r>
              <a:rPr lang="en-US" dirty="0" smtClean="0"/>
              <a:t>Tools</a:t>
            </a:r>
            <a:endParaRPr lang="en-US" dirty="0" smtClean="0"/>
          </a:p>
          <a:p>
            <a:pPr marL="457200" indent="-457200">
              <a:lnSpc>
                <a:spcPct val="150000"/>
              </a:lnSpc>
              <a:buFont typeface="+mj-lt"/>
              <a:buAutoNum type="arabicPeriod"/>
            </a:pPr>
            <a:r>
              <a:rPr lang="en-US" dirty="0" smtClean="0"/>
              <a:t>Educational </a:t>
            </a:r>
            <a:r>
              <a:rPr lang="en-US" dirty="0" smtClean="0"/>
              <a:t>and E-Learning </a:t>
            </a:r>
            <a:r>
              <a:rPr lang="en-US" dirty="0" smtClean="0"/>
              <a:t>Platforms</a:t>
            </a:r>
            <a:endParaRPr lang="en-US" dirty="0" smtClean="0"/>
          </a:p>
          <a:p>
            <a:pPr marL="457200" indent="-457200">
              <a:lnSpc>
                <a:spcPct val="150000"/>
              </a:lnSpc>
              <a:buFont typeface="+mj-lt"/>
              <a:buAutoNum type="arabicPeriod"/>
            </a:pPr>
            <a:r>
              <a:rPr lang="en-US" dirty="0" smtClean="0"/>
              <a:t>Healthcare </a:t>
            </a:r>
            <a:r>
              <a:rPr lang="en-US" dirty="0" smtClean="0"/>
              <a:t>and Telemedicine </a:t>
            </a:r>
            <a:r>
              <a:rPr lang="en-US" dirty="0" smtClean="0"/>
              <a:t>Applications</a:t>
            </a:r>
            <a:endParaRPr lang="en-US" dirty="0" smtClean="0"/>
          </a:p>
          <a:p>
            <a:pPr marL="457200" indent="-457200">
              <a:lnSpc>
                <a:spcPct val="150000"/>
              </a:lnSpc>
              <a:buFont typeface="+mj-lt"/>
              <a:buAutoNum type="arabicPeriod"/>
            </a:pPr>
            <a:r>
              <a:rPr lang="en-US" dirty="0" smtClean="0"/>
              <a:t>Gaming </a:t>
            </a:r>
            <a:r>
              <a:rPr lang="en-US" dirty="0" smtClean="0"/>
              <a:t>and Entertainment </a:t>
            </a:r>
            <a:r>
              <a:rPr lang="en-US" dirty="0" smtClean="0"/>
              <a:t>Platforms</a:t>
            </a:r>
            <a:endParaRPr lang="en-US" dirty="0" smtClean="0"/>
          </a:p>
          <a:p>
            <a:pPr marL="457200" indent="-457200">
              <a:lnSpc>
                <a:spcPct val="150000"/>
              </a:lnSpc>
              <a:buFont typeface="+mj-lt"/>
              <a:buAutoNum type="arabicPeriod"/>
            </a:pPr>
            <a:r>
              <a:rPr lang="en-US" dirty="0" smtClean="0"/>
              <a:t>Booking </a:t>
            </a:r>
            <a:r>
              <a:rPr lang="en-US" dirty="0" smtClean="0"/>
              <a:t>and Reservation </a:t>
            </a:r>
            <a:r>
              <a:rPr lang="en-US" dirty="0" smtClean="0"/>
              <a:t>Systems</a:t>
            </a:r>
            <a:endParaRPr lang="en-US" dirty="0" smtClean="0"/>
          </a:p>
          <a:p>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marL="457200" indent="-457200">
              <a:lnSpc>
                <a:spcPct val="150000"/>
              </a:lnSpc>
              <a:buFont typeface="+mj-lt"/>
              <a:buAutoNum type="arabicPeriod" startAt="11"/>
            </a:pPr>
            <a:r>
              <a:rPr lang="en-US" sz="2600" dirty="0" smtClean="0"/>
              <a:t>Financial and Banking Applications:</a:t>
            </a:r>
          </a:p>
          <a:p>
            <a:pPr marL="457200" indent="-457200">
              <a:lnSpc>
                <a:spcPct val="150000"/>
              </a:lnSpc>
              <a:buFont typeface="+mj-lt"/>
              <a:buAutoNum type="arabicPeriod" startAt="11"/>
            </a:pPr>
            <a:r>
              <a:rPr lang="en-US" sz="2600" dirty="0" smtClean="0"/>
              <a:t>Government and Civic Services:</a:t>
            </a:r>
          </a:p>
          <a:p>
            <a:pPr marL="457200" indent="-457200">
              <a:lnSpc>
                <a:spcPct val="150000"/>
              </a:lnSpc>
              <a:buFont typeface="+mj-lt"/>
              <a:buAutoNum type="arabicPeriod" startAt="11"/>
            </a:pPr>
            <a:r>
              <a:rPr lang="en-US" sz="2600" dirty="0" smtClean="0"/>
              <a:t>Real Estate and Property Management:</a:t>
            </a:r>
          </a:p>
          <a:p>
            <a:pPr marL="457200" indent="-457200">
              <a:lnSpc>
                <a:spcPct val="150000"/>
              </a:lnSpc>
              <a:buFont typeface="+mj-lt"/>
              <a:buAutoNum type="arabicPeriod" startAt="11"/>
            </a:pPr>
            <a:r>
              <a:rPr lang="en-US" sz="2600" dirty="0" smtClean="0"/>
              <a:t>News and Media Outlets:</a:t>
            </a:r>
          </a:p>
          <a:p>
            <a:pPr marL="457200" indent="-457200">
              <a:lnSpc>
                <a:spcPct val="150000"/>
              </a:lnSpc>
              <a:buFont typeface="+mj-lt"/>
              <a:buAutoNum type="arabicPeriod" startAt="11"/>
            </a:pPr>
            <a:r>
              <a:rPr lang="en-US" sz="2600" dirty="0" smtClean="0"/>
              <a:t>Personal Productivity and Utility Tools:</a:t>
            </a:r>
          </a:p>
          <a:p>
            <a:pPr marL="457200" indent="-457200">
              <a:lnSpc>
                <a:spcPct val="150000"/>
              </a:lnSpc>
              <a:buFont typeface="+mj-lt"/>
              <a:buAutoNum type="arabicPeriod" startAt="11"/>
            </a:pPr>
            <a:r>
              <a:rPr lang="en-US" sz="2600" dirty="0" err="1" smtClean="0"/>
              <a:t>IoT</a:t>
            </a:r>
            <a:r>
              <a:rPr lang="en-US" sz="2600" dirty="0" smtClean="0"/>
              <a:t> (Internet of Things) Control Panels:</a:t>
            </a:r>
          </a:p>
          <a:p>
            <a:pPr marL="457200" indent="-457200">
              <a:lnSpc>
                <a:spcPct val="150000"/>
              </a:lnSpc>
              <a:buFont typeface="+mj-lt"/>
              <a:buAutoNum type="arabicPeriod" startAt="11"/>
            </a:pPr>
            <a:r>
              <a:rPr lang="en-US" sz="2600" dirty="0" smtClean="0"/>
              <a:t>Search Engines:</a:t>
            </a:r>
          </a:p>
          <a:p>
            <a:pPr marL="457200" indent="-457200">
              <a:lnSpc>
                <a:spcPct val="150000"/>
              </a:lnSpc>
              <a:buFont typeface="+mj-lt"/>
              <a:buAutoNum type="arabicPeriod" startAt="11"/>
            </a:pPr>
            <a:r>
              <a:rPr lang="en-US" sz="2600" dirty="0" smtClean="0"/>
              <a:t>Blogging Platforms:</a:t>
            </a:r>
          </a:p>
          <a:p>
            <a:pPr marL="457200" indent="-457200">
              <a:lnSpc>
                <a:spcPct val="150000"/>
              </a:lnSpc>
              <a:buFont typeface="+mj-lt"/>
              <a:buAutoNum type="arabicPeriod" startAt="11"/>
            </a:pPr>
            <a:r>
              <a:rPr lang="en-US" sz="2600" dirty="0" smtClean="0"/>
              <a:t>Weather Forecast and Tracking:</a:t>
            </a:r>
          </a:p>
          <a:p>
            <a:pPr marL="457200" indent="-457200">
              <a:lnSpc>
                <a:spcPct val="150000"/>
              </a:lnSpc>
              <a:buFont typeface="+mj-lt"/>
              <a:buAutoNum type="arabicPeriod" startAt="11"/>
            </a:pPr>
            <a:r>
              <a:rPr lang="en-US" sz="2600" dirty="0" smtClean="0"/>
              <a:t>Travel and Tourism Services:</a:t>
            </a:r>
            <a:endParaRPr lang="en-US" sz="2200" dirty="0" smtClean="0"/>
          </a:p>
        </p:txBody>
      </p:sp>
      <p:sp>
        <p:nvSpPr>
          <p:cNvPr id="4" name="Slide Number Placeholder 3"/>
          <p:cNvSpPr>
            <a:spLocks noGrp="1"/>
          </p:cNvSpPr>
          <p:nvPr>
            <p:ph type="sldNum" sz="quarter" idx="12"/>
          </p:nvPr>
        </p:nvSpPr>
        <p:spPr/>
        <p:txBody>
          <a:bodyPr/>
          <a:lstStyle/>
          <a:p>
            <a:fld id="{0E8FC35C-518F-48AD-9C19-2C83FA79E18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WE</a:t>
            </a:r>
            <a:endParaRPr lang="en-US" dirty="0"/>
          </a:p>
        </p:txBody>
      </p:sp>
      <p:sp>
        <p:nvSpPr>
          <p:cNvPr id="3" name="Content Placeholder 2"/>
          <p:cNvSpPr>
            <a:spLocks noGrp="1"/>
          </p:cNvSpPr>
          <p:nvPr>
            <p:ph idx="1"/>
          </p:nvPr>
        </p:nvSpPr>
        <p:spPr/>
        <p:txBody>
          <a:bodyPr/>
          <a:lstStyle/>
          <a:p>
            <a:r>
              <a:rPr lang="en-US" dirty="0" smtClean="0"/>
              <a:t>Web applications, also known as web apps, exhibit a set of characteristics that distinguish them from traditional desktop applications. </a:t>
            </a:r>
            <a:endParaRPr lang="en-US" dirty="0" smtClean="0"/>
          </a:p>
          <a:p>
            <a:endParaRPr lang="en-US" dirty="0" smtClean="0"/>
          </a:p>
          <a:p>
            <a:r>
              <a:rPr lang="en-US" dirty="0" smtClean="0"/>
              <a:t>Understanding </a:t>
            </a:r>
            <a:r>
              <a:rPr lang="en-US" dirty="0" smtClean="0"/>
              <a:t>these characteristics is essential for designing, developing, and using web applications effectively. </a:t>
            </a:r>
            <a:endParaRPr lang="en-US" dirty="0" smtClean="0"/>
          </a:p>
          <a:p>
            <a:endParaRPr lang="en-US" dirty="0" smtClean="0"/>
          </a:p>
          <a:p>
            <a:r>
              <a:rPr lang="en-US" dirty="0" smtClean="0"/>
              <a:t>Here </a:t>
            </a:r>
            <a:r>
              <a:rPr lang="en-US" dirty="0" smtClean="0"/>
              <a:t>are the key characteristics of web applications:</a:t>
            </a:r>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Accessibility:</a:t>
            </a:r>
            <a:r>
              <a:rPr lang="en-US" dirty="0" smtClean="0"/>
              <a:t> Web applications are accessible from anywhere with an internet connection, allowing users to access them using various devices, including </a:t>
            </a:r>
            <a:r>
              <a:rPr lang="en-US" dirty="0" err="1" smtClean="0"/>
              <a:t>smartphones</a:t>
            </a:r>
            <a:r>
              <a:rPr lang="en-US" dirty="0" smtClean="0"/>
              <a:t>, tablets, laptops, and desktops.</a:t>
            </a:r>
          </a:p>
          <a:p>
            <a:r>
              <a:rPr lang="en-US" b="1" dirty="0" smtClean="0"/>
              <a:t>Cross-Platform Compatibility:</a:t>
            </a:r>
            <a:r>
              <a:rPr lang="en-US" dirty="0" smtClean="0"/>
              <a:t> They are platform-independent and can run on different operating systems, including Windows, </a:t>
            </a:r>
            <a:r>
              <a:rPr lang="en-US" dirty="0" err="1" smtClean="0"/>
              <a:t>macOS</a:t>
            </a:r>
            <a:r>
              <a:rPr lang="en-US" dirty="0" smtClean="0"/>
              <a:t>, Linux, and more, as long as a compatible web browser is available.</a:t>
            </a:r>
          </a:p>
          <a:p>
            <a:r>
              <a:rPr lang="en-US" b="1" dirty="0" smtClean="0"/>
              <a:t>Client-Server Architecture:</a:t>
            </a:r>
            <a:r>
              <a:rPr lang="en-US" dirty="0" smtClean="0"/>
              <a:t> Web applications follow a client-server model. The client, typically a web browser, requests and displays web pages, while the server processes requests, performs computations, and manages data.</a:t>
            </a:r>
          </a:p>
          <a:p>
            <a:r>
              <a:rPr lang="en-US" b="1" dirty="0" smtClean="0"/>
              <a:t>Network Dependency:</a:t>
            </a:r>
            <a:r>
              <a:rPr lang="en-US" dirty="0" smtClean="0"/>
              <a:t> Web applications rely on network connectivity to function. A stable internet connection is necessary for users to access and use them.</a:t>
            </a:r>
          </a:p>
          <a:p>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Course Briefing </a:t>
            </a:r>
            <a:endParaRPr lang="en-US" dirty="0"/>
          </a:p>
        </p:txBody>
      </p:sp>
      <p:sp>
        <p:nvSpPr>
          <p:cNvPr id="2" name="Content Placeholder 1"/>
          <p:cNvSpPr>
            <a:spLocks noGrp="1"/>
          </p:cNvSpPr>
          <p:nvPr>
            <p:ph idx="1"/>
          </p:nvPr>
        </p:nvSpPr>
        <p:spPr>
          <a:xfrm>
            <a:off x="457200" y="1481328"/>
            <a:ext cx="8229600" cy="4933120"/>
          </a:xfrm>
        </p:spPr>
        <p:txBody>
          <a:bodyPr>
            <a:normAutofit/>
          </a:bodyPr>
          <a:lstStyle/>
          <a:p>
            <a:r>
              <a:rPr lang="en-US" dirty="0" smtClean="0"/>
              <a:t>This is a Theory(three lectures hrs\week) </a:t>
            </a:r>
            <a:r>
              <a:rPr lang="en-US" dirty="0" smtClean="0"/>
              <a:t>course</a:t>
            </a:r>
            <a:endParaRPr lang="en-US" dirty="0" smtClean="0"/>
          </a:p>
          <a:p>
            <a:endParaRPr lang="en-US" dirty="0" smtClean="0"/>
          </a:p>
          <a:p>
            <a:r>
              <a:rPr lang="en-US" dirty="0" smtClean="0"/>
              <a:t>Break down of lectures, marks, events and other information are being provided in Course Outline.</a:t>
            </a:r>
          </a:p>
          <a:p>
            <a:endParaRPr lang="en-US" dirty="0" smtClean="0"/>
          </a:p>
          <a:p>
            <a:r>
              <a:rPr lang="en-US" dirty="0" smtClean="0"/>
              <a:t>During Theory class, quizzes and assignments, seminars, surveys, presentations would be taken as per schedule.</a:t>
            </a:r>
          </a:p>
          <a:p>
            <a:endParaRPr lang="en-US" dirty="0" smtClean="0"/>
          </a:p>
          <a:p>
            <a:r>
              <a:rPr lang="en-US" dirty="0" smtClean="0"/>
              <a:t>Project, Thesis, Mid Term Exam, and other events would be done as per schedule.</a:t>
            </a:r>
            <a:endParaRPr lang="en-US" dirty="0"/>
          </a:p>
        </p:txBody>
      </p:sp>
      <p:sp>
        <p:nvSpPr>
          <p:cNvPr id="3" name="Slide Number Placeholder 2"/>
          <p:cNvSpPr>
            <a:spLocks noGrp="1"/>
          </p:cNvSpPr>
          <p:nvPr>
            <p:ph type="sldNum" sz="quarter" idx="12"/>
          </p:nvPr>
        </p:nvSpPr>
        <p:spPr/>
        <p:txBody>
          <a:bodyPr/>
          <a:lstStyle/>
          <a:p>
            <a:fld id="{A62CA5D3-ACE1-40BF-8F5B-53E69E751C19}" type="slidenum">
              <a:rPr lang="en-US" altLang="en-US" smtClean="0"/>
              <a:pPr/>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Browser-Based:</a:t>
            </a:r>
            <a:r>
              <a:rPr lang="en-US" dirty="0" smtClean="0"/>
              <a:t> Web applications run within web browsers, making them accessible through a uniform interface. This eliminates the need for installation and simplifies user access.</a:t>
            </a:r>
          </a:p>
          <a:p>
            <a:r>
              <a:rPr lang="en-US" b="1" dirty="0" smtClean="0"/>
              <a:t>UI/UX Design:</a:t>
            </a:r>
            <a:r>
              <a:rPr lang="en-US" dirty="0" smtClean="0"/>
              <a:t> They often focus on responsive and user-friendly design to ensure an optimal user experience across various screen sizes and devices.</a:t>
            </a:r>
          </a:p>
          <a:p>
            <a:r>
              <a:rPr lang="en-US" b="1" dirty="0" smtClean="0"/>
              <a:t>Scalability:</a:t>
            </a:r>
            <a:r>
              <a:rPr lang="en-US" dirty="0" smtClean="0"/>
              <a:t> Web applications can easily scale to accommodate a growing user base or increased workload by adjusting server resources and infrastructure.</a:t>
            </a:r>
          </a:p>
          <a:p>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smtClean="0"/>
              <a:t>URL-Based Navigation:</a:t>
            </a:r>
            <a:r>
              <a:rPr lang="en-US" dirty="0" smtClean="0"/>
              <a:t> Users navigate web applications by following hyperlinks and using URLs, enabling deep linking and bookmarking of specific application states.</a:t>
            </a:r>
          </a:p>
          <a:p>
            <a:r>
              <a:rPr lang="en-US" b="1" dirty="0" smtClean="0"/>
              <a:t>Cross-Browser Compatibility:</a:t>
            </a:r>
            <a:r>
              <a:rPr lang="en-US" dirty="0" smtClean="0"/>
              <a:t> Web applications need to be tested and optimized for compatibility across different web browsers, as browser behavior can vary.</a:t>
            </a:r>
          </a:p>
          <a:p>
            <a:r>
              <a:rPr lang="en-US" b="1" dirty="0" smtClean="0"/>
              <a:t>Data Handling:</a:t>
            </a:r>
            <a:r>
              <a:rPr lang="en-US" dirty="0" smtClean="0"/>
              <a:t> They can handle various data types, including text, images, videos, and structured data, often with support for databases and APIs to store and retrieve information.</a:t>
            </a:r>
          </a:p>
          <a:p>
            <a:r>
              <a:rPr lang="en-US" b="1" dirty="0" smtClean="0"/>
              <a:t>Responsive Design:</a:t>
            </a:r>
            <a:r>
              <a:rPr lang="en-US" dirty="0" smtClean="0"/>
              <a:t> Many web applications are designed to adapt to different screen sizes and orientations, ensuring a consistent experience on both desktop and mobile devices.</a:t>
            </a:r>
          </a:p>
          <a:p>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Product </a:t>
            </a:r>
            <a:r>
              <a:rPr lang="en-US" dirty="0" smtClean="0"/>
              <a:t>related </a:t>
            </a:r>
            <a:r>
              <a:rPr lang="en-US" dirty="0" smtClean="0"/>
              <a:t>characteristics </a:t>
            </a:r>
            <a:r>
              <a:rPr lang="en-US" dirty="0" smtClean="0"/>
              <a:t>of web applications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Product-related </a:t>
            </a:r>
            <a:r>
              <a:rPr lang="en-US" dirty="0" smtClean="0"/>
              <a:t>characteristics of web applications are specific attributes and features that contribute to the functionality, usability, and overall value of a web application as a product. </a:t>
            </a:r>
            <a:endParaRPr lang="en-US" dirty="0" smtClean="0"/>
          </a:p>
          <a:p>
            <a:endParaRPr lang="en-US" dirty="0" smtClean="0"/>
          </a:p>
          <a:p>
            <a:r>
              <a:rPr lang="en-US" dirty="0" smtClean="0"/>
              <a:t>These </a:t>
            </a:r>
            <a:r>
              <a:rPr lang="en-US" dirty="0" smtClean="0"/>
              <a:t>characteristics can significantly impact user satisfaction and the success of the application in the market. Here are some product-related characteristics of web applications:</a:t>
            </a:r>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95400"/>
            <a:ext cx="8229600" cy="5562600"/>
          </a:xfrm>
        </p:spPr>
        <p:txBody>
          <a:bodyPr>
            <a:normAutofit fontScale="85000" lnSpcReduction="20000"/>
          </a:bodyPr>
          <a:lstStyle/>
          <a:p>
            <a:pPr>
              <a:lnSpc>
                <a:spcPct val="150000"/>
              </a:lnSpc>
            </a:pPr>
            <a:r>
              <a:rPr lang="en-US" sz="2800" dirty="0" smtClean="0"/>
              <a:t>User-Friendly </a:t>
            </a:r>
            <a:r>
              <a:rPr lang="en-US" sz="2800" dirty="0" smtClean="0"/>
              <a:t>Interface.</a:t>
            </a:r>
            <a:endParaRPr lang="en-US" sz="2800" dirty="0" smtClean="0"/>
          </a:p>
          <a:p>
            <a:pPr>
              <a:lnSpc>
                <a:spcPct val="150000"/>
              </a:lnSpc>
            </a:pPr>
            <a:r>
              <a:rPr lang="en-US" sz="2800" dirty="0" smtClean="0"/>
              <a:t>Performance and </a:t>
            </a:r>
            <a:r>
              <a:rPr lang="en-US" sz="2800" dirty="0" smtClean="0"/>
              <a:t>Speed </a:t>
            </a:r>
            <a:endParaRPr lang="en-US" sz="2800" dirty="0" smtClean="0"/>
          </a:p>
          <a:p>
            <a:pPr>
              <a:lnSpc>
                <a:spcPct val="150000"/>
              </a:lnSpc>
            </a:pPr>
            <a:r>
              <a:rPr lang="en-US" sz="2800" dirty="0" smtClean="0"/>
              <a:t>Reliability and </a:t>
            </a:r>
            <a:r>
              <a:rPr lang="en-US" sz="2800" dirty="0" smtClean="0"/>
              <a:t>Stability</a:t>
            </a:r>
            <a:endParaRPr lang="en-US" sz="2800" dirty="0" smtClean="0"/>
          </a:p>
          <a:p>
            <a:pPr>
              <a:lnSpc>
                <a:spcPct val="150000"/>
              </a:lnSpc>
            </a:pPr>
            <a:r>
              <a:rPr lang="en-US" sz="2800" dirty="0" smtClean="0"/>
              <a:t>Security </a:t>
            </a:r>
            <a:r>
              <a:rPr lang="en-US" sz="2800" dirty="0" smtClean="0"/>
              <a:t>Features</a:t>
            </a:r>
            <a:endParaRPr lang="en-US" sz="2800" dirty="0" smtClean="0"/>
          </a:p>
          <a:p>
            <a:pPr>
              <a:lnSpc>
                <a:spcPct val="150000"/>
              </a:lnSpc>
            </a:pPr>
            <a:r>
              <a:rPr lang="en-US" sz="2800" dirty="0" smtClean="0"/>
              <a:t>Scalability</a:t>
            </a:r>
            <a:endParaRPr lang="en-US" sz="2800" dirty="0" smtClean="0"/>
          </a:p>
          <a:p>
            <a:pPr>
              <a:lnSpc>
                <a:spcPct val="150000"/>
              </a:lnSpc>
            </a:pPr>
            <a:r>
              <a:rPr lang="en-US" sz="2800" dirty="0" smtClean="0"/>
              <a:t>Compatibility</a:t>
            </a:r>
            <a:endParaRPr lang="en-US" sz="2800" dirty="0" smtClean="0"/>
          </a:p>
          <a:p>
            <a:pPr>
              <a:lnSpc>
                <a:spcPct val="150000"/>
              </a:lnSpc>
            </a:pPr>
            <a:r>
              <a:rPr lang="en-US" sz="2800" dirty="0" smtClean="0"/>
              <a:t>Mobile </a:t>
            </a:r>
            <a:r>
              <a:rPr lang="en-US" sz="2800" dirty="0" smtClean="0"/>
              <a:t>Responsiveness</a:t>
            </a:r>
            <a:endParaRPr lang="en-US" sz="2800" dirty="0" smtClean="0"/>
          </a:p>
          <a:p>
            <a:pPr>
              <a:lnSpc>
                <a:spcPct val="150000"/>
              </a:lnSpc>
            </a:pPr>
            <a:r>
              <a:rPr lang="en-US" sz="2800" dirty="0" smtClean="0"/>
              <a:t>Offline </a:t>
            </a:r>
            <a:r>
              <a:rPr lang="en-US" sz="2800" dirty="0" smtClean="0"/>
              <a:t>Functionality</a:t>
            </a:r>
            <a:endParaRPr lang="en-US" sz="2800" dirty="0" smtClean="0"/>
          </a:p>
          <a:p>
            <a:pPr>
              <a:lnSpc>
                <a:spcPct val="150000"/>
              </a:lnSpc>
            </a:pPr>
            <a:r>
              <a:rPr lang="en-US" sz="2800" dirty="0" smtClean="0"/>
              <a:t>Customization and </a:t>
            </a:r>
            <a:r>
              <a:rPr lang="en-US" sz="2800" dirty="0" smtClean="0"/>
              <a:t>Personalization</a:t>
            </a:r>
            <a:endParaRPr lang="en-US" sz="2800" dirty="0" smtClean="0"/>
          </a:p>
          <a:p>
            <a:pPr>
              <a:lnSpc>
                <a:spcPct val="150000"/>
              </a:lnSpc>
            </a:pPr>
            <a:r>
              <a:rPr lang="en-US" sz="2800" dirty="0" smtClean="0"/>
              <a:t>Search and </a:t>
            </a:r>
            <a:r>
              <a:rPr lang="en-US" sz="2800" dirty="0" smtClean="0"/>
              <a:t>Navigation</a:t>
            </a:r>
            <a:endParaRPr lang="en-US" sz="2800" dirty="0" smtClean="0"/>
          </a:p>
          <a:p>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95400"/>
            <a:ext cx="8229600" cy="5257800"/>
          </a:xfrm>
        </p:spPr>
        <p:txBody>
          <a:bodyPr>
            <a:normAutofit fontScale="25000" lnSpcReduction="20000"/>
          </a:bodyPr>
          <a:lstStyle/>
          <a:p>
            <a:pPr>
              <a:lnSpc>
                <a:spcPct val="150000"/>
              </a:lnSpc>
            </a:pPr>
            <a:r>
              <a:rPr lang="en-US" sz="9600" dirty="0" smtClean="0"/>
              <a:t>Notifications and </a:t>
            </a:r>
            <a:r>
              <a:rPr lang="en-US" sz="9600" dirty="0" smtClean="0"/>
              <a:t>Alerts.</a:t>
            </a:r>
            <a:endParaRPr lang="en-US" sz="9600" dirty="0" smtClean="0"/>
          </a:p>
          <a:p>
            <a:pPr>
              <a:lnSpc>
                <a:spcPct val="150000"/>
              </a:lnSpc>
            </a:pPr>
            <a:r>
              <a:rPr lang="en-US" sz="9600" dirty="0" smtClean="0"/>
              <a:t>Feedback and Support</a:t>
            </a:r>
            <a:r>
              <a:rPr lang="en-US" sz="9600" dirty="0" smtClean="0"/>
              <a:t>:.</a:t>
            </a:r>
            <a:endParaRPr lang="en-US" sz="9600" dirty="0" smtClean="0"/>
          </a:p>
          <a:p>
            <a:pPr>
              <a:lnSpc>
                <a:spcPct val="150000"/>
              </a:lnSpc>
            </a:pPr>
            <a:r>
              <a:rPr lang="en-US" sz="9600" dirty="0" smtClean="0"/>
              <a:t>Analytics and Reporting</a:t>
            </a:r>
            <a:r>
              <a:rPr lang="en-US" sz="9600" dirty="0" smtClean="0"/>
              <a:t>:</a:t>
            </a:r>
            <a:endParaRPr lang="en-US" sz="9600" dirty="0" smtClean="0"/>
          </a:p>
          <a:p>
            <a:pPr>
              <a:lnSpc>
                <a:spcPct val="150000"/>
              </a:lnSpc>
            </a:pPr>
            <a:r>
              <a:rPr lang="en-US" sz="9600" dirty="0" smtClean="0"/>
              <a:t>Data Management</a:t>
            </a:r>
            <a:r>
              <a:rPr lang="en-US" sz="9600" dirty="0" smtClean="0"/>
              <a:t>:</a:t>
            </a:r>
            <a:endParaRPr lang="en-US" sz="9600" dirty="0" smtClean="0"/>
          </a:p>
          <a:p>
            <a:pPr>
              <a:lnSpc>
                <a:spcPct val="150000"/>
              </a:lnSpc>
            </a:pPr>
            <a:r>
              <a:rPr lang="en-US" sz="9600" dirty="0" smtClean="0"/>
              <a:t>APIs and Integration</a:t>
            </a:r>
            <a:r>
              <a:rPr lang="en-US" sz="9600" dirty="0" smtClean="0"/>
              <a:t>:.</a:t>
            </a:r>
            <a:endParaRPr lang="en-US" sz="9600" dirty="0" smtClean="0"/>
          </a:p>
          <a:p>
            <a:pPr>
              <a:lnSpc>
                <a:spcPct val="150000"/>
              </a:lnSpc>
            </a:pPr>
            <a:r>
              <a:rPr lang="en-US" sz="9600" dirty="0" smtClean="0"/>
              <a:t>Compliance and Accessibility</a:t>
            </a:r>
            <a:r>
              <a:rPr lang="en-US" sz="9600" dirty="0" smtClean="0"/>
              <a:t>:.</a:t>
            </a:r>
            <a:endParaRPr lang="en-US" sz="9600" dirty="0" smtClean="0"/>
          </a:p>
          <a:p>
            <a:pPr>
              <a:lnSpc>
                <a:spcPct val="150000"/>
              </a:lnSpc>
            </a:pPr>
            <a:r>
              <a:rPr lang="en-US" sz="9600" dirty="0" smtClean="0"/>
              <a:t>User </a:t>
            </a:r>
            <a:r>
              <a:rPr lang="en-US" sz="9600" dirty="0" err="1" smtClean="0"/>
              <a:t>Onboarding</a:t>
            </a:r>
            <a:r>
              <a:rPr lang="en-US" sz="9600" dirty="0" smtClean="0"/>
              <a:t> and </a:t>
            </a:r>
            <a:r>
              <a:rPr lang="en-US" sz="9600" dirty="0" smtClean="0"/>
              <a:t>Documentation</a:t>
            </a:r>
            <a:endParaRPr lang="en-US" sz="9600" dirty="0" smtClean="0"/>
          </a:p>
          <a:p>
            <a:pPr>
              <a:lnSpc>
                <a:spcPct val="150000"/>
              </a:lnSpc>
            </a:pPr>
            <a:r>
              <a:rPr lang="en-US" sz="9600" dirty="0" smtClean="0"/>
              <a:t>Feedback Loops</a:t>
            </a:r>
            <a:r>
              <a:rPr lang="en-US" sz="9600" dirty="0" smtClean="0"/>
              <a:t>:</a:t>
            </a:r>
            <a:endParaRPr lang="en-US" sz="9600" dirty="0" smtClean="0"/>
          </a:p>
          <a:p>
            <a:pPr>
              <a:lnSpc>
                <a:spcPct val="150000"/>
              </a:lnSpc>
            </a:pPr>
            <a:r>
              <a:rPr lang="en-US" sz="9600" dirty="0" smtClean="0"/>
              <a:t>Monetization Options</a:t>
            </a:r>
            <a:r>
              <a:rPr lang="en-US" sz="9600" dirty="0" smtClean="0"/>
              <a:t>:</a:t>
            </a:r>
            <a:endParaRPr lang="en-US" sz="9600" dirty="0" smtClean="0"/>
          </a:p>
          <a:p>
            <a:pPr>
              <a:lnSpc>
                <a:spcPct val="150000"/>
              </a:lnSpc>
            </a:pPr>
            <a:r>
              <a:rPr lang="en-US" sz="9600" dirty="0" smtClean="0"/>
              <a:t>User Data Protection and Privacy: </a:t>
            </a:r>
          </a:p>
          <a:p>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Usage related characteristics of web applications</a:t>
            </a:r>
            <a:endParaRPr lang="en-US" dirty="0"/>
          </a:p>
        </p:txBody>
      </p:sp>
      <p:sp>
        <p:nvSpPr>
          <p:cNvPr id="3" name="Content Placeholder 2"/>
          <p:cNvSpPr>
            <a:spLocks noGrp="1"/>
          </p:cNvSpPr>
          <p:nvPr>
            <p:ph idx="1"/>
          </p:nvPr>
        </p:nvSpPr>
        <p:spPr/>
        <p:txBody>
          <a:bodyPr/>
          <a:lstStyle/>
          <a:p>
            <a:r>
              <a:rPr lang="en-US" dirty="0" smtClean="0"/>
              <a:t>Usage-related characteristics of web applications refer to the ways in which users interact with and utilize the application. </a:t>
            </a:r>
            <a:endParaRPr lang="en-US" dirty="0" smtClean="0"/>
          </a:p>
          <a:p>
            <a:endParaRPr lang="en-US" dirty="0" smtClean="0"/>
          </a:p>
          <a:p>
            <a:r>
              <a:rPr lang="en-US" dirty="0" smtClean="0"/>
              <a:t>Understanding </a:t>
            </a:r>
            <a:r>
              <a:rPr lang="en-US" dirty="0" smtClean="0"/>
              <a:t>these characteristics is essential for both developers and product managers to design web applications that cater to user needs effectively. </a:t>
            </a:r>
            <a:endParaRPr lang="en-US" dirty="0" smtClean="0"/>
          </a:p>
          <a:p>
            <a:endParaRPr lang="en-US" dirty="0" smtClean="0"/>
          </a:p>
          <a:p>
            <a:r>
              <a:rPr lang="en-US" dirty="0" smtClean="0"/>
              <a:t>Here </a:t>
            </a:r>
            <a:r>
              <a:rPr lang="en-US" dirty="0" smtClean="0"/>
              <a:t>are some usage-related characteristics of web applications:</a:t>
            </a:r>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a:bodyPr>
          <a:lstStyle/>
          <a:p>
            <a:pPr>
              <a:lnSpc>
                <a:spcPct val="150000"/>
              </a:lnSpc>
            </a:pPr>
            <a:r>
              <a:rPr lang="en-US" dirty="0" smtClean="0"/>
              <a:t>User </a:t>
            </a:r>
            <a:r>
              <a:rPr lang="en-US" dirty="0" smtClean="0"/>
              <a:t>Engagement</a:t>
            </a:r>
            <a:endParaRPr lang="en-US" dirty="0" smtClean="0"/>
          </a:p>
          <a:p>
            <a:pPr>
              <a:lnSpc>
                <a:spcPct val="150000"/>
              </a:lnSpc>
            </a:pPr>
            <a:r>
              <a:rPr lang="en-US" dirty="0" smtClean="0"/>
              <a:t>Session </a:t>
            </a:r>
            <a:r>
              <a:rPr lang="en-US" dirty="0" smtClean="0"/>
              <a:t>Length</a:t>
            </a:r>
            <a:endParaRPr lang="en-US" dirty="0" smtClean="0"/>
          </a:p>
          <a:p>
            <a:pPr>
              <a:lnSpc>
                <a:spcPct val="150000"/>
              </a:lnSpc>
            </a:pPr>
            <a:r>
              <a:rPr lang="en-US" dirty="0" smtClean="0"/>
              <a:t>Page </a:t>
            </a:r>
            <a:r>
              <a:rPr lang="en-US" dirty="0" smtClean="0"/>
              <a:t>Views</a:t>
            </a:r>
            <a:endParaRPr lang="en-US" dirty="0" smtClean="0"/>
          </a:p>
          <a:p>
            <a:pPr>
              <a:lnSpc>
                <a:spcPct val="150000"/>
              </a:lnSpc>
            </a:pPr>
            <a:r>
              <a:rPr lang="en-US" dirty="0" smtClean="0"/>
              <a:t>Bounce </a:t>
            </a:r>
            <a:r>
              <a:rPr lang="en-US" dirty="0" smtClean="0"/>
              <a:t>Rate</a:t>
            </a:r>
          </a:p>
          <a:p>
            <a:pPr>
              <a:lnSpc>
                <a:spcPct val="150000"/>
              </a:lnSpc>
            </a:pPr>
            <a:r>
              <a:rPr lang="en-US" dirty="0" smtClean="0"/>
              <a:t>Search </a:t>
            </a:r>
            <a:r>
              <a:rPr lang="en-US" dirty="0" smtClean="0"/>
              <a:t>Queries</a:t>
            </a:r>
            <a:endParaRPr lang="en-US" dirty="0" smtClean="0"/>
          </a:p>
          <a:p>
            <a:pPr>
              <a:lnSpc>
                <a:spcPct val="150000"/>
              </a:lnSpc>
            </a:pPr>
            <a:r>
              <a:rPr lang="en-US" dirty="0" smtClean="0"/>
              <a:t>Load and Performance </a:t>
            </a:r>
            <a:r>
              <a:rPr lang="en-US" dirty="0" smtClean="0"/>
              <a:t>Metrics</a:t>
            </a:r>
            <a:endParaRPr lang="en-US" dirty="0" smtClean="0"/>
          </a:p>
          <a:p>
            <a:pPr>
              <a:lnSpc>
                <a:spcPct val="150000"/>
              </a:lnSpc>
            </a:pPr>
            <a:r>
              <a:rPr lang="en-US" dirty="0" smtClean="0"/>
              <a:t>Privacy and Consent Management: </a:t>
            </a:r>
          </a:p>
          <a:p>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Development-related characteristics of web applications</a:t>
            </a:r>
            <a:endParaRPr lang="en-US" dirty="0"/>
          </a:p>
        </p:txBody>
      </p:sp>
      <p:sp>
        <p:nvSpPr>
          <p:cNvPr id="3" name="Content Placeholder 2"/>
          <p:cNvSpPr>
            <a:spLocks noGrp="1"/>
          </p:cNvSpPr>
          <p:nvPr>
            <p:ph idx="1"/>
          </p:nvPr>
        </p:nvSpPr>
        <p:spPr/>
        <p:txBody>
          <a:bodyPr/>
          <a:lstStyle/>
          <a:p>
            <a:r>
              <a:rPr lang="en-US" dirty="0" smtClean="0"/>
              <a:t>Development-related characteristics of web applications encompass the technical aspects and practices involved in the creation, maintenance, and improvement of web-based software. </a:t>
            </a:r>
            <a:endParaRPr lang="en-US" dirty="0" smtClean="0"/>
          </a:p>
          <a:p>
            <a:endParaRPr lang="en-US" dirty="0" smtClean="0"/>
          </a:p>
          <a:p>
            <a:r>
              <a:rPr lang="en-US" dirty="0" smtClean="0"/>
              <a:t>These </a:t>
            </a:r>
            <a:r>
              <a:rPr lang="en-US" dirty="0" smtClean="0"/>
              <a:t>characteristics are crucial for developers, project managers, and stakeholders to ensure efficient and effective web application development. </a:t>
            </a:r>
            <a:endParaRPr lang="en-US" dirty="0" smtClean="0"/>
          </a:p>
          <a:p>
            <a:endParaRPr lang="en-US" dirty="0" smtClean="0"/>
          </a:p>
          <a:p>
            <a:r>
              <a:rPr lang="en-US" dirty="0" smtClean="0"/>
              <a:t>Here </a:t>
            </a:r>
            <a:r>
              <a:rPr lang="en-US" dirty="0" smtClean="0"/>
              <a:t>are some development-related characteristics of web applications:</a:t>
            </a:r>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pPr>
              <a:lnSpc>
                <a:spcPct val="150000"/>
              </a:lnSpc>
            </a:pPr>
            <a:r>
              <a:rPr lang="en-US" dirty="0" smtClean="0"/>
              <a:t>Programming </a:t>
            </a:r>
            <a:r>
              <a:rPr lang="en-US" dirty="0" smtClean="0"/>
              <a:t>Languages</a:t>
            </a:r>
            <a:endParaRPr lang="en-US" dirty="0" smtClean="0"/>
          </a:p>
          <a:p>
            <a:pPr>
              <a:lnSpc>
                <a:spcPct val="150000"/>
              </a:lnSpc>
            </a:pPr>
            <a:r>
              <a:rPr lang="en-US" dirty="0" smtClean="0"/>
              <a:t>Frameworks and </a:t>
            </a:r>
            <a:r>
              <a:rPr lang="en-US" dirty="0" smtClean="0"/>
              <a:t>Libraries</a:t>
            </a:r>
            <a:endParaRPr lang="en-US" dirty="0" smtClean="0"/>
          </a:p>
          <a:p>
            <a:pPr>
              <a:lnSpc>
                <a:spcPct val="150000"/>
              </a:lnSpc>
            </a:pPr>
            <a:r>
              <a:rPr lang="en-US" dirty="0" smtClean="0"/>
              <a:t>Version </a:t>
            </a:r>
            <a:r>
              <a:rPr lang="en-US" dirty="0" smtClean="0"/>
              <a:t>Control</a:t>
            </a:r>
            <a:endParaRPr lang="en-US" dirty="0" smtClean="0"/>
          </a:p>
          <a:p>
            <a:pPr>
              <a:lnSpc>
                <a:spcPct val="150000"/>
              </a:lnSpc>
            </a:pPr>
            <a:r>
              <a:rPr lang="en-US" dirty="0" smtClean="0"/>
              <a:t>Development </a:t>
            </a:r>
            <a:r>
              <a:rPr lang="en-US" dirty="0" smtClean="0"/>
              <a:t>Environments</a:t>
            </a:r>
            <a:endParaRPr lang="en-US" dirty="0" smtClean="0"/>
          </a:p>
          <a:p>
            <a:pPr>
              <a:lnSpc>
                <a:spcPct val="150000"/>
              </a:lnSpc>
            </a:pPr>
            <a:r>
              <a:rPr lang="en-US" dirty="0" smtClean="0"/>
              <a:t>Database </a:t>
            </a:r>
            <a:r>
              <a:rPr lang="en-US" dirty="0" smtClean="0"/>
              <a:t>Management</a:t>
            </a:r>
            <a:endParaRPr lang="en-US" dirty="0" smtClean="0"/>
          </a:p>
          <a:p>
            <a:pPr>
              <a:lnSpc>
                <a:spcPct val="150000"/>
              </a:lnSpc>
            </a:pPr>
            <a:r>
              <a:rPr lang="en-US" dirty="0" smtClean="0"/>
              <a:t>API </a:t>
            </a:r>
            <a:r>
              <a:rPr lang="en-US" dirty="0" smtClean="0"/>
              <a:t>Integration</a:t>
            </a:r>
            <a:endParaRPr lang="en-US" dirty="0" smtClean="0"/>
          </a:p>
          <a:p>
            <a:pPr>
              <a:lnSpc>
                <a:spcPct val="150000"/>
              </a:lnSpc>
            </a:pPr>
            <a:r>
              <a:rPr lang="en-US" dirty="0" smtClean="0"/>
              <a:t>Security Best </a:t>
            </a:r>
            <a:r>
              <a:rPr lang="en-US" dirty="0" smtClean="0"/>
              <a:t>Practices</a:t>
            </a:r>
            <a:endParaRPr lang="en-US" dirty="0" smtClean="0"/>
          </a:p>
          <a:p>
            <a:pPr>
              <a:lnSpc>
                <a:spcPct val="150000"/>
              </a:lnSpc>
            </a:pPr>
            <a:r>
              <a:rPr lang="en-US" dirty="0" smtClean="0"/>
              <a:t>Scalability</a:t>
            </a:r>
            <a:endParaRPr lang="en-US" dirty="0" smtClean="0"/>
          </a:p>
          <a:p>
            <a:pPr>
              <a:lnSpc>
                <a:spcPct val="150000"/>
              </a:lnSpc>
            </a:pPr>
            <a:r>
              <a:rPr lang="en-US" dirty="0" smtClean="0"/>
              <a:t>Responsive </a:t>
            </a:r>
            <a:r>
              <a:rPr lang="en-US" dirty="0" smtClean="0"/>
              <a:t>Design</a:t>
            </a:r>
            <a:endParaRPr lang="en-US" dirty="0" smtClean="0"/>
          </a:p>
          <a:p>
            <a:pPr>
              <a:lnSpc>
                <a:spcPct val="150000"/>
              </a:lnSpc>
            </a:pPr>
            <a:r>
              <a:rPr lang="en-US" dirty="0" smtClean="0"/>
              <a:t>Cross-Browser </a:t>
            </a:r>
            <a:r>
              <a:rPr lang="en-US" dirty="0" smtClean="0"/>
              <a:t>Compatibility</a:t>
            </a:r>
            <a:endParaRPr lang="en-US" dirty="0" smtClean="0"/>
          </a:p>
          <a:p>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Design Vs Web Engineering</a:t>
            </a:r>
            <a:endParaRPr lang="en-US" dirty="0"/>
          </a:p>
        </p:txBody>
      </p:sp>
      <p:sp>
        <p:nvSpPr>
          <p:cNvPr id="3" name="Content Placeholder 2"/>
          <p:cNvSpPr>
            <a:spLocks noGrp="1"/>
          </p:cNvSpPr>
          <p:nvPr>
            <p:ph idx="1"/>
          </p:nvPr>
        </p:nvSpPr>
        <p:spPr/>
        <p:txBody>
          <a:bodyPr/>
          <a:lstStyle/>
          <a:p>
            <a:r>
              <a:rPr lang="en-US" dirty="0" smtClean="0"/>
              <a:t>Web design and web engineering are two distinct but closely related disciplines involved in the creation and development of websites and web applications. </a:t>
            </a:r>
            <a:endParaRPr lang="en-US" dirty="0" smtClean="0"/>
          </a:p>
          <a:p>
            <a:endParaRPr lang="en-US" dirty="0" smtClean="0"/>
          </a:p>
          <a:p>
            <a:r>
              <a:rPr lang="en-US" dirty="0" smtClean="0"/>
              <a:t>Every web engineer is a web designer but not vice versa</a:t>
            </a:r>
          </a:p>
          <a:p>
            <a:endParaRPr lang="en-US" dirty="0" smtClean="0"/>
          </a:p>
          <a:p>
            <a:r>
              <a:rPr lang="en-US" dirty="0" smtClean="0"/>
              <a:t>Here </a:t>
            </a:r>
            <a:r>
              <a:rPr lang="en-US" dirty="0" smtClean="0"/>
              <a:t>are the key differences between web design and web engineering:</a:t>
            </a:r>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Course Material			</a:t>
            </a:r>
            <a:endParaRPr lang="en-US" dirty="0"/>
          </a:p>
        </p:txBody>
      </p:sp>
      <p:sp>
        <p:nvSpPr>
          <p:cNvPr id="2" name="Content Placeholder 1"/>
          <p:cNvSpPr>
            <a:spLocks noGrp="1"/>
          </p:cNvSpPr>
          <p:nvPr>
            <p:ph idx="1"/>
          </p:nvPr>
        </p:nvSpPr>
        <p:spPr/>
        <p:txBody>
          <a:bodyPr/>
          <a:lstStyle/>
          <a:p>
            <a:r>
              <a:rPr lang="en-US" dirty="0" smtClean="0"/>
              <a:t>Lectures and other manuals would be provided to students in soft copy and hard copies would be given to CR.</a:t>
            </a:r>
          </a:p>
          <a:p>
            <a:endParaRPr lang="en-US" dirty="0" smtClean="0"/>
          </a:p>
          <a:p>
            <a:r>
              <a:rPr lang="en-US" b="1" dirty="0" smtClean="0"/>
              <a:t>Students are advised to keep their notes, lectures and manuals complete and updated .</a:t>
            </a:r>
          </a:p>
          <a:p>
            <a:endParaRPr lang="en-US" dirty="0" smtClean="0"/>
          </a:p>
          <a:p>
            <a:r>
              <a:rPr lang="en-US" dirty="0" smtClean="0"/>
              <a:t>Students may contact to instructor for any educational support in given timings.</a:t>
            </a:r>
            <a:endParaRPr lang="en-US" dirty="0"/>
          </a:p>
        </p:txBody>
      </p:sp>
      <p:sp>
        <p:nvSpPr>
          <p:cNvPr id="3" name="Slide Number Placeholder 2"/>
          <p:cNvSpPr>
            <a:spLocks noGrp="1"/>
          </p:cNvSpPr>
          <p:nvPr>
            <p:ph type="sldNum" sz="quarter" idx="12"/>
          </p:nvPr>
        </p:nvSpPr>
        <p:spPr/>
        <p:txBody>
          <a:bodyPr/>
          <a:lstStyle/>
          <a:p>
            <a:fld id="{A62CA5D3-ACE1-40BF-8F5B-53E69E751C19}" type="slidenum">
              <a:rPr lang="en-US" altLang="en-US" smtClean="0"/>
              <a:pPr/>
              <a:t>3</a:t>
            </a:fld>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nvPr>
        </p:nvGraphicFramePr>
        <p:xfrm>
          <a:off x="457200" y="1600200"/>
          <a:ext cx="8229600" cy="3845560"/>
        </p:xfrm>
        <a:graphic>
          <a:graphicData uri="http://schemas.openxmlformats.org/drawingml/2006/table">
            <a:tbl>
              <a:tblPr firstRow="1" bandRow="1">
                <a:tableStyleId>{69012ECD-51FC-41F1-AA8D-1B2483CD663E}</a:tableStyleId>
              </a:tblPr>
              <a:tblGrid>
                <a:gridCol w="4114800"/>
                <a:gridCol w="4114800"/>
              </a:tblGrid>
              <a:tr h="370840">
                <a:tc gridSpan="2">
                  <a:txBody>
                    <a:bodyPr/>
                    <a:lstStyle/>
                    <a:p>
                      <a:pPr algn="ctr"/>
                      <a:r>
                        <a:rPr lang="en-US" sz="2400" dirty="0" smtClean="0"/>
                        <a:t>Focus</a:t>
                      </a:r>
                      <a:endParaRPr lang="en-US" sz="2400" b="1" dirty="0">
                        <a:solidFill>
                          <a:schemeClr val="bg1"/>
                        </a:solidFill>
                      </a:endParaRPr>
                    </a:p>
                  </a:txBody>
                  <a:tcPr/>
                </a:tc>
                <a:tc hMerge="1">
                  <a:txBody>
                    <a:bodyPr/>
                    <a:lstStyle/>
                    <a:p>
                      <a:endParaRPr lang="en-US" dirty="0"/>
                    </a:p>
                  </a:txBody>
                  <a:tcPr/>
                </a:tc>
              </a:tr>
              <a:tr h="370840">
                <a:tc>
                  <a:txBody>
                    <a:bodyPr/>
                    <a:lstStyle/>
                    <a:p>
                      <a:pPr algn="ctr"/>
                      <a:r>
                        <a:rPr lang="en-US" dirty="0" smtClean="0"/>
                        <a:t>Web Design</a:t>
                      </a:r>
                      <a:endParaRPr lang="en-US" b="1" dirty="0">
                        <a:solidFill>
                          <a:schemeClr val="bg1"/>
                        </a:solidFill>
                      </a:endParaRPr>
                    </a:p>
                  </a:txBody>
                  <a:tcPr/>
                </a:tc>
                <a:tc>
                  <a:txBody>
                    <a:bodyPr/>
                    <a:lstStyle/>
                    <a:p>
                      <a:pPr algn="ctr"/>
                      <a:r>
                        <a:rPr lang="en-US" dirty="0" smtClean="0"/>
                        <a:t>Web Engineering</a:t>
                      </a:r>
                      <a:endParaRPr lang="en-US" b="1" dirty="0">
                        <a:solidFill>
                          <a:schemeClr val="bg1"/>
                        </a:solidFill>
                      </a:endParaRPr>
                    </a:p>
                  </a:txBody>
                  <a:tcPr/>
                </a:tc>
              </a:tr>
              <a:tr h="370840">
                <a:tc>
                  <a:txBody>
                    <a:bodyPr/>
                    <a:lstStyle/>
                    <a:p>
                      <a:r>
                        <a:rPr lang="en-US" sz="2400" kern="1200" dirty="0" smtClean="0"/>
                        <a:t>Web design primarily focuses on the visual and interactive aspects of a website or web application.  It deals with the aesthetics, layout, and user interface (UI) design.</a:t>
                      </a:r>
                      <a:endParaRPr lang="en-US" sz="2400" b="1" dirty="0">
                        <a:solidFill>
                          <a:schemeClr val="bg1"/>
                        </a:solidFill>
                      </a:endParaRPr>
                    </a:p>
                  </a:txBody>
                  <a:tcPr/>
                </a:tc>
                <a:tc>
                  <a:txBody>
                    <a:bodyPr/>
                    <a:lstStyle/>
                    <a:p>
                      <a:r>
                        <a:rPr lang="en-US" sz="2400" kern="1200" dirty="0" smtClean="0"/>
                        <a:t>Web engineering primarily focuses on the technical aspects of website and web application development. It deals with the architecture, functionality, and performance of web systems.</a:t>
                      </a:r>
                      <a:endParaRPr lang="en-US" sz="2400" b="1" dirty="0">
                        <a:solidFill>
                          <a:schemeClr val="bg1"/>
                        </a:solidFill>
                      </a:endParaRPr>
                    </a:p>
                  </a:txBody>
                  <a:tcPr/>
                </a:tc>
              </a:tr>
            </a:tbl>
          </a:graphicData>
        </a:graphic>
      </p:graphicFrame>
      <p:sp>
        <p:nvSpPr>
          <p:cNvPr id="4" name="Slide Number Placeholder 3"/>
          <p:cNvSpPr>
            <a:spLocks noGrp="1"/>
          </p:cNvSpPr>
          <p:nvPr>
            <p:ph type="sldNum" sz="quarter" idx="12"/>
          </p:nvPr>
        </p:nvSpPr>
        <p:spPr/>
        <p:txBody>
          <a:bodyPr/>
          <a:lstStyle/>
          <a:p>
            <a:fld id="{0E8FC35C-518F-48AD-9C19-2C83FA79E185}"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nvPr>
        </p:nvGraphicFramePr>
        <p:xfrm>
          <a:off x="457200" y="1600200"/>
          <a:ext cx="8229600" cy="4577080"/>
        </p:xfrm>
        <a:graphic>
          <a:graphicData uri="http://schemas.openxmlformats.org/drawingml/2006/table">
            <a:tbl>
              <a:tblPr firstRow="1" bandRow="1">
                <a:tableStyleId>{69012ECD-51FC-41F1-AA8D-1B2483CD663E}</a:tableStyleId>
              </a:tblPr>
              <a:tblGrid>
                <a:gridCol w="4114800"/>
                <a:gridCol w="4114800"/>
              </a:tblGrid>
              <a:tr h="370840">
                <a:tc gridSpan="2">
                  <a:txBody>
                    <a:bodyPr/>
                    <a:lstStyle/>
                    <a:p>
                      <a:pPr algn="ctr"/>
                      <a:r>
                        <a:rPr lang="en-US" sz="2400" dirty="0" smtClean="0"/>
                        <a:t>Responsibilities</a:t>
                      </a:r>
                      <a:endParaRPr lang="en-US" sz="2400" b="1" dirty="0">
                        <a:solidFill>
                          <a:schemeClr val="bg1"/>
                        </a:solidFill>
                      </a:endParaRPr>
                    </a:p>
                  </a:txBody>
                  <a:tcPr/>
                </a:tc>
                <a:tc hMerge="1">
                  <a:txBody>
                    <a:bodyPr/>
                    <a:lstStyle/>
                    <a:p>
                      <a:endParaRPr lang="en-US" dirty="0"/>
                    </a:p>
                  </a:txBody>
                  <a:tcPr/>
                </a:tc>
              </a:tr>
              <a:tr h="370840">
                <a:tc>
                  <a:txBody>
                    <a:bodyPr/>
                    <a:lstStyle/>
                    <a:p>
                      <a:pPr algn="ctr"/>
                      <a:r>
                        <a:rPr lang="en-US" dirty="0" smtClean="0"/>
                        <a:t>Web Design</a:t>
                      </a:r>
                      <a:endParaRPr lang="en-US" b="1" dirty="0">
                        <a:solidFill>
                          <a:schemeClr val="bg1"/>
                        </a:solidFill>
                      </a:endParaRPr>
                    </a:p>
                  </a:txBody>
                  <a:tcPr/>
                </a:tc>
                <a:tc>
                  <a:txBody>
                    <a:bodyPr/>
                    <a:lstStyle/>
                    <a:p>
                      <a:pPr algn="ctr"/>
                      <a:r>
                        <a:rPr lang="en-US" dirty="0" smtClean="0"/>
                        <a:t>Web Engineering</a:t>
                      </a:r>
                      <a:endParaRPr lang="en-US" b="1" dirty="0">
                        <a:solidFill>
                          <a:schemeClr val="bg1"/>
                        </a:solidFill>
                      </a:endParaRPr>
                    </a:p>
                  </a:txBody>
                  <a:tcPr/>
                </a:tc>
              </a:tr>
              <a:tr h="370840">
                <a:tc>
                  <a:txBody>
                    <a:bodyPr/>
                    <a:lstStyle/>
                    <a:p>
                      <a:r>
                        <a:rPr lang="en-US" sz="2400" kern="1200" dirty="0" smtClean="0"/>
                        <a:t>Web designers are responsible for creating the look and feel of a website. They work on color schemes, typography, graphics, and overall user experience. Designers may use tools like Adobe Photoshop, Sketch, or </a:t>
                      </a:r>
                      <a:r>
                        <a:rPr lang="en-US" sz="2400" kern="1200" dirty="0" err="1" smtClean="0"/>
                        <a:t>Figma</a:t>
                      </a:r>
                      <a:r>
                        <a:rPr lang="en-US" sz="2400" kern="1200" dirty="0" smtClean="0"/>
                        <a:t>.</a:t>
                      </a:r>
                      <a:endParaRPr lang="en-US" sz="2400" dirty="0"/>
                    </a:p>
                  </a:txBody>
                  <a:tcPr/>
                </a:tc>
                <a:tc>
                  <a:txBody>
                    <a:bodyPr/>
                    <a:lstStyle/>
                    <a:p>
                      <a:r>
                        <a:rPr lang="en-US" sz="2400" kern="1200" dirty="0" smtClean="0"/>
                        <a:t>Web engineers are responsible for implementing the technical infrastructure, database design, server-side logic, and client-side scripting. They write code to make the web application functional.</a:t>
                      </a:r>
                      <a:endParaRPr lang="en-US" sz="2400" dirty="0"/>
                    </a:p>
                  </a:txBody>
                  <a:tcPr/>
                </a:tc>
              </a:tr>
            </a:tbl>
          </a:graphicData>
        </a:graphic>
      </p:graphicFrame>
      <p:sp>
        <p:nvSpPr>
          <p:cNvPr id="4" name="Slide Number Placeholder 3"/>
          <p:cNvSpPr>
            <a:spLocks noGrp="1"/>
          </p:cNvSpPr>
          <p:nvPr>
            <p:ph type="sldNum" sz="quarter" idx="12"/>
          </p:nvPr>
        </p:nvSpPr>
        <p:spPr/>
        <p:txBody>
          <a:bodyPr/>
          <a:lstStyle/>
          <a:p>
            <a:fld id="{0E8FC35C-518F-48AD-9C19-2C83FA79E185}"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nvPr>
        </p:nvGraphicFramePr>
        <p:xfrm>
          <a:off x="457200" y="1600200"/>
          <a:ext cx="8229600" cy="3845560"/>
        </p:xfrm>
        <a:graphic>
          <a:graphicData uri="http://schemas.openxmlformats.org/drawingml/2006/table">
            <a:tbl>
              <a:tblPr firstRow="1" bandRow="1">
                <a:tableStyleId>{69012ECD-51FC-41F1-AA8D-1B2483CD663E}</a:tableStyleId>
              </a:tblPr>
              <a:tblGrid>
                <a:gridCol w="4114800"/>
                <a:gridCol w="4114800"/>
              </a:tblGrid>
              <a:tr h="370840">
                <a:tc gridSpan="2">
                  <a:txBody>
                    <a:bodyPr/>
                    <a:lstStyle/>
                    <a:p>
                      <a:pPr algn="ctr"/>
                      <a:r>
                        <a:rPr lang="en-US" sz="2400" dirty="0" smtClean="0"/>
                        <a:t>Responsibilities</a:t>
                      </a:r>
                      <a:endParaRPr lang="en-US" sz="2400" b="1" dirty="0">
                        <a:solidFill>
                          <a:schemeClr val="bg1"/>
                        </a:solidFill>
                      </a:endParaRPr>
                    </a:p>
                  </a:txBody>
                  <a:tcPr/>
                </a:tc>
                <a:tc hMerge="1">
                  <a:txBody>
                    <a:bodyPr/>
                    <a:lstStyle/>
                    <a:p>
                      <a:endParaRPr lang="en-US" dirty="0"/>
                    </a:p>
                  </a:txBody>
                  <a:tcPr/>
                </a:tc>
              </a:tr>
              <a:tr h="370840">
                <a:tc>
                  <a:txBody>
                    <a:bodyPr/>
                    <a:lstStyle/>
                    <a:p>
                      <a:pPr algn="ctr"/>
                      <a:r>
                        <a:rPr lang="en-US" dirty="0" smtClean="0"/>
                        <a:t>Web Design</a:t>
                      </a:r>
                      <a:endParaRPr lang="en-US" b="1" dirty="0">
                        <a:solidFill>
                          <a:schemeClr val="bg1"/>
                        </a:solidFill>
                      </a:endParaRPr>
                    </a:p>
                  </a:txBody>
                  <a:tcPr/>
                </a:tc>
                <a:tc>
                  <a:txBody>
                    <a:bodyPr/>
                    <a:lstStyle/>
                    <a:p>
                      <a:pPr algn="ctr"/>
                      <a:r>
                        <a:rPr lang="en-US" dirty="0" smtClean="0"/>
                        <a:t>Web Engineering</a:t>
                      </a:r>
                      <a:endParaRPr lang="en-US" b="1" dirty="0">
                        <a:solidFill>
                          <a:schemeClr val="bg1"/>
                        </a:solidFill>
                      </a:endParaRPr>
                    </a:p>
                  </a:txBody>
                  <a:tcPr/>
                </a:tc>
              </a:tr>
              <a:tr h="370840">
                <a:tc>
                  <a:txBody>
                    <a:bodyPr/>
                    <a:lstStyle/>
                    <a:p>
                      <a:r>
                        <a:rPr lang="en-US" sz="2400" b="0" i="0" kern="1200" dirty="0" smtClean="0">
                          <a:solidFill>
                            <a:schemeClr val="tx1"/>
                          </a:solidFill>
                          <a:latin typeface="+mn-lt"/>
                          <a:ea typeface="+mn-ea"/>
                          <a:cs typeface="+mn-cs"/>
                        </a:rPr>
                        <a:t>Designers need skills in graphic design, user experience (UX) design, and user interface (UI) design. They also have a strong understanding of color theory, typography, and visual hierarchy.</a:t>
                      </a:r>
                      <a:endParaRPr lang="en-US" sz="2400" dirty="0"/>
                    </a:p>
                  </a:txBody>
                  <a:tcPr/>
                </a:tc>
                <a:tc>
                  <a:txBody>
                    <a:bodyPr/>
                    <a:lstStyle/>
                    <a:p>
                      <a:r>
                        <a:rPr lang="en-US" sz="2400" b="0" i="0" kern="1200" dirty="0" smtClean="0">
                          <a:solidFill>
                            <a:schemeClr val="tx1"/>
                          </a:solidFill>
                          <a:latin typeface="+mn-lt"/>
                          <a:ea typeface="+mn-ea"/>
                          <a:cs typeface="+mn-cs"/>
                        </a:rPr>
                        <a:t>Engineers need skills in programming languages (e.g., JavaScript, Python, PHP, Ruby, Java), web development frameworks, database management, and server administration.</a:t>
                      </a:r>
                      <a:endParaRPr lang="en-US" sz="2400" dirty="0"/>
                    </a:p>
                  </a:txBody>
                  <a:tcPr/>
                </a:tc>
              </a:tr>
            </a:tbl>
          </a:graphicData>
        </a:graphic>
      </p:graphicFrame>
      <p:sp>
        <p:nvSpPr>
          <p:cNvPr id="4" name="Slide Number Placeholder 3"/>
          <p:cNvSpPr>
            <a:spLocks noGrp="1"/>
          </p:cNvSpPr>
          <p:nvPr>
            <p:ph type="sldNum" sz="quarter" idx="12"/>
          </p:nvPr>
        </p:nvSpPr>
        <p:spPr/>
        <p:txBody>
          <a:bodyPr/>
          <a:lstStyle/>
          <a:p>
            <a:fld id="{0E8FC35C-518F-48AD-9C19-2C83FA79E185}"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4400" dirty="0" smtClean="0"/>
              <a:t>How Internet Works ?</a:t>
            </a:r>
            <a:br>
              <a:rPr lang="en-US" sz="4400" dirty="0" smtClean="0"/>
            </a:br>
            <a:endParaRPr lang="en-US" sz="4400"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dirty="0" smtClean="0"/>
              <a:t>https://www.youtube.com/watch?v=YtxLexm-9pI</a:t>
            </a:r>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33</a:t>
            </a:fld>
            <a:endParaRPr lang="en-US"/>
          </a:p>
        </p:txBody>
      </p:sp>
    </p:spTree>
    <p:extLst>
      <p:ext uri="{BB962C8B-B14F-4D97-AF65-F5344CB8AC3E}">
        <p14:creationId xmlns:p14="http://schemas.microsoft.com/office/powerpoint/2010/main" xmlns="" val="257369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Academic </a:t>
            </a:r>
            <a:r>
              <a:rPr lang="en-US" dirty="0" err="1" smtClean="0"/>
              <a:t>Decipline</a:t>
            </a:r>
            <a:endParaRPr lang="en-US" dirty="0"/>
          </a:p>
        </p:txBody>
      </p:sp>
      <p:sp>
        <p:nvSpPr>
          <p:cNvPr id="2" name="Content Placeholder 1"/>
          <p:cNvSpPr>
            <a:spLocks noGrp="1"/>
          </p:cNvSpPr>
          <p:nvPr>
            <p:ph idx="1"/>
          </p:nvPr>
        </p:nvSpPr>
        <p:spPr>
          <a:xfrm>
            <a:off x="457200" y="1481328"/>
            <a:ext cx="8229600" cy="5028654"/>
          </a:xfrm>
        </p:spPr>
        <p:txBody>
          <a:bodyPr>
            <a:normAutofit fontScale="92500" lnSpcReduction="10000"/>
          </a:bodyPr>
          <a:lstStyle/>
          <a:p>
            <a:r>
              <a:rPr lang="en-US" sz="3600" b="1" u="sng" dirty="0" smtClean="0">
                <a:effectLst>
                  <a:outerShdw blurRad="38100" dist="38100" dir="2700000" algn="tl">
                    <a:srgbClr val="000000">
                      <a:alpha val="43137"/>
                    </a:srgbClr>
                  </a:outerShdw>
                </a:effectLst>
              </a:rPr>
              <a:t>Discipline and honesty </a:t>
            </a:r>
            <a:r>
              <a:rPr lang="en-US" sz="2000" dirty="0" smtClean="0"/>
              <a:t>are highly required during the classes</a:t>
            </a:r>
          </a:p>
          <a:p>
            <a:endParaRPr lang="en-US" sz="2000" dirty="0" smtClean="0"/>
          </a:p>
          <a:p>
            <a:r>
              <a:rPr lang="en-US" sz="2000" b="1" u="sng" dirty="0" smtClean="0"/>
              <a:t>Attendance must be maintain as per requirement</a:t>
            </a:r>
          </a:p>
          <a:p>
            <a:endParaRPr lang="en-US" sz="2000" dirty="0" smtClean="0"/>
          </a:p>
          <a:p>
            <a:r>
              <a:rPr lang="en-US" sz="2000" dirty="0" smtClean="0"/>
              <a:t>Regularity is essential to understand this course, </a:t>
            </a:r>
            <a:r>
              <a:rPr lang="en-US" sz="2000" b="1" u="sng" dirty="0" smtClean="0"/>
              <a:t>so be regular and punctual</a:t>
            </a:r>
          </a:p>
          <a:p>
            <a:endParaRPr lang="en-US" sz="2000" dirty="0" smtClean="0"/>
          </a:p>
          <a:p>
            <a:r>
              <a:rPr lang="en-US" sz="2000" b="1" u="sng" dirty="0" smtClean="0"/>
              <a:t>Be active </a:t>
            </a:r>
            <a:r>
              <a:rPr lang="en-US" sz="2000" dirty="0" smtClean="0"/>
              <a:t>and participate in class, ask frequently about any ambiguity</a:t>
            </a:r>
          </a:p>
          <a:p>
            <a:endParaRPr lang="en-US" sz="2000" dirty="0" smtClean="0"/>
          </a:p>
          <a:p>
            <a:r>
              <a:rPr lang="en-US" sz="2000" b="1" u="sng" dirty="0" smtClean="0"/>
              <a:t>Misbehave of any kind will not be tolerated and be punished accordingly </a:t>
            </a:r>
          </a:p>
          <a:p>
            <a:endParaRPr lang="en-US" sz="2000" dirty="0" smtClean="0"/>
          </a:p>
          <a:p>
            <a:pPr algn="ctr"/>
            <a:r>
              <a:rPr lang="en-US" sz="2600" b="1" dirty="0" smtClean="0"/>
              <a:t>So be careful</a:t>
            </a:r>
            <a:endParaRPr lang="en-US" sz="3000" b="1" dirty="0"/>
          </a:p>
        </p:txBody>
      </p:sp>
      <p:sp>
        <p:nvSpPr>
          <p:cNvPr id="3" name="Slide Number Placeholder 2"/>
          <p:cNvSpPr>
            <a:spLocks noGrp="1"/>
          </p:cNvSpPr>
          <p:nvPr>
            <p:ph type="sldNum" sz="quarter" idx="12"/>
          </p:nvPr>
        </p:nvSpPr>
        <p:spPr/>
        <p:txBody>
          <a:bodyPr/>
          <a:lstStyle/>
          <a:p>
            <a:fld id="{A62CA5D3-ACE1-40BF-8F5B-53E69E751C19}" type="slidenum">
              <a:rPr lang="en-US" altLang="en-US" smtClean="0"/>
              <a:pPr/>
              <a:t>4</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noFill/>
          <a:ln/>
        </p:spPr>
        <p:txBody>
          <a:bodyPr/>
          <a:lstStyle/>
          <a:p>
            <a:r>
              <a:rPr lang="en-US" dirty="0"/>
              <a:t>Academic Honesty</a:t>
            </a:r>
          </a:p>
        </p:txBody>
      </p:sp>
      <p:sp>
        <p:nvSpPr>
          <p:cNvPr id="76803" name="Rectangle 3"/>
          <p:cNvSpPr>
            <a:spLocks noGrp="1" noChangeArrowheads="1"/>
          </p:cNvSpPr>
          <p:nvPr>
            <p:ph idx="1"/>
          </p:nvPr>
        </p:nvSpPr>
        <p:spPr>
          <a:xfrm>
            <a:off x="457200" y="1481328"/>
            <a:ext cx="8229600" cy="4995672"/>
          </a:xfrm>
          <a:noFill/>
          <a:ln/>
        </p:spPr>
        <p:txBody>
          <a:bodyPr>
            <a:normAutofit fontScale="92500" lnSpcReduction="20000"/>
          </a:bodyPr>
          <a:lstStyle/>
          <a:p>
            <a:r>
              <a:rPr lang="en-US" dirty="0"/>
              <a:t>It is each student’s responsibility to be familiar with </a:t>
            </a:r>
            <a:r>
              <a:rPr lang="en-US" dirty="0" smtClean="0"/>
              <a:t>SMIU’s </a:t>
            </a:r>
            <a:r>
              <a:rPr lang="en-US" dirty="0"/>
              <a:t>current policies on academic </a:t>
            </a:r>
            <a:r>
              <a:rPr lang="en-US" dirty="0" smtClean="0"/>
              <a:t>honesty regulations.</a:t>
            </a:r>
            <a:endParaRPr lang="en-US" dirty="0"/>
          </a:p>
          <a:p>
            <a:pPr lvl="1"/>
            <a:endParaRPr lang="en-US" dirty="0"/>
          </a:p>
          <a:p>
            <a:r>
              <a:rPr lang="en-US" dirty="0"/>
              <a:t>Violations can result in getting an F in the class (or worse)</a:t>
            </a:r>
            <a:br>
              <a:rPr lang="en-US" dirty="0"/>
            </a:br>
            <a:endParaRPr lang="en-US" dirty="0"/>
          </a:p>
          <a:p>
            <a:r>
              <a:rPr lang="en-US" dirty="0"/>
              <a:t>Please take the time to read the </a:t>
            </a:r>
            <a:r>
              <a:rPr lang="en-US" dirty="0" smtClean="0"/>
              <a:t>academic </a:t>
            </a:r>
            <a:r>
              <a:rPr lang="en-US" dirty="0"/>
              <a:t>honesty policy </a:t>
            </a:r>
          </a:p>
          <a:p>
            <a:pPr lvl="1"/>
            <a:r>
              <a:rPr lang="en-US" dirty="0"/>
              <a:t>See also the </a:t>
            </a:r>
            <a:r>
              <a:rPr lang="en-US" dirty="0" smtClean="0"/>
              <a:t>prospectus</a:t>
            </a:r>
            <a:endParaRPr lang="en-US" dirty="0"/>
          </a:p>
          <a:p>
            <a:pPr lvl="1"/>
            <a:endParaRPr lang="en-US" dirty="0"/>
          </a:p>
          <a:p>
            <a:r>
              <a:rPr lang="en-US" dirty="0"/>
              <a:t>Academic dishonesty is defined as:</a:t>
            </a:r>
          </a:p>
          <a:p>
            <a:pPr lvl="1"/>
            <a:r>
              <a:rPr lang="en-US" dirty="0"/>
              <a:t>Cheating</a:t>
            </a:r>
          </a:p>
          <a:p>
            <a:pPr lvl="1"/>
            <a:r>
              <a:rPr lang="en-US" dirty="0"/>
              <a:t>Dishonest conduct</a:t>
            </a:r>
          </a:p>
          <a:p>
            <a:pPr lvl="1"/>
            <a:r>
              <a:rPr lang="en-US" dirty="0"/>
              <a:t>Plagiarism</a:t>
            </a:r>
          </a:p>
          <a:p>
            <a:pPr lvl="1"/>
            <a:r>
              <a:rPr lang="en-US" dirty="0"/>
              <a:t>Collusion</a:t>
            </a:r>
          </a:p>
          <a:p>
            <a:pPr lvl="1"/>
            <a:endParaRPr lang="en-US" dirty="0"/>
          </a:p>
          <a:p>
            <a:r>
              <a:rPr lang="en-US" dirty="0"/>
              <a:t>You can discuss problems verbally – otherwise, the work you hand in should be entirely </a:t>
            </a:r>
            <a:r>
              <a:rPr lang="en-US" dirty="0" smtClean="0"/>
              <a:t>of your </a:t>
            </a:r>
            <a:r>
              <a:rPr lang="en-US" dirty="0"/>
              <a:t>own</a:t>
            </a:r>
          </a:p>
        </p:txBody>
      </p:sp>
      <p:sp>
        <p:nvSpPr>
          <p:cNvPr id="4" name="Slide Number Placeholder 3"/>
          <p:cNvSpPr>
            <a:spLocks noGrp="1"/>
          </p:cNvSpPr>
          <p:nvPr>
            <p:ph type="sldNum" sz="quarter" idx="12"/>
          </p:nvPr>
        </p:nvSpPr>
        <p:spPr/>
        <p:txBody>
          <a:bodyPr/>
          <a:lstStyle/>
          <a:p>
            <a:fld id="{0E8FC35C-518F-48AD-9C19-2C83FA79E185}" type="slidenum">
              <a:rPr lang="en-US" smtClean="0"/>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2" name="Content Placeholder 1"/>
          <p:cNvSpPr>
            <a:spLocks noGrp="1"/>
          </p:cNvSpPr>
          <p:nvPr>
            <p:ph idx="1"/>
          </p:nvPr>
        </p:nvSpPr>
        <p:spPr>
          <a:xfrm>
            <a:off x="457200" y="1481328"/>
            <a:ext cx="8229600" cy="4919472"/>
          </a:xfrm>
        </p:spPr>
        <p:txBody>
          <a:bodyPr>
            <a:normAutofit fontScale="77500" lnSpcReduction="20000"/>
          </a:bodyPr>
          <a:lstStyle/>
          <a:p>
            <a:r>
              <a:rPr lang="en-US" sz="2800" dirty="0" smtClean="0"/>
              <a:t>Students are allowed three (03) absences per course only (for classes of 180 minutes duration).</a:t>
            </a:r>
          </a:p>
          <a:p>
            <a:endParaRPr lang="en-US" sz="2800" dirty="0" smtClean="0"/>
          </a:p>
          <a:p>
            <a:r>
              <a:rPr lang="en-US" sz="2800" dirty="0" smtClean="0"/>
              <a:t>06 absences (for classes of 90 minutes duration). </a:t>
            </a:r>
          </a:p>
          <a:p>
            <a:endParaRPr lang="en-US" sz="2800" dirty="0" smtClean="0"/>
          </a:p>
          <a:p>
            <a:r>
              <a:rPr lang="en-US" sz="2800" dirty="0" smtClean="0"/>
              <a:t>Any student who has accumulated more than allowed absences in any course is not allowed to continue with the course and is immediately awarded an “f” grade in the course.</a:t>
            </a:r>
          </a:p>
          <a:p>
            <a:endParaRPr lang="en-US" sz="2800" dirty="0" smtClean="0"/>
          </a:p>
          <a:p>
            <a:r>
              <a:rPr lang="en-US" sz="2800" dirty="0" smtClean="0"/>
              <a:t>No leave policy except for hajj leave approved by program manager.</a:t>
            </a:r>
          </a:p>
          <a:p>
            <a:endParaRPr lang="en-US" sz="2800" dirty="0" smtClean="0"/>
          </a:p>
          <a:p>
            <a:r>
              <a:rPr lang="en-US" sz="2800" u="sng" dirty="0" smtClean="0"/>
              <a:t>Late</a:t>
            </a:r>
            <a:r>
              <a:rPr lang="en-US" sz="2800" dirty="0" smtClean="0"/>
              <a:t>:</a:t>
            </a:r>
            <a:br>
              <a:rPr lang="en-US" sz="2800" dirty="0" smtClean="0"/>
            </a:br>
            <a:r>
              <a:rPr lang="en-US" sz="2800" dirty="0" smtClean="0"/>
              <a:t>2 "late" is equal to 1 absent.</a:t>
            </a:r>
            <a:r>
              <a:rPr lang="en-US" sz="2400" dirty="0" smtClean="0"/>
              <a:t/>
            </a:r>
            <a:br>
              <a:rPr lang="en-US" sz="2400" dirty="0" smtClean="0"/>
            </a:br>
            <a:r>
              <a:rPr lang="en-US" sz="2400" dirty="0" smtClean="0"/>
              <a:t>Any student coming after 10 minutes, will be considered late</a:t>
            </a:r>
            <a:endParaRPr lang="en-US" dirty="0"/>
          </a:p>
        </p:txBody>
      </p:sp>
      <p:sp>
        <p:nvSpPr>
          <p:cNvPr id="3" name="Slide Number Placeholder 2"/>
          <p:cNvSpPr>
            <a:spLocks noGrp="1"/>
          </p:cNvSpPr>
          <p:nvPr>
            <p:ph type="sldNum" sz="quarter" idx="12"/>
          </p:nvPr>
        </p:nvSpPr>
        <p:spPr/>
        <p:txBody>
          <a:bodyPr/>
          <a:lstStyle/>
          <a:p>
            <a:fld id="{0E8FC35C-518F-48AD-9C19-2C83FA79E185}" type="slidenum">
              <a:rPr lang="en-US" smtClean="0"/>
              <a:pPr/>
              <a:t>6</a:t>
            </a:fld>
            <a:endParaRPr lang="en-US"/>
          </a:p>
        </p:txBody>
      </p:sp>
      <p:pic>
        <p:nvPicPr>
          <p:cNvPr id="5" name="Picture 4"/>
          <p:cNvPicPr>
            <a:picLocks noChangeAspect="1"/>
          </p:cNvPicPr>
          <p:nvPr/>
        </p:nvPicPr>
        <p:blipFill>
          <a:blip r:embed="rId2"/>
          <a:stretch>
            <a:fillRect/>
          </a:stretch>
        </p:blipFill>
        <p:spPr>
          <a:xfrm>
            <a:off x="838200" y="533400"/>
            <a:ext cx="5901439" cy="78035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 Lines</a:t>
            </a:r>
            <a:endParaRPr lang="en-US" dirty="0"/>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US" dirty="0" smtClean="0"/>
              <a:t>Introduction </a:t>
            </a:r>
          </a:p>
          <a:p>
            <a:pPr>
              <a:lnSpc>
                <a:spcPct val="150000"/>
              </a:lnSpc>
              <a:buFont typeface="Wingdings" pitchFamily="2" charset="2"/>
              <a:buChar char="Ø"/>
            </a:pPr>
            <a:r>
              <a:rPr lang="en-US" dirty="0" smtClean="0"/>
              <a:t>Motivation</a:t>
            </a:r>
          </a:p>
          <a:p>
            <a:pPr>
              <a:lnSpc>
                <a:spcPct val="150000"/>
              </a:lnSpc>
              <a:buFont typeface="Wingdings" pitchFamily="2" charset="2"/>
              <a:buChar char="Ø"/>
            </a:pPr>
            <a:r>
              <a:rPr lang="en-US" dirty="0" smtClean="0"/>
              <a:t>Categories of Web Applications</a:t>
            </a:r>
          </a:p>
          <a:p>
            <a:pPr>
              <a:lnSpc>
                <a:spcPct val="150000"/>
              </a:lnSpc>
              <a:buFont typeface="Wingdings" pitchFamily="2" charset="2"/>
              <a:buChar char="Ø"/>
            </a:pPr>
            <a:r>
              <a:rPr lang="en-US" dirty="0" smtClean="0"/>
              <a:t>Characteristics of Web Applications</a:t>
            </a:r>
          </a:p>
          <a:p>
            <a:pPr>
              <a:lnSpc>
                <a:spcPct val="150000"/>
              </a:lnSpc>
              <a:buFont typeface="Wingdings" pitchFamily="2" charset="2"/>
              <a:buChar char="Ø"/>
            </a:pPr>
            <a:r>
              <a:rPr lang="en-US" dirty="0" smtClean="0"/>
              <a:t>Product Related Characteristics</a:t>
            </a:r>
          </a:p>
          <a:p>
            <a:pPr>
              <a:lnSpc>
                <a:spcPct val="150000"/>
              </a:lnSpc>
              <a:buFont typeface="Wingdings" pitchFamily="2" charset="2"/>
              <a:buChar char="Ø"/>
            </a:pPr>
            <a:r>
              <a:rPr lang="en-US" dirty="0" smtClean="0"/>
              <a:t>Usage Related Characteristics</a:t>
            </a:r>
          </a:p>
          <a:p>
            <a:pPr>
              <a:lnSpc>
                <a:spcPct val="150000"/>
              </a:lnSpc>
              <a:buFont typeface="Wingdings" pitchFamily="2" charset="2"/>
              <a:buChar char="Ø"/>
            </a:pPr>
            <a:r>
              <a:rPr lang="en-US" dirty="0" smtClean="0"/>
              <a:t>Development Related Characteristics </a:t>
            </a:r>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At the end of this session, students will be able to </a:t>
            </a:r>
          </a:p>
          <a:p>
            <a:endParaRPr lang="en-US" dirty="0"/>
          </a:p>
          <a:p>
            <a:pPr lvl="1">
              <a:lnSpc>
                <a:spcPct val="250000"/>
              </a:lnSpc>
            </a:pPr>
            <a:r>
              <a:rPr lang="en-US" dirty="0" smtClean="0"/>
              <a:t>Define </a:t>
            </a:r>
            <a:r>
              <a:rPr lang="en-US" dirty="0" smtClean="0"/>
              <a:t>Web Engineering</a:t>
            </a:r>
            <a:endParaRPr lang="en-US" dirty="0" smtClean="0"/>
          </a:p>
          <a:p>
            <a:pPr lvl="1">
              <a:lnSpc>
                <a:spcPct val="250000"/>
              </a:lnSpc>
            </a:pPr>
            <a:r>
              <a:rPr lang="en-US" dirty="0" smtClean="0"/>
              <a:t>Define characteristics of WE</a:t>
            </a:r>
            <a:endParaRPr lang="en-US" dirty="0" smtClean="0"/>
          </a:p>
          <a:p>
            <a:endParaRPr lang="en-US" dirty="0"/>
          </a:p>
          <a:p>
            <a:endParaRPr lang="en-US" dirty="0" smtClean="0"/>
          </a:p>
          <a:p>
            <a:r>
              <a:rPr lang="en-US" dirty="0" smtClean="0"/>
              <a:t>This will cover CLO-1</a:t>
            </a:r>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8</a:t>
            </a:fld>
            <a:endParaRPr lang="en-US"/>
          </a:p>
        </p:txBody>
      </p:sp>
      <p:pic>
        <p:nvPicPr>
          <p:cNvPr id="3074" name="Picture 2" descr="C:\Users\ABC\Desktop\lightbulb-5379703_1280.png"/>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artisticLineDrawing/>
                    </a14:imgEffect>
                  </a14:imgLayer>
                </a14:imgProps>
              </a:ext>
              <a:ext uri="{28A0092B-C50C-407E-A947-70E740481C1C}">
                <a14:useLocalDpi xmlns:a14="http://schemas.microsoft.com/office/drawing/2010/main" xmlns="" val="0"/>
              </a:ext>
            </a:extLst>
          </a:blip>
          <a:srcRect/>
          <a:stretch>
            <a:fillRect/>
          </a:stretch>
        </p:blipFill>
        <p:spPr bwMode="auto">
          <a:xfrm>
            <a:off x="6096000" y="2133600"/>
            <a:ext cx="2757190" cy="42778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58955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Brainstorming </a:t>
            </a:r>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9</a:t>
            </a:fld>
            <a:endParaRPr lang="en-US"/>
          </a:p>
        </p:txBody>
      </p:sp>
      <p:pic>
        <p:nvPicPr>
          <p:cNvPr id="1026" name="Picture 2" descr="C:\Users\ABC\Desktop\binary-1607190_1280.jpg"/>
          <p:cNvPicPr>
            <a:picLocks noGrp="1" noChangeAspect="1" noChangeArrowheads="1"/>
          </p:cNvPicPr>
          <p:nvPr>
            <p:ph idx="1"/>
          </p:nvPr>
        </p:nvPicPr>
        <p:blipFill>
          <a:blip r:embed="rId2">
            <a:extLst>
              <a:ext uri="{BEBA8EAE-BF5A-486C-A8C5-ECC9F3942E4B}">
                <a14:imgProps xmlns:a14="http://schemas.microsoft.com/office/drawing/2010/main" xmlns="">
                  <a14:imgLayer r:embed="rId3">
                    <a14:imgEffect>
                      <a14:sharpenSoften amount="37000"/>
                    </a14:imgEffect>
                  </a14:imgLayer>
                </a14:imgProps>
              </a:ext>
              <a:ext uri="{28A0092B-C50C-407E-A947-70E740481C1C}">
                <a14:useLocalDpi xmlns:a14="http://schemas.microsoft.com/office/drawing/2010/main" xmlns="" val="0"/>
              </a:ext>
            </a:extLst>
          </a:blip>
          <a:srcRect/>
          <a:stretch>
            <a:fillRect/>
          </a:stretch>
        </p:blipFill>
        <p:spPr bwMode="auto">
          <a:xfrm>
            <a:off x="914400" y="1722060"/>
            <a:ext cx="7318058" cy="4876800"/>
          </a:xfrm>
          <a:prstGeom prst="rect">
            <a:avLst/>
          </a:prstGeom>
          <a:ln>
            <a:noFill/>
          </a:ln>
          <a:effectLst>
            <a:reflection stA="0" endPos="65000" dist="50800" dir="5400000" sy="-100000" algn="bl" rotWithShape="0"/>
            <a:softEdge rad="112500"/>
          </a:effectLst>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1820917" y="1828800"/>
            <a:ext cx="5867400" cy="1569660"/>
          </a:xfrm>
          <a:prstGeom prst="rect">
            <a:avLst/>
          </a:prstGeom>
          <a:noFill/>
        </p:spPr>
        <p:txBody>
          <a:bodyPr wrap="square" rtlCol="0">
            <a:spAutoFit/>
          </a:bodyPr>
          <a:lstStyle/>
          <a:p>
            <a:pPr algn="ctr"/>
            <a:r>
              <a:rPr lang="en-US" sz="4800" b="1" dirty="0" smtClean="0">
                <a:solidFill>
                  <a:schemeClr val="bg1"/>
                </a:solidFill>
              </a:rPr>
              <a:t>Web Engineering</a:t>
            </a:r>
            <a:endParaRPr lang="en-US" sz="4800" b="1" dirty="0" smtClean="0">
              <a:solidFill>
                <a:schemeClr val="bg1"/>
              </a:solidFill>
            </a:endParaRPr>
          </a:p>
          <a:p>
            <a:pPr algn="ctr"/>
            <a:r>
              <a:rPr lang="en-US" sz="4800" b="1" dirty="0" smtClean="0">
                <a:solidFill>
                  <a:schemeClr val="bg1"/>
                </a:solidFill>
              </a:rPr>
              <a:t>Any Idea ?</a:t>
            </a:r>
            <a:endParaRPr lang="en-US" sz="4800" b="1" dirty="0">
              <a:solidFill>
                <a:schemeClr val="bg1"/>
              </a:solidFill>
            </a:endParaRPr>
          </a:p>
        </p:txBody>
      </p:sp>
    </p:spTree>
    <p:extLst>
      <p:ext uri="{BB962C8B-B14F-4D97-AF65-F5344CB8AC3E}">
        <p14:creationId xmlns:p14="http://schemas.microsoft.com/office/powerpoint/2010/main" xmlns="" val="650354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603</TotalTime>
  <Words>1727</Words>
  <Application>Microsoft Office PowerPoint</Application>
  <PresentationFormat>On-screen Show (4:3)</PresentationFormat>
  <Paragraphs>243</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Clarity</vt:lpstr>
      <vt:lpstr>Web engineering Instructed By Engr. M. Asif Shaikh</vt:lpstr>
      <vt:lpstr>Course Briefing </vt:lpstr>
      <vt:lpstr>Course Material   </vt:lpstr>
      <vt:lpstr>Academic Decipline</vt:lpstr>
      <vt:lpstr>Academic Honesty</vt:lpstr>
      <vt:lpstr>Slide 6</vt:lpstr>
      <vt:lpstr>Head Lines</vt:lpstr>
      <vt:lpstr>Learning Objectives</vt:lpstr>
      <vt:lpstr>Brainstorming </vt:lpstr>
      <vt:lpstr>Introduction </vt:lpstr>
      <vt:lpstr>Why Web Applications</vt:lpstr>
      <vt:lpstr>Slide 12</vt:lpstr>
      <vt:lpstr>Slide 13</vt:lpstr>
      <vt:lpstr>Slide 14</vt:lpstr>
      <vt:lpstr>Categories of Web Applications</vt:lpstr>
      <vt:lpstr>Slide 16</vt:lpstr>
      <vt:lpstr>Slide 17</vt:lpstr>
      <vt:lpstr>Characteristics of WE</vt:lpstr>
      <vt:lpstr>Slide 19</vt:lpstr>
      <vt:lpstr>Slide 20</vt:lpstr>
      <vt:lpstr>Slide 21</vt:lpstr>
      <vt:lpstr>Product related characteristics of web applications</vt:lpstr>
      <vt:lpstr>Slide 23</vt:lpstr>
      <vt:lpstr>Slide 24</vt:lpstr>
      <vt:lpstr>Usage related characteristics of web applications</vt:lpstr>
      <vt:lpstr>Slide 26</vt:lpstr>
      <vt:lpstr>Development-related characteristics of web applications</vt:lpstr>
      <vt:lpstr>Slide 28</vt:lpstr>
      <vt:lpstr>Web Design Vs Web Engineering</vt:lpstr>
      <vt:lpstr>Slide 30</vt:lpstr>
      <vt:lpstr>Slide 31</vt:lpstr>
      <vt:lpstr>Slide 32</vt:lpstr>
      <vt:lpstr> How Internet Works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Lec1 Instructed By Engr. M. Asif Shaikh</dc:title>
  <dc:creator>Admin</dc:creator>
  <cp:lastModifiedBy>Hijazi Darwesh</cp:lastModifiedBy>
  <cp:revision>57</cp:revision>
  <dcterms:created xsi:type="dcterms:W3CDTF">2016-07-20T06:41:57Z</dcterms:created>
  <dcterms:modified xsi:type="dcterms:W3CDTF">2023-10-06T15:01:26Z</dcterms:modified>
</cp:coreProperties>
</file>