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handoutMasterIdLst>
    <p:handoutMasterId r:id="rId15"/>
  </p:handoutMasterIdLst>
  <p:sldIdLst>
    <p:sldId id="256" r:id="rId2"/>
    <p:sldId id="302" r:id="rId3"/>
    <p:sldId id="296" r:id="rId4"/>
    <p:sldId id="297" r:id="rId5"/>
    <p:sldId id="303" r:id="rId6"/>
    <p:sldId id="304" r:id="rId7"/>
    <p:sldId id="305" r:id="rId8"/>
    <p:sldId id="306" r:id="rId9"/>
    <p:sldId id="307" r:id="rId10"/>
    <p:sldId id="310" r:id="rId11"/>
    <p:sldId id="311" r:id="rId12"/>
    <p:sldId id="29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488" y="-390"/>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Lecture 1</a:t>
            </a:r>
          </a:p>
          <a:p>
            <a:r>
              <a:rPr lang="en-US" dirty="0" smtClean="0"/>
              <a:t>Operating Systems</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BD2E1E-3EF8-428C-8719-A85EB8761A26}" type="datetimeFigureOut">
              <a:rPr lang="en-US" smtClean="0"/>
              <a:pPr/>
              <a:t>10/20/2023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By Engr. M. </a:t>
            </a:r>
            <a:r>
              <a:rPr lang="en-US" dirty="0" err="1" smtClean="0"/>
              <a:t>Asif</a:t>
            </a:r>
            <a:r>
              <a:rPr lang="en-US" dirty="0" smtClean="0"/>
              <a:t> </a:t>
            </a:r>
            <a:r>
              <a:rPr lang="en-US" dirty="0" err="1" smtClean="0"/>
              <a:t>Shaikh</a:t>
            </a:r>
            <a:endParaRPr lang="en-US" dirty="0" smtClean="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9BF6C4-2895-4D12-885D-F90D082CC249}" type="slidenum">
              <a:rPr lang="en-US" smtClean="0"/>
              <a:pPr/>
              <a:t>‹#›</a:t>
            </a:fld>
            <a:endParaRPr lang="en-US"/>
          </a:p>
        </p:txBody>
      </p:sp>
    </p:spTree>
    <p:extLst>
      <p:ext uri="{BB962C8B-B14F-4D97-AF65-F5344CB8AC3E}">
        <p14:creationId xmlns:p14="http://schemas.microsoft.com/office/powerpoint/2010/main" val="4226115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AB2327-6EDA-4F81-8F25-0315D8E815D0}" type="datetimeFigureOut">
              <a:rPr lang="en-US" smtClean="0"/>
              <a:pPr/>
              <a:t>10/20/2023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548F1B-776B-4A8E-A656-F004CA78C438}" type="slidenum">
              <a:rPr lang="en-US" smtClean="0"/>
              <a:pPr/>
              <a:t>‹#›</a:t>
            </a:fld>
            <a:endParaRPr lang="en-US"/>
          </a:p>
        </p:txBody>
      </p:sp>
    </p:spTree>
    <p:extLst>
      <p:ext uri="{BB962C8B-B14F-4D97-AF65-F5344CB8AC3E}">
        <p14:creationId xmlns:p14="http://schemas.microsoft.com/office/powerpoint/2010/main" val="170254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9AA482-D04D-4F0C-B3BF-91A087AF4952}" type="datetime1">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FC35C-518F-48AD-9C19-2C83FA79E185}"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205F0-47BF-4BAE-966B-EA74208CE149}" type="datetime1">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B21D35-2903-4ACA-8019-87E695BAD907}" type="datetime1">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57189-546A-43C9-B7F6-127D53010147}" type="datetime1">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FB186C-3837-4150-9AE3-43E560395F02}" type="datetime1">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FC35C-518F-48AD-9C19-2C83FA79E185}"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29293B-65E0-49F1-94B2-56D6765D3961}" type="datetime1">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E37275-58DD-4EAB-B0A9-D6D61B5223D4}" type="datetime1">
              <a:rPr lang="en-US" smtClean="0"/>
              <a:pPr/>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FC35C-518F-48AD-9C19-2C83FA79E18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AE364C-16EB-4CE2-8386-74CF435E82BA}" type="datetime1">
              <a:rPr lang="en-US" smtClean="0"/>
              <a:pPr/>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FF3D9A-7874-4233-9EB2-4F4687F38523}" type="datetime1">
              <a:rPr lang="en-US" smtClean="0"/>
              <a:pPr/>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C7DD5D-7D07-43D6-904F-7A0C87070AB0}" type="datetime1">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FC35C-518F-48AD-9C19-2C83FA79E185}"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C9B517-0408-460C-AD06-2236A3F7A80D}" type="datetime1">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FC35C-518F-48AD-9C19-2C83FA79E1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E49191B-D356-42CD-A2D7-8744020B441D}" type="datetime1">
              <a:rPr lang="en-US" smtClean="0"/>
              <a:pPr/>
              <a:t>10/20/2023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E8FC35C-518F-48AD-9C19-2C83FA79E1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ML5-Cheat-Sheet.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CSS.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829761"/>
          </a:xfrm>
        </p:spPr>
        <p:txBody>
          <a:bodyPr>
            <a:noAutofit/>
          </a:bodyPr>
          <a:lstStyle/>
          <a:p>
            <a:pPr algn="l"/>
            <a:r>
              <a:rPr lang="en-US" sz="4000" dirty="0" smtClean="0"/>
              <a:t>Web engineering</a:t>
            </a:r>
            <a:br>
              <a:rPr lang="en-US" sz="4000" dirty="0" smtClean="0"/>
            </a:br>
            <a:r>
              <a:rPr lang="en-US" sz="3200" dirty="0" smtClean="0"/>
              <a:t>Instructed By</a:t>
            </a:r>
            <a:br>
              <a:rPr lang="en-US" sz="3200" dirty="0" smtClean="0"/>
            </a:br>
            <a:r>
              <a:rPr lang="en-US" sz="3200" dirty="0" smtClean="0"/>
              <a:t>Engr. M. </a:t>
            </a:r>
            <a:r>
              <a:rPr lang="en-US" sz="3200" dirty="0" err="1" smtClean="0"/>
              <a:t>Asif</a:t>
            </a:r>
            <a:r>
              <a:rPr lang="en-US" sz="3200" dirty="0" smtClean="0"/>
              <a:t> </a:t>
            </a:r>
            <a:r>
              <a:rPr lang="en-US" sz="3200" dirty="0" err="1" smtClean="0"/>
              <a:t>Shaikh</a:t>
            </a:r>
            <a:endParaRPr lang="en-US" sz="4000" dirty="0"/>
          </a:p>
        </p:txBody>
      </p:sp>
      <p:sp>
        <p:nvSpPr>
          <p:cNvPr id="3" name="Subtitle 2"/>
          <p:cNvSpPr>
            <a:spLocks noGrp="1"/>
          </p:cNvSpPr>
          <p:nvPr>
            <p:ph type="subTitle" idx="1"/>
          </p:nvPr>
        </p:nvSpPr>
        <p:spPr/>
        <p:txBody>
          <a:bodyPr>
            <a:normAutofit/>
          </a:bodyPr>
          <a:lstStyle/>
          <a:p>
            <a:pPr algn="l"/>
            <a:r>
              <a:rPr lang="en-US" dirty="0" smtClean="0"/>
              <a:t>Lecture </a:t>
            </a:r>
            <a:r>
              <a:rPr lang="en-US" dirty="0" smtClean="0"/>
              <a:t>2</a:t>
            </a:r>
            <a:endParaRPr lang="en-US" dirty="0" smtClean="0"/>
          </a:p>
          <a:p>
            <a:pPr algn="l"/>
            <a:r>
              <a:rPr lang="en-US" dirty="0" smtClean="0"/>
              <a:t>Web Application Architecture</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idx="1"/>
          </p:nvPr>
        </p:nvSpPr>
        <p:spPr/>
        <p:txBody>
          <a:bodyPr/>
          <a:lstStyle/>
          <a:p>
            <a:r>
              <a:rPr lang="en-US" dirty="0" smtClean="0"/>
              <a:t>You can read in detail from </a:t>
            </a:r>
            <a:r>
              <a:rPr lang="en-US" dirty="0" smtClean="0">
                <a:hlinkClick r:id="rId2" action="ppaction://hlinkfile"/>
              </a:rPr>
              <a:t>HTML5</a:t>
            </a:r>
            <a:r>
              <a:rPr lang="en-US" dirty="0" smtClean="0"/>
              <a:t> document.</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10</a:t>
            </a:fld>
            <a:endParaRPr lang="en-US"/>
          </a:p>
        </p:txBody>
      </p:sp>
    </p:spTree>
    <p:extLst>
      <p:ext uri="{BB962C8B-B14F-4D97-AF65-F5344CB8AC3E}">
        <p14:creationId xmlns:p14="http://schemas.microsoft.com/office/powerpoint/2010/main" val="2069336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lstStyle/>
          <a:p>
            <a:r>
              <a:rPr lang="en-US" dirty="0" smtClean="0"/>
              <a:t>You can read in detail from </a:t>
            </a:r>
            <a:r>
              <a:rPr lang="en-US" dirty="0" smtClean="0">
                <a:hlinkClick r:id="rId2" action="ppaction://hlinkfile"/>
              </a:rPr>
              <a:t>CSS</a:t>
            </a:r>
            <a:r>
              <a:rPr lang="en-US" dirty="0" smtClean="0"/>
              <a:t> document.</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11</a:t>
            </a:fld>
            <a:endParaRPr lang="en-US"/>
          </a:p>
        </p:txBody>
      </p:sp>
    </p:spTree>
    <p:extLst>
      <p:ext uri="{BB962C8B-B14F-4D97-AF65-F5344CB8AC3E}">
        <p14:creationId xmlns:p14="http://schemas.microsoft.com/office/powerpoint/2010/main" val="924976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4400" dirty="0" smtClean="0"/>
              <a:t>Useful links</a:t>
            </a:r>
            <a:r>
              <a:rPr lang="en-US" sz="4400" dirty="0" smtClean="0"/>
              <a:t/>
            </a:r>
            <a:br>
              <a:rPr lang="en-US" sz="4400" dirty="0" smtClean="0"/>
            </a:br>
            <a:endParaRPr lang="en-US" sz="44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How Web Application works</a:t>
            </a:r>
            <a:endParaRPr lang="en-US" dirty="0"/>
          </a:p>
          <a:p>
            <a:pPr marL="0" indent="0" algn="ctr">
              <a:buNone/>
            </a:pPr>
            <a:r>
              <a:rPr lang="en-US" dirty="0"/>
              <a:t>https://www.youtube.com/watch?v=RsQ1tFLwldY</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12</a:t>
            </a:fld>
            <a:endParaRPr lang="en-US"/>
          </a:p>
        </p:txBody>
      </p:sp>
    </p:spTree>
    <p:extLst>
      <p:ext uri="{BB962C8B-B14F-4D97-AF65-F5344CB8AC3E}">
        <p14:creationId xmlns:p14="http://schemas.microsoft.com/office/powerpoint/2010/main" val="25736987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Lines</a:t>
            </a:r>
            <a:endParaRPr lang="en-US" dirty="0"/>
          </a:p>
        </p:txBody>
      </p:sp>
      <p:sp>
        <p:nvSpPr>
          <p:cNvPr id="3" name="Content Placeholder 2"/>
          <p:cNvSpPr>
            <a:spLocks noGrp="1"/>
          </p:cNvSpPr>
          <p:nvPr>
            <p:ph idx="1"/>
          </p:nvPr>
        </p:nvSpPr>
        <p:spPr/>
        <p:txBody>
          <a:bodyPr/>
          <a:lstStyle/>
          <a:p>
            <a:pPr>
              <a:lnSpc>
                <a:spcPct val="150000"/>
              </a:lnSpc>
              <a:buFont typeface="Wingdings" pitchFamily="2" charset="2"/>
              <a:buChar char="Ø"/>
            </a:pPr>
            <a:r>
              <a:rPr lang="en-US" dirty="0"/>
              <a:t>Web Application Architecture Components </a:t>
            </a:r>
            <a:endParaRPr lang="en-US" dirty="0" smtClean="0"/>
          </a:p>
          <a:p>
            <a:pPr>
              <a:lnSpc>
                <a:spcPct val="150000"/>
              </a:lnSpc>
              <a:buFont typeface="Wingdings" pitchFamily="2" charset="2"/>
              <a:buChar char="Ø"/>
            </a:pPr>
            <a:r>
              <a:rPr lang="en-US" dirty="0"/>
              <a:t>3-Tier </a:t>
            </a:r>
            <a:r>
              <a:rPr lang="en-US" dirty="0" smtClean="0"/>
              <a:t>Architecture</a:t>
            </a:r>
          </a:p>
          <a:p>
            <a:pPr>
              <a:lnSpc>
                <a:spcPct val="150000"/>
              </a:lnSpc>
              <a:buFont typeface="Wingdings" pitchFamily="2" charset="2"/>
              <a:buChar char="Ø"/>
            </a:pPr>
            <a:r>
              <a:rPr lang="en-US" dirty="0" smtClean="0"/>
              <a:t>Hypertext Markup Language (HTML5)</a:t>
            </a:r>
          </a:p>
          <a:p>
            <a:pPr>
              <a:lnSpc>
                <a:spcPct val="150000"/>
              </a:lnSpc>
              <a:buFont typeface="Wingdings" pitchFamily="2" charset="2"/>
              <a:buChar char="Ø"/>
            </a:pPr>
            <a:r>
              <a:rPr lang="en-US" dirty="0" smtClean="0"/>
              <a:t>Cascade Style Sheet (CSS3) </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At the end of this session, students will be able to </a:t>
            </a:r>
          </a:p>
          <a:p>
            <a:endParaRPr lang="en-US" dirty="0"/>
          </a:p>
          <a:p>
            <a:pPr lvl="1">
              <a:lnSpc>
                <a:spcPct val="250000"/>
              </a:lnSpc>
            </a:pPr>
            <a:r>
              <a:rPr lang="en-US" dirty="0" smtClean="0"/>
              <a:t>Define Web </a:t>
            </a:r>
            <a:r>
              <a:rPr lang="en-US" dirty="0" smtClean="0"/>
              <a:t>Application Architecture</a:t>
            </a:r>
          </a:p>
          <a:p>
            <a:pPr lvl="1">
              <a:lnSpc>
                <a:spcPct val="250000"/>
              </a:lnSpc>
            </a:pPr>
            <a:r>
              <a:rPr lang="en-US" dirty="0" smtClean="0"/>
              <a:t>Web 3 </a:t>
            </a:r>
            <a:r>
              <a:rPr lang="en-US" dirty="0"/>
              <a:t>T</a:t>
            </a:r>
            <a:r>
              <a:rPr lang="en-US" dirty="0" smtClean="0"/>
              <a:t>ier Architecture</a:t>
            </a:r>
            <a:endParaRPr lang="en-US" dirty="0" smtClean="0"/>
          </a:p>
          <a:p>
            <a:pPr lvl="1">
              <a:lnSpc>
                <a:spcPct val="250000"/>
              </a:lnSpc>
            </a:pPr>
            <a:r>
              <a:rPr lang="en-US" dirty="0" smtClean="0"/>
              <a:t>Implement HTML5</a:t>
            </a:r>
          </a:p>
          <a:p>
            <a:pPr lvl="1">
              <a:lnSpc>
                <a:spcPct val="250000"/>
              </a:lnSpc>
            </a:pPr>
            <a:r>
              <a:rPr lang="en-US" dirty="0" smtClean="0"/>
              <a:t>Implement CSS3</a:t>
            </a:r>
            <a:endParaRPr lang="en-US" dirty="0" smtClean="0"/>
          </a:p>
          <a:p>
            <a:endParaRPr lang="en-US" dirty="0"/>
          </a:p>
          <a:p>
            <a:endParaRPr lang="en-US" dirty="0" smtClean="0"/>
          </a:p>
          <a:p>
            <a:r>
              <a:rPr lang="en-US" dirty="0" smtClean="0"/>
              <a:t>This will cover CLO-1</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3</a:t>
            </a:fld>
            <a:endParaRPr lang="en-US"/>
          </a:p>
        </p:txBody>
      </p:sp>
      <p:pic>
        <p:nvPicPr>
          <p:cNvPr id="3074" name="Picture 2" descr="C:\Users\ABC\Desktop\lightbulb-5379703_1280.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6096000" y="2133600"/>
            <a:ext cx="2757190" cy="427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95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Brainstorming </a:t>
            </a:r>
            <a:endParaRPr lang="en-US" dirty="0"/>
          </a:p>
        </p:txBody>
      </p:sp>
      <p:sp>
        <p:nvSpPr>
          <p:cNvPr id="4" name="Slide Number Placeholder 3"/>
          <p:cNvSpPr>
            <a:spLocks noGrp="1"/>
          </p:cNvSpPr>
          <p:nvPr>
            <p:ph type="sldNum" sz="quarter" idx="12"/>
          </p:nvPr>
        </p:nvSpPr>
        <p:spPr/>
        <p:txBody>
          <a:bodyPr/>
          <a:lstStyle/>
          <a:p>
            <a:fld id="{0E8FC35C-518F-48AD-9C19-2C83FA79E185}" type="slidenum">
              <a:rPr lang="en-US" smtClean="0"/>
              <a:pPr/>
              <a:t>4</a:t>
            </a:fld>
            <a:endParaRPr lang="en-US"/>
          </a:p>
        </p:txBody>
      </p:sp>
      <p:sp>
        <p:nvSpPr>
          <p:cNvPr id="5" name="TextBox 4"/>
          <p:cNvSpPr txBox="1"/>
          <p:nvPr/>
        </p:nvSpPr>
        <p:spPr>
          <a:xfrm>
            <a:off x="1631731" y="1981200"/>
            <a:ext cx="5867400" cy="3785652"/>
          </a:xfrm>
          <a:prstGeom prst="rect">
            <a:avLst/>
          </a:prstGeom>
          <a:noFill/>
        </p:spPr>
        <p:txBody>
          <a:bodyPr wrap="square" rtlCol="0">
            <a:spAutoFit/>
          </a:bodyPr>
          <a:lstStyle/>
          <a:p>
            <a:pPr algn="ctr"/>
            <a:r>
              <a:rPr lang="en-US" sz="4800" b="1" dirty="0" smtClean="0"/>
              <a:t>What are the main components of Web </a:t>
            </a:r>
            <a:r>
              <a:rPr lang="en-US" sz="4800" b="1" dirty="0" err="1" smtClean="0"/>
              <a:t>Application</a:t>
            </a:r>
            <a:r>
              <a:rPr lang="en-US" sz="4800" b="1" dirty="0" err="1" smtClean="0">
                <a:solidFill>
                  <a:schemeClr val="bg1"/>
                </a:solidFill>
              </a:rPr>
              <a:t>b</a:t>
            </a:r>
            <a:r>
              <a:rPr lang="en-US" sz="4800" b="1" dirty="0" smtClean="0">
                <a:solidFill>
                  <a:schemeClr val="bg1"/>
                </a:solidFill>
              </a:rPr>
              <a:t> </a:t>
            </a:r>
            <a:r>
              <a:rPr lang="en-US" sz="4800" b="1" dirty="0" smtClean="0">
                <a:solidFill>
                  <a:schemeClr val="bg1"/>
                </a:solidFill>
              </a:rPr>
              <a:t>Engineering</a:t>
            </a:r>
          </a:p>
          <a:p>
            <a:pPr algn="ctr"/>
            <a:r>
              <a:rPr lang="en-US" sz="4800" b="1" dirty="0" smtClean="0">
                <a:solidFill>
                  <a:schemeClr val="bg1"/>
                </a:solidFill>
              </a:rPr>
              <a:t>Any Idea ?</a:t>
            </a:r>
            <a:endParaRPr lang="en-US" sz="4800" b="1" dirty="0">
              <a:solidFill>
                <a:schemeClr val="bg1"/>
              </a:solidFill>
            </a:endParaRPr>
          </a:p>
        </p:txBody>
      </p:sp>
      <p:sp>
        <p:nvSpPr>
          <p:cNvPr id="3" name="Content Placeholder 2"/>
          <p:cNvSpPr>
            <a:spLocks noGrp="1"/>
          </p:cNvSpPr>
          <p:nvPr>
            <p:ph idx="1"/>
          </p:nvPr>
        </p:nvSpPr>
        <p:spPr/>
        <p:txBody>
          <a:bodyPr/>
          <a:lstStyle/>
          <a:p>
            <a:endParaRPr lang="en-US" dirty="0" smtClean="0"/>
          </a:p>
          <a:p>
            <a:endParaRPr lang="en-US" dirty="0"/>
          </a:p>
        </p:txBody>
      </p:sp>
    </p:spTree>
    <p:extLst>
      <p:ext uri="{BB962C8B-B14F-4D97-AF65-F5344CB8AC3E}">
        <p14:creationId xmlns:p14="http://schemas.microsoft.com/office/powerpoint/2010/main" val="65035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Application Architecture Components</a:t>
            </a:r>
          </a:p>
        </p:txBody>
      </p:sp>
      <p:sp>
        <p:nvSpPr>
          <p:cNvPr id="3" name="Content Placeholder 2"/>
          <p:cNvSpPr>
            <a:spLocks noGrp="1"/>
          </p:cNvSpPr>
          <p:nvPr>
            <p:ph idx="1"/>
          </p:nvPr>
        </p:nvSpPr>
        <p:spPr/>
        <p:txBody>
          <a:bodyPr/>
          <a:lstStyle/>
          <a:p>
            <a:r>
              <a:rPr lang="en-US" dirty="0"/>
              <a:t>Typically a web-based application architecture comprises 3 core components: </a:t>
            </a:r>
          </a:p>
          <a:p>
            <a:endParaRPr lang="en-US" dirty="0"/>
          </a:p>
          <a:p>
            <a:pPr marL="0" indent="0">
              <a:buNone/>
            </a:pPr>
            <a:r>
              <a:rPr lang="en-US" b="1" dirty="0"/>
              <a:t>1) Web Browser</a:t>
            </a:r>
            <a:r>
              <a:rPr lang="en-US" dirty="0"/>
              <a:t>: The browser or the client-side component or the front-end component is the key component that interacts with the user, receives the input and manages the presentation logic while controlling user interactions with the application. User inputs are validated as well, if required. </a:t>
            </a:r>
          </a:p>
        </p:txBody>
      </p:sp>
      <p:sp>
        <p:nvSpPr>
          <p:cNvPr id="4" name="Slide Number Placeholder 3"/>
          <p:cNvSpPr>
            <a:spLocks noGrp="1"/>
          </p:cNvSpPr>
          <p:nvPr>
            <p:ph type="sldNum" sz="quarter" idx="12"/>
          </p:nvPr>
        </p:nvSpPr>
        <p:spPr/>
        <p:txBody>
          <a:bodyPr/>
          <a:lstStyle/>
          <a:p>
            <a:fld id="{0E8FC35C-518F-48AD-9C19-2C83FA79E185}" type="slidenum">
              <a:rPr lang="en-US" smtClean="0"/>
              <a:pPr/>
              <a:t>5</a:t>
            </a:fld>
            <a:endParaRPr lang="en-US"/>
          </a:p>
        </p:txBody>
      </p:sp>
    </p:spTree>
    <p:extLst>
      <p:ext uri="{BB962C8B-B14F-4D97-AF65-F5344CB8AC3E}">
        <p14:creationId xmlns:p14="http://schemas.microsoft.com/office/powerpoint/2010/main" val="30610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b="1" dirty="0" smtClean="0"/>
          </a:p>
          <a:p>
            <a:pPr marL="0" indent="0">
              <a:buNone/>
            </a:pPr>
            <a:r>
              <a:rPr lang="en-US" b="1" dirty="0" smtClean="0"/>
              <a:t>2</a:t>
            </a:r>
            <a:r>
              <a:rPr lang="en-US" b="1" dirty="0"/>
              <a:t>) Web Server</a:t>
            </a:r>
            <a:r>
              <a:rPr lang="en-US" dirty="0"/>
              <a:t>: The web server also known as the backend component or the server-side component handles the business logic and processes the user requests by routing the requests to the right component and managing the entire application operations. It can run and oversee requests from a wide variety of clients.</a:t>
            </a:r>
          </a:p>
        </p:txBody>
      </p:sp>
      <p:sp>
        <p:nvSpPr>
          <p:cNvPr id="4" name="Slide Number Placeholder 3"/>
          <p:cNvSpPr>
            <a:spLocks noGrp="1"/>
          </p:cNvSpPr>
          <p:nvPr>
            <p:ph type="sldNum" sz="quarter" idx="12"/>
          </p:nvPr>
        </p:nvSpPr>
        <p:spPr/>
        <p:txBody>
          <a:bodyPr/>
          <a:lstStyle/>
          <a:p>
            <a:fld id="{0E8FC35C-518F-48AD-9C19-2C83FA79E185}" type="slidenum">
              <a:rPr lang="en-US" smtClean="0"/>
              <a:pPr/>
              <a:t>6</a:t>
            </a:fld>
            <a:endParaRPr lang="en-US"/>
          </a:p>
        </p:txBody>
      </p:sp>
    </p:spTree>
    <p:extLst>
      <p:ext uri="{BB962C8B-B14F-4D97-AF65-F5344CB8AC3E}">
        <p14:creationId xmlns:p14="http://schemas.microsoft.com/office/powerpoint/2010/main" val="312598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b="1" dirty="0" smtClean="0"/>
              <a:t>3</a:t>
            </a:r>
            <a:r>
              <a:rPr lang="en-US" b="1" dirty="0"/>
              <a:t>) Database Server</a:t>
            </a:r>
            <a:r>
              <a:rPr lang="en-US" dirty="0"/>
              <a:t>: The database server provides the required data for the application. It handles data-related tasks. In a multi-tiered architecture, database servers can manage business logic with the help of stored procedures.</a:t>
            </a:r>
          </a:p>
        </p:txBody>
      </p:sp>
      <p:sp>
        <p:nvSpPr>
          <p:cNvPr id="4" name="Slide Number Placeholder 3"/>
          <p:cNvSpPr>
            <a:spLocks noGrp="1"/>
          </p:cNvSpPr>
          <p:nvPr>
            <p:ph type="sldNum" sz="quarter" idx="12"/>
          </p:nvPr>
        </p:nvSpPr>
        <p:spPr/>
        <p:txBody>
          <a:bodyPr/>
          <a:lstStyle/>
          <a:p>
            <a:fld id="{0E8FC35C-518F-48AD-9C19-2C83FA79E185}" type="slidenum">
              <a:rPr lang="en-US" smtClean="0"/>
              <a:pPr/>
              <a:t>7</a:t>
            </a:fld>
            <a:endParaRPr lang="en-US"/>
          </a:p>
        </p:txBody>
      </p:sp>
    </p:spTree>
    <p:extLst>
      <p:ext uri="{BB962C8B-B14F-4D97-AF65-F5344CB8AC3E}">
        <p14:creationId xmlns:p14="http://schemas.microsoft.com/office/powerpoint/2010/main" val="274972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3-Tier Architecture?</a:t>
            </a:r>
          </a:p>
        </p:txBody>
      </p:sp>
      <p:sp>
        <p:nvSpPr>
          <p:cNvPr id="3" name="Content Placeholder 2"/>
          <p:cNvSpPr>
            <a:spLocks noGrp="1"/>
          </p:cNvSpPr>
          <p:nvPr>
            <p:ph idx="1"/>
          </p:nvPr>
        </p:nvSpPr>
        <p:spPr/>
        <p:txBody>
          <a:bodyPr>
            <a:normAutofit fontScale="92500"/>
          </a:bodyPr>
          <a:lstStyle/>
          <a:p>
            <a:r>
              <a:rPr lang="en-US" dirty="0"/>
              <a:t>Building a layered modern web app architecture helps you to identify the role of each component of an application and easily make changes to the corresponding layer without affecting the overall application. </a:t>
            </a:r>
            <a:endParaRPr lang="en-US" dirty="0" smtClean="0"/>
          </a:p>
          <a:p>
            <a:endParaRPr lang="en-US" dirty="0"/>
          </a:p>
          <a:p>
            <a:r>
              <a:rPr lang="en-US" dirty="0" smtClean="0"/>
              <a:t>It </a:t>
            </a:r>
            <a:r>
              <a:rPr lang="en-US" dirty="0"/>
              <a:t>enables you to easily write, debug, manage and re-use code. </a:t>
            </a:r>
          </a:p>
          <a:p>
            <a:endParaRPr lang="en-US" dirty="0"/>
          </a:p>
          <a:p>
            <a:r>
              <a:rPr lang="en-US" dirty="0"/>
              <a:t>The three layers of a web app architecture:</a:t>
            </a:r>
          </a:p>
          <a:p>
            <a:endParaRPr lang="en-US" dirty="0"/>
          </a:p>
          <a:p>
            <a:pPr marL="457200" indent="-457200">
              <a:buFont typeface="+mj-lt"/>
              <a:buAutoNum type="arabicPeriod"/>
            </a:pPr>
            <a:r>
              <a:rPr lang="en-US" dirty="0"/>
              <a:t>Presentation layer / Client Layer</a:t>
            </a:r>
          </a:p>
          <a:p>
            <a:pPr marL="457200" indent="-457200">
              <a:buFont typeface="+mj-lt"/>
              <a:buAutoNum type="arabicPeriod"/>
            </a:pPr>
            <a:r>
              <a:rPr lang="en-US" dirty="0"/>
              <a:t>Application Layer / Business Logic Layer</a:t>
            </a:r>
          </a:p>
          <a:p>
            <a:pPr marL="457200" indent="-457200">
              <a:buFont typeface="+mj-lt"/>
              <a:buAutoNum type="arabicPeriod"/>
            </a:pPr>
            <a:r>
              <a:rPr lang="en-US" dirty="0"/>
              <a:t>Data Layer</a:t>
            </a:r>
          </a:p>
        </p:txBody>
      </p:sp>
      <p:sp>
        <p:nvSpPr>
          <p:cNvPr id="4" name="Slide Number Placeholder 3"/>
          <p:cNvSpPr>
            <a:spLocks noGrp="1"/>
          </p:cNvSpPr>
          <p:nvPr>
            <p:ph type="sldNum" sz="quarter" idx="12"/>
          </p:nvPr>
        </p:nvSpPr>
        <p:spPr/>
        <p:txBody>
          <a:bodyPr/>
          <a:lstStyle/>
          <a:p>
            <a:fld id="{0E8FC35C-518F-48AD-9C19-2C83FA79E185}" type="slidenum">
              <a:rPr lang="en-US" smtClean="0"/>
              <a:pPr/>
              <a:t>8</a:t>
            </a:fld>
            <a:endParaRPr lang="en-US"/>
          </a:p>
        </p:txBody>
      </p:sp>
    </p:spTree>
    <p:extLst>
      <p:ext uri="{BB962C8B-B14F-4D97-AF65-F5344CB8AC3E}">
        <p14:creationId xmlns:p14="http://schemas.microsoft.com/office/powerpoint/2010/main" val="1540229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0E8FC35C-518F-48AD-9C19-2C83FA79E185}" type="slidenum">
              <a:rPr lang="en-US" smtClean="0"/>
              <a:pPr/>
              <a:t>9</a:t>
            </a:fld>
            <a:endParaRPr lang="en-US"/>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399" t="8890" r="12621" b="11584"/>
          <a:stretch/>
        </p:blipFill>
        <p:spPr bwMode="auto">
          <a:xfrm>
            <a:off x="609600" y="1066800"/>
            <a:ext cx="8025161"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0839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738</TotalTime>
  <Words>343</Words>
  <Application>Microsoft Office PowerPoint</Application>
  <PresentationFormat>On-screen Show (4:3)</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Web engineering Instructed By Engr. M. Asif Shaikh</vt:lpstr>
      <vt:lpstr>Head Lines</vt:lpstr>
      <vt:lpstr>Learning Objectives</vt:lpstr>
      <vt:lpstr>Brainstorming </vt:lpstr>
      <vt:lpstr>Web Application Architecture Components</vt:lpstr>
      <vt:lpstr>PowerPoint Presentation</vt:lpstr>
      <vt:lpstr>PowerPoint Presentation</vt:lpstr>
      <vt:lpstr>What is a 3-Tier Architecture?</vt:lpstr>
      <vt:lpstr>PowerPoint Presentation</vt:lpstr>
      <vt:lpstr>HTML</vt:lpstr>
      <vt:lpstr>CSS</vt:lpstr>
      <vt:lpstr> Useful links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Lec1 Instructed By Engr. M. Asif Shaikh</dc:title>
  <dc:creator>Admin</dc:creator>
  <cp:lastModifiedBy>ABC</cp:lastModifiedBy>
  <cp:revision>62</cp:revision>
  <dcterms:created xsi:type="dcterms:W3CDTF">2016-07-20T06:41:57Z</dcterms:created>
  <dcterms:modified xsi:type="dcterms:W3CDTF">2023-10-20T05:38:31Z</dcterms:modified>
</cp:coreProperties>
</file>