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258" r:id="rId6"/>
    <p:sldId id="257" r:id="rId7"/>
    <p:sldId id="262" r:id="rId8"/>
    <p:sldId id="302" r:id="rId9"/>
    <p:sldId id="294" r:id="rId10"/>
    <p:sldId id="303" r:id="rId11"/>
    <p:sldId id="286" r:id="rId12"/>
    <p:sldId id="287" r:id="rId13"/>
    <p:sldId id="289" r:id="rId14"/>
    <p:sldId id="290" r:id="rId15"/>
    <p:sldId id="293" r:id="rId16"/>
    <p:sldId id="295" r:id="rId17"/>
    <p:sldId id="296" r:id="rId18"/>
    <p:sldId id="305" r:id="rId19"/>
    <p:sldId id="298" r:id="rId20"/>
    <p:sldId id="301" r:id="rId21"/>
    <p:sldId id="308" r:id="rId22"/>
    <p:sldId id="313" r:id="rId23"/>
    <p:sldId id="309" r:id="rId24"/>
    <p:sldId id="310" r:id="rId25"/>
    <p:sldId id="260" r:id="rId26"/>
    <p:sldId id="261" r:id="rId27"/>
    <p:sldId id="307" r:id="rId28"/>
    <p:sldId id="291" r:id="rId29"/>
    <p:sldId id="292" r:id="rId30"/>
    <p:sldId id="311" r:id="rId31"/>
    <p:sldId id="31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3D3"/>
    <a:srgbClr val="115C85"/>
    <a:srgbClr val="06405E"/>
    <a:srgbClr val="103350"/>
    <a:srgbClr val="0C4360"/>
    <a:srgbClr val="299CAB"/>
    <a:srgbClr val="003352"/>
    <a:srgbClr val="1B6872"/>
    <a:srgbClr val="0065A4"/>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79888" autoAdjust="0"/>
  </p:normalViewPr>
  <p:slideViewPr>
    <p:cSldViewPr snapToGrid="0">
      <p:cViewPr varScale="1">
        <p:scale>
          <a:sx n="95" d="100"/>
          <a:sy n="95" d="100"/>
        </p:scale>
        <p:origin x="204"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29-Mar-22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29-Mar-22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158831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7217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803180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spcBef>
                <a:spcPts val="0"/>
              </a:spcBef>
              <a:spcAft>
                <a:spcPts val="0"/>
              </a:spcAft>
            </a:pPr>
            <a:endPar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PPP connection is already established skip step 2.</a:t>
            </a:r>
            <a:endParaRPr lang="en-US" sz="12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rabicPeriod"/>
            </a:pPr>
            <a:r>
              <a:rPr lang="en-US" sz="1100" b="1" dirty="0">
                <a:solidFill>
                  <a:srgbClr val="000000"/>
                </a:solidFill>
                <a:effectLst/>
                <a:latin typeface="Times New Roman" panose="02020603050405020304" pitchFamily="18" charset="0"/>
                <a:ea typeface="Times New Roman" panose="02020603050405020304" pitchFamily="18" charset="0"/>
              </a:rPr>
              <a:t>User A sends a packet to user B.</a:t>
            </a:r>
            <a:endParaRPr lang="en-US" sz="12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rabicPeriod"/>
            </a:pPr>
            <a:r>
              <a:rPr lang="en-US" sz="1100" b="1" dirty="0">
                <a:solidFill>
                  <a:srgbClr val="000000"/>
                </a:solidFill>
                <a:effectLst/>
                <a:latin typeface="Times New Roman" panose="02020603050405020304" pitchFamily="18" charset="0"/>
                <a:ea typeface="Times New Roman" panose="02020603050405020304" pitchFamily="18" charset="0"/>
              </a:rPr>
              <a:t>Switch S1 decodes the IP header of the packet, and notices that the packet is meant for User B. S1 establishes a PPP connection with switch S2, according to the process described in the PPP section.</a:t>
            </a:r>
            <a:endParaRPr lang="en-US" sz="12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rabicPeriod"/>
            </a:pPr>
            <a:r>
              <a:rPr lang="en-US" sz="1100" b="1" dirty="0">
                <a:solidFill>
                  <a:srgbClr val="000000"/>
                </a:solidFill>
                <a:effectLst/>
                <a:latin typeface="Times New Roman" panose="02020603050405020304" pitchFamily="18" charset="0"/>
                <a:ea typeface="Times New Roman" panose="02020603050405020304" pitchFamily="18" charset="0"/>
              </a:rPr>
              <a:t>S1 encapsulates the packet using PPP, and then encrypts the PPP packet using AES algorithm, and sends the packet to S2 using UDP protocol on port 1701.</a:t>
            </a:r>
            <a:endParaRPr lang="en-US" sz="12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rabicPeriod"/>
            </a:pPr>
            <a:r>
              <a:rPr lang="en-US" sz="1100" b="1" dirty="0">
                <a:solidFill>
                  <a:srgbClr val="000000"/>
                </a:solidFill>
                <a:effectLst/>
                <a:latin typeface="Times New Roman" panose="02020603050405020304" pitchFamily="18" charset="0"/>
                <a:ea typeface="Times New Roman" panose="02020603050405020304" pitchFamily="18" charset="0"/>
              </a:rPr>
              <a:t>Switch S2 receives the packet, decrypt it from using AES, and then decapsulates the PPP packet, and sends the packet (PPP payload) to User B according to his IP address which is found in the IP header of the original packet.</a:t>
            </a:r>
            <a:endParaRPr lang="en-US" sz="1200" dirty="0">
              <a:solidFill>
                <a:srgbClr val="000000"/>
              </a:solidFill>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rabicPeriod"/>
            </a:pPr>
            <a:r>
              <a:rPr lang="en-US" sz="1100" b="1" dirty="0">
                <a:solidFill>
                  <a:srgbClr val="000000"/>
                </a:solidFill>
                <a:effectLst/>
                <a:latin typeface="Times New Roman" panose="02020603050405020304" pitchFamily="18" charset="0"/>
                <a:ea typeface="Times New Roman" panose="02020603050405020304" pitchFamily="18" charset="0"/>
              </a:rPr>
              <a:t>User B receives the packet.</a:t>
            </a:r>
            <a:endParaRPr lang="en-US" sz="1200" dirty="0">
              <a:solidFill>
                <a:srgbClr val="000000"/>
              </a:solidFill>
              <a:effectLst/>
              <a:latin typeface="Times New Roman" panose="02020603050405020304" pitchFamily="18" charset="0"/>
              <a:ea typeface="Times New Roman" panose="02020603050405020304" pitchFamily="18" charset="0"/>
            </a:endParaRPr>
          </a:p>
          <a:p>
            <a:pPr marL="45720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185051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339157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a:spcBef>
                <a:spcPts val="0"/>
              </a:spcBef>
              <a:spcAft>
                <a:spcPts val="0"/>
              </a:spcAft>
            </a:pP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marR="0">
              <a:spcBef>
                <a:spcPts val="0"/>
              </a:spcBef>
              <a:spcAft>
                <a:spcPts val="0"/>
              </a:spcAft>
            </a:pP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marR="0">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Flag: marks the beginning or the ending of the packet </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Protocol: determines the type of data to be sent in payload (LCP/NCP)</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Payload: actual data </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FCS: used for error detection: CRC</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914400" marR="0">
              <a:spcBef>
                <a:spcPts val="0"/>
              </a:spcBef>
              <a:spcAft>
                <a:spcPts val="0"/>
              </a:spcAft>
            </a:pPr>
            <a:endParaRPr lang="en-US" sz="1200" b="1" dirty="0">
              <a:solidFill>
                <a:srgbClr val="000000"/>
              </a:solidFill>
              <a:effectLst/>
              <a:latin typeface="Times New Roman" panose="02020603050405020304" pitchFamily="18" charset="0"/>
              <a:ea typeface="Times New Roman" panose="02020603050405020304" pitchFamily="18" charset="0"/>
            </a:endParaRPr>
          </a:p>
          <a:p>
            <a:endParaRPr lang="en-US" b="1"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225258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2380262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מניפולציות על חבילות ב-</a:t>
            </a:r>
            <a:r>
              <a:rPr lang="en-US" sz="1800" dirty="0">
                <a:effectLst/>
                <a:latin typeface="Calibri" panose="020F0502020204030204" pitchFamily="34" charset="0"/>
                <a:ea typeface="Calibri" panose="020F0502020204030204" pitchFamily="34" charset="0"/>
                <a:cs typeface="Arial" panose="020B0604020202020204" pitchFamily="34" charset="0"/>
              </a:rPr>
              <a:t>P4</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כאשר חבילה מגיעה ל-</a:t>
            </a:r>
            <a:r>
              <a:rPr lang="en-US" sz="1800" dirty="0">
                <a:effectLst/>
                <a:latin typeface="Calibri" panose="020F0502020204030204" pitchFamily="34" charset="0"/>
                <a:ea typeface="Calibri" panose="020F0502020204030204" pitchFamily="34" charset="0"/>
                <a:cs typeface="Arial" panose="020B0604020202020204" pitchFamily="34" charset="0"/>
              </a:rPr>
              <a:t>switch</a:t>
            </a:r>
            <a:r>
              <a:rPr lang="he-IL" sz="1800" dirty="0">
                <a:effectLst/>
                <a:latin typeface="Calibri" panose="020F0502020204030204" pitchFamily="34" charset="0"/>
                <a:ea typeface="Calibri" panose="020F0502020204030204" pitchFamily="34" charset="0"/>
                <a:cs typeface="Arial" panose="020B0604020202020204" pitchFamily="34" charset="0"/>
              </a:rPr>
              <a:t>, היא עוברת במספר שלבים: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Parsing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ניתוח החבילה וחילוץ הכותרות בפורמט הנכון.</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tabLst>
                <a:tab pos="470789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Verifying Checksum</a:t>
            </a:r>
            <a:r>
              <a:rPr lang="he-IL" sz="1800" dirty="0">
                <a:effectLst/>
                <a:latin typeface="Calibri" panose="020F0502020204030204" pitchFamily="34" charset="0"/>
                <a:ea typeface="Calibri" panose="020F0502020204030204" pitchFamily="34" charset="0"/>
                <a:cs typeface="Arial" panose="020B0604020202020204" pitchFamily="34" charset="0"/>
              </a:rPr>
              <a:t> - בודק שכותרות החבילות תקפות.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tabLst>
                <a:tab pos="470789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Ingress</a:t>
            </a:r>
            <a:r>
              <a:rPr lang="he-IL" sz="1800" dirty="0">
                <a:effectLst/>
                <a:latin typeface="Calibri" panose="020F0502020204030204" pitchFamily="34" charset="0"/>
                <a:ea typeface="Calibri" panose="020F0502020204030204" pitchFamily="34" charset="0"/>
                <a:cs typeface="Arial" panose="020B0604020202020204" pitchFamily="34" charset="0"/>
              </a:rPr>
              <a:t> - ציון כללי החבילות הנכנסות ואופן הטיפול בהן.</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tabLst>
                <a:tab pos="470789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Egress</a:t>
            </a:r>
            <a:r>
              <a:rPr lang="he-IL" sz="1800" dirty="0">
                <a:effectLst/>
                <a:latin typeface="Calibri" panose="020F0502020204030204" pitchFamily="34" charset="0"/>
                <a:ea typeface="Calibri" panose="020F0502020204030204" pitchFamily="34" charset="0"/>
                <a:cs typeface="Arial" panose="020B0604020202020204" pitchFamily="34" charset="0"/>
              </a:rPr>
              <a:t> - ציון כללי החבילות היוצאות ודרך ההתמודדות איתם. (מקור החבילה הוא </a:t>
            </a:r>
            <a:r>
              <a:rPr lang="en-US" sz="1800" dirty="0">
                <a:effectLst/>
                <a:latin typeface="Calibri" panose="020F0502020204030204" pitchFamily="34" charset="0"/>
                <a:ea typeface="Calibri" panose="020F0502020204030204" pitchFamily="34" charset="0"/>
                <a:cs typeface="Arial" panose="020B0604020202020204" pitchFamily="34" charset="0"/>
              </a:rPr>
              <a:t>P4Pi</a:t>
            </a:r>
            <a:r>
              <a:rPr lang="he-IL" sz="1800" dirty="0">
                <a:effectLst/>
                <a:latin typeface="Calibri" panose="020F0502020204030204" pitchFamily="34" charset="0"/>
                <a:ea typeface="Calibri" panose="020F0502020204030204" pitchFamily="34" charset="0"/>
                <a:cs typeface="Arial" panose="020B0604020202020204" pitchFamily="34" charset="0"/>
              </a:rPr>
              <a:t> עצמו)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tabLst>
                <a:tab pos="470789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Compute checksum</a:t>
            </a:r>
            <a:r>
              <a:rPr lang="he-IL" sz="1800" dirty="0">
                <a:effectLst/>
                <a:latin typeface="Calibri" panose="020F0502020204030204" pitchFamily="34" charset="0"/>
                <a:ea typeface="Calibri" panose="020F0502020204030204" pitchFamily="34" charset="0"/>
                <a:cs typeface="Arial" panose="020B0604020202020204" pitchFamily="34" charset="0"/>
              </a:rPr>
              <a:t> - חישוב ה-</a:t>
            </a:r>
            <a:r>
              <a:rPr lang="en-US" sz="1800" dirty="0">
                <a:effectLst/>
                <a:latin typeface="Calibri" panose="020F0502020204030204" pitchFamily="34" charset="0"/>
                <a:ea typeface="Calibri" panose="020F0502020204030204" pitchFamily="34" charset="0"/>
                <a:cs typeface="Arial" panose="020B0604020202020204" pitchFamily="34" charset="0"/>
              </a:rPr>
              <a:t>checksum</a:t>
            </a:r>
            <a:r>
              <a:rPr lang="he-IL" sz="1800" dirty="0">
                <a:effectLst/>
                <a:latin typeface="Calibri" panose="020F0502020204030204" pitchFamily="34" charset="0"/>
                <a:ea typeface="Calibri" panose="020F0502020204030204" pitchFamily="34" charset="0"/>
                <a:cs typeface="Arial" panose="020B0604020202020204" pitchFamily="34" charset="0"/>
              </a:rPr>
              <a:t> של החבילה לאחר שינוי הכותרות שלה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07000"/>
              </a:lnSpc>
              <a:spcBef>
                <a:spcPts val="0"/>
              </a:spcBef>
              <a:spcAft>
                <a:spcPts val="800"/>
              </a:spcAft>
              <a:tabLst>
                <a:tab pos="470789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De-parsing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בנייה מחדש של החבילה, הכנת החבילה לשידור על ידי עטיפת החבילה בכותרות חדשות.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17</a:t>
            </a:fld>
            <a:endParaRPr lang="en-US" noProof="0" dirty="0"/>
          </a:p>
        </p:txBody>
      </p:sp>
    </p:spTree>
    <p:extLst>
      <p:ext uri="{BB962C8B-B14F-4D97-AF65-F5344CB8AC3E}">
        <p14:creationId xmlns:p14="http://schemas.microsoft.com/office/powerpoint/2010/main" val="55605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2690301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19</a:t>
            </a:fld>
            <a:endParaRPr lang="en-US" noProof="0" dirty="0"/>
          </a:p>
        </p:txBody>
      </p:sp>
    </p:spTree>
    <p:extLst>
      <p:ext uri="{BB962C8B-B14F-4D97-AF65-F5344CB8AC3E}">
        <p14:creationId xmlns:p14="http://schemas.microsoft.com/office/powerpoint/2010/main" val="3501057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20</a:t>
            </a:fld>
            <a:endParaRPr lang="en-US" noProof="0" dirty="0"/>
          </a:p>
        </p:txBody>
      </p:sp>
    </p:spTree>
    <p:extLst>
      <p:ext uri="{BB962C8B-B14F-4D97-AF65-F5344CB8AC3E}">
        <p14:creationId xmlns:p14="http://schemas.microsoft.com/office/powerpoint/2010/main" val="394614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738772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r" rtl="1">
              <a:lnSpc>
                <a:spcPct val="107000"/>
              </a:lnSpc>
              <a:spcBef>
                <a:spcPts val="0"/>
              </a:spcBef>
              <a:spcAft>
                <a:spcPts val="800"/>
              </a:spcAft>
              <a:tabLst>
                <a:tab pos="470789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21</a:t>
            </a:fld>
            <a:endParaRPr lang="en-US" noProof="0" dirty="0"/>
          </a:p>
        </p:txBody>
      </p:sp>
    </p:spTree>
    <p:extLst>
      <p:ext uri="{BB962C8B-B14F-4D97-AF65-F5344CB8AC3E}">
        <p14:creationId xmlns:p14="http://schemas.microsoft.com/office/powerpoint/2010/main" val="157588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22</a:t>
            </a:fld>
            <a:endParaRPr lang="en-US" noProof="0" dirty="0"/>
          </a:p>
        </p:txBody>
      </p:sp>
    </p:spTree>
    <p:extLst>
      <p:ext uri="{BB962C8B-B14F-4D97-AF65-F5344CB8AC3E}">
        <p14:creationId xmlns:p14="http://schemas.microsoft.com/office/powerpoint/2010/main" val="295389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23</a:t>
            </a:fld>
            <a:endParaRPr lang="en-US" noProof="0" dirty="0"/>
          </a:p>
        </p:txBody>
      </p:sp>
    </p:spTree>
    <p:extLst>
      <p:ext uri="{BB962C8B-B14F-4D97-AF65-F5344CB8AC3E}">
        <p14:creationId xmlns:p14="http://schemas.microsoft.com/office/powerpoint/2010/main" val="504587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24</a:t>
            </a:fld>
            <a:endParaRPr lang="en-US" noProof="0" dirty="0"/>
          </a:p>
        </p:txBody>
      </p:sp>
    </p:spTree>
    <p:extLst>
      <p:ext uri="{BB962C8B-B14F-4D97-AF65-F5344CB8AC3E}">
        <p14:creationId xmlns:p14="http://schemas.microsoft.com/office/powerpoint/2010/main" val="988960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25</a:t>
            </a:fld>
            <a:endParaRPr lang="en-US" noProof="0" dirty="0"/>
          </a:p>
        </p:txBody>
      </p:sp>
    </p:spTree>
    <p:extLst>
      <p:ext uri="{BB962C8B-B14F-4D97-AF65-F5344CB8AC3E}">
        <p14:creationId xmlns:p14="http://schemas.microsoft.com/office/powerpoint/2010/main" val="1820136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26</a:t>
            </a:fld>
            <a:endParaRPr lang="en-US" noProof="0" dirty="0"/>
          </a:p>
        </p:txBody>
      </p:sp>
    </p:spTree>
    <p:extLst>
      <p:ext uri="{BB962C8B-B14F-4D97-AF65-F5344CB8AC3E}">
        <p14:creationId xmlns:p14="http://schemas.microsoft.com/office/powerpoint/2010/main" val="2656626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28</a:t>
            </a:fld>
            <a:endParaRPr lang="en-US" noProof="0" dirty="0"/>
          </a:p>
        </p:txBody>
      </p:sp>
    </p:spTree>
    <p:extLst>
      <p:ext uri="{BB962C8B-B14F-4D97-AF65-F5344CB8AC3E}">
        <p14:creationId xmlns:p14="http://schemas.microsoft.com/office/powerpoint/2010/main" val="401965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265938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r" rtl="1">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3445374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1130795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74696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17530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287833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60901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7.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2994442"/>
            <a:ext cx="7077456" cy="1243584"/>
          </a:xfrm>
        </p:spPr>
        <p:txBody>
          <a:bodyPr/>
          <a:lstStyle/>
          <a:p>
            <a:r>
              <a:rPr lang="en-US" dirty="0"/>
              <a:t>P4PI L2 enhanced switch</a:t>
            </a:r>
          </a:p>
        </p:txBody>
      </p:sp>
      <p:sp>
        <p:nvSpPr>
          <p:cNvPr id="4" name="Title 1">
            <a:extLst>
              <a:ext uri="{FF2B5EF4-FFF2-40B4-BE49-F238E27FC236}">
                <a16:creationId xmlns:a16="http://schemas.microsoft.com/office/drawing/2014/main" id="{AD1347CC-55F0-4AD9-9591-BE4A3A97AFE8}"/>
              </a:ext>
            </a:extLst>
          </p:cNvPr>
          <p:cNvSpPr txBox="1">
            <a:spLocks/>
          </p:cNvSpPr>
          <p:nvPr/>
        </p:nvSpPr>
        <p:spPr>
          <a:xfrm>
            <a:off x="5173818" y="5909188"/>
            <a:ext cx="11214100" cy="864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2400" spc="-70" dirty="0">
                <a:solidFill>
                  <a:schemeClr val="bg1"/>
                </a:solidFill>
                <a:ea typeface="+mj-ea"/>
                <a:cs typeface="+mj-cs"/>
              </a:rPr>
              <a:t>Team members: Hussein Abu Jabal, Haneen Jeries</a:t>
            </a:r>
          </a:p>
          <a:p>
            <a:r>
              <a:rPr lang="en-US" sz="2400" spc="-70" dirty="0">
                <a:solidFill>
                  <a:schemeClr val="bg1"/>
                </a:solidFill>
                <a:ea typeface="+mj-ea"/>
                <a:cs typeface="+mj-cs"/>
              </a:rPr>
              <a:t>Instructor: Eran </a:t>
            </a:r>
            <a:r>
              <a:rPr lang="en-US" sz="2400" spc="-70" dirty="0" err="1">
                <a:solidFill>
                  <a:schemeClr val="bg1"/>
                </a:solidFill>
                <a:ea typeface="+mj-ea"/>
                <a:cs typeface="+mj-cs"/>
              </a:rPr>
              <a:t>Tavor</a:t>
            </a:r>
            <a:endParaRPr lang="en-US" sz="2400" dirty="0"/>
          </a:p>
        </p:txBody>
      </p:sp>
      <p:pic>
        <p:nvPicPr>
          <p:cNvPr id="1026" name="Picture 2" descr="Logo of Lab of Computer Communication and Networking (LCCN), Technion">
            <a:extLst>
              <a:ext uri="{FF2B5EF4-FFF2-40B4-BE49-F238E27FC236}">
                <a16:creationId xmlns:a16="http://schemas.microsoft.com/office/drawing/2014/main" id="{83130574-D9E4-44F5-99D3-21A43D0B0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585" y="125852"/>
            <a:ext cx="78771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220-805B-4091-9005-7149B854749E}"/>
              </a:ext>
            </a:extLst>
          </p:cNvPr>
          <p:cNvSpPr>
            <a:spLocks noGrp="1"/>
          </p:cNvSpPr>
          <p:nvPr>
            <p:ph type="title"/>
          </p:nvPr>
        </p:nvSpPr>
        <p:spPr>
          <a:xfrm>
            <a:off x="444500" y="542925"/>
            <a:ext cx="11214100" cy="535531"/>
          </a:xfrm>
        </p:spPr>
        <p:txBody>
          <a:bodyPr/>
          <a:lstStyle/>
          <a:p>
            <a:r>
              <a:rPr lang="en-US" dirty="0"/>
              <a:t>PPP – Point To Point Protocol</a:t>
            </a:r>
          </a:p>
        </p:txBody>
      </p:sp>
      <p:sp>
        <p:nvSpPr>
          <p:cNvPr id="3" name="Slide Number Placeholder 2">
            <a:extLst>
              <a:ext uri="{FF2B5EF4-FFF2-40B4-BE49-F238E27FC236}">
                <a16:creationId xmlns:a16="http://schemas.microsoft.com/office/drawing/2014/main" id="{9EC0329C-3297-451D-8A34-22587FEF05B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E8D06EA9-329E-4F9A-A6C3-5157DC74A2F0}"/>
              </a:ext>
            </a:extLst>
          </p:cNvPr>
          <p:cNvSpPr>
            <a:spLocks noGrp="1"/>
          </p:cNvSpPr>
          <p:nvPr>
            <p:ph type="body" sz="quarter" idx="13"/>
          </p:nvPr>
        </p:nvSpPr>
        <p:spPr/>
        <p:txBody>
          <a:bodyPr/>
          <a:lstStyle/>
          <a:p>
            <a:r>
              <a:rPr lang="en-US" sz="1800" dirty="0"/>
              <a:t>PPP is a data link protocol, resides at layer 2 of OSI model.</a:t>
            </a:r>
          </a:p>
          <a:p>
            <a:endParaRPr lang="en-US" sz="1800" dirty="0"/>
          </a:p>
          <a:p>
            <a:r>
              <a:rPr lang="en-US" sz="1800" dirty="0"/>
              <a:t>PPP is used to encapsulate layer 3 protocols for transmission across a network only between 2 devices connected on a link</a:t>
            </a:r>
          </a:p>
          <a:p>
            <a:pPr marL="0" indent="0">
              <a:buNone/>
            </a:pPr>
            <a:endParaRPr lang="en-US" sz="1800" b="1" dirty="0">
              <a:latin typeface="Arial" panose="020B0604020202020204" pitchFamily="34" charset="0"/>
            </a:endParaRPr>
          </a:p>
        </p:txBody>
      </p:sp>
    </p:spTree>
    <p:extLst>
      <p:ext uri="{BB962C8B-B14F-4D97-AF65-F5344CB8AC3E}">
        <p14:creationId xmlns:p14="http://schemas.microsoft.com/office/powerpoint/2010/main" val="164260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220-805B-4091-9005-7149B854749E}"/>
              </a:ext>
            </a:extLst>
          </p:cNvPr>
          <p:cNvSpPr>
            <a:spLocks noGrp="1"/>
          </p:cNvSpPr>
          <p:nvPr>
            <p:ph type="title"/>
          </p:nvPr>
        </p:nvSpPr>
        <p:spPr>
          <a:xfrm>
            <a:off x="444500" y="542925"/>
            <a:ext cx="11214100" cy="535531"/>
          </a:xfrm>
        </p:spPr>
        <p:txBody>
          <a:bodyPr/>
          <a:lstStyle/>
          <a:p>
            <a:r>
              <a:rPr lang="en-US" dirty="0"/>
              <a:t>PPP Phase Diagram</a:t>
            </a:r>
          </a:p>
        </p:txBody>
      </p:sp>
      <p:sp>
        <p:nvSpPr>
          <p:cNvPr id="3" name="Slide Number Placeholder 2">
            <a:extLst>
              <a:ext uri="{FF2B5EF4-FFF2-40B4-BE49-F238E27FC236}">
                <a16:creationId xmlns:a16="http://schemas.microsoft.com/office/drawing/2014/main" id="{9EC0329C-3297-451D-8A34-22587FEF05B0}"/>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E8D06EA9-329E-4F9A-A6C3-5157DC74A2F0}"/>
              </a:ext>
            </a:extLst>
          </p:cNvPr>
          <p:cNvSpPr>
            <a:spLocks noGrp="1"/>
          </p:cNvSpPr>
          <p:nvPr>
            <p:ph type="body" sz="quarter" idx="13"/>
          </p:nvPr>
        </p:nvSpPr>
        <p:spPr/>
        <p:txBody>
          <a:bodyPr/>
          <a:lstStyle/>
          <a:p>
            <a:r>
              <a:rPr lang="en-US" sz="1800" dirty="0"/>
              <a:t>PPP connection generally goes through different phases that can be seen in Transition Phase Diagram as shown below</a:t>
            </a:r>
          </a:p>
        </p:txBody>
      </p:sp>
      <p:pic>
        <p:nvPicPr>
          <p:cNvPr id="2050" name="Picture 2" descr="Point-to-Point Protocol (PPP) - Sanmati4">
            <a:extLst>
              <a:ext uri="{FF2B5EF4-FFF2-40B4-BE49-F238E27FC236}">
                <a16:creationId xmlns:a16="http://schemas.microsoft.com/office/drawing/2014/main" id="{B9C6A2A0-172B-4B4C-AD70-59B3521BFF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7" r="2055"/>
          <a:stretch/>
        </p:blipFill>
        <p:spPr bwMode="auto">
          <a:xfrm>
            <a:off x="444500" y="2831882"/>
            <a:ext cx="7439580" cy="306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52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The journey of a packet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6010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The journey of a packet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13" name="Text Placeholder 7">
            <a:extLst>
              <a:ext uri="{FF2B5EF4-FFF2-40B4-BE49-F238E27FC236}">
                <a16:creationId xmlns:a16="http://schemas.microsoft.com/office/drawing/2014/main" id="{D52D5604-7D14-425C-8818-210670A681B1}"/>
              </a:ext>
            </a:extLst>
          </p:cNvPr>
          <p:cNvSpPr txBox="1">
            <a:spLocks/>
          </p:cNvSpPr>
          <p:nvPr/>
        </p:nvSpPr>
        <p:spPr>
          <a:xfrm>
            <a:off x="239175" y="1791711"/>
            <a:ext cx="7003704" cy="2104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a:spcBef>
                <a:spcPts val="0"/>
              </a:spcBef>
              <a:spcAft>
                <a:spcPts val="0"/>
              </a:spcAft>
            </a:pPr>
            <a:r>
              <a:rPr lang="en-US" dirty="0">
                <a:cs typeface="Arial" panose="020B0604020202020204" pitchFamily="34" charset="0"/>
              </a:rPr>
              <a:t>User A is connected to the first switch, and wants to send a packet to user B.</a:t>
            </a:r>
          </a:p>
          <a:p>
            <a:pPr marL="228600" marR="0">
              <a:spcBef>
                <a:spcPts val="0"/>
              </a:spcBef>
              <a:spcAft>
                <a:spcPts val="0"/>
              </a:spcAft>
            </a:pPr>
            <a:r>
              <a:rPr lang="en-US" dirty="0">
                <a:cs typeface="Arial" panose="020B0604020202020204" pitchFamily="34" charset="0"/>
              </a:rPr>
              <a:t>User B is sitting in a private network which is connected to the second switch. </a:t>
            </a:r>
          </a:p>
          <a:p>
            <a:pPr>
              <a:spcBef>
                <a:spcPts val="0"/>
              </a:spcBef>
            </a:pPr>
            <a:endParaRPr lang="en-US" dirty="0">
              <a:cs typeface="Arial" panose="020B0604020202020204" pitchFamily="34" charset="0"/>
            </a:endParaRPr>
          </a:p>
        </p:txBody>
      </p:sp>
      <p:pic>
        <p:nvPicPr>
          <p:cNvPr id="9" name="Picture 8">
            <a:extLst>
              <a:ext uri="{FF2B5EF4-FFF2-40B4-BE49-F238E27FC236}">
                <a16:creationId xmlns:a16="http://schemas.microsoft.com/office/drawing/2014/main" id="{C180CCB7-26F5-423D-8616-9E940FE3E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5959" y="3668921"/>
            <a:ext cx="1345508" cy="813815"/>
          </a:xfrm>
          <a:prstGeom prst="rect">
            <a:avLst/>
          </a:prstGeom>
          <a:noFill/>
          <a:ln>
            <a:noFill/>
          </a:ln>
        </p:spPr>
      </p:pic>
      <p:pic>
        <p:nvPicPr>
          <p:cNvPr id="16" name="Graphic 15" descr="Computer outline">
            <a:extLst>
              <a:ext uri="{FF2B5EF4-FFF2-40B4-BE49-F238E27FC236}">
                <a16:creationId xmlns:a16="http://schemas.microsoft.com/office/drawing/2014/main" id="{CA733DA5-0A14-4988-A1B8-E399BA7A3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913" y="3477800"/>
            <a:ext cx="1182608" cy="1182608"/>
          </a:xfrm>
          <a:prstGeom prst="rect">
            <a:avLst/>
          </a:prstGeom>
        </p:spPr>
      </p:pic>
      <p:cxnSp>
        <p:nvCxnSpPr>
          <p:cNvPr id="18" name="Straight Connector 17">
            <a:extLst>
              <a:ext uri="{FF2B5EF4-FFF2-40B4-BE49-F238E27FC236}">
                <a16:creationId xmlns:a16="http://schemas.microsoft.com/office/drawing/2014/main" id="{F1784DAA-4AC9-4421-A323-3A9D4AF0D3C4}"/>
              </a:ext>
            </a:extLst>
          </p:cNvPr>
          <p:cNvCxnSpPr>
            <a:cxnSpLocks/>
            <a:stCxn id="16" idx="3"/>
            <a:endCxn id="9" idx="1"/>
          </p:cNvCxnSpPr>
          <p:nvPr/>
        </p:nvCxnSpPr>
        <p:spPr>
          <a:xfrm>
            <a:off x="1877521" y="4069104"/>
            <a:ext cx="1128438" cy="672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30" name="Graphic 29" descr="Wi-Fi with solid fill">
            <a:extLst>
              <a:ext uri="{FF2B5EF4-FFF2-40B4-BE49-F238E27FC236}">
                <a16:creationId xmlns:a16="http://schemas.microsoft.com/office/drawing/2014/main" id="{AB35C5F6-B003-4B0B-9A4E-11DCDE0D86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989309" y="3662196"/>
            <a:ext cx="813814" cy="813814"/>
          </a:xfrm>
          <a:prstGeom prst="rect">
            <a:avLst/>
          </a:prstGeom>
        </p:spPr>
      </p:pic>
      <p:sp>
        <p:nvSpPr>
          <p:cNvPr id="35" name="Cloud 34">
            <a:extLst>
              <a:ext uri="{FF2B5EF4-FFF2-40B4-BE49-F238E27FC236}">
                <a16:creationId xmlns:a16="http://schemas.microsoft.com/office/drawing/2014/main" id="{FC7A99FB-A487-46E9-B937-361198F448EA}"/>
              </a:ext>
            </a:extLst>
          </p:cNvPr>
          <p:cNvSpPr/>
          <p:nvPr/>
        </p:nvSpPr>
        <p:spPr>
          <a:xfrm>
            <a:off x="5107788" y="3505202"/>
            <a:ext cx="1804641" cy="1150259"/>
          </a:xfrm>
          <a:prstGeom prst="cloud">
            <a:avLst/>
          </a:prstGeom>
          <a:solidFill>
            <a:srgbClr val="0065A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endParaRPr lang="en-US" dirty="0">
              <a:solidFill>
                <a:schemeClr val="bg1"/>
              </a:solidFill>
              <a:latin typeface="Times New Roman" panose="02020603050405020304" pitchFamily="18" charset="0"/>
              <a:ea typeface="Times New Roman" panose="02020603050405020304" pitchFamily="18" charset="0"/>
            </a:endParaRPr>
          </a:p>
          <a:p>
            <a:pPr marL="0" marR="0" algn="ctr">
              <a:spcBef>
                <a:spcPts val="0"/>
              </a:spcBef>
              <a:spcAft>
                <a:spcPts val="0"/>
              </a:spcAft>
            </a:pPr>
            <a:endParaRPr lang="en-US" dirty="0">
              <a:solidFill>
                <a:schemeClr val="bg1"/>
              </a:solidFill>
              <a:effectLst/>
              <a:latin typeface="Times New Roman" panose="02020603050405020304" pitchFamily="18" charset="0"/>
              <a:ea typeface="Times New Roman" panose="02020603050405020304" pitchFamily="18" charset="0"/>
            </a:endParaRPr>
          </a:p>
        </p:txBody>
      </p:sp>
      <p:cxnSp>
        <p:nvCxnSpPr>
          <p:cNvPr id="36" name="Straight Connector 35">
            <a:extLst>
              <a:ext uri="{FF2B5EF4-FFF2-40B4-BE49-F238E27FC236}">
                <a16:creationId xmlns:a16="http://schemas.microsoft.com/office/drawing/2014/main" id="{A6214979-4C65-4854-9265-044FB1814B5B}"/>
              </a:ext>
            </a:extLst>
          </p:cNvPr>
          <p:cNvCxnSpPr>
            <a:cxnSpLocks/>
            <a:stCxn id="9" idx="3"/>
            <a:endCxn id="35" idx="2"/>
          </p:cNvCxnSpPr>
          <p:nvPr/>
        </p:nvCxnSpPr>
        <p:spPr>
          <a:xfrm>
            <a:off x="4351467" y="4075829"/>
            <a:ext cx="761919" cy="450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4BB8701-5E85-4FB2-AA4B-04646D0B8CC7}"/>
              </a:ext>
            </a:extLst>
          </p:cNvPr>
          <p:cNvCxnSpPr>
            <a:cxnSpLocks/>
            <a:stCxn id="35" idx="0"/>
            <a:endCxn id="51" idx="1"/>
          </p:cNvCxnSpPr>
          <p:nvPr/>
        </p:nvCxnSpPr>
        <p:spPr>
          <a:xfrm flipV="1">
            <a:off x="6910925" y="4069103"/>
            <a:ext cx="730388" cy="1122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E3108F87-FE78-4104-A55D-98444FD77A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1313" y="3662195"/>
            <a:ext cx="1345508" cy="813815"/>
          </a:xfrm>
          <a:prstGeom prst="rect">
            <a:avLst/>
          </a:prstGeom>
          <a:noFill/>
          <a:ln>
            <a:noFill/>
          </a:ln>
        </p:spPr>
      </p:pic>
      <p:pic>
        <p:nvPicPr>
          <p:cNvPr id="57" name="Graphic 56" descr="Computer outline">
            <a:extLst>
              <a:ext uri="{FF2B5EF4-FFF2-40B4-BE49-F238E27FC236}">
                <a16:creationId xmlns:a16="http://schemas.microsoft.com/office/drawing/2014/main" id="{25A17DCC-E451-460D-AFAF-61FBDB662A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4551" y="3475380"/>
            <a:ext cx="1182608" cy="1182608"/>
          </a:xfrm>
          <a:prstGeom prst="rect">
            <a:avLst/>
          </a:prstGeom>
        </p:spPr>
      </p:pic>
      <p:cxnSp>
        <p:nvCxnSpPr>
          <p:cNvPr id="59" name="Straight Connector 58">
            <a:extLst>
              <a:ext uri="{FF2B5EF4-FFF2-40B4-BE49-F238E27FC236}">
                <a16:creationId xmlns:a16="http://schemas.microsoft.com/office/drawing/2014/main" id="{F6F152F3-B534-4CD9-BD44-4D13AD98DA0D}"/>
              </a:ext>
            </a:extLst>
          </p:cNvPr>
          <p:cNvCxnSpPr>
            <a:cxnSpLocks/>
            <a:stCxn id="51" idx="3"/>
            <a:endCxn id="57" idx="1"/>
          </p:cNvCxnSpPr>
          <p:nvPr/>
        </p:nvCxnSpPr>
        <p:spPr>
          <a:xfrm flipV="1">
            <a:off x="8986821" y="4066684"/>
            <a:ext cx="1047730" cy="241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63" name="Graphic 62" descr="Wi-Fi with solid fill">
            <a:extLst>
              <a:ext uri="{FF2B5EF4-FFF2-40B4-BE49-F238E27FC236}">
                <a16:creationId xmlns:a16="http://schemas.microsoft.com/office/drawing/2014/main" id="{406FE289-69DC-4EAD-B645-BE787CE893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197133" y="3659777"/>
            <a:ext cx="813814" cy="813814"/>
          </a:xfrm>
          <a:prstGeom prst="rect">
            <a:avLst/>
          </a:prstGeom>
        </p:spPr>
      </p:pic>
      <p:sp>
        <p:nvSpPr>
          <p:cNvPr id="64" name="Cylinder 63">
            <a:extLst>
              <a:ext uri="{FF2B5EF4-FFF2-40B4-BE49-F238E27FC236}">
                <a16:creationId xmlns:a16="http://schemas.microsoft.com/office/drawing/2014/main" id="{7241E021-DFC5-4EB3-9239-0ED467C97542}"/>
              </a:ext>
            </a:extLst>
          </p:cNvPr>
          <p:cNvSpPr/>
          <p:nvPr/>
        </p:nvSpPr>
        <p:spPr>
          <a:xfrm rot="5400000">
            <a:off x="5836500" y="2432207"/>
            <a:ext cx="292931" cy="3291258"/>
          </a:xfrm>
          <a:prstGeom prst="can">
            <a:avLst/>
          </a:prstGeom>
          <a:solidFill>
            <a:schemeClr val="bg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D56EB31E-FC16-4B01-B15C-0004E20B0F53}"/>
              </a:ext>
            </a:extLst>
          </p:cNvPr>
          <p:cNvSpPr txBox="1"/>
          <p:nvPr/>
        </p:nvSpPr>
        <p:spPr>
          <a:xfrm>
            <a:off x="5280836" y="3895856"/>
            <a:ext cx="1404257" cy="369332"/>
          </a:xfrm>
          <a:prstGeom prst="rect">
            <a:avLst/>
          </a:prstGeom>
          <a:noFill/>
        </p:spPr>
        <p:txBody>
          <a:bodyPr wrap="square" rtlCol="0">
            <a:spAutoFit/>
          </a:bodyPr>
          <a:lstStyle/>
          <a:p>
            <a:r>
              <a:rPr lang="en-US" dirty="0"/>
              <a:t>PPP tunnel</a:t>
            </a:r>
          </a:p>
        </p:txBody>
      </p:sp>
      <p:sp>
        <p:nvSpPr>
          <p:cNvPr id="74" name="TextBox 73">
            <a:extLst>
              <a:ext uri="{FF2B5EF4-FFF2-40B4-BE49-F238E27FC236}">
                <a16:creationId xmlns:a16="http://schemas.microsoft.com/office/drawing/2014/main" id="{7384C5EE-0409-4767-97CF-F12335CC4A4D}"/>
              </a:ext>
            </a:extLst>
          </p:cNvPr>
          <p:cNvSpPr txBox="1"/>
          <p:nvPr/>
        </p:nvSpPr>
        <p:spPr>
          <a:xfrm>
            <a:off x="5279004" y="3580490"/>
            <a:ext cx="1404257" cy="369332"/>
          </a:xfrm>
          <a:prstGeom prst="rect">
            <a:avLst/>
          </a:prstGeom>
          <a:noFill/>
        </p:spPr>
        <p:txBody>
          <a:bodyPr wrap="square" rtlCol="0">
            <a:spAutoFit/>
          </a:bodyPr>
          <a:lstStyle/>
          <a:p>
            <a:pPr marL="0" marR="0" algn="ctr">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Internet</a:t>
            </a:r>
          </a:p>
        </p:txBody>
      </p:sp>
      <p:sp>
        <p:nvSpPr>
          <p:cNvPr id="76" name="TextBox 75">
            <a:extLst>
              <a:ext uri="{FF2B5EF4-FFF2-40B4-BE49-F238E27FC236}">
                <a16:creationId xmlns:a16="http://schemas.microsoft.com/office/drawing/2014/main" id="{A7C35E70-F9B7-4C0D-8C96-8AA6A48298FA}"/>
              </a:ext>
            </a:extLst>
          </p:cNvPr>
          <p:cNvSpPr txBox="1"/>
          <p:nvPr/>
        </p:nvSpPr>
        <p:spPr>
          <a:xfrm>
            <a:off x="719345" y="4424445"/>
            <a:ext cx="1543905" cy="369332"/>
          </a:xfrm>
          <a:prstGeom prst="rect">
            <a:avLst/>
          </a:prstGeom>
          <a:noFill/>
        </p:spPr>
        <p:txBody>
          <a:bodyPr wrap="square" rtlCol="0">
            <a:spAutoFit/>
          </a:bodyPr>
          <a:lstStyle/>
          <a:p>
            <a:r>
              <a:rPr lang="en-US" dirty="0">
                <a:solidFill>
                  <a:schemeClr val="bg1"/>
                </a:solidFill>
              </a:rPr>
              <a:t>User A </a:t>
            </a:r>
          </a:p>
        </p:txBody>
      </p:sp>
      <p:sp>
        <p:nvSpPr>
          <p:cNvPr id="77" name="TextBox 76">
            <a:extLst>
              <a:ext uri="{FF2B5EF4-FFF2-40B4-BE49-F238E27FC236}">
                <a16:creationId xmlns:a16="http://schemas.microsoft.com/office/drawing/2014/main" id="{FD2764A6-F8A6-4494-B370-95A5F6C3B7F5}"/>
              </a:ext>
            </a:extLst>
          </p:cNvPr>
          <p:cNvSpPr txBox="1"/>
          <p:nvPr/>
        </p:nvSpPr>
        <p:spPr>
          <a:xfrm>
            <a:off x="10096976" y="4424445"/>
            <a:ext cx="1543905" cy="369332"/>
          </a:xfrm>
          <a:prstGeom prst="rect">
            <a:avLst/>
          </a:prstGeom>
          <a:noFill/>
        </p:spPr>
        <p:txBody>
          <a:bodyPr wrap="square" rtlCol="0">
            <a:spAutoFit/>
          </a:bodyPr>
          <a:lstStyle/>
          <a:p>
            <a:r>
              <a:rPr lang="en-US" dirty="0">
                <a:solidFill>
                  <a:schemeClr val="bg1"/>
                </a:solidFill>
              </a:rPr>
              <a:t>User B </a:t>
            </a:r>
          </a:p>
        </p:txBody>
      </p:sp>
    </p:spTree>
    <p:extLst>
      <p:ext uri="{BB962C8B-B14F-4D97-AF65-F5344CB8AC3E}">
        <p14:creationId xmlns:p14="http://schemas.microsoft.com/office/powerpoint/2010/main" val="312234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Implementation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289315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PPP Packet Header layout:</a:t>
            </a:r>
          </a:p>
        </p:txBody>
      </p:sp>
      <p:graphicFrame>
        <p:nvGraphicFramePr>
          <p:cNvPr id="72" name="Table 71">
            <a:extLst>
              <a:ext uri="{FF2B5EF4-FFF2-40B4-BE49-F238E27FC236}">
                <a16:creationId xmlns:a16="http://schemas.microsoft.com/office/drawing/2014/main" id="{BC438630-0B6C-4997-81A0-5438ED60AB9D}"/>
              </a:ext>
            </a:extLst>
          </p:cNvPr>
          <p:cNvGraphicFramePr>
            <a:graphicFrameLocks noGrp="1"/>
          </p:cNvGraphicFramePr>
          <p:nvPr>
            <p:extLst>
              <p:ext uri="{D42A27DB-BD31-4B8C-83A1-F6EECF244321}">
                <p14:modId xmlns:p14="http://schemas.microsoft.com/office/powerpoint/2010/main" val="1352196868"/>
              </p:ext>
            </p:extLst>
          </p:nvPr>
        </p:nvGraphicFramePr>
        <p:xfrm>
          <a:off x="2429256" y="2215299"/>
          <a:ext cx="6893411" cy="651881"/>
        </p:xfrm>
        <a:graphic>
          <a:graphicData uri="http://schemas.openxmlformats.org/drawingml/2006/table">
            <a:tbl>
              <a:tblPr/>
              <a:tblGrid>
                <a:gridCol w="1378683">
                  <a:extLst>
                    <a:ext uri="{9D8B030D-6E8A-4147-A177-3AD203B41FA5}">
                      <a16:colId xmlns:a16="http://schemas.microsoft.com/office/drawing/2014/main" val="2386407278"/>
                    </a:ext>
                  </a:extLst>
                </a:gridCol>
                <a:gridCol w="1378681">
                  <a:extLst>
                    <a:ext uri="{9D8B030D-6E8A-4147-A177-3AD203B41FA5}">
                      <a16:colId xmlns:a16="http://schemas.microsoft.com/office/drawing/2014/main" val="236000129"/>
                    </a:ext>
                  </a:extLst>
                </a:gridCol>
                <a:gridCol w="1378683">
                  <a:extLst>
                    <a:ext uri="{9D8B030D-6E8A-4147-A177-3AD203B41FA5}">
                      <a16:colId xmlns:a16="http://schemas.microsoft.com/office/drawing/2014/main" val="2627137262"/>
                    </a:ext>
                  </a:extLst>
                </a:gridCol>
                <a:gridCol w="1378681">
                  <a:extLst>
                    <a:ext uri="{9D8B030D-6E8A-4147-A177-3AD203B41FA5}">
                      <a16:colId xmlns:a16="http://schemas.microsoft.com/office/drawing/2014/main" val="1662709377"/>
                    </a:ext>
                  </a:extLst>
                </a:gridCol>
                <a:gridCol w="1378683">
                  <a:extLst>
                    <a:ext uri="{9D8B030D-6E8A-4147-A177-3AD203B41FA5}">
                      <a16:colId xmlns:a16="http://schemas.microsoft.com/office/drawing/2014/main" val="3716888983"/>
                    </a:ext>
                  </a:extLst>
                </a:gridCol>
              </a:tblGrid>
              <a:tr h="651881">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mpd="sng">
                      <a:solidFill>
                        <a:srgbClr val="47C3D3"/>
                      </a:solidFill>
                      <a:prstDash val="soli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73" name="Text Placeholder 18">
            <a:extLst>
              <a:ext uri="{FF2B5EF4-FFF2-40B4-BE49-F238E27FC236}">
                <a16:creationId xmlns:a16="http://schemas.microsoft.com/office/drawing/2014/main" id="{6C30897A-D1F8-4C3E-853D-E2260C5B29D2}"/>
              </a:ext>
            </a:extLst>
          </p:cNvPr>
          <p:cNvSpPr txBox="1">
            <a:spLocks/>
          </p:cNvSpPr>
          <p:nvPr/>
        </p:nvSpPr>
        <p:spPr>
          <a:xfrm>
            <a:off x="2205371" y="2412988"/>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74" name="Text Placeholder 18">
            <a:extLst>
              <a:ext uri="{FF2B5EF4-FFF2-40B4-BE49-F238E27FC236}">
                <a16:creationId xmlns:a16="http://schemas.microsoft.com/office/drawing/2014/main" id="{9D111E63-B28E-4080-9764-F7BA33E863CF}"/>
              </a:ext>
            </a:extLst>
          </p:cNvPr>
          <p:cNvSpPr txBox="1">
            <a:spLocks/>
          </p:cNvSpPr>
          <p:nvPr/>
        </p:nvSpPr>
        <p:spPr>
          <a:xfrm>
            <a:off x="2205371" y="232708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75" name="Text Placeholder 18">
            <a:extLst>
              <a:ext uri="{FF2B5EF4-FFF2-40B4-BE49-F238E27FC236}">
                <a16:creationId xmlns:a16="http://schemas.microsoft.com/office/drawing/2014/main" id="{074D9D36-0F98-4795-93C7-17AEB86231D2}"/>
              </a:ext>
            </a:extLst>
          </p:cNvPr>
          <p:cNvSpPr txBox="1">
            <a:spLocks/>
          </p:cNvSpPr>
          <p:nvPr/>
        </p:nvSpPr>
        <p:spPr>
          <a:xfrm>
            <a:off x="3557750" y="240818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Protocol</a:t>
            </a:r>
          </a:p>
        </p:txBody>
      </p:sp>
      <p:sp>
        <p:nvSpPr>
          <p:cNvPr id="76" name="Text Placeholder 18">
            <a:extLst>
              <a:ext uri="{FF2B5EF4-FFF2-40B4-BE49-F238E27FC236}">
                <a16:creationId xmlns:a16="http://schemas.microsoft.com/office/drawing/2014/main" id="{43D2E686-15E3-4E4F-9987-FC63122426C8}"/>
              </a:ext>
            </a:extLst>
          </p:cNvPr>
          <p:cNvSpPr txBox="1">
            <a:spLocks/>
          </p:cNvSpPr>
          <p:nvPr/>
        </p:nvSpPr>
        <p:spPr>
          <a:xfrm>
            <a:off x="4960282" y="240818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
        <p:nvSpPr>
          <p:cNvPr id="77" name="Text Placeholder 18">
            <a:extLst>
              <a:ext uri="{FF2B5EF4-FFF2-40B4-BE49-F238E27FC236}">
                <a16:creationId xmlns:a16="http://schemas.microsoft.com/office/drawing/2014/main" id="{6E488837-03F5-4DFD-86F1-19957EC5A240}"/>
              </a:ext>
            </a:extLst>
          </p:cNvPr>
          <p:cNvSpPr txBox="1">
            <a:spLocks/>
          </p:cNvSpPr>
          <p:nvPr/>
        </p:nvSpPr>
        <p:spPr>
          <a:xfrm>
            <a:off x="6308670" y="242879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FCS</a:t>
            </a:r>
          </a:p>
        </p:txBody>
      </p:sp>
      <p:sp>
        <p:nvSpPr>
          <p:cNvPr id="78" name="Text Placeholder 18">
            <a:extLst>
              <a:ext uri="{FF2B5EF4-FFF2-40B4-BE49-F238E27FC236}">
                <a16:creationId xmlns:a16="http://schemas.microsoft.com/office/drawing/2014/main" id="{95A12CD6-AB7C-411E-861B-7B234CD6AF10}"/>
              </a:ext>
            </a:extLst>
          </p:cNvPr>
          <p:cNvSpPr txBox="1">
            <a:spLocks/>
          </p:cNvSpPr>
          <p:nvPr/>
        </p:nvSpPr>
        <p:spPr>
          <a:xfrm>
            <a:off x="7765347" y="240591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38" name="Slide Number Placeholder 1">
            <a:extLst>
              <a:ext uri="{FF2B5EF4-FFF2-40B4-BE49-F238E27FC236}">
                <a16:creationId xmlns:a16="http://schemas.microsoft.com/office/drawing/2014/main" id="{B8EB08C9-16C6-4392-AA64-A59E1E774ED6}"/>
              </a:ext>
            </a:extLst>
          </p:cNvPr>
          <p:cNvSpPr>
            <a:spLocks noGrp="1"/>
          </p:cNvSpPr>
          <p:nvPr>
            <p:ph type="sldNum" sz="quarter" idx="12"/>
          </p:nvPr>
        </p:nvSpPr>
        <p:spPr>
          <a:xfrm>
            <a:off x="10017760" y="6315075"/>
            <a:ext cx="406400" cy="365125"/>
          </a:xfrm>
        </p:spPr>
        <p:txBody>
          <a:bodyPr/>
          <a:lstStyle/>
          <a:p>
            <a:fld id="{C263D6C4-4840-40CC-AC84-17E24B3B7BDE}" type="slidenum">
              <a:rPr lang="en-US" smtClean="0"/>
              <a:pPr/>
              <a:t>15</a:t>
            </a:fld>
            <a:endParaRPr lang="en-US" dirty="0"/>
          </a:p>
        </p:txBody>
      </p:sp>
      <p:sp>
        <p:nvSpPr>
          <p:cNvPr id="39" name="Trapezoid 38">
            <a:extLst>
              <a:ext uri="{FF2B5EF4-FFF2-40B4-BE49-F238E27FC236}">
                <a16:creationId xmlns:a16="http://schemas.microsoft.com/office/drawing/2014/main" id="{0179A4D0-100A-4B4B-A1C1-C79D3ABDE3F4}"/>
              </a:ext>
            </a:extLst>
          </p:cNvPr>
          <p:cNvSpPr/>
          <p:nvPr/>
        </p:nvSpPr>
        <p:spPr>
          <a:xfrm>
            <a:off x="4663866" y="2945386"/>
            <a:ext cx="2457815" cy="1680676"/>
          </a:xfrm>
          <a:prstGeom prst="trapezoid">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0" name="Table 39">
            <a:extLst>
              <a:ext uri="{FF2B5EF4-FFF2-40B4-BE49-F238E27FC236}">
                <a16:creationId xmlns:a16="http://schemas.microsoft.com/office/drawing/2014/main" id="{D0A21CE9-7C31-40E8-891F-88C9537AABF8}"/>
              </a:ext>
            </a:extLst>
          </p:cNvPr>
          <p:cNvGraphicFramePr>
            <a:graphicFrameLocks noGrp="1"/>
          </p:cNvGraphicFramePr>
          <p:nvPr>
            <p:extLst>
              <p:ext uri="{D42A27DB-BD31-4B8C-83A1-F6EECF244321}">
                <p14:modId xmlns:p14="http://schemas.microsoft.com/office/powerpoint/2010/main" val="750364524"/>
              </p:ext>
            </p:extLst>
          </p:nvPr>
        </p:nvGraphicFramePr>
        <p:xfrm>
          <a:off x="3706699" y="4805090"/>
          <a:ext cx="4424072" cy="612134"/>
        </p:xfrm>
        <a:graphic>
          <a:graphicData uri="http://schemas.openxmlformats.org/drawingml/2006/table">
            <a:tbl>
              <a:tblPr/>
              <a:tblGrid>
                <a:gridCol w="1106018">
                  <a:extLst>
                    <a:ext uri="{9D8B030D-6E8A-4147-A177-3AD203B41FA5}">
                      <a16:colId xmlns:a16="http://schemas.microsoft.com/office/drawing/2014/main" val="3318331907"/>
                    </a:ext>
                  </a:extLst>
                </a:gridCol>
                <a:gridCol w="1106018">
                  <a:extLst>
                    <a:ext uri="{9D8B030D-6E8A-4147-A177-3AD203B41FA5}">
                      <a16:colId xmlns:a16="http://schemas.microsoft.com/office/drawing/2014/main" val="2386407278"/>
                    </a:ext>
                  </a:extLst>
                </a:gridCol>
                <a:gridCol w="1106018">
                  <a:extLst>
                    <a:ext uri="{9D8B030D-6E8A-4147-A177-3AD203B41FA5}">
                      <a16:colId xmlns:a16="http://schemas.microsoft.com/office/drawing/2014/main" val="236000129"/>
                    </a:ext>
                  </a:extLst>
                </a:gridCol>
                <a:gridCol w="1106018">
                  <a:extLst>
                    <a:ext uri="{9D8B030D-6E8A-4147-A177-3AD203B41FA5}">
                      <a16:colId xmlns:a16="http://schemas.microsoft.com/office/drawing/2014/main" val="4036284370"/>
                    </a:ext>
                  </a:extLst>
                </a:gridCol>
              </a:tblGrid>
              <a:tr h="612134">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41" name="Text Placeholder 18">
            <a:extLst>
              <a:ext uri="{FF2B5EF4-FFF2-40B4-BE49-F238E27FC236}">
                <a16:creationId xmlns:a16="http://schemas.microsoft.com/office/drawing/2014/main" id="{1CD33D29-A0AB-4DEA-BECC-D564522C85EE}"/>
              </a:ext>
            </a:extLst>
          </p:cNvPr>
          <p:cNvSpPr txBox="1">
            <a:spLocks/>
          </p:cNvSpPr>
          <p:nvPr/>
        </p:nvSpPr>
        <p:spPr>
          <a:xfrm>
            <a:off x="3417464" y="495705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Ethernet</a:t>
            </a:r>
          </a:p>
        </p:txBody>
      </p:sp>
      <p:sp>
        <p:nvSpPr>
          <p:cNvPr id="42" name="Text Placeholder 18">
            <a:extLst>
              <a:ext uri="{FF2B5EF4-FFF2-40B4-BE49-F238E27FC236}">
                <a16:creationId xmlns:a16="http://schemas.microsoft.com/office/drawing/2014/main" id="{7814FD54-E772-4BD5-986C-DF1A6AAA1B81}"/>
              </a:ext>
            </a:extLst>
          </p:cNvPr>
          <p:cNvSpPr txBox="1">
            <a:spLocks/>
          </p:cNvSpPr>
          <p:nvPr/>
        </p:nvSpPr>
        <p:spPr>
          <a:xfrm>
            <a:off x="4467737" y="495705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IP</a:t>
            </a:r>
          </a:p>
        </p:txBody>
      </p:sp>
      <p:sp>
        <p:nvSpPr>
          <p:cNvPr id="43" name="Text Placeholder 18">
            <a:extLst>
              <a:ext uri="{FF2B5EF4-FFF2-40B4-BE49-F238E27FC236}">
                <a16:creationId xmlns:a16="http://schemas.microsoft.com/office/drawing/2014/main" id="{5B5A1EB3-7F77-4F85-9F2F-8D7669043E5F}"/>
              </a:ext>
            </a:extLst>
          </p:cNvPr>
          <p:cNvSpPr txBox="1">
            <a:spLocks/>
          </p:cNvSpPr>
          <p:nvPr/>
        </p:nvSpPr>
        <p:spPr>
          <a:xfrm>
            <a:off x="5600216" y="4965575"/>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UDP/TCP</a:t>
            </a:r>
          </a:p>
        </p:txBody>
      </p:sp>
      <p:sp>
        <p:nvSpPr>
          <p:cNvPr id="44" name="Text Placeholder 18">
            <a:extLst>
              <a:ext uri="{FF2B5EF4-FFF2-40B4-BE49-F238E27FC236}">
                <a16:creationId xmlns:a16="http://schemas.microsoft.com/office/drawing/2014/main" id="{4F24DBE4-EEED-42DC-A124-1ECEAC9B7C5C}"/>
              </a:ext>
            </a:extLst>
          </p:cNvPr>
          <p:cNvSpPr txBox="1">
            <a:spLocks/>
          </p:cNvSpPr>
          <p:nvPr/>
        </p:nvSpPr>
        <p:spPr>
          <a:xfrm>
            <a:off x="6643867" y="4965575"/>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Tree>
    <p:extLst>
      <p:ext uri="{BB962C8B-B14F-4D97-AF65-F5344CB8AC3E}">
        <p14:creationId xmlns:p14="http://schemas.microsoft.com/office/powerpoint/2010/main" val="58508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42" grpId="0"/>
      <p:bldP spid="43"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Packet Header layout:</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16</a:t>
            </a:fld>
            <a:endParaRPr lang="en-US" dirty="0"/>
          </a:p>
        </p:txBody>
      </p:sp>
      <p:graphicFrame>
        <p:nvGraphicFramePr>
          <p:cNvPr id="23" name="Table 22">
            <a:extLst>
              <a:ext uri="{FF2B5EF4-FFF2-40B4-BE49-F238E27FC236}">
                <a16:creationId xmlns:a16="http://schemas.microsoft.com/office/drawing/2014/main" id="{B76F5E33-923B-4E8C-A019-1BCF8EBC8583}"/>
              </a:ext>
            </a:extLst>
          </p:cNvPr>
          <p:cNvGraphicFramePr>
            <a:graphicFrameLocks noGrp="1"/>
          </p:cNvGraphicFramePr>
          <p:nvPr>
            <p:extLst>
              <p:ext uri="{D42A27DB-BD31-4B8C-83A1-F6EECF244321}">
                <p14:modId xmlns:p14="http://schemas.microsoft.com/office/powerpoint/2010/main" val="504340372"/>
              </p:ext>
            </p:extLst>
          </p:nvPr>
        </p:nvGraphicFramePr>
        <p:xfrm>
          <a:off x="2084832" y="3867221"/>
          <a:ext cx="9650777" cy="651881"/>
        </p:xfrm>
        <a:graphic>
          <a:graphicData uri="http://schemas.openxmlformats.org/drawingml/2006/table">
            <a:tbl>
              <a:tblPr/>
              <a:tblGrid>
                <a:gridCol w="1378683">
                  <a:extLst>
                    <a:ext uri="{9D8B030D-6E8A-4147-A177-3AD203B41FA5}">
                      <a16:colId xmlns:a16="http://schemas.microsoft.com/office/drawing/2014/main" val="2215008660"/>
                    </a:ext>
                  </a:extLst>
                </a:gridCol>
                <a:gridCol w="1378683">
                  <a:extLst>
                    <a:ext uri="{9D8B030D-6E8A-4147-A177-3AD203B41FA5}">
                      <a16:colId xmlns:a16="http://schemas.microsoft.com/office/drawing/2014/main" val="3318331907"/>
                    </a:ext>
                  </a:extLst>
                </a:gridCol>
                <a:gridCol w="1378683">
                  <a:extLst>
                    <a:ext uri="{9D8B030D-6E8A-4147-A177-3AD203B41FA5}">
                      <a16:colId xmlns:a16="http://schemas.microsoft.com/office/drawing/2014/main" val="2386407278"/>
                    </a:ext>
                  </a:extLst>
                </a:gridCol>
                <a:gridCol w="1378681">
                  <a:extLst>
                    <a:ext uri="{9D8B030D-6E8A-4147-A177-3AD203B41FA5}">
                      <a16:colId xmlns:a16="http://schemas.microsoft.com/office/drawing/2014/main" val="236000129"/>
                    </a:ext>
                  </a:extLst>
                </a:gridCol>
                <a:gridCol w="1378683">
                  <a:extLst>
                    <a:ext uri="{9D8B030D-6E8A-4147-A177-3AD203B41FA5}">
                      <a16:colId xmlns:a16="http://schemas.microsoft.com/office/drawing/2014/main" val="2627137262"/>
                    </a:ext>
                  </a:extLst>
                </a:gridCol>
                <a:gridCol w="1378681">
                  <a:extLst>
                    <a:ext uri="{9D8B030D-6E8A-4147-A177-3AD203B41FA5}">
                      <a16:colId xmlns:a16="http://schemas.microsoft.com/office/drawing/2014/main" val="1662709377"/>
                    </a:ext>
                  </a:extLst>
                </a:gridCol>
                <a:gridCol w="1378683">
                  <a:extLst>
                    <a:ext uri="{9D8B030D-6E8A-4147-A177-3AD203B41FA5}">
                      <a16:colId xmlns:a16="http://schemas.microsoft.com/office/drawing/2014/main" val="3716888983"/>
                    </a:ext>
                  </a:extLst>
                </a:gridCol>
              </a:tblGrid>
              <a:tr h="651881">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mpd="sng">
                      <a:solidFill>
                        <a:srgbClr val="47C3D3"/>
                      </a:solidFill>
                      <a:prstDash val="soli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24" name="Text Placeholder 18">
            <a:extLst>
              <a:ext uri="{FF2B5EF4-FFF2-40B4-BE49-F238E27FC236}">
                <a16:creationId xmlns:a16="http://schemas.microsoft.com/office/drawing/2014/main" id="{0DE315DE-AE10-43D9-9D4A-8D572BB1C76B}"/>
              </a:ext>
            </a:extLst>
          </p:cNvPr>
          <p:cNvSpPr txBox="1">
            <a:spLocks/>
          </p:cNvSpPr>
          <p:nvPr/>
        </p:nvSpPr>
        <p:spPr>
          <a:xfrm>
            <a:off x="4616339" y="406500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25" name="Text Placeholder 18">
            <a:extLst>
              <a:ext uri="{FF2B5EF4-FFF2-40B4-BE49-F238E27FC236}">
                <a16:creationId xmlns:a16="http://schemas.microsoft.com/office/drawing/2014/main" id="{1FA94D53-6BF8-43CF-8105-E908A2E7A515}"/>
              </a:ext>
            </a:extLst>
          </p:cNvPr>
          <p:cNvSpPr txBox="1">
            <a:spLocks/>
          </p:cNvSpPr>
          <p:nvPr/>
        </p:nvSpPr>
        <p:spPr>
          <a:xfrm>
            <a:off x="4616339" y="3979097"/>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26" name="Text Placeholder 18">
            <a:extLst>
              <a:ext uri="{FF2B5EF4-FFF2-40B4-BE49-F238E27FC236}">
                <a16:creationId xmlns:a16="http://schemas.microsoft.com/office/drawing/2014/main" id="{A26FF639-E0AA-43AC-9CF7-C1AA6B7D7FC4}"/>
              </a:ext>
            </a:extLst>
          </p:cNvPr>
          <p:cNvSpPr txBox="1">
            <a:spLocks/>
          </p:cNvSpPr>
          <p:nvPr/>
        </p:nvSpPr>
        <p:spPr>
          <a:xfrm>
            <a:off x="5968718" y="4060205"/>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Protocol</a:t>
            </a:r>
          </a:p>
        </p:txBody>
      </p:sp>
      <p:sp>
        <p:nvSpPr>
          <p:cNvPr id="27" name="Text Placeholder 18">
            <a:extLst>
              <a:ext uri="{FF2B5EF4-FFF2-40B4-BE49-F238E27FC236}">
                <a16:creationId xmlns:a16="http://schemas.microsoft.com/office/drawing/2014/main" id="{4EA82BAD-EAB3-4250-B98E-96B8891A8E07}"/>
              </a:ext>
            </a:extLst>
          </p:cNvPr>
          <p:cNvSpPr txBox="1">
            <a:spLocks/>
          </p:cNvSpPr>
          <p:nvPr/>
        </p:nvSpPr>
        <p:spPr>
          <a:xfrm>
            <a:off x="7371250" y="4060205"/>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
        <p:nvSpPr>
          <p:cNvPr id="28" name="Text Placeholder 18">
            <a:extLst>
              <a:ext uri="{FF2B5EF4-FFF2-40B4-BE49-F238E27FC236}">
                <a16:creationId xmlns:a16="http://schemas.microsoft.com/office/drawing/2014/main" id="{074645EA-EE59-4043-A65C-FA784437B797}"/>
              </a:ext>
            </a:extLst>
          </p:cNvPr>
          <p:cNvSpPr txBox="1">
            <a:spLocks/>
          </p:cNvSpPr>
          <p:nvPr/>
        </p:nvSpPr>
        <p:spPr>
          <a:xfrm>
            <a:off x="8719638" y="408080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FCS</a:t>
            </a:r>
          </a:p>
        </p:txBody>
      </p:sp>
      <p:sp>
        <p:nvSpPr>
          <p:cNvPr id="29" name="Text Placeholder 18">
            <a:extLst>
              <a:ext uri="{FF2B5EF4-FFF2-40B4-BE49-F238E27FC236}">
                <a16:creationId xmlns:a16="http://schemas.microsoft.com/office/drawing/2014/main" id="{3AD481C5-B307-4169-9829-1D8FC3B6F47A}"/>
              </a:ext>
            </a:extLst>
          </p:cNvPr>
          <p:cNvSpPr txBox="1">
            <a:spLocks/>
          </p:cNvSpPr>
          <p:nvPr/>
        </p:nvSpPr>
        <p:spPr>
          <a:xfrm>
            <a:off x="10176315" y="4057935"/>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30" name="Text Placeholder 18">
            <a:extLst>
              <a:ext uri="{FF2B5EF4-FFF2-40B4-BE49-F238E27FC236}">
                <a16:creationId xmlns:a16="http://schemas.microsoft.com/office/drawing/2014/main" id="{D92C0039-2E2C-4694-94D6-E188CB680C27}"/>
              </a:ext>
            </a:extLst>
          </p:cNvPr>
          <p:cNvSpPr txBox="1">
            <a:spLocks/>
          </p:cNvSpPr>
          <p:nvPr/>
        </p:nvSpPr>
        <p:spPr>
          <a:xfrm>
            <a:off x="3270155" y="404883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UDP</a:t>
            </a:r>
          </a:p>
        </p:txBody>
      </p:sp>
      <p:sp>
        <p:nvSpPr>
          <p:cNvPr id="31" name="Text Placeholder 18">
            <a:extLst>
              <a:ext uri="{FF2B5EF4-FFF2-40B4-BE49-F238E27FC236}">
                <a16:creationId xmlns:a16="http://schemas.microsoft.com/office/drawing/2014/main" id="{C32D2F0A-B9A2-427D-8A42-414C268703CE}"/>
              </a:ext>
            </a:extLst>
          </p:cNvPr>
          <p:cNvSpPr txBox="1">
            <a:spLocks/>
          </p:cNvSpPr>
          <p:nvPr/>
        </p:nvSpPr>
        <p:spPr>
          <a:xfrm>
            <a:off x="1876767" y="407237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IP</a:t>
            </a:r>
          </a:p>
        </p:txBody>
      </p:sp>
      <p:graphicFrame>
        <p:nvGraphicFramePr>
          <p:cNvPr id="53" name="Table 52">
            <a:extLst>
              <a:ext uri="{FF2B5EF4-FFF2-40B4-BE49-F238E27FC236}">
                <a16:creationId xmlns:a16="http://schemas.microsoft.com/office/drawing/2014/main" id="{895CEA77-09FE-46BD-A1F2-F0DDE30A5A56}"/>
              </a:ext>
            </a:extLst>
          </p:cNvPr>
          <p:cNvGraphicFramePr>
            <a:graphicFrameLocks noGrp="1"/>
          </p:cNvGraphicFramePr>
          <p:nvPr>
            <p:extLst>
              <p:ext uri="{D42A27DB-BD31-4B8C-83A1-F6EECF244321}">
                <p14:modId xmlns:p14="http://schemas.microsoft.com/office/powerpoint/2010/main" val="3305618600"/>
              </p:ext>
            </p:extLst>
          </p:nvPr>
        </p:nvGraphicFramePr>
        <p:xfrm>
          <a:off x="691896" y="4696277"/>
          <a:ext cx="11029460" cy="651881"/>
        </p:xfrm>
        <a:graphic>
          <a:graphicData uri="http://schemas.openxmlformats.org/drawingml/2006/table">
            <a:tbl>
              <a:tblPr/>
              <a:tblGrid>
                <a:gridCol w="1378683">
                  <a:extLst>
                    <a:ext uri="{9D8B030D-6E8A-4147-A177-3AD203B41FA5}">
                      <a16:colId xmlns:a16="http://schemas.microsoft.com/office/drawing/2014/main" val="187084129"/>
                    </a:ext>
                  </a:extLst>
                </a:gridCol>
                <a:gridCol w="1378683">
                  <a:extLst>
                    <a:ext uri="{9D8B030D-6E8A-4147-A177-3AD203B41FA5}">
                      <a16:colId xmlns:a16="http://schemas.microsoft.com/office/drawing/2014/main" val="2215008660"/>
                    </a:ext>
                  </a:extLst>
                </a:gridCol>
                <a:gridCol w="1378683">
                  <a:extLst>
                    <a:ext uri="{9D8B030D-6E8A-4147-A177-3AD203B41FA5}">
                      <a16:colId xmlns:a16="http://schemas.microsoft.com/office/drawing/2014/main" val="3318331907"/>
                    </a:ext>
                  </a:extLst>
                </a:gridCol>
                <a:gridCol w="1378683">
                  <a:extLst>
                    <a:ext uri="{9D8B030D-6E8A-4147-A177-3AD203B41FA5}">
                      <a16:colId xmlns:a16="http://schemas.microsoft.com/office/drawing/2014/main" val="2386407278"/>
                    </a:ext>
                  </a:extLst>
                </a:gridCol>
                <a:gridCol w="1378681">
                  <a:extLst>
                    <a:ext uri="{9D8B030D-6E8A-4147-A177-3AD203B41FA5}">
                      <a16:colId xmlns:a16="http://schemas.microsoft.com/office/drawing/2014/main" val="236000129"/>
                    </a:ext>
                  </a:extLst>
                </a:gridCol>
                <a:gridCol w="1378683">
                  <a:extLst>
                    <a:ext uri="{9D8B030D-6E8A-4147-A177-3AD203B41FA5}">
                      <a16:colId xmlns:a16="http://schemas.microsoft.com/office/drawing/2014/main" val="2627137262"/>
                    </a:ext>
                  </a:extLst>
                </a:gridCol>
                <a:gridCol w="1378681">
                  <a:extLst>
                    <a:ext uri="{9D8B030D-6E8A-4147-A177-3AD203B41FA5}">
                      <a16:colId xmlns:a16="http://schemas.microsoft.com/office/drawing/2014/main" val="1662709377"/>
                    </a:ext>
                  </a:extLst>
                </a:gridCol>
                <a:gridCol w="1378683">
                  <a:extLst>
                    <a:ext uri="{9D8B030D-6E8A-4147-A177-3AD203B41FA5}">
                      <a16:colId xmlns:a16="http://schemas.microsoft.com/office/drawing/2014/main" val="3716888983"/>
                    </a:ext>
                  </a:extLst>
                </a:gridCol>
              </a:tblGrid>
              <a:tr h="651881">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mpd="sng">
                      <a:solidFill>
                        <a:srgbClr val="47C3D3"/>
                      </a:solidFill>
                      <a:prstDash val="soli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54" name="Text Placeholder 18">
            <a:extLst>
              <a:ext uri="{FF2B5EF4-FFF2-40B4-BE49-F238E27FC236}">
                <a16:creationId xmlns:a16="http://schemas.microsoft.com/office/drawing/2014/main" id="{2AB16DF7-1F30-4A78-A807-1DCCD0C6A7D6}"/>
              </a:ext>
            </a:extLst>
          </p:cNvPr>
          <p:cNvSpPr txBox="1">
            <a:spLocks/>
          </p:cNvSpPr>
          <p:nvPr/>
        </p:nvSpPr>
        <p:spPr>
          <a:xfrm>
            <a:off x="4622435" y="4894060"/>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55" name="Text Placeholder 18">
            <a:extLst>
              <a:ext uri="{FF2B5EF4-FFF2-40B4-BE49-F238E27FC236}">
                <a16:creationId xmlns:a16="http://schemas.microsoft.com/office/drawing/2014/main" id="{BACA9468-CBBD-4995-9BD6-665995D9F2C3}"/>
              </a:ext>
            </a:extLst>
          </p:cNvPr>
          <p:cNvSpPr txBox="1">
            <a:spLocks/>
          </p:cNvSpPr>
          <p:nvPr/>
        </p:nvSpPr>
        <p:spPr>
          <a:xfrm>
            <a:off x="4622435" y="480815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56" name="Text Placeholder 18">
            <a:extLst>
              <a:ext uri="{FF2B5EF4-FFF2-40B4-BE49-F238E27FC236}">
                <a16:creationId xmlns:a16="http://schemas.microsoft.com/office/drawing/2014/main" id="{DBA74569-5470-473F-9804-B2CF3E7E07C5}"/>
              </a:ext>
            </a:extLst>
          </p:cNvPr>
          <p:cNvSpPr txBox="1">
            <a:spLocks/>
          </p:cNvSpPr>
          <p:nvPr/>
        </p:nvSpPr>
        <p:spPr>
          <a:xfrm>
            <a:off x="5974814" y="488926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Protocol</a:t>
            </a:r>
          </a:p>
        </p:txBody>
      </p:sp>
      <p:sp>
        <p:nvSpPr>
          <p:cNvPr id="57" name="Text Placeholder 18">
            <a:extLst>
              <a:ext uri="{FF2B5EF4-FFF2-40B4-BE49-F238E27FC236}">
                <a16:creationId xmlns:a16="http://schemas.microsoft.com/office/drawing/2014/main" id="{36DC2804-59B9-4B28-A0B6-5B8012714F6F}"/>
              </a:ext>
            </a:extLst>
          </p:cNvPr>
          <p:cNvSpPr txBox="1">
            <a:spLocks/>
          </p:cNvSpPr>
          <p:nvPr/>
        </p:nvSpPr>
        <p:spPr>
          <a:xfrm>
            <a:off x="7377346" y="488926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
        <p:nvSpPr>
          <p:cNvPr id="58" name="Text Placeholder 18">
            <a:extLst>
              <a:ext uri="{FF2B5EF4-FFF2-40B4-BE49-F238E27FC236}">
                <a16:creationId xmlns:a16="http://schemas.microsoft.com/office/drawing/2014/main" id="{F53B495A-4EEC-4644-B91A-AFF71B18D676}"/>
              </a:ext>
            </a:extLst>
          </p:cNvPr>
          <p:cNvSpPr txBox="1">
            <a:spLocks/>
          </p:cNvSpPr>
          <p:nvPr/>
        </p:nvSpPr>
        <p:spPr>
          <a:xfrm>
            <a:off x="8725734" y="4909865"/>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FCS</a:t>
            </a:r>
          </a:p>
        </p:txBody>
      </p:sp>
      <p:sp>
        <p:nvSpPr>
          <p:cNvPr id="59" name="Text Placeholder 18">
            <a:extLst>
              <a:ext uri="{FF2B5EF4-FFF2-40B4-BE49-F238E27FC236}">
                <a16:creationId xmlns:a16="http://schemas.microsoft.com/office/drawing/2014/main" id="{682FB750-67A3-4A04-BC24-15F7E95CA8CB}"/>
              </a:ext>
            </a:extLst>
          </p:cNvPr>
          <p:cNvSpPr txBox="1">
            <a:spLocks/>
          </p:cNvSpPr>
          <p:nvPr/>
        </p:nvSpPr>
        <p:spPr>
          <a:xfrm>
            <a:off x="10182411" y="488699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60" name="Text Placeholder 18">
            <a:extLst>
              <a:ext uri="{FF2B5EF4-FFF2-40B4-BE49-F238E27FC236}">
                <a16:creationId xmlns:a16="http://schemas.microsoft.com/office/drawing/2014/main" id="{57E820CB-6D11-4759-A278-10028567E9C1}"/>
              </a:ext>
            </a:extLst>
          </p:cNvPr>
          <p:cNvSpPr txBox="1">
            <a:spLocks/>
          </p:cNvSpPr>
          <p:nvPr/>
        </p:nvSpPr>
        <p:spPr>
          <a:xfrm>
            <a:off x="3276251" y="4877890"/>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UDP</a:t>
            </a:r>
          </a:p>
        </p:txBody>
      </p:sp>
      <p:sp>
        <p:nvSpPr>
          <p:cNvPr id="61" name="Text Placeholder 18">
            <a:extLst>
              <a:ext uri="{FF2B5EF4-FFF2-40B4-BE49-F238E27FC236}">
                <a16:creationId xmlns:a16="http://schemas.microsoft.com/office/drawing/2014/main" id="{FCC903F4-2EF7-434A-9290-8538144F0983}"/>
              </a:ext>
            </a:extLst>
          </p:cNvPr>
          <p:cNvSpPr txBox="1">
            <a:spLocks/>
          </p:cNvSpPr>
          <p:nvPr/>
        </p:nvSpPr>
        <p:spPr>
          <a:xfrm>
            <a:off x="1882863" y="490142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IP</a:t>
            </a:r>
          </a:p>
        </p:txBody>
      </p:sp>
      <p:sp>
        <p:nvSpPr>
          <p:cNvPr id="62" name="Text Placeholder 18">
            <a:extLst>
              <a:ext uri="{FF2B5EF4-FFF2-40B4-BE49-F238E27FC236}">
                <a16:creationId xmlns:a16="http://schemas.microsoft.com/office/drawing/2014/main" id="{4613D6FE-B15F-4F88-B0ED-ECA77D38CA5F}"/>
              </a:ext>
            </a:extLst>
          </p:cNvPr>
          <p:cNvSpPr txBox="1">
            <a:spLocks/>
          </p:cNvSpPr>
          <p:nvPr/>
        </p:nvSpPr>
        <p:spPr>
          <a:xfrm>
            <a:off x="417042" y="4916787"/>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Ethernet</a:t>
            </a:r>
          </a:p>
        </p:txBody>
      </p:sp>
      <p:graphicFrame>
        <p:nvGraphicFramePr>
          <p:cNvPr id="63" name="Table 62">
            <a:extLst>
              <a:ext uri="{FF2B5EF4-FFF2-40B4-BE49-F238E27FC236}">
                <a16:creationId xmlns:a16="http://schemas.microsoft.com/office/drawing/2014/main" id="{F2A9370C-4139-4945-AFA4-EF4E2282BFBD}"/>
              </a:ext>
            </a:extLst>
          </p:cNvPr>
          <p:cNvGraphicFramePr>
            <a:graphicFrameLocks noGrp="1"/>
          </p:cNvGraphicFramePr>
          <p:nvPr>
            <p:extLst>
              <p:ext uri="{D42A27DB-BD31-4B8C-83A1-F6EECF244321}">
                <p14:modId xmlns:p14="http://schemas.microsoft.com/office/powerpoint/2010/main" val="1546511923"/>
              </p:ext>
            </p:extLst>
          </p:nvPr>
        </p:nvGraphicFramePr>
        <p:xfrm>
          <a:off x="3465576" y="3050451"/>
          <a:ext cx="8272094" cy="651881"/>
        </p:xfrm>
        <a:graphic>
          <a:graphicData uri="http://schemas.openxmlformats.org/drawingml/2006/table">
            <a:tbl>
              <a:tblPr/>
              <a:tblGrid>
                <a:gridCol w="1378683">
                  <a:extLst>
                    <a:ext uri="{9D8B030D-6E8A-4147-A177-3AD203B41FA5}">
                      <a16:colId xmlns:a16="http://schemas.microsoft.com/office/drawing/2014/main" val="3318331907"/>
                    </a:ext>
                  </a:extLst>
                </a:gridCol>
                <a:gridCol w="1378683">
                  <a:extLst>
                    <a:ext uri="{9D8B030D-6E8A-4147-A177-3AD203B41FA5}">
                      <a16:colId xmlns:a16="http://schemas.microsoft.com/office/drawing/2014/main" val="2386407278"/>
                    </a:ext>
                  </a:extLst>
                </a:gridCol>
                <a:gridCol w="1378681">
                  <a:extLst>
                    <a:ext uri="{9D8B030D-6E8A-4147-A177-3AD203B41FA5}">
                      <a16:colId xmlns:a16="http://schemas.microsoft.com/office/drawing/2014/main" val="236000129"/>
                    </a:ext>
                  </a:extLst>
                </a:gridCol>
                <a:gridCol w="1378683">
                  <a:extLst>
                    <a:ext uri="{9D8B030D-6E8A-4147-A177-3AD203B41FA5}">
                      <a16:colId xmlns:a16="http://schemas.microsoft.com/office/drawing/2014/main" val="2627137262"/>
                    </a:ext>
                  </a:extLst>
                </a:gridCol>
                <a:gridCol w="1378681">
                  <a:extLst>
                    <a:ext uri="{9D8B030D-6E8A-4147-A177-3AD203B41FA5}">
                      <a16:colId xmlns:a16="http://schemas.microsoft.com/office/drawing/2014/main" val="1662709377"/>
                    </a:ext>
                  </a:extLst>
                </a:gridCol>
                <a:gridCol w="1378683">
                  <a:extLst>
                    <a:ext uri="{9D8B030D-6E8A-4147-A177-3AD203B41FA5}">
                      <a16:colId xmlns:a16="http://schemas.microsoft.com/office/drawing/2014/main" val="3716888983"/>
                    </a:ext>
                  </a:extLst>
                </a:gridCol>
              </a:tblGrid>
              <a:tr h="651881">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mpd="sng">
                      <a:solidFill>
                        <a:srgbClr val="47C3D3"/>
                      </a:solidFill>
                      <a:prstDash val="soli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64" name="Text Placeholder 18">
            <a:extLst>
              <a:ext uri="{FF2B5EF4-FFF2-40B4-BE49-F238E27FC236}">
                <a16:creationId xmlns:a16="http://schemas.microsoft.com/office/drawing/2014/main" id="{BC3970C0-A6D5-4D31-9821-9D4A57AF3D55}"/>
              </a:ext>
            </a:extLst>
          </p:cNvPr>
          <p:cNvSpPr txBox="1">
            <a:spLocks/>
          </p:cNvSpPr>
          <p:nvPr/>
        </p:nvSpPr>
        <p:spPr>
          <a:xfrm>
            <a:off x="4622435" y="3248140"/>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65" name="Text Placeholder 18">
            <a:extLst>
              <a:ext uri="{FF2B5EF4-FFF2-40B4-BE49-F238E27FC236}">
                <a16:creationId xmlns:a16="http://schemas.microsoft.com/office/drawing/2014/main" id="{84347129-D0B1-41B1-8933-7B8BD98A6D50}"/>
              </a:ext>
            </a:extLst>
          </p:cNvPr>
          <p:cNvSpPr txBox="1">
            <a:spLocks/>
          </p:cNvSpPr>
          <p:nvPr/>
        </p:nvSpPr>
        <p:spPr>
          <a:xfrm>
            <a:off x="4622435" y="316223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66" name="Text Placeholder 18">
            <a:extLst>
              <a:ext uri="{FF2B5EF4-FFF2-40B4-BE49-F238E27FC236}">
                <a16:creationId xmlns:a16="http://schemas.microsoft.com/office/drawing/2014/main" id="{F520376E-59E4-4BB2-B543-90A56E919C81}"/>
              </a:ext>
            </a:extLst>
          </p:cNvPr>
          <p:cNvSpPr txBox="1">
            <a:spLocks/>
          </p:cNvSpPr>
          <p:nvPr/>
        </p:nvSpPr>
        <p:spPr>
          <a:xfrm>
            <a:off x="5974814" y="324334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Protocol</a:t>
            </a:r>
          </a:p>
        </p:txBody>
      </p:sp>
      <p:sp>
        <p:nvSpPr>
          <p:cNvPr id="67" name="Text Placeholder 18">
            <a:extLst>
              <a:ext uri="{FF2B5EF4-FFF2-40B4-BE49-F238E27FC236}">
                <a16:creationId xmlns:a16="http://schemas.microsoft.com/office/drawing/2014/main" id="{7BA73CD9-A289-4689-A04F-43C199675FA4}"/>
              </a:ext>
            </a:extLst>
          </p:cNvPr>
          <p:cNvSpPr txBox="1">
            <a:spLocks/>
          </p:cNvSpPr>
          <p:nvPr/>
        </p:nvSpPr>
        <p:spPr>
          <a:xfrm>
            <a:off x="7377346" y="324334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
        <p:nvSpPr>
          <p:cNvPr id="68" name="Text Placeholder 18">
            <a:extLst>
              <a:ext uri="{FF2B5EF4-FFF2-40B4-BE49-F238E27FC236}">
                <a16:creationId xmlns:a16="http://schemas.microsoft.com/office/drawing/2014/main" id="{88CE53F2-F0EA-460A-B58C-ADA1C369DCBF}"/>
              </a:ext>
            </a:extLst>
          </p:cNvPr>
          <p:cNvSpPr txBox="1">
            <a:spLocks/>
          </p:cNvSpPr>
          <p:nvPr/>
        </p:nvSpPr>
        <p:spPr>
          <a:xfrm>
            <a:off x="8725734" y="3263945"/>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FCS</a:t>
            </a:r>
          </a:p>
        </p:txBody>
      </p:sp>
      <p:sp>
        <p:nvSpPr>
          <p:cNvPr id="69" name="Text Placeholder 18">
            <a:extLst>
              <a:ext uri="{FF2B5EF4-FFF2-40B4-BE49-F238E27FC236}">
                <a16:creationId xmlns:a16="http://schemas.microsoft.com/office/drawing/2014/main" id="{0F23CA22-415A-410E-B602-553DA03F264D}"/>
              </a:ext>
            </a:extLst>
          </p:cNvPr>
          <p:cNvSpPr txBox="1">
            <a:spLocks/>
          </p:cNvSpPr>
          <p:nvPr/>
        </p:nvSpPr>
        <p:spPr>
          <a:xfrm>
            <a:off x="10182411" y="324107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70" name="Text Placeholder 18">
            <a:extLst>
              <a:ext uri="{FF2B5EF4-FFF2-40B4-BE49-F238E27FC236}">
                <a16:creationId xmlns:a16="http://schemas.microsoft.com/office/drawing/2014/main" id="{6A9DA97D-F62F-48AB-A1AA-5FFAD2DD6250}"/>
              </a:ext>
            </a:extLst>
          </p:cNvPr>
          <p:cNvSpPr txBox="1">
            <a:spLocks/>
          </p:cNvSpPr>
          <p:nvPr/>
        </p:nvSpPr>
        <p:spPr>
          <a:xfrm>
            <a:off x="3276251" y="3231970"/>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UDP</a:t>
            </a:r>
          </a:p>
        </p:txBody>
      </p:sp>
      <p:graphicFrame>
        <p:nvGraphicFramePr>
          <p:cNvPr id="72" name="Table 71">
            <a:extLst>
              <a:ext uri="{FF2B5EF4-FFF2-40B4-BE49-F238E27FC236}">
                <a16:creationId xmlns:a16="http://schemas.microsoft.com/office/drawing/2014/main" id="{BC438630-0B6C-4997-81A0-5438ED60AB9D}"/>
              </a:ext>
            </a:extLst>
          </p:cNvPr>
          <p:cNvGraphicFramePr>
            <a:graphicFrameLocks noGrp="1"/>
          </p:cNvGraphicFramePr>
          <p:nvPr>
            <p:extLst>
              <p:ext uri="{D42A27DB-BD31-4B8C-83A1-F6EECF244321}">
                <p14:modId xmlns:p14="http://schemas.microsoft.com/office/powerpoint/2010/main" val="2299169073"/>
              </p:ext>
            </p:extLst>
          </p:nvPr>
        </p:nvGraphicFramePr>
        <p:xfrm>
          <a:off x="4834128" y="2215299"/>
          <a:ext cx="6893411" cy="651881"/>
        </p:xfrm>
        <a:graphic>
          <a:graphicData uri="http://schemas.openxmlformats.org/drawingml/2006/table">
            <a:tbl>
              <a:tblPr/>
              <a:tblGrid>
                <a:gridCol w="1378683">
                  <a:extLst>
                    <a:ext uri="{9D8B030D-6E8A-4147-A177-3AD203B41FA5}">
                      <a16:colId xmlns:a16="http://schemas.microsoft.com/office/drawing/2014/main" val="2386407278"/>
                    </a:ext>
                  </a:extLst>
                </a:gridCol>
                <a:gridCol w="1378681">
                  <a:extLst>
                    <a:ext uri="{9D8B030D-6E8A-4147-A177-3AD203B41FA5}">
                      <a16:colId xmlns:a16="http://schemas.microsoft.com/office/drawing/2014/main" val="236000129"/>
                    </a:ext>
                  </a:extLst>
                </a:gridCol>
                <a:gridCol w="1378683">
                  <a:extLst>
                    <a:ext uri="{9D8B030D-6E8A-4147-A177-3AD203B41FA5}">
                      <a16:colId xmlns:a16="http://schemas.microsoft.com/office/drawing/2014/main" val="2627137262"/>
                    </a:ext>
                  </a:extLst>
                </a:gridCol>
                <a:gridCol w="1378681">
                  <a:extLst>
                    <a:ext uri="{9D8B030D-6E8A-4147-A177-3AD203B41FA5}">
                      <a16:colId xmlns:a16="http://schemas.microsoft.com/office/drawing/2014/main" val="1662709377"/>
                    </a:ext>
                  </a:extLst>
                </a:gridCol>
                <a:gridCol w="1378683">
                  <a:extLst>
                    <a:ext uri="{9D8B030D-6E8A-4147-A177-3AD203B41FA5}">
                      <a16:colId xmlns:a16="http://schemas.microsoft.com/office/drawing/2014/main" val="3716888983"/>
                    </a:ext>
                  </a:extLst>
                </a:gridCol>
              </a:tblGrid>
              <a:tr h="651881">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mpd="sng">
                      <a:solidFill>
                        <a:srgbClr val="47C3D3"/>
                      </a:solidFill>
                      <a:prstDash val="soli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73" name="Text Placeholder 18">
            <a:extLst>
              <a:ext uri="{FF2B5EF4-FFF2-40B4-BE49-F238E27FC236}">
                <a16:creationId xmlns:a16="http://schemas.microsoft.com/office/drawing/2014/main" id="{6C30897A-D1F8-4C3E-853D-E2260C5B29D2}"/>
              </a:ext>
            </a:extLst>
          </p:cNvPr>
          <p:cNvSpPr txBox="1">
            <a:spLocks/>
          </p:cNvSpPr>
          <p:nvPr/>
        </p:nvSpPr>
        <p:spPr>
          <a:xfrm>
            <a:off x="4610243" y="2412988"/>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74" name="Text Placeholder 18">
            <a:extLst>
              <a:ext uri="{FF2B5EF4-FFF2-40B4-BE49-F238E27FC236}">
                <a16:creationId xmlns:a16="http://schemas.microsoft.com/office/drawing/2014/main" id="{9D111E63-B28E-4080-9764-F7BA33E863CF}"/>
              </a:ext>
            </a:extLst>
          </p:cNvPr>
          <p:cNvSpPr txBox="1">
            <a:spLocks/>
          </p:cNvSpPr>
          <p:nvPr/>
        </p:nvSpPr>
        <p:spPr>
          <a:xfrm>
            <a:off x="4610243" y="2327081"/>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75" name="Text Placeholder 18">
            <a:extLst>
              <a:ext uri="{FF2B5EF4-FFF2-40B4-BE49-F238E27FC236}">
                <a16:creationId xmlns:a16="http://schemas.microsoft.com/office/drawing/2014/main" id="{074D9D36-0F98-4795-93C7-17AEB86231D2}"/>
              </a:ext>
            </a:extLst>
          </p:cNvPr>
          <p:cNvSpPr txBox="1">
            <a:spLocks/>
          </p:cNvSpPr>
          <p:nvPr/>
        </p:nvSpPr>
        <p:spPr>
          <a:xfrm>
            <a:off x="5962622" y="240818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Protocol</a:t>
            </a:r>
          </a:p>
        </p:txBody>
      </p:sp>
      <p:sp>
        <p:nvSpPr>
          <p:cNvPr id="76" name="Text Placeholder 18">
            <a:extLst>
              <a:ext uri="{FF2B5EF4-FFF2-40B4-BE49-F238E27FC236}">
                <a16:creationId xmlns:a16="http://schemas.microsoft.com/office/drawing/2014/main" id="{43D2E686-15E3-4E4F-9987-FC63122426C8}"/>
              </a:ext>
            </a:extLst>
          </p:cNvPr>
          <p:cNvSpPr txBox="1">
            <a:spLocks/>
          </p:cNvSpPr>
          <p:nvPr/>
        </p:nvSpPr>
        <p:spPr>
          <a:xfrm>
            <a:off x="7365154" y="240818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
        <p:nvSpPr>
          <p:cNvPr id="77" name="Text Placeholder 18">
            <a:extLst>
              <a:ext uri="{FF2B5EF4-FFF2-40B4-BE49-F238E27FC236}">
                <a16:creationId xmlns:a16="http://schemas.microsoft.com/office/drawing/2014/main" id="{6E488837-03F5-4DFD-86F1-19957EC5A240}"/>
              </a:ext>
            </a:extLst>
          </p:cNvPr>
          <p:cNvSpPr txBox="1">
            <a:spLocks/>
          </p:cNvSpPr>
          <p:nvPr/>
        </p:nvSpPr>
        <p:spPr>
          <a:xfrm>
            <a:off x="8713542" y="242879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FCS</a:t>
            </a:r>
          </a:p>
        </p:txBody>
      </p:sp>
      <p:sp>
        <p:nvSpPr>
          <p:cNvPr id="78" name="Text Placeholder 18">
            <a:extLst>
              <a:ext uri="{FF2B5EF4-FFF2-40B4-BE49-F238E27FC236}">
                <a16:creationId xmlns:a16="http://schemas.microsoft.com/office/drawing/2014/main" id="{95A12CD6-AB7C-411E-861B-7B234CD6AF10}"/>
              </a:ext>
            </a:extLst>
          </p:cNvPr>
          <p:cNvSpPr txBox="1">
            <a:spLocks/>
          </p:cNvSpPr>
          <p:nvPr/>
        </p:nvSpPr>
        <p:spPr>
          <a:xfrm>
            <a:off x="10170219" y="2405919"/>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Tree>
    <p:extLst>
      <p:ext uri="{BB962C8B-B14F-4D97-AF65-F5344CB8AC3E}">
        <p14:creationId xmlns:p14="http://schemas.microsoft.com/office/powerpoint/2010/main" val="159654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nodePh="1">
                                  <p:stCondLst>
                                    <p:cond delay="0"/>
                                  </p:stCondLst>
                                  <p:endCondLst>
                                    <p:cond evt="begin" delay="0">
                                      <p:tn val="47"/>
                                    </p:cond>
                                  </p:end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54" grpId="0"/>
      <p:bldP spid="55" grpId="0"/>
      <p:bldP spid="56" grpId="0"/>
      <p:bldP spid="57" grpId="0"/>
      <p:bldP spid="58" grpId="0"/>
      <p:bldP spid="59" grpId="0"/>
      <p:bldP spid="60" grpId="0"/>
      <p:bldP spid="61" grpId="0"/>
      <p:bldP spid="62" grpId="0"/>
      <p:bldP spid="64" grpId="0"/>
      <p:bldP spid="65" grpId="0"/>
      <p:bldP spid="66" grpId="0"/>
      <p:bldP spid="67" grpId="0"/>
      <p:bldP spid="68" grpId="0"/>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03841"/>
            <a:ext cx="11214100" cy="535531"/>
          </a:xfrm>
        </p:spPr>
        <p:txBody>
          <a:bodyPr/>
          <a:lstStyle/>
          <a:p>
            <a:r>
              <a:rPr lang="en-US" dirty="0"/>
              <a:t>Packet manipulation in P4</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1800" dirty="0"/>
              <a:t>When a packet is received in a P4Pi switch, it goes through several phases until it is retransmitted or dropped.</a:t>
            </a:r>
          </a:p>
          <a:p>
            <a:pPr marL="800100" lvl="1" indent="-342900">
              <a:buFont typeface="+mj-lt"/>
              <a:buAutoNum type="arabicPeriod"/>
            </a:pPr>
            <a:r>
              <a:rPr lang="en-US" sz="1600" dirty="0"/>
              <a:t>Parsing.</a:t>
            </a:r>
          </a:p>
          <a:p>
            <a:pPr marL="800100" lvl="1" indent="-342900">
              <a:buFont typeface="+mj-lt"/>
              <a:buAutoNum type="arabicPeriod"/>
            </a:pPr>
            <a:r>
              <a:rPr lang="en-US" sz="1800" dirty="0">
                <a:effectLst/>
                <a:latin typeface="Times New Roman" panose="02020603050405020304" pitchFamily="18" charset="0"/>
                <a:ea typeface="Times New Roman" panose="02020603050405020304" pitchFamily="18" charset="0"/>
              </a:rPr>
              <a:t>Verifying Checksum.</a:t>
            </a:r>
            <a:endParaRPr lang="en-US" sz="1600" dirty="0">
              <a:effectLst/>
              <a:latin typeface="Times New Roman" panose="02020603050405020304" pitchFamily="18" charset="0"/>
              <a:ea typeface="Times New Roman" panose="02020603050405020304" pitchFamily="18" charset="0"/>
            </a:endParaRPr>
          </a:p>
          <a:p>
            <a:pPr marL="800100" lvl="1" indent="-342900">
              <a:buFont typeface="+mj-lt"/>
              <a:buAutoNum type="arabicPeriod"/>
            </a:pPr>
            <a:r>
              <a:rPr lang="en-US" sz="1800" dirty="0">
                <a:effectLst/>
                <a:latin typeface="Times New Roman" panose="02020603050405020304" pitchFamily="18" charset="0"/>
                <a:ea typeface="Times New Roman" panose="02020603050405020304" pitchFamily="18" charset="0"/>
              </a:rPr>
              <a:t>Ingress</a:t>
            </a:r>
            <a:r>
              <a:rPr lang="en-US" sz="1600" dirty="0">
                <a:latin typeface="Times New Roman" panose="02020603050405020304" pitchFamily="18" charset="0"/>
                <a:ea typeface="Times New Roman" panose="02020603050405020304" pitchFamily="18" charset="0"/>
              </a:rPr>
              <a:t>.</a:t>
            </a:r>
            <a:r>
              <a:rPr lang="en-US" sz="1600" dirty="0"/>
              <a:t> 	</a:t>
            </a:r>
          </a:p>
          <a:p>
            <a:pPr marL="800100" lvl="1" indent="-342900">
              <a:buFont typeface="+mj-lt"/>
              <a:buAutoNum type="arabicPeriod"/>
            </a:pPr>
            <a:r>
              <a:rPr lang="en-US" sz="1800" dirty="0">
                <a:effectLst/>
                <a:latin typeface="Times New Roman" panose="02020603050405020304" pitchFamily="18" charset="0"/>
                <a:ea typeface="Times New Roman" panose="02020603050405020304" pitchFamily="18" charset="0"/>
              </a:rPr>
              <a:t>Egress.</a:t>
            </a:r>
            <a:endParaRPr lang="en-US" sz="1600" dirty="0">
              <a:effectLst/>
              <a:latin typeface="Times New Roman" panose="02020603050405020304" pitchFamily="18" charset="0"/>
              <a:ea typeface="Times New Roman" panose="02020603050405020304" pitchFamily="18" charset="0"/>
            </a:endParaRPr>
          </a:p>
          <a:p>
            <a:pPr marL="800100" lvl="1" indent="-342900">
              <a:buFont typeface="+mj-lt"/>
              <a:buAutoNum type="arabicPeriod"/>
            </a:pPr>
            <a:r>
              <a:rPr lang="en-US" sz="1800" dirty="0">
                <a:effectLst/>
                <a:latin typeface="Times New Roman" panose="02020603050405020304" pitchFamily="18" charset="0"/>
                <a:ea typeface="Times New Roman" panose="02020603050405020304" pitchFamily="18" charset="0"/>
              </a:rPr>
              <a:t>Compute Checksum</a:t>
            </a:r>
            <a:r>
              <a:rPr lang="en-US" sz="1600" dirty="0">
                <a:latin typeface="Times New Roman" panose="02020603050405020304" pitchFamily="18" charset="0"/>
                <a:ea typeface="Times New Roman" panose="02020603050405020304" pitchFamily="18" charset="0"/>
              </a:rPr>
              <a:t>.</a:t>
            </a:r>
          </a:p>
          <a:p>
            <a:pPr marL="800100" lvl="1" indent="-342900">
              <a:buFont typeface="+mj-lt"/>
              <a:buAutoNum type="arabicPeriod"/>
            </a:pPr>
            <a:r>
              <a:rPr lang="en-US" sz="1800" dirty="0">
                <a:effectLst/>
                <a:latin typeface="Times New Roman" panose="02020603050405020304" pitchFamily="18" charset="0"/>
                <a:ea typeface="Times New Roman" panose="02020603050405020304" pitchFamily="18" charset="0"/>
              </a:rPr>
              <a:t>De-parsing</a:t>
            </a:r>
            <a:r>
              <a:rPr lang="en-US" sz="1600" dirty="0">
                <a:effectLst/>
                <a:latin typeface="Times New Roman" panose="02020603050405020304" pitchFamily="18" charset="0"/>
                <a:ea typeface="Times New Roman" panose="02020603050405020304" pitchFamily="18" charset="0"/>
              </a:rPr>
              <a:t>.</a:t>
            </a:r>
            <a:endParaRPr lang="en-US" sz="16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368829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0D32-BF91-403B-9262-CF123AAB49D1}"/>
              </a:ext>
            </a:extLst>
          </p:cNvPr>
          <p:cNvSpPr>
            <a:spLocks noGrp="1"/>
          </p:cNvSpPr>
          <p:nvPr>
            <p:ph type="title"/>
          </p:nvPr>
        </p:nvSpPr>
        <p:spPr/>
        <p:txBody>
          <a:bodyPr/>
          <a:lstStyle/>
          <a:p>
            <a:r>
              <a:rPr lang="en-US" dirty="0"/>
              <a:t>Parsing phase</a:t>
            </a:r>
          </a:p>
        </p:txBody>
      </p:sp>
      <p:sp>
        <p:nvSpPr>
          <p:cNvPr id="3" name="Slide Number Placeholder 2">
            <a:extLst>
              <a:ext uri="{FF2B5EF4-FFF2-40B4-BE49-F238E27FC236}">
                <a16:creationId xmlns:a16="http://schemas.microsoft.com/office/drawing/2014/main" id="{4CE425AB-4BB5-4438-8D9D-3D8651EF67ED}"/>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grpSp>
        <p:nvGrpSpPr>
          <p:cNvPr id="5" name="Canvas 23">
            <a:extLst>
              <a:ext uri="{FF2B5EF4-FFF2-40B4-BE49-F238E27FC236}">
                <a16:creationId xmlns:a16="http://schemas.microsoft.com/office/drawing/2014/main" id="{10ACEBCE-BF92-4CFD-BCD3-B1870841A25E}"/>
              </a:ext>
            </a:extLst>
          </p:cNvPr>
          <p:cNvGrpSpPr/>
          <p:nvPr/>
        </p:nvGrpSpPr>
        <p:grpSpPr>
          <a:xfrm>
            <a:off x="912495" y="1507775"/>
            <a:ext cx="7289800" cy="4236589"/>
            <a:chOff x="60960" y="78691"/>
            <a:chExt cx="7289800" cy="4236589"/>
          </a:xfrm>
        </p:grpSpPr>
        <p:sp>
          <p:nvSpPr>
            <p:cNvPr id="7" name="Oval 6">
              <a:extLst>
                <a:ext uri="{FF2B5EF4-FFF2-40B4-BE49-F238E27FC236}">
                  <a16:creationId xmlns:a16="http://schemas.microsoft.com/office/drawing/2014/main" id="{5816EAE7-569A-4BDC-9F4F-6EF68EE95709}"/>
                </a:ext>
              </a:extLst>
            </p:cNvPr>
            <p:cNvSpPr/>
            <p:nvPr/>
          </p:nvSpPr>
          <p:spPr>
            <a:xfrm>
              <a:off x="443865" y="390980"/>
              <a:ext cx="1308735"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Extract Ethernet Header</a:t>
              </a:r>
            </a:p>
          </p:txBody>
        </p:sp>
        <p:sp>
          <p:nvSpPr>
            <p:cNvPr id="8" name="Oval 7">
              <a:extLst>
                <a:ext uri="{FF2B5EF4-FFF2-40B4-BE49-F238E27FC236}">
                  <a16:creationId xmlns:a16="http://schemas.microsoft.com/office/drawing/2014/main" id="{09053408-7888-458E-B783-C4450C11DBDD}"/>
                </a:ext>
              </a:extLst>
            </p:cNvPr>
            <p:cNvSpPr/>
            <p:nvPr/>
          </p:nvSpPr>
          <p:spPr>
            <a:xfrm>
              <a:off x="2453640" y="39606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a:solidFill>
                    <a:schemeClr val="bg1"/>
                  </a:solidFill>
                  <a:latin typeface="Times New Roman" panose="02020603050405020304" pitchFamily="18" charset="0"/>
                  <a:ea typeface="Times New Roman" panose="02020603050405020304" pitchFamily="18" charset="0"/>
                </a:rPr>
                <a:t>Extract IP Header</a:t>
              </a:r>
            </a:p>
          </p:txBody>
        </p:sp>
        <p:sp>
          <p:nvSpPr>
            <p:cNvPr id="9" name="Oval 8">
              <a:extLst>
                <a:ext uri="{FF2B5EF4-FFF2-40B4-BE49-F238E27FC236}">
                  <a16:creationId xmlns:a16="http://schemas.microsoft.com/office/drawing/2014/main" id="{3D93A42D-0C3D-4322-ABF7-4B08734FD5AF}"/>
                </a:ext>
              </a:extLst>
            </p:cNvPr>
            <p:cNvSpPr/>
            <p:nvPr/>
          </p:nvSpPr>
          <p:spPr>
            <a:xfrm>
              <a:off x="4480560" y="196324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Extract UDP Header</a:t>
              </a:r>
            </a:p>
          </p:txBody>
        </p:sp>
        <p:sp>
          <p:nvSpPr>
            <p:cNvPr id="10" name="Oval 9">
              <a:extLst>
                <a:ext uri="{FF2B5EF4-FFF2-40B4-BE49-F238E27FC236}">
                  <a16:creationId xmlns:a16="http://schemas.microsoft.com/office/drawing/2014/main" id="{F74E2D5F-ED9C-4482-8133-40C7A7621773}"/>
                </a:ext>
              </a:extLst>
            </p:cNvPr>
            <p:cNvSpPr/>
            <p:nvPr/>
          </p:nvSpPr>
          <p:spPr>
            <a:xfrm>
              <a:off x="2453640" y="177782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Accept</a:t>
              </a:r>
            </a:p>
          </p:txBody>
        </p:sp>
        <p:sp>
          <p:nvSpPr>
            <p:cNvPr id="11" name="Oval 10">
              <a:extLst>
                <a:ext uri="{FF2B5EF4-FFF2-40B4-BE49-F238E27FC236}">
                  <a16:creationId xmlns:a16="http://schemas.microsoft.com/office/drawing/2014/main" id="{FE5512BE-ECB9-4717-AFA9-F812913229FA}"/>
                </a:ext>
              </a:extLst>
            </p:cNvPr>
            <p:cNvSpPr/>
            <p:nvPr/>
          </p:nvSpPr>
          <p:spPr>
            <a:xfrm>
              <a:off x="6167120" y="1968357"/>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Extract PPP Header</a:t>
              </a:r>
            </a:p>
          </p:txBody>
        </p:sp>
        <p:sp>
          <p:nvSpPr>
            <p:cNvPr id="12" name="Oval 11">
              <a:extLst>
                <a:ext uri="{FF2B5EF4-FFF2-40B4-BE49-F238E27FC236}">
                  <a16:creationId xmlns:a16="http://schemas.microsoft.com/office/drawing/2014/main" id="{CCDB2FC8-8886-48E5-9C40-A50E3F0C7DB7}"/>
                </a:ext>
              </a:extLst>
            </p:cNvPr>
            <p:cNvSpPr/>
            <p:nvPr/>
          </p:nvSpPr>
          <p:spPr>
            <a:xfrm>
              <a:off x="2461260" y="336024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Reject</a:t>
              </a:r>
            </a:p>
          </p:txBody>
        </p:sp>
        <p:cxnSp>
          <p:nvCxnSpPr>
            <p:cNvPr id="13" name="Straight Arrow Connector 12">
              <a:extLst>
                <a:ext uri="{FF2B5EF4-FFF2-40B4-BE49-F238E27FC236}">
                  <a16:creationId xmlns:a16="http://schemas.microsoft.com/office/drawing/2014/main" id="{1079D07D-19FE-4199-9A69-CF5D7F075DA7}"/>
                </a:ext>
              </a:extLst>
            </p:cNvPr>
            <p:cNvCxnSpPr>
              <a:cxnSpLocks/>
              <a:stCxn id="7" idx="6"/>
              <a:endCxn id="8" idx="2"/>
            </p:cNvCxnSpPr>
            <p:nvPr/>
          </p:nvCxnSpPr>
          <p:spPr>
            <a:xfrm>
              <a:off x="1752600" y="868500"/>
              <a:ext cx="701040" cy="508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D7E29E-8A31-4D46-A8FF-005723D97A04}"/>
                </a:ext>
              </a:extLst>
            </p:cNvPr>
            <p:cNvCxnSpPr>
              <a:stCxn id="8" idx="6"/>
              <a:endCxn id="21" idx="2"/>
            </p:cNvCxnSpPr>
            <p:nvPr/>
          </p:nvCxnSpPr>
          <p:spPr>
            <a:xfrm>
              <a:off x="3637280" y="873580"/>
              <a:ext cx="8382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51A819-DFB8-47A4-8821-B14A64B54ECC}"/>
                </a:ext>
              </a:extLst>
            </p:cNvPr>
            <p:cNvCxnSpPr>
              <a:stCxn id="8" idx="4"/>
              <a:endCxn id="10" idx="0"/>
            </p:cNvCxnSpPr>
            <p:nvPr/>
          </p:nvCxnSpPr>
          <p:spPr>
            <a:xfrm>
              <a:off x="3045460" y="1351100"/>
              <a:ext cx="0" cy="42672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085A40-9C05-4170-AE41-5201F414DE35}"/>
                </a:ext>
              </a:extLst>
            </p:cNvPr>
            <p:cNvCxnSpPr>
              <a:stCxn id="9" idx="6"/>
              <a:endCxn id="11" idx="2"/>
            </p:cNvCxnSpPr>
            <p:nvPr/>
          </p:nvCxnSpPr>
          <p:spPr>
            <a:xfrm>
              <a:off x="5664200" y="2440760"/>
              <a:ext cx="502920" cy="51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8833C4-0545-4775-AA6B-EB687A493FC4}"/>
                </a:ext>
              </a:extLst>
            </p:cNvPr>
            <p:cNvCxnSpPr>
              <a:stCxn id="21" idx="3"/>
              <a:endCxn id="12" idx="0"/>
            </p:cNvCxnSpPr>
            <p:nvPr/>
          </p:nvCxnSpPr>
          <p:spPr>
            <a:xfrm flipH="1">
              <a:off x="3053080" y="1211238"/>
              <a:ext cx="1595740" cy="214900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40">
              <a:extLst>
                <a:ext uri="{FF2B5EF4-FFF2-40B4-BE49-F238E27FC236}">
                  <a16:creationId xmlns:a16="http://schemas.microsoft.com/office/drawing/2014/main" id="{C4A3229B-E9F7-4F4E-98A4-C315F35450A0}"/>
                </a:ext>
              </a:extLst>
            </p:cNvPr>
            <p:cNvSpPr txBox="1"/>
            <p:nvPr/>
          </p:nvSpPr>
          <p:spPr>
            <a:xfrm>
              <a:off x="1681306" y="580186"/>
              <a:ext cx="955156" cy="13889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Is IP packet</a:t>
              </a:r>
            </a:p>
          </p:txBody>
        </p:sp>
        <p:sp>
          <p:nvSpPr>
            <p:cNvPr id="19" name="Text Box 42">
              <a:extLst>
                <a:ext uri="{FF2B5EF4-FFF2-40B4-BE49-F238E27FC236}">
                  <a16:creationId xmlns:a16="http://schemas.microsoft.com/office/drawing/2014/main" id="{6D10C001-4B4D-449B-9E96-90FC56F5173F}"/>
                </a:ext>
              </a:extLst>
            </p:cNvPr>
            <p:cNvSpPr txBox="1"/>
            <p:nvPr/>
          </p:nvSpPr>
          <p:spPr>
            <a:xfrm>
              <a:off x="3594144" y="422746"/>
              <a:ext cx="1072456" cy="3109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err="1">
                  <a:solidFill>
                    <a:schemeClr val="bg1"/>
                  </a:solidFill>
                  <a:effectLst/>
                  <a:latin typeface="Times New Roman" panose="02020603050405020304" pitchFamily="18" charset="0"/>
                  <a:ea typeface="Times New Roman" panose="02020603050405020304" pitchFamily="18" charset="0"/>
                </a:rPr>
                <a:t>Src</a:t>
              </a:r>
              <a:r>
                <a:rPr lang="en-US" sz="1000" dirty="0">
                  <a:solidFill>
                    <a:schemeClr val="bg1"/>
                  </a:solidFill>
                  <a:effectLst/>
                  <a:latin typeface="Times New Roman" panose="02020603050405020304" pitchFamily="18" charset="0"/>
                  <a:ea typeface="Times New Roman" panose="02020603050405020304" pitchFamily="18" charset="0"/>
                </a:rPr>
                <a:t> IP address is </a:t>
              </a:r>
              <a:r>
                <a:rPr lang="en-US" sz="1000" dirty="0" err="1">
                  <a:solidFill>
                    <a:schemeClr val="bg1"/>
                  </a:solidFill>
                  <a:effectLst/>
                  <a:latin typeface="Times New Roman" panose="02020603050405020304" pitchFamily="18" charset="0"/>
                  <a:ea typeface="Times New Roman" panose="02020603050405020304" pitchFamily="18" charset="0"/>
                </a:rPr>
                <a:t>OtherSwitchIP</a:t>
              </a:r>
              <a:endParaRPr lang="en-US" sz="1000" dirty="0">
                <a:solidFill>
                  <a:schemeClr val="bg1"/>
                </a:solidFill>
                <a:effectLst/>
                <a:latin typeface="Times New Roman" panose="02020603050405020304" pitchFamily="18" charset="0"/>
                <a:ea typeface="Times New Roman" panose="02020603050405020304" pitchFamily="18" charset="0"/>
              </a:endParaRPr>
            </a:p>
          </p:txBody>
        </p:sp>
        <p:sp>
          <p:nvSpPr>
            <p:cNvPr id="20" name="Text Box 43">
              <a:extLst>
                <a:ext uri="{FF2B5EF4-FFF2-40B4-BE49-F238E27FC236}">
                  <a16:creationId xmlns:a16="http://schemas.microsoft.com/office/drawing/2014/main" id="{90F02B0F-9EC0-43A8-8E23-0DBE2F297880}"/>
                </a:ext>
              </a:extLst>
            </p:cNvPr>
            <p:cNvSpPr txBox="1"/>
            <p:nvPr/>
          </p:nvSpPr>
          <p:spPr>
            <a:xfrm>
              <a:off x="5401716" y="1927682"/>
              <a:ext cx="1072456" cy="36595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UDP destination port is 1701</a:t>
              </a:r>
            </a:p>
          </p:txBody>
        </p:sp>
        <p:sp>
          <p:nvSpPr>
            <p:cNvPr id="21" name="Oval 20">
              <a:extLst>
                <a:ext uri="{FF2B5EF4-FFF2-40B4-BE49-F238E27FC236}">
                  <a16:creationId xmlns:a16="http://schemas.microsoft.com/office/drawing/2014/main" id="{13C21E4B-1FE0-4839-9EF5-B99FEC62D180}"/>
                </a:ext>
              </a:extLst>
            </p:cNvPr>
            <p:cNvSpPr/>
            <p:nvPr/>
          </p:nvSpPr>
          <p:spPr>
            <a:xfrm>
              <a:off x="4475480" y="39606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Check Tunnel</a:t>
              </a:r>
            </a:p>
          </p:txBody>
        </p:sp>
        <p:cxnSp>
          <p:nvCxnSpPr>
            <p:cNvPr id="22" name="Straight Arrow Connector 21">
              <a:extLst>
                <a:ext uri="{FF2B5EF4-FFF2-40B4-BE49-F238E27FC236}">
                  <a16:creationId xmlns:a16="http://schemas.microsoft.com/office/drawing/2014/main" id="{C79874ED-2AEC-4B90-A028-24BD934A1945}"/>
                </a:ext>
              </a:extLst>
            </p:cNvPr>
            <p:cNvCxnSpPr>
              <a:stCxn id="21" idx="4"/>
              <a:endCxn id="9" idx="0"/>
            </p:cNvCxnSpPr>
            <p:nvPr/>
          </p:nvCxnSpPr>
          <p:spPr>
            <a:xfrm>
              <a:off x="5067300" y="1351100"/>
              <a:ext cx="5080" cy="61214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48">
              <a:extLst>
                <a:ext uri="{FF2B5EF4-FFF2-40B4-BE49-F238E27FC236}">
                  <a16:creationId xmlns:a16="http://schemas.microsoft.com/office/drawing/2014/main" id="{8C0B32CF-5AB7-408F-9EA7-3C927C4B1C6E}"/>
                </a:ext>
              </a:extLst>
            </p:cNvPr>
            <p:cNvSpPr txBox="1"/>
            <p:nvPr/>
          </p:nvSpPr>
          <p:spPr>
            <a:xfrm>
              <a:off x="5107364" y="1433085"/>
              <a:ext cx="830580" cy="4305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Is UDP packet</a:t>
              </a:r>
            </a:p>
          </p:txBody>
        </p:sp>
        <p:cxnSp>
          <p:nvCxnSpPr>
            <p:cNvPr id="24" name="Straight Arrow Connector 23">
              <a:extLst>
                <a:ext uri="{FF2B5EF4-FFF2-40B4-BE49-F238E27FC236}">
                  <a16:creationId xmlns:a16="http://schemas.microsoft.com/office/drawing/2014/main" id="{ACF2B2F0-E957-45CD-9C1B-EDD00FB12B42}"/>
                </a:ext>
              </a:extLst>
            </p:cNvPr>
            <p:cNvCxnSpPr>
              <a:stCxn id="9" idx="3"/>
              <a:endCxn id="12" idx="7"/>
            </p:cNvCxnSpPr>
            <p:nvPr/>
          </p:nvCxnSpPr>
          <p:spPr>
            <a:xfrm flipH="1">
              <a:off x="3471560" y="2778418"/>
              <a:ext cx="1182340" cy="7216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E612391E-3379-462A-8791-2EF7181E27D0}"/>
                </a:ext>
              </a:extLst>
            </p:cNvPr>
            <p:cNvCxnSpPr>
              <a:stCxn id="11" idx="4"/>
              <a:endCxn id="10" idx="5"/>
            </p:cNvCxnSpPr>
            <p:nvPr/>
          </p:nvCxnSpPr>
          <p:spPr>
            <a:xfrm rot="5400000" flipH="1">
              <a:off x="4946240" y="1110698"/>
              <a:ext cx="330399" cy="3295000"/>
            </a:xfrm>
            <a:prstGeom prst="curvedConnector3">
              <a:avLst>
                <a:gd name="adj1" fmla="val -69189"/>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520E61-089E-4846-ADB1-2261D53DC9B6}"/>
                </a:ext>
              </a:extLst>
            </p:cNvPr>
            <p:cNvCxnSpPr>
              <a:cxnSpLocks/>
              <a:endCxn id="7" idx="1"/>
            </p:cNvCxnSpPr>
            <p:nvPr/>
          </p:nvCxnSpPr>
          <p:spPr>
            <a:xfrm>
              <a:off x="60960" y="261620"/>
              <a:ext cx="574565" cy="26922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52">
              <a:extLst>
                <a:ext uri="{FF2B5EF4-FFF2-40B4-BE49-F238E27FC236}">
                  <a16:creationId xmlns:a16="http://schemas.microsoft.com/office/drawing/2014/main" id="{DD3FAD51-3501-4B27-9358-7823EDE304BE}"/>
                </a:ext>
              </a:extLst>
            </p:cNvPr>
            <p:cNvSpPr txBox="1"/>
            <p:nvPr/>
          </p:nvSpPr>
          <p:spPr>
            <a:xfrm rot="1605488">
              <a:off x="108299" y="78691"/>
              <a:ext cx="820459" cy="33828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Packet arrives</a:t>
              </a:r>
            </a:p>
          </p:txBody>
        </p:sp>
      </p:grpSp>
      <p:cxnSp>
        <p:nvCxnSpPr>
          <p:cNvPr id="29" name="Straight Arrow Connector 28">
            <a:extLst>
              <a:ext uri="{FF2B5EF4-FFF2-40B4-BE49-F238E27FC236}">
                <a16:creationId xmlns:a16="http://schemas.microsoft.com/office/drawing/2014/main" id="{35367139-5DE4-4081-9D8E-1BC7F4BE6AE0}"/>
              </a:ext>
            </a:extLst>
          </p:cNvPr>
          <p:cNvCxnSpPr>
            <a:cxnSpLocks/>
            <a:stCxn id="7" idx="4"/>
            <a:endCxn id="10" idx="2"/>
          </p:cNvCxnSpPr>
          <p:nvPr/>
        </p:nvCxnSpPr>
        <p:spPr>
          <a:xfrm>
            <a:off x="1949768" y="2775104"/>
            <a:ext cx="1355407" cy="90932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46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0D32-BF91-403B-9262-CF123AAB49D1}"/>
              </a:ext>
            </a:extLst>
          </p:cNvPr>
          <p:cNvSpPr>
            <a:spLocks noGrp="1"/>
          </p:cNvSpPr>
          <p:nvPr>
            <p:ph type="title"/>
          </p:nvPr>
        </p:nvSpPr>
        <p:spPr/>
        <p:txBody>
          <a:bodyPr/>
          <a:lstStyle/>
          <a:p>
            <a:r>
              <a:rPr lang="en-US" dirty="0"/>
              <a:t>Parsing phase – so far</a:t>
            </a:r>
          </a:p>
        </p:txBody>
      </p:sp>
      <p:sp>
        <p:nvSpPr>
          <p:cNvPr id="3" name="Slide Number Placeholder 2">
            <a:extLst>
              <a:ext uri="{FF2B5EF4-FFF2-40B4-BE49-F238E27FC236}">
                <a16:creationId xmlns:a16="http://schemas.microsoft.com/office/drawing/2014/main" id="{4CE425AB-4BB5-4438-8D9D-3D8651EF67ED}"/>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grpSp>
        <p:nvGrpSpPr>
          <p:cNvPr id="5" name="Canvas 23">
            <a:extLst>
              <a:ext uri="{FF2B5EF4-FFF2-40B4-BE49-F238E27FC236}">
                <a16:creationId xmlns:a16="http://schemas.microsoft.com/office/drawing/2014/main" id="{10ACEBCE-BF92-4CFD-BCD3-B1870841A25E}"/>
              </a:ext>
            </a:extLst>
          </p:cNvPr>
          <p:cNvGrpSpPr/>
          <p:nvPr/>
        </p:nvGrpSpPr>
        <p:grpSpPr>
          <a:xfrm>
            <a:off x="912495" y="1507775"/>
            <a:ext cx="6322291" cy="4236589"/>
            <a:chOff x="60960" y="78691"/>
            <a:chExt cx="6322291" cy="4236589"/>
          </a:xfrm>
        </p:grpSpPr>
        <p:sp>
          <p:nvSpPr>
            <p:cNvPr id="7" name="Oval 6">
              <a:extLst>
                <a:ext uri="{FF2B5EF4-FFF2-40B4-BE49-F238E27FC236}">
                  <a16:creationId xmlns:a16="http://schemas.microsoft.com/office/drawing/2014/main" id="{5816EAE7-569A-4BDC-9F4F-6EF68EE95709}"/>
                </a:ext>
              </a:extLst>
            </p:cNvPr>
            <p:cNvSpPr/>
            <p:nvPr/>
          </p:nvSpPr>
          <p:spPr>
            <a:xfrm>
              <a:off x="443865" y="390980"/>
              <a:ext cx="1308735"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Extract Ethernet Header</a:t>
              </a:r>
            </a:p>
          </p:txBody>
        </p:sp>
        <p:sp>
          <p:nvSpPr>
            <p:cNvPr id="8" name="Oval 7">
              <a:extLst>
                <a:ext uri="{FF2B5EF4-FFF2-40B4-BE49-F238E27FC236}">
                  <a16:creationId xmlns:a16="http://schemas.microsoft.com/office/drawing/2014/main" id="{09053408-7888-458E-B783-C4450C11DBDD}"/>
                </a:ext>
              </a:extLst>
            </p:cNvPr>
            <p:cNvSpPr/>
            <p:nvPr/>
          </p:nvSpPr>
          <p:spPr>
            <a:xfrm>
              <a:off x="2453640" y="39606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a:solidFill>
                    <a:schemeClr val="bg1"/>
                  </a:solidFill>
                  <a:latin typeface="Times New Roman" panose="02020603050405020304" pitchFamily="18" charset="0"/>
                  <a:ea typeface="Times New Roman" panose="02020603050405020304" pitchFamily="18" charset="0"/>
                </a:rPr>
                <a:t>Extract IP Header</a:t>
              </a:r>
            </a:p>
          </p:txBody>
        </p:sp>
        <p:sp>
          <p:nvSpPr>
            <p:cNvPr id="9" name="Oval 8">
              <a:extLst>
                <a:ext uri="{FF2B5EF4-FFF2-40B4-BE49-F238E27FC236}">
                  <a16:creationId xmlns:a16="http://schemas.microsoft.com/office/drawing/2014/main" id="{3D93A42D-0C3D-4322-ABF7-4B08734FD5AF}"/>
                </a:ext>
              </a:extLst>
            </p:cNvPr>
            <p:cNvSpPr/>
            <p:nvPr/>
          </p:nvSpPr>
          <p:spPr>
            <a:xfrm>
              <a:off x="5199611" y="2357684"/>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Extract UDP Header</a:t>
              </a:r>
            </a:p>
          </p:txBody>
        </p:sp>
        <p:sp>
          <p:nvSpPr>
            <p:cNvPr id="10" name="Oval 9">
              <a:extLst>
                <a:ext uri="{FF2B5EF4-FFF2-40B4-BE49-F238E27FC236}">
                  <a16:creationId xmlns:a16="http://schemas.microsoft.com/office/drawing/2014/main" id="{F74E2D5F-ED9C-4482-8133-40C7A7621773}"/>
                </a:ext>
              </a:extLst>
            </p:cNvPr>
            <p:cNvSpPr/>
            <p:nvPr/>
          </p:nvSpPr>
          <p:spPr>
            <a:xfrm>
              <a:off x="2453640" y="177782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Accept</a:t>
              </a:r>
            </a:p>
          </p:txBody>
        </p:sp>
        <p:sp>
          <p:nvSpPr>
            <p:cNvPr id="12" name="Oval 11">
              <a:extLst>
                <a:ext uri="{FF2B5EF4-FFF2-40B4-BE49-F238E27FC236}">
                  <a16:creationId xmlns:a16="http://schemas.microsoft.com/office/drawing/2014/main" id="{CCDB2FC8-8886-48E5-9C40-A50E3F0C7DB7}"/>
                </a:ext>
              </a:extLst>
            </p:cNvPr>
            <p:cNvSpPr/>
            <p:nvPr/>
          </p:nvSpPr>
          <p:spPr>
            <a:xfrm>
              <a:off x="2461260" y="336024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Reject</a:t>
              </a:r>
            </a:p>
          </p:txBody>
        </p:sp>
        <p:cxnSp>
          <p:nvCxnSpPr>
            <p:cNvPr id="13" name="Straight Arrow Connector 12">
              <a:extLst>
                <a:ext uri="{FF2B5EF4-FFF2-40B4-BE49-F238E27FC236}">
                  <a16:creationId xmlns:a16="http://schemas.microsoft.com/office/drawing/2014/main" id="{1079D07D-19FE-4199-9A69-CF5D7F075DA7}"/>
                </a:ext>
              </a:extLst>
            </p:cNvPr>
            <p:cNvCxnSpPr>
              <a:cxnSpLocks/>
              <a:stCxn id="7" idx="6"/>
              <a:endCxn id="8" idx="2"/>
            </p:cNvCxnSpPr>
            <p:nvPr/>
          </p:nvCxnSpPr>
          <p:spPr>
            <a:xfrm>
              <a:off x="1752600" y="868500"/>
              <a:ext cx="701040" cy="508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D7E29E-8A31-4D46-A8FF-005723D97A04}"/>
                </a:ext>
              </a:extLst>
            </p:cNvPr>
            <p:cNvCxnSpPr>
              <a:cxnSpLocks/>
              <a:stCxn id="8" idx="6"/>
              <a:endCxn id="21" idx="2"/>
            </p:cNvCxnSpPr>
            <p:nvPr/>
          </p:nvCxnSpPr>
          <p:spPr>
            <a:xfrm>
              <a:off x="3637280" y="873580"/>
              <a:ext cx="8382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51A819-DFB8-47A4-8821-B14A64B54ECC}"/>
                </a:ext>
              </a:extLst>
            </p:cNvPr>
            <p:cNvCxnSpPr>
              <a:cxnSpLocks/>
              <a:stCxn id="8" idx="4"/>
              <a:endCxn id="10" idx="0"/>
            </p:cNvCxnSpPr>
            <p:nvPr/>
          </p:nvCxnSpPr>
          <p:spPr>
            <a:xfrm>
              <a:off x="3045460" y="1351100"/>
              <a:ext cx="0" cy="42672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085A40-9C05-4170-AE41-5201F414DE35}"/>
                </a:ext>
              </a:extLst>
            </p:cNvPr>
            <p:cNvCxnSpPr>
              <a:cxnSpLocks/>
              <a:stCxn id="9" idx="2"/>
              <a:endCxn id="10" idx="6"/>
            </p:cNvCxnSpPr>
            <p:nvPr/>
          </p:nvCxnSpPr>
          <p:spPr>
            <a:xfrm flipH="1" flipV="1">
              <a:off x="3637280" y="2255340"/>
              <a:ext cx="1562331" cy="57986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8833C4-0545-4775-AA6B-EB687A493FC4}"/>
                </a:ext>
              </a:extLst>
            </p:cNvPr>
            <p:cNvCxnSpPr>
              <a:cxnSpLocks/>
              <a:stCxn id="21" idx="3"/>
              <a:endCxn id="12" idx="0"/>
            </p:cNvCxnSpPr>
            <p:nvPr/>
          </p:nvCxnSpPr>
          <p:spPr>
            <a:xfrm flipH="1">
              <a:off x="3053080" y="1211238"/>
              <a:ext cx="1595740" cy="214900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40">
              <a:extLst>
                <a:ext uri="{FF2B5EF4-FFF2-40B4-BE49-F238E27FC236}">
                  <a16:creationId xmlns:a16="http://schemas.microsoft.com/office/drawing/2014/main" id="{C4A3229B-E9F7-4F4E-98A4-C315F35450A0}"/>
                </a:ext>
              </a:extLst>
            </p:cNvPr>
            <p:cNvSpPr txBox="1"/>
            <p:nvPr/>
          </p:nvSpPr>
          <p:spPr>
            <a:xfrm>
              <a:off x="1681306" y="580186"/>
              <a:ext cx="955156" cy="13889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Is IP packet</a:t>
              </a:r>
            </a:p>
          </p:txBody>
        </p:sp>
        <p:sp>
          <p:nvSpPr>
            <p:cNvPr id="19" name="Text Box 42">
              <a:extLst>
                <a:ext uri="{FF2B5EF4-FFF2-40B4-BE49-F238E27FC236}">
                  <a16:creationId xmlns:a16="http://schemas.microsoft.com/office/drawing/2014/main" id="{6D10C001-4B4D-449B-9E96-90FC56F5173F}"/>
                </a:ext>
              </a:extLst>
            </p:cNvPr>
            <p:cNvSpPr txBox="1"/>
            <p:nvPr/>
          </p:nvSpPr>
          <p:spPr>
            <a:xfrm>
              <a:off x="3594144" y="422746"/>
              <a:ext cx="1072456" cy="3109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err="1">
                  <a:solidFill>
                    <a:schemeClr val="bg1"/>
                  </a:solidFill>
                  <a:effectLst/>
                  <a:latin typeface="Times New Roman" panose="02020603050405020304" pitchFamily="18" charset="0"/>
                  <a:ea typeface="Times New Roman" panose="02020603050405020304" pitchFamily="18" charset="0"/>
                </a:rPr>
                <a:t>Src</a:t>
              </a:r>
              <a:r>
                <a:rPr lang="en-US" sz="1000" dirty="0">
                  <a:solidFill>
                    <a:schemeClr val="bg1"/>
                  </a:solidFill>
                  <a:effectLst/>
                  <a:latin typeface="Times New Roman" panose="02020603050405020304" pitchFamily="18" charset="0"/>
                  <a:ea typeface="Times New Roman" panose="02020603050405020304" pitchFamily="18" charset="0"/>
                </a:rPr>
                <a:t> IP address is </a:t>
              </a:r>
              <a:r>
                <a:rPr lang="en-US" sz="1000" dirty="0" err="1">
                  <a:solidFill>
                    <a:schemeClr val="bg1"/>
                  </a:solidFill>
                  <a:effectLst/>
                  <a:latin typeface="Times New Roman" panose="02020603050405020304" pitchFamily="18" charset="0"/>
                  <a:ea typeface="Times New Roman" panose="02020603050405020304" pitchFamily="18" charset="0"/>
                </a:rPr>
                <a:t>OtherSwitchIP</a:t>
              </a:r>
              <a:endParaRPr lang="en-US" sz="1000" dirty="0">
                <a:solidFill>
                  <a:schemeClr val="bg1"/>
                </a:solidFill>
                <a:effectLst/>
                <a:latin typeface="Times New Roman" panose="02020603050405020304" pitchFamily="18" charset="0"/>
                <a:ea typeface="Times New Roman" panose="02020603050405020304" pitchFamily="18" charset="0"/>
              </a:endParaRPr>
            </a:p>
          </p:txBody>
        </p:sp>
        <p:sp>
          <p:nvSpPr>
            <p:cNvPr id="20" name="Text Box 43">
              <a:extLst>
                <a:ext uri="{FF2B5EF4-FFF2-40B4-BE49-F238E27FC236}">
                  <a16:creationId xmlns:a16="http://schemas.microsoft.com/office/drawing/2014/main" id="{90F02B0F-9EC0-43A8-8E23-0DBE2F297880}"/>
                </a:ext>
              </a:extLst>
            </p:cNvPr>
            <p:cNvSpPr txBox="1"/>
            <p:nvPr/>
          </p:nvSpPr>
          <p:spPr>
            <a:xfrm rot="1247957">
              <a:off x="4101846" y="2215779"/>
              <a:ext cx="1072456" cy="36595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UDP destination port is 1701</a:t>
              </a:r>
            </a:p>
          </p:txBody>
        </p:sp>
        <p:sp>
          <p:nvSpPr>
            <p:cNvPr id="21" name="Oval 20">
              <a:extLst>
                <a:ext uri="{FF2B5EF4-FFF2-40B4-BE49-F238E27FC236}">
                  <a16:creationId xmlns:a16="http://schemas.microsoft.com/office/drawing/2014/main" id="{13C21E4B-1FE0-4839-9EF5-B99FEC62D180}"/>
                </a:ext>
              </a:extLst>
            </p:cNvPr>
            <p:cNvSpPr/>
            <p:nvPr/>
          </p:nvSpPr>
          <p:spPr>
            <a:xfrm>
              <a:off x="4475480" y="396060"/>
              <a:ext cx="1183640" cy="955040"/>
            </a:xfrm>
            <a:prstGeom prst="ellipse">
              <a:avLst/>
            </a:prstGeom>
            <a:pattFill prst="pct60">
              <a:fgClr>
                <a:srgbClr val="06405E"/>
              </a:fgClr>
              <a:bgClr>
                <a:srgbClr val="115C85"/>
              </a:bgClr>
            </a:patt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dirty="0">
                  <a:solidFill>
                    <a:schemeClr val="bg1"/>
                  </a:solidFill>
                  <a:latin typeface="Times New Roman" panose="02020603050405020304" pitchFamily="18" charset="0"/>
                  <a:ea typeface="Times New Roman" panose="02020603050405020304" pitchFamily="18" charset="0"/>
                </a:rPr>
                <a:t>Check Tunnel</a:t>
              </a:r>
            </a:p>
          </p:txBody>
        </p:sp>
        <p:cxnSp>
          <p:nvCxnSpPr>
            <p:cNvPr id="22" name="Straight Arrow Connector 21">
              <a:extLst>
                <a:ext uri="{FF2B5EF4-FFF2-40B4-BE49-F238E27FC236}">
                  <a16:creationId xmlns:a16="http://schemas.microsoft.com/office/drawing/2014/main" id="{C79874ED-2AEC-4B90-A028-24BD934A1945}"/>
                </a:ext>
              </a:extLst>
            </p:cNvPr>
            <p:cNvCxnSpPr>
              <a:cxnSpLocks/>
              <a:stCxn id="21" idx="4"/>
              <a:endCxn id="9" idx="0"/>
            </p:cNvCxnSpPr>
            <p:nvPr/>
          </p:nvCxnSpPr>
          <p:spPr>
            <a:xfrm>
              <a:off x="5067300" y="1351100"/>
              <a:ext cx="724131" cy="10065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48">
              <a:extLst>
                <a:ext uri="{FF2B5EF4-FFF2-40B4-BE49-F238E27FC236}">
                  <a16:creationId xmlns:a16="http://schemas.microsoft.com/office/drawing/2014/main" id="{8C0B32CF-5AB7-408F-9EA7-3C927C4B1C6E}"/>
                </a:ext>
              </a:extLst>
            </p:cNvPr>
            <p:cNvSpPr txBox="1"/>
            <p:nvPr/>
          </p:nvSpPr>
          <p:spPr>
            <a:xfrm>
              <a:off x="5372951" y="1449612"/>
              <a:ext cx="830580" cy="4305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Is UDP packet</a:t>
              </a:r>
            </a:p>
          </p:txBody>
        </p:sp>
        <p:cxnSp>
          <p:nvCxnSpPr>
            <p:cNvPr id="24" name="Straight Arrow Connector 23">
              <a:extLst>
                <a:ext uri="{FF2B5EF4-FFF2-40B4-BE49-F238E27FC236}">
                  <a16:creationId xmlns:a16="http://schemas.microsoft.com/office/drawing/2014/main" id="{ACF2B2F0-E957-45CD-9C1B-EDD00FB12B42}"/>
                </a:ext>
              </a:extLst>
            </p:cNvPr>
            <p:cNvCxnSpPr>
              <a:cxnSpLocks/>
              <a:stCxn id="9" idx="3"/>
              <a:endCxn id="12" idx="7"/>
            </p:cNvCxnSpPr>
            <p:nvPr/>
          </p:nvCxnSpPr>
          <p:spPr>
            <a:xfrm flipH="1">
              <a:off x="3471560" y="3172862"/>
              <a:ext cx="1901391" cy="32724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520E61-089E-4846-ADB1-2261D53DC9B6}"/>
                </a:ext>
              </a:extLst>
            </p:cNvPr>
            <p:cNvCxnSpPr>
              <a:cxnSpLocks/>
              <a:endCxn id="7" idx="1"/>
            </p:cNvCxnSpPr>
            <p:nvPr/>
          </p:nvCxnSpPr>
          <p:spPr>
            <a:xfrm>
              <a:off x="60960" y="261620"/>
              <a:ext cx="574565" cy="26922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52">
              <a:extLst>
                <a:ext uri="{FF2B5EF4-FFF2-40B4-BE49-F238E27FC236}">
                  <a16:creationId xmlns:a16="http://schemas.microsoft.com/office/drawing/2014/main" id="{DD3FAD51-3501-4B27-9358-7823EDE304BE}"/>
                </a:ext>
              </a:extLst>
            </p:cNvPr>
            <p:cNvSpPr txBox="1"/>
            <p:nvPr/>
          </p:nvSpPr>
          <p:spPr>
            <a:xfrm rot="1605488">
              <a:off x="108299" y="78691"/>
              <a:ext cx="820459" cy="33828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00" dirty="0">
                  <a:solidFill>
                    <a:schemeClr val="bg1"/>
                  </a:solidFill>
                  <a:effectLst/>
                  <a:latin typeface="Times New Roman" panose="02020603050405020304" pitchFamily="18" charset="0"/>
                  <a:ea typeface="Times New Roman" panose="02020603050405020304" pitchFamily="18" charset="0"/>
                </a:rPr>
                <a:t>Packet arrives</a:t>
              </a:r>
            </a:p>
          </p:txBody>
        </p:sp>
      </p:grpSp>
      <p:cxnSp>
        <p:nvCxnSpPr>
          <p:cNvPr id="29" name="Straight Arrow Connector 28">
            <a:extLst>
              <a:ext uri="{FF2B5EF4-FFF2-40B4-BE49-F238E27FC236}">
                <a16:creationId xmlns:a16="http://schemas.microsoft.com/office/drawing/2014/main" id="{35367139-5DE4-4081-9D8E-1BC7F4BE6AE0}"/>
              </a:ext>
            </a:extLst>
          </p:cNvPr>
          <p:cNvCxnSpPr>
            <a:cxnSpLocks/>
            <a:stCxn id="7" idx="4"/>
            <a:endCxn id="10" idx="2"/>
          </p:cNvCxnSpPr>
          <p:nvPr/>
        </p:nvCxnSpPr>
        <p:spPr>
          <a:xfrm>
            <a:off x="1949768" y="2775104"/>
            <a:ext cx="1355407" cy="90932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P4PI L2 enhanced switch</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54321" y="1613155"/>
            <a:ext cx="6718300" cy="4093243"/>
          </a:xfrm>
        </p:spPr>
        <p:txBody>
          <a:bodyPr/>
          <a:lstStyle/>
          <a:p>
            <a:r>
              <a:rPr lang="en-US" sz="1800" dirty="0"/>
              <a:t>In this project, we aspire to develop a private encrypted network (Tunneling) using 2 P4PI devices.</a:t>
            </a:r>
          </a:p>
          <a:p>
            <a:pPr marL="0" indent="0">
              <a:buNone/>
            </a:pP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Slide Number Placeholder 1">
            <a:extLst>
              <a:ext uri="{FF2B5EF4-FFF2-40B4-BE49-F238E27FC236}">
                <a16:creationId xmlns:a16="http://schemas.microsoft.com/office/drawing/2014/main" id="{5992A648-4572-4D54-9E44-59306F14869D}"/>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2</a:t>
            </a:fld>
            <a:endParaRPr lang="en-US" dirty="0"/>
          </a:p>
        </p:txBody>
      </p:sp>
      <p:pic>
        <p:nvPicPr>
          <p:cNvPr id="8" name="Picture 7">
            <a:extLst>
              <a:ext uri="{FF2B5EF4-FFF2-40B4-BE49-F238E27FC236}">
                <a16:creationId xmlns:a16="http://schemas.microsoft.com/office/drawing/2014/main" id="{8F2209EA-28F0-48D6-A484-4842A3CF0E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5959" y="3668921"/>
            <a:ext cx="1345508" cy="813815"/>
          </a:xfrm>
          <a:prstGeom prst="rect">
            <a:avLst/>
          </a:prstGeom>
          <a:noFill/>
          <a:ln>
            <a:noFill/>
          </a:ln>
        </p:spPr>
      </p:pic>
      <p:pic>
        <p:nvPicPr>
          <p:cNvPr id="9" name="Graphic 8" descr="Computer outline">
            <a:extLst>
              <a:ext uri="{FF2B5EF4-FFF2-40B4-BE49-F238E27FC236}">
                <a16:creationId xmlns:a16="http://schemas.microsoft.com/office/drawing/2014/main" id="{F98FCA59-77A4-4EB4-B71C-E92C52ED03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913" y="3477800"/>
            <a:ext cx="1182608" cy="1182608"/>
          </a:xfrm>
          <a:prstGeom prst="rect">
            <a:avLst/>
          </a:prstGeom>
        </p:spPr>
      </p:pic>
      <p:cxnSp>
        <p:nvCxnSpPr>
          <p:cNvPr id="11" name="Straight Connector 10">
            <a:extLst>
              <a:ext uri="{FF2B5EF4-FFF2-40B4-BE49-F238E27FC236}">
                <a16:creationId xmlns:a16="http://schemas.microsoft.com/office/drawing/2014/main" id="{1AA3C158-8B9E-4F0A-BA68-800B9FCE99A1}"/>
              </a:ext>
            </a:extLst>
          </p:cNvPr>
          <p:cNvCxnSpPr>
            <a:cxnSpLocks/>
            <a:stCxn id="9" idx="3"/>
            <a:endCxn id="8" idx="1"/>
          </p:cNvCxnSpPr>
          <p:nvPr/>
        </p:nvCxnSpPr>
        <p:spPr>
          <a:xfrm>
            <a:off x="1877521" y="4069104"/>
            <a:ext cx="1128438" cy="672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12" name="Graphic 11" descr="Wi-Fi with solid fill">
            <a:extLst>
              <a:ext uri="{FF2B5EF4-FFF2-40B4-BE49-F238E27FC236}">
                <a16:creationId xmlns:a16="http://schemas.microsoft.com/office/drawing/2014/main" id="{B5B497C9-DA2F-48CF-973C-B586605EF0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989309" y="3662196"/>
            <a:ext cx="813814" cy="813814"/>
          </a:xfrm>
          <a:prstGeom prst="rect">
            <a:avLst/>
          </a:prstGeom>
        </p:spPr>
      </p:pic>
      <p:sp>
        <p:nvSpPr>
          <p:cNvPr id="13" name="Cloud 12">
            <a:extLst>
              <a:ext uri="{FF2B5EF4-FFF2-40B4-BE49-F238E27FC236}">
                <a16:creationId xmlns:a16="http://schemas.microsoft.com/office/drawing/2014/main" id="{5D116B73-9E1A-4501-95EE-0204043B04F1}"/>
              </a:ext>
            </a:extLst>
          </p:cNvPr>
          <p:cNvSpPr/>
          <p:nvPr/>
        </p:nvSpPr>
        <p:spPr>
          <a:xfrm>
            <a:off x="5107788" y="3505202"/>
            <a:ext cx="1804641" cy="1150259"/>
          </a:xfrm>
          <a:prstGeom prst="cloud">
            <a:avLst/>
          </a:prstGeom>
          <a:solidFill>
            <a:srgbClr val="0065A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endParaRPr lang="en-US" dirty="0">
              <a:solidFill>
                <a:schemeClr val="bg1"/>
              </a:solidFill>
              <a:latin typeface="Times New Roman" panose="02020603050405020304" pitchFamily="18" charset="0"/>
              <a:ea typeface="Times New Roman" panose="02020603050405020304" pitchFamily="18" charset="0"/>
            </a:endParaRPr>
          </a:p>
          <a:p>
            <a:pPr marL="0" marR="0" algn="ctr">
              <a:spcBef>
                <a:spcPts val="0"/>
              </a:spcBef>
              <a:spcAft>
                <a:spcPts val="0"/>
              </a:spcAft>
            </a:pPr>
            <a:endParaRPr lang="en-US" dirty="0">
              <a:solidFill>
                <a:schemeClr val="bg1"/>
              </a:solidFill>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BDA94ECB-DDA4-494D-A099-4F97574628B3}"/>
              </a:ext>
            </a:extLst>
          </p:cNvPr>
          <p:cNvCxnSpPr>
            <a:cxnSpLocks/>
            <a:stCxn id="8" idx="3"/>
            <a:endCxn id="13" idx="2"/>
          </p:cNvCxnSpPr>
          <p:nvPr/>
        </p:nvCxnSpPr>
        <p:spPr>
          <a:xfrm>
            <a:off x="4351467" y="4075829"/>
            <a:ext cx="761919" cy="450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5BFABE-3E9B-463B-9AEF-312821D511F8}"/>
              </a:ext>
            </a:extLst>
          </p:cNvPr>
          <p:cNvCxnSpPr>
            <a:cxnSpLocks/>
            <a:stCxn id="13" idx="0"/>
            <a:endCxn id="16" idx="1"/>
          </p:cNvCxnSpPr>
          <p:nvPr/>
        </p:nvCxnSpPr>
        <p:spPr>
          <a:xfrm flipV="1">
            <a:off x="6910925" y="4069103"/>
            <a:ext cx="730388" cy="1122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4439B09-27B6-44A1-86E0-5F8AAA500A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1313" y="3662195"/>
            <a:ext cx="1345508" cy="813815"/>
          </a:xfrm>
          <a:prstGeom prst="rect">
            <a:avLst/>
          </a:prstGeom>
          <a:noFill/>
          <a:ln>
            <a:noFill/>
          </a:ln>
        </p:spPr>
      </p:pic>
      <p:pic>
        <p:nvPicPr>
          <p:cNvPr id="17" name="Graphic 16" descr="Computer outline">
            <a:extLst>
              <a:ext uri="{FF2B5EF4-FFF2-40B4-BE49-F238E27FC236}">
                <a16:creationId xmlns:a16="http://schemas.microsoft.com/office/drawing/2014/main" id="{2DF69251-4D00-409E-9C86-FB54DD63C4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4551" y="3475380"/>
            <a:ext cx="1182608" cy="1182608"/>
          </a:xfrm>
          <a:prstGeom prst="rect">
            <a:avLst/>
          </a:prstGeom>
        </p:spPr>
      </p:pic>
      <p:cxnSp>
        <p:nvCxnSpPr>
          <p:cNvPr id="18" name="Straight Connector 17">
            <a:extLst>
              <a:ext uri="{FF2B5EF4-FFF2-40B4-BE49-F238E27FC236}">
                <a16:creationId xmlns:a16="http://schemas.microsoft.com/office/drawing/2014/main" id="{178DE8FC-C5B9-4E52-9207-FD4B538822D7}"/>
              </a:ext>
            </a:extLst>
          </p:cNvPr>
          <p:cNvCxnSpPr>
            <a:cxnSpLocks/>
            <a:stCxn id="16" idx="3"/>
            <a:endCxn id="17" idx="1"/>
          </p:cNvCxnSpPr>
          <p:nvPr/>
        </p:nvCxnSpPr>
        <p:spPr>
          <a:xfrm flipV="1">
            <a:off x="8986821" y="4066684"/>
            <a:ext cx="1047730" cy="241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19" name="Graphic 18" descr="Wi-Fi with solid fill">
            <a:extLst>
              <a:ext uri="{FF2B5EF4-FFF2-40B4-BE49-F238E27FC236}">
                <a16:creationId xmlns:a16="http://schemas.microsoft.com/office/drawing/2014/main" id="{6DD5B8F9-E8A3-42B3-81A7-7AFB14F13D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197133" y="3659777"/>
            <a:ext cx="813814" cy="813814"/>
          </a:xfrm>
          <a:prstGeom prst="rect">
            <a:avLst/>
          </a:prstGeom>
        </p:spPr>
      </p:pic>
      <p:sp>
        <p:nvSpPr>
          <p:cNvPr id="20" name="Cylinder 19">
            <a:extLst>
              <a:ext uri="{FF2B5EF4-FFF2-40B4-BE49-F238E27FC236}">
                <a16:creationId xmlns:a16="http://schemas.microsoft.com/office/drawing/2014/main" id="{57BED0D1-9BD1-4A95-91E1-EDCA19E9989C}"/>
              </a:ext>
            </a:extLst>
          </p:cNvPr>
          <p:cNvSpPr/>
          <p:nvPr/>
        </p:nvSpPr>
        <p:spPr>
          <a:xfrm rot="5400000">
            <a:off x="5836500" y="2432207"/>
            <a:ext cx="292931" cy="3291258"/>
          </a:xfrm>
          <a:prstGeom prst="can">
            <a:avLst/>
          </a:prstGeom>
          <a:solidFill>
            <a:schemeClr val="bg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B6CAB91-FB66-46CA-A057-E407D8BFD2AC}"/>
              </a:ext>
            </a:extLst>
          </p:cNvPr>
          <p:cNvSpPr txBox="1"/>
          <p:nvPr/>
        </p:nvSpPr>
        <p:spPr>
          <a:xfrm>
            <a:off x="5280836" y="3895856"/>
            <a:ext cx="1404257" cy="369332"/>
          </a:xfrm>
          <a:prstGeom prst="rect">
            <a:avLst/>
          </a:prstGeom>
          <a:noFill/>
        </p:spPr>
        <p:txBody>
          <a:bodyPr wrap="square" rtlCol="0">
            <a:spAutoFit/>
          </a:bodyPr>
          <a:lstStyle/>
          <a:p>
            <a:r>
              <a:rPr lang="en-US" dirty="0"/>
              <a:t>PPP tunnel</a:t>
            </a:r>
          </a:p>
        </p:txBody>
      </p:sp>
      <p:sp>
        <p:nvSpPr>
          <p:cNvPr id="22" name="TextBox 21">
            <a:extLst>
              <a:ext uri="{FF2B5EF4-FFF2-40B4-BE49-F238E27FC236}">
                <a16:creationId xmlns:a16="http://schemas.microsoft.com/office/drawing/2014/main" id="{FDCBA200-8E8E-4179-9729-29F56670C763}"/>
              </a:ext>
            </a:extLst>
          </p:cNvPr>
          <p:cNvSpPr txBox="1"/>
          <p:nvPr/>
        </p:nvSpPr>
        <p:spPr>
          <a:xfrm>
            <a:off x="5279004" y="3580490"/>
            <a:ext cx="1404257" cy="369332"/>
          </a:xfrm>
          <a:prstGeom prst="rect">
            <a:avLst/>
          </a:prstGeom>
          <a:noFill/>
        </p:spPr>
        <p:txBody>
          <a:bodyPr wrap="square" rtlCol="0">
            <a:spAutoFit/>
          </a:bodyPr>
          <a:lstStyle/>
          <a:p>
            <a:pPr marL="0" marR="0" algn="ctr">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Internet</a:t>
            </a:r>
          </a:p>
        </p:txBody>
      </p:sp>
      <p:sp>
        <p:nvSpPr>
          <p:cNvPr id="23" name="TextBox 22">
            <a:extLst>
              <a:ext uri="{FF2B5EF4-FFF2-40B4-BE49-F238E27FC236}">
                <a16:creationId xmlns:a16="http://schemas.microsoft.com/office/drawing/2014/main" id="{1B1A758E-F027-4F44-A4B9-DD5D76921354}"/>
              </a:ext>
            </a:extLst>
          </p:cNvPr>
          <p:cNvSpPr txBox="1"/>
          <p:nvPr/>
        </p:nvSpPr>
        <p:spPr>
          <a:xfrm>
            <a:off x="719345" y="4424445"/>
            <a:ext cx="1543905" cy="369332"/>
          </a:xfrm>
          <a:prstGeom prst="rect">
            <a:avLst/>
          </a:prstGeom>
          <a:noFill/>
        </p:spPr>
        <p:txBody>
          <a:bodyPr wrap="square" rtlCol="0">
            <a:spAutoFit/>
          </a:bodyPr>
          <a:lstStyle/>
          <a:p>
            <a:r>
              <a:rPr lang="en-US" dirty="0">
                <a:solidFill>
                  <a:schemeClr val="bg1"/>
                </a:solidFill>
              </a:rPr>
              <a:t>User A </a:t>
            </a:r>
          </a:p>
        </p:txBody>
      </p:sp>
      <p:sp>
        <p:nvSpPr>
          <p:cNvPr id="24" name="TextBox 23">
            <a:extLst>
              <a:ext uri="{FF2B5EF4-FFF2-40B4-BE49-F238E27FC236}">
                <a16:creationId xmlns:a16="http://schemas.microsoft.com/office/drawing/2014/main" id="{C3DDD382-70FF-4002-95D8-D38664FF0E9D}"/>
              </a:ext>
            </a:extLst>
          </p:cNvPr>
          <p:cNvSpPr txBox="1"/>
          <p:nvPr/>
        </p:nvSpPr>
        <p:spPr>
          <a:xfrm>
            <a:off x="10096976" y="4424445"/>
            <a:ext cx="1543905" cy="369332"/>
          </a:xfrm>
          <a:prstGeom prst="rect">
            <a:avLst/>
          </a:prstGeom>
          <a:noFill/>
        </p:spPr>
        <p:txBody>
          <a:bodyPr wrap="square" rtlCol="0">
            <a:spAutoFit/>
          </a:bodyPr>
          <a:lstStyle/>
          <a:p>
            <a:r>
              <a:rPr lang="en-US" dirty="0">
                <a:solidFill>
                  <a:schemeClr val="bg1"/>
                </a:solidFill>
              </a:rPr>
              <a:t>User B </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Ingress Phase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03183" y="1546396"/>
            <a:ext cx="7003704" cy="2516646"/>
          </a:xfrm>
        </p:spPr>
        <p:txBody>
          <a:bodyPr>
            <a:normAutofit/>
          </a:bodyPr>
          <a:lstStyle/>
          <a:p>
            <a:pPr>
              <a:spcBef>
                <a:spcPts val="0"/>
              </a:spcBef>
            </a:pPr>
            <a:r>
              <a:rPr lang="en-US" dirty="0"/>
              <a:t>After the packet is accepted in the parsing phase, it enters the ingress phase.</a:t>
            </a:r>
          </a:p>
          <a:p>
            <a:pPr>
              <a:spcBef>
                <a:spcPts val="0"/>
              </a:spcBef>
            </a:pPr>
            <a:r>
              <a:rPr lang="en-US" dirty="0"/>
              <a:t>Given a parsed packet, we need to decide what to do with it based on its source IP address and its destination IP address.</a:t>
            </a:r>
            <a:br>
              <a:rPr lang="en-US" dirty="0"/>
            </a:br>
            <a:r>
              <a:rPr lang="en-US" dirty="0"/>
              <a:t>Main cases:</a:t>
            </a:r>
          </a:p>
          <a:p>
            <a:pPr lvl="1">
              <a:spcBef>
                <a:spcPts val="0"/>
              </a:spcBef>
            </a:pPr>
            <a:r>
              <a:rPr lang="en-US" dirty="0"/>
              <a:t>The destination IP is in the other switch subnet.</a:t>
            </a:r>
          </a:p>
          <a:p>
            <a:pPr lvl="1">
              <a:spcBef>
                <a:spcPts val="0"/>
              </a:spcBef>
            </a:pPr>
            <a:r>
              <a:rPr lang="en-US" dirty="0"/>
              <a:t>The source IP is the other switch IP.</a:t>
            </a:r>
          </a:p>
          <a:p>
            <a:pPr lvl="1">
              <a:spcBef>
                <a:spcPts val="0"/>
              </a:spcBef>
            </a:pPr>
            <a:r>
              <a:rPr lang="en-US" dirty="0"/>
              <a:t>Otherwise</a:t>
            </a:r>
            <a:br>
              <a:rPr lang="en-US" dirty="0"/>
            </a:br>
            <a:endParaRPr lang="en-US" dirty="0"/>
          </a:p>
          <a:p>
            <a:pPr>
              <a:spcBef>
                <a:spcPts val="0"/>
              </a:spcBef>
            </a:pPr>
            <a:endParaRPr lang="en-US" dirty="0">
              <a:cs typeface="Arial" panose="020B0604020202020204" pitchFamily="34" charset="0"/>
            </a:endParaRPr>
          </a:p>
        </p:txBody>
      </p:sp>
      <p:graphicFrame>
        <p:nvGraphicFramePr>
          <p:cNvPr id="7" name="Table 6">
            <a:extLst>
              <a:ext uri="{FF2B5EF4-FFF2-40B4-BE49-F238E27FC236}">
                <a16:creationId xmlns:a16="http://schemas.microsoft.com/office/drawing/2014/main" id="{06C92F05-646F-4AC3-B2F2-23CFA5E75433}"/>
              </a:ext>
            </a:extLst>
          </p:cNvPr>
          <p:cNvGraphicFramePr>
            <a:graphicFrameLocks noGrp="1"/>
          </p:cNvGraphicFramePr>
          <p:nvPr>
            <p:extLst>
              <p:ext uri="{D42A27DB-BD31-4B8C-83A1-F6EECF244321}">
                <p14:modId xmlns:p14="http://schemas.microsoft.com/office/powerpoint/2010/main" val="1849516231"/>
              </p:ext>
            </p:extLst>
          </p:nvPr>
        </p:nvGraphicFramePr>
        <p:xfrm>
          <a:off x="691896" y="4316720"/>
          <a:ext cx="11029460" cy="651881"/>
        </p:xfrm>
        <a:graphic>
          <a:graphicData uri="http://schemas.openxmlformats.org/drawingml/2006/table">
            <a:tbl>
              <a:tblPr/>
              <a:tblGrid>
                <a:gridCol w="1378683">
                  <a:extLst>
                    <a:ext uri="{9D8B030D-6E8A-4147-A177-3AD203B41FA5}">
                      <a16:colId xmlns:a16="http://schemas.microsoft.com/office/drawing/2014/main" val="187084129"/>
                    </a:ext>
                  </a:extLst>
                </a:gridCol>
                <a:gridCol w="1378683">
                  <a:extLst>
                    <a:ext uri="{9D8B030D-6E8A-4147-A177-3AD203B41FA5}">
                      <a16:colId xmlns:a16="http://schemas.microsoft.com/office/drawing/2014/main" val="2215008660"/>
                    </a:ext>
                  </a:extLst>
                </a:gridCol>
                <a:gridCol w="1378683">
                  <a:extLst>
                    <a:ext uri="{9D8B030D-6E8A-4147-A177-3AD203B41FA5}">
                      <a16:colId xmlns:a16="http://schemas.microsoft.com/office/drawing/2014/main" val="3318331907"/>
                    </a:ext>
                  </a:extLst>
                </a:gridCol>
                <a:gridCol w="1378683">
                  <a:extLst>
                    <a:ext uri="{9D8B030D-6E8A-4147-A177-3AD203B41FA5}">
                      <a16:colId xmlns:a16="http://schemas.microsoft.com/office/drawing/2014/main" val="2386407278"/>
                    </a:ext>
                  </a:extLst>
                </a:gridCol>
                <a:gridCol w="1378681">
                  <a:extLst>
                    <a:ext uri="{9D8B030D-6E8A-4147-A177-3AD203B41FA5}">
                      <a16:colId xmlns:a16="http://schemas.microsoft.com/office/drawing/2014/main" val="236000129"/>
                    </a:ext>
                  </a:extLst>
                </a:gridCol>
                <a:gridCol w="1378683">
                  <a:extLst>
                    <a:ext uri="{9D8B030D-6E8A-4147-A177-3AD203B41FA5}">
                      <a16:colId xmlns:a16="http://schemas.microsoft.com/office/drawing/2014/main" val="2627137262"/>
                    </a:ext>
                  </a:extLst>
                </a:gridCol>
                <a:gridCol w="1378681">
                  <a:extLst>
                    <a:ext uri="{9D8B030D-6E8A-4147-A177-3AD203B41FA5}">
                      <a16:colId xmlns:a16="http://schemas.microsoft.com/office/drawing/2014/main" val="1662709377"/>
                    </a:ext>
                  </a:extLst>
                </a:gridCol>
                <a:gridCol w="1378683">
                  <a:extLst>
                    <a:ext uri="{9D8B030D-6E8A-4147-A177-3AD203B41FA5}">
                      <a16:colId xmlns:a16="http://schemas.microsoft.com/office/drawing/2014/main" val="3716888983"/>
                    </a:ext>
                  </a:extLst>
                </a:gridCol>
              </a:tblGrid>
              <a:tr h="651881">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mpd="sng">
                      <a:solidFill>
                        <a:srgbClr val="47C3D3"/>
                      </a:solidFill>
                      <a:prstDash val="soli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9" name="Text Placeholder 18">
            <a:extLst>
              <a:ext uri="{FF2B5EF4-FFF2-40B4-BE49-F238E27FC236}">
                <a16:creationId xmlns:a16="http://schemas.microsoft.com/office/drawing/2014/main" id="{F45A1DE5-B08E-4FC1-A75F-BDAF15C698B6}"/>
              </a:ext>
            </a:extLst>
          </p:cNvPr>
          <p:cNvSpPr txBox="1">
            <a:spLocks/>
          </p:cNvSpPr>
          <p:nvPr/>
        </p:nvSpPr>
        <p:spPr>
          <a:xfrm>
            <a:off x="4622435" y="451450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10" name="Text Placeholder 18">
            <a:extLst>
              <a:ext uri="{FF2B5EF4-FFF2-40B4-BE49-F238E27FC236}">
                <a16:creationId xmlns:a16="http://schemas.microsoft.com/office/drawing/2014/main" id="{38C2E20F-32A8-48B7-9488-1A324BD10E58}"/>
              </a:ext>
            </a:extLst>
          </p:cNvPr>
          <p:cNvSpPr txBox="1">
            <a:spLocks/>
          </p:cNvSpPr>
          <p:nvPr/>
        </p:nvSpPr>
        <p:spPr>
          <a:xfrm>
            <a:off x="5974814" y="450970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Protocol</a:t>
            </a:r>
          </a:p>
        </p:txBody>
      </p:sp>
      <p:sp>
        <p:nvSpPr>
          <p:cNvPr id="11" name="Text Placeholder 18">
            <a:extLst>
              <a:ext uri="{FF2B5EF4-FFF2-40B4-BE49-F238E27FC236}">
                <a16:creationId xmlns:a16="http://schemas.microsoft.com/office/drawing/2014/main" id="{D7ED8393-A122-4E79-A5A8-8A6EF5945063}"/>
              </a:ext>
            </a:extLst>
          </p:cNvPr>
          <p:cNvSpPr txBox="1">
            <a:spLocks/>
          </p:cNvSpPr>
          <p:nvPr/>
        </p:nvSpPr>
        <p:spPr>
          <a:xfrm>
            <a:off x="7377346" y="450970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
        <p:nvSpPr>
          <p:cNvPr id="14" name="Text Placeholder 18">
            <a:extLst>
              <a:ext uri="{FF2B5EF4-FFF2-40B4-BE49-F238E27FC236}">
                <a16:creationId xmlns:a16="http://schemas.microsoft.com/office/drawing/2014/main" id="{6800782C-F962-4705-938F-B3C080F89315}"/>
              </a:ext>
            </a:extLst>
          </p:cNvPr>
          <p:cNvSpPr txBox="1">
            <a:spLocks/>
          </p:cNvSpPr>
          <p:nvPr/>
        </p:nvSpPr>
        <p:spPr>
          <a:xfrm>
            <a:off x="8725734" y="4530308"/>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FCS</a:t>
            </a:r>
          </a:p>
        </p:txBody>
      </p:sp>
      <p:sp>
        <p:nvSpPr>
          <p:cNvPr id="15" name="Text Placeholder 18">
            <a:extLst>
              <a:ext uri="{FF2B5EF4-FFF2-40B4-BE49-F238E27FC236}">
                <a16:creationId xmlns:a16="http://schemas.microsoft.com/office/drawing/2014/main" id="{2C396F97-0543-4633-9E62-19915C9A960D}"/>
              </a:ext>
            </a:extLst>
          </p:cNvPr>
          <p:cNvSpPr txBox="1">
            <a:spLocks/>
          </p:cNvSpPr>
          <p:nvPr/>
        </p:nvSpPr>
        <p:spPr>
          <a:xfrm>
            <a:off x="10182411" y="450743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16" name="Text Placeholder 18">
            <a:extLst>
              <a:ext uri="{FF2B5EF4-FFF2-40B4-BE49-F238E27FC236}">
                <a16:creationId xmlns:a16="http://schemas.microsoft.com/office/drawing/2014/main" id="{5E83248F-8EEA-42BD-9178-8AB520B2FBE6}"/>
              </a:ext>
            </a:extLst>
          </p:cNvPr>
          <p:cNvSpPr txBox="1">
            <a:spLocks/>
          </p:cNvSpPr>
          <p:nvPr/>
        </p:nvSpPr>
        <p:spPr>
          <a:xfrm>
            <a:off x="3276251" y="449833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UDP</a:t>
            </a:r>
          </a:p>
        </p:txBody>
      </p:sp>
      <p:sp>
        <p:nvSpPr>
          <p:cNvPr id="17" name="Text Placeholder 18">
            <a:extLst>
              <a:ext uri="{FF2B5EF4-FFF2-40B4-BE49-F238E27FC236}">
                <a16:creationId xmlns:a16="http://schemas.microsoft.com/office/drawing/2014/main" id="{9E76653D-D7D3-4930-9A8C-C003A9F1FB36}"/>
              </a:ext>
            </a:extLst>
          </p:cNvPr>
          <p:cNvSpPr txBox="1">
            <a:spLocks/>
          </p:cNvSpPr>
          <p:nvPr/>
        </p:nvSpPr>
        <p:spPr>
          <a:xfrm>
            <a:off x="1882863" y="4521872"/>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IP</a:t>
            </a:r>
          </a:p>
        </p:txBody>
      </p:sp>
      <p:sp>
        <p:nvSpPr>
          <p:cNvPr id="18" name="Text Placeholder 18">
            <a:extLst>
              <a:ext uri="{FF2B5EF4-FFF2-40B4-BE49-F238E27FC236}">
                <a16:creationId xmlns:a16="http://schemas.microsoft.com/office/drawing/2014/main" id="{BC74E593-263B-48FD-B38D-AAA7558E7CBC}"/>
              </a:ext>
            </a:extLst>
          </p:cNvPr>
          <p:cNvSpPr txBox="1">
            <a:spLocks/>
          </p:cNvSpPr>
          <p:nvPr/>
        </p:nvSpPr>
        <p:spPr>
          <a:xfrm>
            <a:off x="417042" y="4537230"/>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Ethernet</a:t>
            </a:r>
          </a:p>
        </p:txBody>
      </p:sp>
    </p:spTree>
    <p:extLst>
      <p:ext uri="{BB962C8B-B14F-4D97-AF65-F5344CB8AC3E}">
        <p14:creationId xmlns:p14="http://schemas.microsoft.com/office/powerpoint/2010/main" val="19048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P spid="15"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De-Parsing Phase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03183" y="1546396"/>
            <a:ext cx="7003704" cy="2395876"/>
          </a:xfrm>
        </p:spPr>
        <p:txBody>
          <a:bodyPr>
            <a:normAutofit lnSpcReduction="10000"/>
          </a:bodyPr>
          <a:lstStyle/>
          <a:p>
            <a:r>
              <a:rPr lang="en-US" dirty="0"/>
              <a:t>Once the packet and all the required headers are ready, all is left to do is to retransmit the packet with the right headers.</a:t>
            </a:r>
          </a:p>
          <a:p>
            <a:pPr>
              <a:spcBef>
                <a:spcPts val="0"/>
              </a:spcBef>
            </a:pPr>
            <a:r>
              <a:rPr lang="en-US" dirty="0"/>
              <a:t>We decide which headers to transmit based on the (new) source IP address and its destination IP address.</a:t>
            </a:r>
            <a:br>
              <a:rPr lang="en-US" dirty="0"/>
            </a:br>
            <a:r>
              <a:rPr lang="en-US" dirty="0"/>
              <a:t>Main cases:</a:t>
            </a:r>
          </a:p>
          <a:p>
            <a:pPr lvl="1">
              <a:spcBef>
                <a:spcPts val="0"/>
              </a:spcBef>
            </a:pPr>
            <a:r>
              <a:rPr lang="en-US" dirty="0"/>
              <a:t>The destination IP is in the other switch subnet.</a:t>
            </a:r>
            <a:br>
              <a:rPr lang="en-US" dirty="0"/>
            </a:br>
            <a:r>
              <a:rPr lang="en-US" dirty="0"/>
              <a:t>Ethernet </a:t>
            </a:r>
            <a:r>
              <a:rPr lang="en-US" dirty="0">
                <a:sym typeface="Wingdings" panose="05000000000000000000" pitchFamily="2" charset="2"/>
              </a:rPr>
              <a:t></a:t>
            </a:r>
            <a:r>
              <a:rPr lang="en-US" dirty="0"/>
              <a:t> IPV4 </a:t>
            </a:r>
            <a:r>
              <a:rPr lang="en-US" dirty="0">
                <a:sym typeface="Wingdings" panose="05000000000000000000" pitchFamily="2" charset="2"/>
              </a:rPr>
              <a:t></a:t>
            </a:r>
            <a:r>
              <a:rPr lang="en-US" dirty="0"/>
              <a:t> UDP </a:t>
            </a:r>
            <a:r>
              <a:rPr lang="en-US" dirty="0">
                <a:sym typeface="Wingdings" panose="05000000000000000000" pitchFamily="2" charset="2"/>
              </a:rPr>
              <a:t></a:t>
            </a:r>
            <a:r>
              <a:rPr lang="en-US" dirty="0"/>
              <a:t> PPP</a:t>
            </a:r>
          </a:p>
          <a:p>
            <a:pPr lvl="1">
              <a:spcBef>
                <a:spcPts val="0"/>
              </a:spcBef>
            </a:pPr>
            <a:r>
              <a:rPr lang="en-US" dirty="0"/>
              <a:t>The source IP is the other switch IP.</a:t>
            </a:r>
          </a:p>
          <a:p>
            <a:pPr lvl="1">
              <a:spcBef>
                <a:spcPts val="0"/>
              </a:spcBef>
            </a:pPr>
            <a:r>
              <a:rPr lang="en-US" dirty="0"/>
              <a:t>Otherwise</a:t>
            </a:r>
            <a:br>
              <a:rPr lang="en-US" dirty="0"/>
            </a:br>
            <a:r>
              <a:rPr lang="en-US" dirty="0"/>
              <a:t>Ethernet </a:t>
            </a:r>
            <a:r>
              <a:rPr lang="en-US" dirty="0">
                <a:sym typeface="Wingdings" panose="05000000000000000000" pitchFamily="2" charset="2"/>
              </a:rPr>
              <a:t></a:t>
            </a:r>
            <a:r>
              <a:rPr lang="en-US" dirty="0"/>
              <a:t> IPV4</a:t>
            </a:r>
          </a:p>
          <a:p>
            <a:pPr lvl="1">
              <a:spcBef>
                <a:spcPts val="0"/>
              </a:spcBef>
            </a:pPr>
            <a:endParaRPr lang="en-US" dirty="0"/>
          </a:p>
          <a:p>
            <a:pPr lvl="1">
              <a:spcBef>
                <a:spcPts val="0"/>
              </a:spcBef>
            </a:pPr>
            <a:endParaRPr lang="en-US" dirty="0"/>
          </a:p>
          <a:p>
            <a:pPr>
              <a:spcBef>
                <a:spcPts val="0"/>
              </a:spcBef>
            </a:pPr>
            <a:endParaRPr lang="en-US" dirty="0">
              <a:cs typeface="Arial" panose="020B0604020202020204" pitchFamily="34" charset="0"/>
            </a:endParaRPr>
          </a:p>
        </p:txBody>
      </p:sp>
      <p:graphicFrame>
        <p:nvGraphicFramePr>
          <p:cNvPr id="7" name="Table 6">
            <a:extLst>
              <a:ext uri="{FF2B5EF4-FFF2-40B4-BE49-F238E27FC236}">
                <a16:creationId xmlns:a16="http://schemas.microsoft.com/office/drawing/2014/main" id="{06C92F05-646F-4AC3-B2F2-23CFA5E75433}"/>
              </a:ext>
            </a:extLst>
          </p:cNvPr>
          <p:cNvGraphicFramePr>
            <a:graphicFrameLocks noGrp="1"/>
          </p:cNvGraphicFramePr>
          <p:nvPr/>
        </p:nvGraphicFramePr>
        <p:xfrm>
          <a:off x="691896" y="4316720"/>
          <a:ext cx="11029460" cy="651881"/>
        </p:xfrm>
        <a:graphic>
          <a:graphicData uri="http://schemas.openxmlformats.org/drawingml/2006/table">
            <a:tbl>
              <a:tblPr/>
              <a:tblGrid>
                <a:gridCol w="1378683">
                  <a:extLst>
                    <a:ext uri="{9D8B030D-6E8A-4147-A177-3AD203B41FA5}">
                      <a16:colId xmlns:a16="http://schemas.microsoft.com/office/drawing/2014/main" val="187084129"/>
                    </a:ext>
                  </a:extLst>
                </a:gridCol>
                <a:gridCol w="1378683">
                  <a:extLst>
                    <a:ext uri="{9D8B030D-6E8A-4147-A177-3AD203B41FA5}">
                      <a16:colId xmlns:a16="http://schemas.microsoft.com/office/drawing/2014/main" val="2215008660"/>
                    </a:ext>
                  </a:extLst>
                </a:gridCol>
                <a:gridCol w="1378683">
                  <a:extLst>
                    <a:ext uri="{9D8B030D-6E8A-4147-A177-3AD203B41FA5}">
                      <a16:colId xmlns:a16="http://schemas.microsoft.com/office/drawing/2014/main" val="3318331907"/>
                    </a:ext>
                  </a:extLst>
                </a:gridCol>
                <a:gridCol w="1378683">
                  <a:extLst>
                    <a:ext uri="{9D8B030D-6E8A-4147-A177-3AD203B41FA5}">
                      <a16:colId xmlns:a16="http://schemas.microsoft.com/office/drawing/2014/main" val="2386407278"/>
                    </a:ext>
                  </a:extLst>
                </a:gridCol>
                <a:gridCol w="1378681">
                  <a:extLst>
                    <a:ext uri="{9D8B030D-6E8A-4147-A177-3AD203B41FA5}">
                      <a16:colId xmlns:a16="http://schemas.microsoft.com/office/drawing/2014/main" val="236000129"/>
                    </a:ext>
                  </a:extLst>
                </a:gridCol>
                <a:gridCol w="1378683">
                  <a:extLst>
                    <a:ext uri="{9D8B030D-6E8A-4147-A177-3AD203B41FA5}">
                      <a16:colId xmlns:a16="http://schemas.microsoft.com/office/drawing/2014/main" val="2627137262"/>
                    </a:ext>
                  </a:extLst>
                </a:gridCol>
                <a:gridCol w="1378681">
                  <a:extLst>
                    <a:ext uri="{9D8B030D-6E8A-4147-A177-3AD203B41FA5}">
                      <a16:colId xmlns:a16="http://schemas.microsoft.com/office/drawing/2014/main" val="1662709377"/>
                    </a:ext>
                  </a:extLst>
                </a:gridCol>
                <a:gridCol w="1378683">
                  <a:extLst>
                    <a:ext uri="{9D8B030D-6E8A-4147-A177-3AD203B41FA5}">
                      <a16:colId xmlns:a16="http://schemas.microsoft.com/office/drawing/2014/main" val="3716888983"/>
                    </a:ext>
                  </a:extLst>
                </a:gridCol>
              </a:tblGrid>
              <a:tr h="651881">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mpd="sng">
                      <a:solidFill>
                        <a:srgbClr val="47C3D3"/>
                      </a:solidFill>
                      <a:prstDash val="soli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ap="flat" cmpd="sng" algn="ctr">
                      <a:solidFill>
                        <a:srgbClr val="47C3D3"/>
                      </a:solidFill>
                      <a:prstDash val="solid"/>
                      <a:round/>
                      <a:headEnd type="none" w="med" len="med"/>
                      <a:tailEnd type="none" w="med" len="me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tc>
                  <a:txBody>
                    <a:bodyPr/>
                    <a:lstStyle/>
                    <a:p>
                      <a:endParaRPr lang="en-US" dirty="0"/>
                    </a:p>
                  </a:txBody>
                  <a:tcPr>
                    <a:lnL w="28575" cap="flat" cmpd="sng" algn="ctr">
                      <a:solidFill>
                        <a:srgbClr val="47C3D3"/>
                      </a:solidFill>
                      <a:prstDash val="solid"/>
                      <a:round/>
                      <a:headEnd type="none" w="med" len="med"/>
                      <a:tailEnd type="none" w="med" len="med"/>
                    </a:lnL>
                    <a:lnR w="28575" cmpd="sng">
                      <a:solidFill>
                        <a:srgbClr val="47C3D3"/>
                      </a:solidFill>
                      <a:prstDash val="solid"/>
                    </a:lnR>
                    <a:lnT w="28575" cap="flat" cmpd="sng" algn="ctr">
                      <a:solidFill>
                        <a:srgbClr val="47C3D3"/>
                      </a:solidFill>
                      <a:prstDash val="solid"/>
                      <a:round/>
                      <a:headEnd type="none" w="med" len="med"/>
                      <a:tailEnd type="none" w="med" len="med"/>
                    </a:lnT>
                    <a:lnB w="28575" cap="flat" cmpd="sng" algn="ctr">
                      <a:solidFill>
                        <a:srgbClr val="47C3D3"/>
                      </a:solidFill>
                      <a:prstDash val="solid"/>
                      <a:round/>
                      <a:headEnd type="none" w="med" len="med"/>
                      <a:tailEnd type="none" w="med" len="med"/>
                    </a:lnB>
                  </a:tcPr>
                </a:tc>
                <a:extLst>
                  <a:ext uri="{0D108BD9-81ED-4DB2-BD59-A6C34878D82A}">
                    <a16:rowId xmlns:a16="http://schemas.microsoft.com/office/drawing/2014/main" val="1473761130"/>
                  </a:ext>
                </a:extLst>
              </a:tr>
            </a:tbl>
          </a:graphicData>
        </a:graphic>
      </p:graphicFrame>
      <p:sp>
        <p:nvSpPr>
          <p:cNvPr id="9" name="Text Placeholder 18">
            <a:extLst>
              <a:ext uri="{FF2B5EF4-FFF2-40B4-BE49-F238E27FC236}">
                <a16:creationId xmlns:a16="http://schemas.microsoft.com/office/drawing/2014/main" id="{F45A1DE5-B08E-4FC1-A75F-BDAF15C698B6}"/>
              </a:ext>
            </a:extLst>
          </p:cNvPr>
          <p:cNvSpPr txBox="1">
            <a:spLocks/>
          </p:cNvSpPr>
          <p:nvPr/>
        </p:nvSpPr>
        <p:spPr>
          <a:xfrm>
            <a:off x="4622435" y="451450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10" name="Text Placeholder 18">
            <a:extLst>
              <a:ext uri="{FF2B5EF4-FFF2-40B4-BE49-F238E27FC236}">
                <a16:creationId xmlns:a16="http://schemas.microsoft.com/office/drawing/2014/main" id="{38C2E20F-32A8-48B7-9488-1A324BD10E58}"/>
              </a:ext>
            </a:extLst>
          </p:cNvPr>
          <p:cNvSpPr txBox="1">
            <a:spLocks/>
          </p:cNvSpPr>
          <p:nvPr/>
        </p:nvSpPr>
        <p:spPr>
          <a:xfrm>
            <a:off x="5974814" y="450970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Protocol</a:t>
            </a:r>
          </a:p>
        </p:txBody>
      </p:sp>
      <p:sp>
        <p:nvSpPr>
          <p:cNvPr id="11" name="Text Placeholder 18">
            <a:extLst>
              <a:ext uri="{FF2B5EF4-FFF2-40B4-BE49-F238E27FC236}">
                <a16:creationId xmlns:a16="http://schemas.microsoft.com/office/drawing/2014/main" id="{D7ED8393-A122-4E79-A5A8-8A6EF5945063}"/>
              </a:ext>
            </a:extLst>
          </p:cNvPr>
          <p:cNvSpPr txBox="1">
            <a:spLocks/>
          </p:cNvSpPr>
          <p:nvPr/>
        </p:nvSpPr>
        <p:spPr>
          <a:xfrm>
            <a:off x="7377346" y="450970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Payload</a:t>
            </a:r>
          </a:p>
        </p:txBody>
      </p:sp>
      <p:sp>
        <p:nvSpPr>
          <p:cNvPr id="14" name="Text Placeholder 18">
            <a:extLst>
              <a:ext uri="{FF2B5EF4-FFF2-40B4-BE49-F238E27FC236}">
                <a16:creationId xmlns:a16="http://schemas.microsoft.com/office/drawing/2014/main" id="{6800782C-F962-4705-938F-B3C080F89315}"/>
              </a:ext>
            </a:extLst>
          </p:cNvPr>
          <p:cNvSpPr txBox="1">
            <a:spLocks/>
          </p:cNvSpPr>
          <p:nvPr/>
        </p:nvSpPr>
        <p:spPr>
          <a:xfrm>
            <a:off x="8725734" y="4530308"/>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FCS</a:t>
            </a:r>
          </a:p>
        </p:txBody>
      </p:sp>
      <p:sp>
        <p:nvSpPr>
          <p:cNvPr id="15" name="Text Placeholder 18">
            <a:extLst>
              <a:ext uri="{FF2B5EF4-FFF2-40B4-BE49-F238E27FC236}">
                <a16:creationId xmlns:a16="http://schemas.microsoft.com/office/drawing/2014/main" id="{2C396F97-0543-4633-9E62-19915C9A960D}"/>
              </a:ext>
            </a:extLst>
          </p:cNvPr>
          <p:cNvSpPr txBox="1">
            <a:spLocks/>
          </p:cNvSpPr>
          <p:nvPr/>
        </p:nvSpPr>
        <p:spPr>
          <a:xfrm>
            <a:off x="10182411" y="4507434"/>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Flag</a:t>
            </a:r>
          </a:p>
        </p:txBody>
      </p:sp>
      <p:sp>
        <p:nvSpPr>
          <p:cNvPr id="16" name="Text Placeholder 18">
            <a:extLst>
              <a:ext uri="{FF2B5EF4-FFF2-40B4-BE49-F238E27FC236}">
                <a16:creationId xmlns:a16="http://schemas.microsoft.com/office/drawing/2014/main" id="{5E83248F-8EEA-42BD-9178-8AB520B2FBE6}"/>
              </a:ext>
            </a:extLst>
          </p:cNvPr>
          <p:cNvSpPr txBox="1">
            <a:spLocks/>
          </p:cNvSpPr>
          <p:nvPr/>
        </p:nvSpPr>
        <p:spPr>
          <a:xfrm>
            <a:off x="3276251" y="4498333"/>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UDP</a:t>
            </a:r>
          </a:p>
        </p:txBody>
      </p:sp>
      <p:sp>
        <p:nvSpPr>
          <p:cNvPr id="17" name="Text Placeholder 18">
            <a:extLst>
              <a:ext uri="{FF2B5EF4-FFF2-40B4-BE49-F238E27FC236}">
                <a16:creationId xmlns:a16="http://schemas.microsoft.com/office/drawing/2014/main" id="{9E76653D-D7D3-4930-9A8C-C003A9F1FB36}"/>
              </a:ext>
            </a:extLst>
          </p:cNvPr>
          <p:cNvSpPr txBox="1">
            <a:spLocks/>
          </p:cNvSpPr>
          <p:nvPr/>
        </p:nvSpPr>
        <p:spPr>
          <a:xfrm>
            <a:off x="1882863" y="4521872"/>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IP</a:t>
            </a:r>
          </a:p>
        </p:txBody>
      </p:sp>
      <p:sp>
        <p:nvSpPr>
          <p:cNvPr id="18" name="Text Placeholder 18">
            <a:extLst>
              <a:ext uri="{FF2B5EF4-FFF2-40B4-BE49-F238E27FC236}">
                <a16:creationId xmlns:a16="http://schemas.microsoft.com/office/drawing/2014/main" id="{BC74E593-263B-48FD-B38D-AAA7558E7CBC}"/>
              </a:ext>
            </a:extLst>
          </p:cNvPr>
          <p:cNvSpPr txBox="1">
            <a:spLocks/>
          </p:cNvSpPr>
          <p:nvPr/>
        </p:nvSpPr>
        <p:spPr>
          <a:xfrm>
            <a:off x="417042" y="4537230"/>
            <a:ext cx="1776139" cy="47937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Ethernet</a:t>
            </a:r>
          </a:p>
        </p:txBody>
      </p:sp>
    </p:spTree>
    <p:extLst>
      <p:ext uri="{BB962C8B-B14F-4D97-AF65-F5344CB8AC3E}">
        <p14:creationId xmlns:p14="http://schemas.microsoft.com/office/powerpoint/2010/main" val="408112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Challenges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339477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Challenge1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03183" y="1511892"/>
            <a:ext cx="7003704" cy="2104145"/>
          </a:xfrm>
        </p:spPr>
        <p:txBody>
          <a:bodyPr/>
          <a:lstStyle/>
          <a:p>
            <a:pPr marL="228600" marR="0">
              <a:spcBef>
                <a:spcPts val="0"/>
              </a:spcBef>
              <a:spcAft>
                <a:spcPts val="0"/>
              </a:spcAft>
            </a:pPr>
            <a:r>
              <a:rPr lang="en-US" dirty="0">
                <a:cs typeface="Arial" panose="020B0604020202020204" pitchFamily="34" charset="0"/>
              </a:rPr>
              <a:t>Every PPP packet including data and control messages, must be sent throughout the internet.</a:t>
            </a:r>
          </a:p>
          <a:p>
            <a:r>
              <a:rPr lang="en-US" dirty="0">
                <a:cs typeface="Arial" panose="020B0604020202020204" pitchFamily="34" charset="0"/>
              </a:rPr>
              <a:t>The routers throughout the routing path do not recognize the PPP protocol, and since it is implemented in Layer 2, the routers don’t know how to decode the headers of the packet and to get the packet destination.</a:t>
            </a:r>
          </a:p>
          <a:p>
            <a:endParaRPr lang="en-US" dirty="0"/>
          </a:p>
        </p:txBody>
      </p:sp>
      <p:sp>
        <p:nvSpPr>
          <p:cNvPr id="12" name="Title 3">
            <a:extLst>
              <a:ext uri="{FF2B5EF4-FFF2-40B4-BE49-F238E27FC236}">
                <a16:creationId xmlns:a16="http://schemas.microsoft.com/office/drawing/2014/main" id="{3383D145-A72A-4980-BE31-D93F804D5AD8}"/>
              </a:ext>
            </a:extLst>
          </p:cNvPr>
          <p:cNvSpPr txBox="1">
            <a:spLocks/>
          </p:cNvSpPr>
          <p:nvPr/>
        </p:nvSpPr>
        <p:spPr>
          <a:xfrm>
            <a:off x="444500" y="3429000"/>
            <a:ext cx="11214100"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First attempt: </a:t>
            </a:r>
          </a:p>
        </p:txBody>
      </p:sp>
      <p:sp>
        <p:nvSpPr>
          <p:cNvPr id="13" name="Text Placeholder 7">
            <a:extLst>
              <a:ext uri="{FF2B5EF4-FFF2-40B4-BE49-F238E27FC236}">
                <a16:creationId xmlns:a16="http://schemas.microsoft.com/office/drawing/2014/main" id="{D52D5604-7D14-425C-8818-210670A681B1}"/>
              </a:ext>
            </a:extLst>
          </p:cNvPr>
          <p:cNvSpPr txBox="1">
            <a:spLocks/>
          </p:cNvSpPr>
          <p:nvPr/>
        </p:nvSpPr>
        <p:spPr>
          <a:xfrm>
            <a:off x="303183" y="3822336"/>
            <a:ext cx="7003704" cy="2104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cs typeface="Arial" panose="020B0604020202020204" pitchFamily="34" charset="0"/>
              </a:rPr>
              <a:t>Using L2tp protocol – L2 tunneling protocol is used to carry almost any Layer 2 data across the network, using UDP.   </a:t>
            </a:r>
          </a:p>
          <a:p>
            <a:pPr>
              <a:spcBef>
                <a:spcPts val="0"/>
              </a:spcBef>
            </a:pPr>
            <a:endParaRPr lang="en-US" dirty="0">
              <a:cs typeface="Arial" panose="020B0604020202020204" pitchFamily="34" charset="0"/>
            </a:endParaRPr>
          </a:p>
          <a:p>
            <a:pPr>
              <a:spcBef>
                <a:spcPts val="0"/>
              </a:spcBef>
            </a:pPr>
            <a:r>
              <a:rPr lang="en-US" dirty="0">
                <a:cs typeface="Arial" panose="020B0604020202020204" pitchFamily="34" charset="0"/>
              </a:rPr>
              <a:t>L2tp encapsulates the PPP packet and forward it from the LAC (The switch in the remote network) to the LNS (The switch in the private network).</a:t>
            </a:r>
          </a:p>
          <a:p>
            <a:pPr marL="0" indent="0">
              <a:buNone/>
            </a:pPr>
            <a:endParaRPr lang="en-US" dirty="0"/>
          </a:p>
        </p:txBody>
      </p:sp>
      <p:pic>
        <p:nvPicPr>
          <p:cNvPr id="15" name="Graphic 14" descr="Dumbbell outline">
            <a:extLst>
              <a:ext uri="{FF2B5EF4-FFF2-40B4-BE49-F238E27FC236}">
                <a16:creationId xmlns:a16="http://schemas.microsoft.com/office/drawing/2014/main" id="{DF89B388-29B7-415B-8976-507FFC9B69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335949">
            <a:off x="8222924" y="2636259"/>
            <a:ext cx="1205956" cy="1205956"/>
          </a:xfrm>
          <a:prstGeom prst="rect">
            <a:avLst/>
          </a:prstGeom>
        </p:spPr>
      </p:pic>
    </p:spTree>
    <p:extLst>
      <p:ext uri="{BB962C8B-B14F-4D97-AF65-F5344CB8AC3E}">
        <p14:creationId xmlns:p14="http://schemas.microsoft.com/office/powerpoint/2010/main" val="197702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ar-LB" dirty="0"/>
              <a:t> </a:t>
            </a:r>
            <a:r>
              <a:rPr lang="en-US" dirty="0"/>
              <a:t>PPP over L2tp</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pic>
        <p:nvPicPr>
          <p:cNvPr id="10" name="Picture 9">
            <a:extLst>
              <a:ext uri="{FF2B5EF4-FFF2-40B4-BE49-F238E27FC236}">
                <a16:creationId xmlns:a16="http://schemas.microsoft.com/office/drawing/2014/main" id="{7138E170-D674-4F35-98C7-73DACDFE55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5959" y="3668921"/>
            <a:ext cx="1345508" cy="813815"/>
          </a:xfrm>
          <a:prstGeom prst="rect">
            <a:avLst/>
          </a:prstGeom>
          <a:noFill/>
          <a:ln>
            <a:noFill/>
          </a:ln>
        </p:spPr>
      </p:pic>
      <p:pic>
        <p:nvPicPr>
          <p:cNvPr id="11" name="Graphic 10" descr="Computer outline">
            <a:extLst>
              <a:ext uri="{FF2B5EF4-FFF2-40B4-BE49-F238E27FC236}">
                <a16:creationId xmlns:a16="http://schemas.microsoft.com/office/drawing/2014/main" id="{B97B57A7-03EF-40FB-8708-2256966211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5338" y="1700525"/>
            <a:ext cx="1182608" cy="1182608"/>
          </a:xfrm>
          <a:prstGeom prst="rect">
            <a:avLst/>
          </a:prstGeom>
        </p:spPr>
      </p:pic>
      <p:cxnSp>
        <p:nvCxnSpPr>
          <p:cNvPr id="14" name="Straight Connector 13">
            <a:extLst>
              <a:ext uri="{FF2B5EF4-FFF2-40B4-BE49-F238E27FC236}">
                <a16:creationId xmlns:a16="http://schemas.microsoft.com/office/drawing/2014/main" id="{5F6515DE-9D5F-4103-A109-318E79C3C624}"/>
              </a:ext>
            </a:extLst>
          </p:cNvPr>
          <p:cNvCxnSpPr>
            <a:cxnSpLocks/>
            <a:stCxn id="11" idx="3"/>
            <a:endCxn id="10" idx="1"/>
          </p:cNvCxnSpPr>
          <p:nvPr/>
        </p:nvCxnSpPr>
        <p:spPr>
          <a:xfrm>
            <a:off x="1537946" y="2291829"/>
            <a:ext cx="1468013" cy="17840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16" name="Graphic 15" descr="Wi-Fi with solid fill">
            <a:extLst>
              <a:ext uri="{FF2B5EF4-FFF2-40B4-BE49-F238E27FC236}">
                <a16:creationId xmlns:a16="http://schemas.microsoft.com/office/drawing/2014/main" id="{580FA5EB-EDC1-42F2-B47E-96F98A75E5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321665">
            <a:off x="1421105" y="2184713"/>
            <a:ext cx="529263" cy="529263"/>
          </a:xfrm>
          <a:prstGeom prst="rect">
            <a:avLst/>
          </a:prstGeom>
        </p:spPr>
      </p:pic>
      <p:sp>
        <p:nvSpPr>
          <p:cNvPr id="17" name="Cloud 16">
            <a:extLst>
              <a:ext uri="{FF2B5EF4-FFF2-40B4-BE49-F238E27FC236}">
                <a16:creationId xmlns:a16="http://schemas.microsoft.com/office/drawing/2014/main" id="{31B6D11A-0339-4014-86F4-42DFBB9D8A1B}"/>
              </a:ext>
            </a:extLst>
          </p:cNvPr>
          <p:cNvSpPr/>
          <p:nvPr/>
        </p:nvSpPr>
        <p:spPr>
          <a:xfrm>
            <a:off x="5107788" y="3505202"/>
            <a:ext cx="1804641" cy="1150259"/>
          </a:xfrm>
          <a:prstGeom prst="cloud">
            <a:avLst/>
          </a:prstGeom>
          <a:solidFill>
            <a:srgbClr val="0065A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endParaRPr lang="en-US" dirty="0">
              <a:solidFill>
                <a:schemeClr val="bg1"/>
              </a:solidFill>
              <a:latin typeface="Times New Roman" panose="02020603050405020304" pitchFamily="18" charset="0"/>
              <a:ea typeface="Times New Roman" panose="02020603050405020304" pitchFamily="18" charset="0"/>
            </a:endParaRPr>
          </a:p>
          <a:p>
            <a:pPr marL="0" marR="0" algn="ctr">
              <a:spcBef>
                <a:spcPts val="0"/>
              </a:spcBef>
              <a:spcAft>
                <a:spcPts val="0"/>
              </a:spcAft>
            </a:pPr>
            <a:endParaRPr lang="en-US" dirty="0">
              <a:solidFill>
                <a:schemeClr val="bg1"/>
              </a:solidFill>
              <a:effectLst/>
              <a:latin typeface="Times New Roman" panose="02020603050405020304" pitchFamily="18" charset="0"/>
              <a:ea typeface="Times New Roman" panose="02020603050405020304" pitchFamily="18" charset="0"/>
            </a:endParaRPr>
          </a:p>
        </p:txBody>
      </p:sp>
      <p:cxnSp>
        <p:nvCxnSpPr>
          <p:cNvPr id="18" name="Straight Connector 17">
            <a:extLst>
              <a:ext uri="{FF2B5EF4-FFF2-40B4-BE49-F238E27FC236}">
                <a16:creationId xmlns:a16="http://schemas.microsoft.com/office/drawing/2014/main" id="{4DF911FE-C298-4936-A380-C686885C3ABC}"/>
              </a:ext>
            </a:extLst>
          </p:cNvPr>
          <p:cNvCxnSpPr>
            <a:cxnSpLocks/>
            <a:stCxn id="10" idx="3"/>
            <a:endCxn id="17" idx="2"/>
          </p:cNvCxnSpPr>
          <p:nvPr/>
        </p:nvCxnSpPr>
        <p:spPr>
          <a:xfrm>
            <a:off x="4351467" y="4075829"/>
            <a:ext cx="761919" cy="450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49BD49-A3A8-41F4-91B6-BAF00F6966B6}"/>
              </a:ext>
            </a:extLst>
          </p:cNvPr>
          <p:cNvCxnSpPr>
            <a:cxnSpLocks/>
            <a:stCxn id="17" idx="0"/>
            <a:endCxn id="20" idx="1"/>
          </p:cNvCxnSpPr>
          <p:nvPr/>
        </p:nvCxnSpPr>
        <p:spPr>
          <a:xfrm flipV="1">
            <a:off x="6910925" y="4069103"/>
            <a:ext cx="730388" cy="1122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1901AC0-A9D2-47AE-BF88-928C613839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1313" y="3662195"/>
            <a:ext cx="1345508" cy="813815"/>
          </a:xfrm>
          <a:prstGeom prst="rect">
            <a:avLst/>
          </a:prstGeom>
          <a:noFill/>
          <a:ln>
            <a:noFill/>
          </a:ln>
        </p:spPr>
      </p:pic>
      <p:pic>
        <p:nvPicPr>
          <p:cNvPr id="21" name="Graphic 20" descr="Computer outline">
            <a:extLst>
              <a:ext uri="{FF2B5EF4-FFF2-40B4-BE49-F238E27FC236}">
                <a16:creationId xmlns:a16="http://schemas.microsoft.com/office/drawing/2014/main" id="{A45272FF-7361-4280-ACC5-37D885A47B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4551" y="3475380"/>
            <a:ext cx="1182608" cy="1182608"/>
          </a:xfrm>
          <a:prstGeom prst="rect">
            <a:avLst/>
          </a:prstGeom>
        </p:spPr>
      </p:pic>
      <p:cxnSp>
        <p:nvCxnSpPr>
          <p:cNvPr id="22" name="Straight Connector 21">
            <a:extLst>
              <a:ext uri="{FF2B5EF4-FFF2-40B4-BE49-F238E27FC236}">
                <a16:creationId xmlns:a16="http://schemas.microsoft.com/office/drawing/2014/main" id="{5C5B4886-F279-4019-BB8D-4AA40E4DFDFF}"/>
              </a:ext>
            </a:extLst>
          </p:cNvPr>
          <p:cNvCxnSpPr>
            <a:cxnSpLocks/>
            <a:stCxn id="20" idx="3"/>
            <a:endCxn id="21" idx="1"/>
          </p:cNvCxnSpPr>
          <p:nvPr/>
        </p:nvCxnSpPr>
        <p:spPr>
          <a:xfrm flipV="1">
            <a:off x="8986821" y="4066684"/>
            <a:ext cx="1047730" cy="241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pic>
        <p:nvPicPr>
          <p:cNvPr id="23" name="Graphic 22" descr="Wi-Fi with solid fill">
            <a:extLst>
              <a:ext uri="{FF2B5EF4-FFF2-40B4-BE49-F238E27FC236}">
                <a16:creationId xmlns:a16="http://schemas.microsoft.com/office/drawing/2014/main" id="{76634EE4-979E-426C-97A7-363DCDB40E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197133" y="3659777"/>
            <a:ext cx="813814" cy="813814"/>
          </a:xfrm>
          <a:prstGeom prst="rect">
            <a:avLst/>
          </a:prstGeom>
        </p:spPr>
      </p:pic>
      <p:sp>
        <p:nvSpPr>
          <p:cNvPr id="24" name="Cylinder 23">
            <a:extLst>
              <a:ext uri="{FF2B5EF4-FFF2-40B4-BE49-F238E27FC236}">
                <a16:creationId xmlns:a16="http://schemas.microsoft.com/office/drawing/2014/main" id="{7A082542-F9E3-40FA-AA01-24653B579F1A}"/>
              </a:ext>
            </a:extLst>
          </p:cNvPr>
          <p:cNvSpPr/>
          <p:nvPr/>
        </p:nvSpPr>
        <p:spPr>
          <a:xfrm rot="8417166">
            <a:off x="2162613" y="2395013"/>
            <a:ext cx="392387" cy="1805977"/>
          </a:xfrm>
          <a:prstGeom prst="can">
            <a:avLst/>
          </a:prstGeom>
          <a:solidFill>
            <a:schemeClr val="bg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D027C487-CC79-42DD-B977-9BF88A164B4A}"/>
              </a:ext>
            </a:extLst>
          </p:cNvPr>
          <p:cNvSpPr txBox="1"/>
          <p:nvPr/>
        </p:nvSpPr>
        <p:spPr>
          <a:xfrm rot="2988173">
            <a:off x="1641831" y="3146802"/>
            <a:ext cx="1426850" cy="369332"/>
          </a:xfrm>
          <a:prstGeom prst="rect">
            <a:avLst/>
          </a:prstGeom>
          <a:noFill/>
        </p:spPr>
        <p:txBody>
          <a:bodyPr wrap="square" rtlCol="0">
            <a:spAutoFit/>
          </a:bodyPr>
          <a:lstStyle/>
          <a:p>
            <a:r>
              <a:rPr lang="en-US" dirty="0"/>
              <a:t>PPP tunnel</a:t>
            </a:r>
          </a:p>
        </p:txBody>
      </p:sp>
      <p:sp>
        <p:nvSpPr>
          <p:cNvPr id="26" name="TextBox 25">
            <a:extLst>
              <a:ext uri="{FF2B5EF4-FFF2-40B4-BE49-F238E27FC236}">
                <a16:creationId xmlns:a16="http://schemas.microsoft.com/office/drawing/2014/main" id="{1023045B-90AA-4E90-AB5F-B59851639B29}"/>
              </a:ext>
            </a:extLst>
          </p:cNvPr>
          <p:cNvSpPr txBox="1"/>
          <p:nvPr/>
        </p:nvSpPr>
        <p:spPr>
          <a:xfrm>
            <a:off x="5279004" y="3580490"/>
            <a:ext cx="1404257" cy="369332"/>
          </a:xfrm>
          <a:prstGeom prst="rect">
            <a:avLst/>
          </a:prstGeom>
          <a:noFill/>
        </p:spPr>
        <p:txBody>
          <a:bodyPr wrap="square" rtlCol="0">
            <a:spAutoFit/>
          </a:bodyPr>
          <a:lstStyle/>
          <a:p>
            <a:pPr marL="0" marR="0" algn="ctr">
              <a:spcBef>
                <a:spcPts val="0"/>
              </a:spcBef>
              <a:spcAft>
                <a:spcPts val="0"/>
              </a:spcAft>
            </a:pPr>
            <a:r>
              <a:rPr lang="en-US" dirty="0">
                <a:solidFill>
                  <a:schemeClr val="bg1"/>
                </a:solidFill>
                <a:effectLst/>
                <a:latin typeface="Times New Roman" panose="02020603050405020304" pitchFamily="18" charset="0"/>
                <a:ea typeface="Times New Roman" panose="02020603050405020304" pitchFamily="18" charset="0"/>
              </a:rPr>
              <a:t>Internet</a:t>
            </a:r>
          </a:p>
        </p:txBody>
      </p:sp>
      <p:sp>
        <p:nvSpPr>
          <p:cNvPr id="27" name="TextBox 26">
            <a:extLst>
              <a:ext uri="{FF2B5EF4-FFF2-40B4-BE49-F238E27FC236}">
                <a16:creationId xmlns:a16="http://schemas.microsoft.com/office/drawing/2014/main" id="{544A556C-497A-4D8E-8460-7772C0A71074}"/>
              </a:ext>
            </a:extLst>
          </p:cNvPr>
          <p:cNvSpPr txBox="1"/>
          <p:nvPr/>
        </p:nvSpPr>
        <p:spPr>
          <a:xfrm>
            <a:off x="352938" y="2671711"/>
            <a:ext cx="1543905" cy="369332"/>
          </a:xfrm>
          <a:prstGeom prst="rect">
            <a:avLst/>
          </a:prstGeom>
          <a:noFill/>
        </p:spPr>
        <p:txBody>
          <a:bodyPr wrap="square" rtlCol="0">
            <a:spAutoFit/>
          </a:bodyPr>
          <a:lstStyle/>
          <a:p>
            <a:r>
              <a:rPr lang="en-US" dirty="0">
                <a:solidFill>
                  <a:schemeClr val="bg1"/>
                </a:solidFill>
              </a:rPr>
              <a:t>User A </a:t>
            </a:r>
          </a:p>
        </p:txBody>
      </p:sp>
      <p:sp>
        <p:nvSpPr>
          <p:cNvPr id="28" name="TextBox 27">
            <a:extLst>
              <a:ext uri="{FF2B5EF4-FFF2-40B4-BE49-F238E27FC236}">
                <a16:creationId xmlns:a16="http://schemas.microsoft.com/office/drawing/2014/main" id="{C16BCD46-F4D9-4ECF-938C-5E064AECF639}"/>
              </a:ext>
            </a:extLst>
          </p:cNvPr>
          <p:cNvSpPr txBox="1"/>
          <p:nvPr/>
        </p:nvSpPr>
        <p:spPr>
          <a:xfrm>
            <a:off x="10096976" y="4424445"/>
            <a:ext cx="1543905" cy="369332"/>
          </a:xfrm>
          <a:prstGeom prst="rect">
            <a:avLst/>
          </a:prstGeom>
          <a:noFill/>
        </p:spPr>
        <p:txBody>
          <a:bodyPr wrap="square" rtlCol="0">
            <a:spAutoFit/>
          </a:bodyPr>
          <a:lstStyle/>
          <a:p>
            <a:r>
              <a:rPr lang="en-US" dirty="0">
                <a:solidFill>
                  <a:schemeClr val="bg1"/>
                </a:solidFill>
              </a:rPr>
              <a:t>User B </a:t>
            </a:r>
          </a:p>
        </p:txBody>
      </p:sp>
      <p:sp>
        <p:nvSpPr>
          <p:cNvPr id="31" name="Cylinder 30">
            <a:extLst>
              <a:ext uri="{FF2B5EF4-FFF2-40B4-BE49-F238E27FC236}">
                <a16:creationId xmlns:a16="http://schemas.microsoft.com/office/drawing/2014/main" id="{EFDC7DAC-58A0-40BC-A38E-DE7A794F4009}"/>
              </a:ext>
            </a:extLst>
          </p:cNvPr>
          <p:cNvSpPr/>
          <p:nvPr/>
        </p:nvSpPr>
        <p:spPr>
          <a:xfrm rot="5400000">
            <a:off x="5836500" y="2432207"/>
            <a:ext cx="292931" cy="3291258"/>
          </a:xfrm>
          <a:prstGeom prst="can">
            <a:avLst/>
          </a:prstGeom>
          <a:solidFill>
            <a:schemeClr val="bg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29BFF56D-8619-4A08-8658-4EE6EFC2E572}"/>
              </a:ext>
            </a:extLst>
          </p:cNvPr>
          <p:cNvSpPr txBox="1"/>
          <p:nvPr/>
        </p:nvSpPr>
        <p:spPr>
          <a:xfrm>
            <a:off x="5280836" y="3895856"/>
            <a:ext cx="1404257" cy="369332"/>
          </a:xfrm>
          <a:prstGeom prst="rect">
            <a:avLst/>
          </a:prstGeom>
          <a:noFill/>
        </p:spPr>
        <p:txBody>
          <a:bodyPr wrap="square" rtlCol="0">
            <a:spAutoFit/>
          </a:bodyPr>
          <a:lstStyle/>
          <a:p>
            <a:r>
              <a:rPr lang="en-US" dirty="0"/>
              <a:t>L2tp tunnel</a:t>
            </a:r>
          </a:p>
        </p:txBody>
      </p:sp>
    </p:spTree>
    <p:extLst>
      <p:ext uri="{BB962C8B-B14F-4D97-AF65-F5344CB8AC3E}">
        <p14:creationId xmlns:p14="http://schemas.microsoft.com/office/powerpoint/2010/main" val="341317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Challenge2: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03183" y="1511892"/>
            <a:ext cx="7003704" cy="2104145"/>
          </a:xfrm>
        </p:spPr>
        <p:txBody>
          <a:bodyPr/>
          <a:lstStyle/>
          <a:p>
            <a:pPr marL="228600" marR="0">
              <a:spcBef>
                <a:spcPts val="0"/>
              </a:spcBef>
              <a:spcAft>
                <a:spcPts val="0"/>
              </a:spcAft>
            </a:pPr>
            <a:r>
              <a:rPr lang="en-US" dirty="0">
                <a:cs typeface="Arial" panose="020B0604020202020204" pitchFamily="34" charset="0"/>
              </a:rPr>
              <a:t>Using L2tp in order to solve the first challenge, requires the packets to be sent from the client to the router as PPP packets! </a:t>
            </a:r>
          </a:p>
          <a:p>
            <a:pPr marL="228600" marR="0">
              <a:spcBef>
                <a:spcPts val="0"/>
              </a:spcBef>
              <a:spcAft>
                <a:spcPts val="0"/>
              </a:spcAft>
            </a:pPr>
            <a:endParaRPr lang="en-US" dirty="0">
              <a:cs typeface="Arial" panose="020B0604020202020204" pitchFamily="34" charset="0"/>
            </a:endParaRPr>
          </a:p>
          <a:p>
            <a:pPr marL="228600" marR="0">
              <a:spcBef>
                <a:spcPts val="0"/>
              </a:spcBef>
              <a:spcAft>
                <a:spcPts val="0"/>
              </a:spcAft>
            </a:pPr>
            <a:r>
              <a:rPr lang="en-US" dirty="0">
                <a:cs typeface="Arial" panose="020B0604020202020204" pitchFamily="34" charset="0"/>
              </a:rPr>
              <a:t>This solution involves the client, whereas the client should not be aware of the PPP tunnel.</a:t>
            </a:r>
            <a:endParaRPr lang="en-US" dirty="0"/>
          </a:p>
        </p:txBody>
      </p:sp>
      <p:sp>
        <p:nvSpPr>
          <p:cNvPr id="12" name="Title 3">
            <a:extLst>
              <a:ext uri="{FF2B5EF4-FFF2-40B4-BE49-F238E27FC236}">
                <a16:creationId xmlns:a16="http://schemas.microsoft.com/office/drawing/2014/main" id="{3383D145-A72A-4980-BE31-D93F804D5AD8}"/>
              </a:ext>
            </a:extLst>
          </p:cNvPr>
          <p:cNvSpPr txBox="1">
            <a:spLocks/>
          </p:cNvSpPr>
          <p:nvPr/>
        </p:nvSpPr>
        <p:spPr>
          <a:xfrm>
            <a:off x="444500" y="3429000"/>
            <a:ext cx="11214100"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Solution: </a:t>
            </a:r>
          </a:p>
        </p:txBody>
      </p:sp>
      <p:sp>
        <p:nvSpPr>
          <p:cNvPr id="13" name="Text Placeholder 7">
            <a:extLst>
              <a:ext uri="{FF2B5EF4-FFF2-40B4-BE49-F238E27FC236}">
                <a16:creationId xmlns:a16="http://schemas.microsoft.com/office/drawing/2014/main" id="{D52D5604-7D14-425C-8818-210670A681B1}"/>
              </a:ext>
            </a:extLst>
          </p:cNvPr>
          <p:cNvSpPr txBox="1">
            <a:spLocks/>
          </p:cNvSpPr>
          <p:nvPr/>
        </p:nvSpPr>
        <p:spPr>
          <a:xfrm>
            <a:off x="303183" y="3822336"/>
            <a:ext cx="7003704" cy="2104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cs typeface="Arial" panose="020B0604020202020204" pitchFamily="34" charset="0"/>
              </a:rPr>
              <a:t>Wrapping the PPP packet using UDP and sending it on the internet on port 1701.</a:t>
            </a:r>
          </a:p>
        </p:txBody>
      </p:sp>
    </p:spTree>
    <p:extLst>
      <p:ext uri="{BB962C8B-B14F-4D97-AF65-F5344CB8AC3E}">
        <p14:creationId xmlns:p14="http://schemas.microsoft.com/office/powerpoint/2010/main" val="311762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Challenge3: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03183" y="1511892"/>
            <a:ext cx="7003704" cy="2104145"/>
          </a:xfrm>
        </p:spPr>
        <p:txBody>
          <a:bodyPr/>
          <a:lstStyle/>
          <a:p>
            <a:pPr marL="228600" marR="0">
              <a:spcBef>
                <a:spcPts val="0"/>
              </a:spcBef>
              <a:spcAft>
                <a:spcPts val="0"/>
              </a:spcAft>
            </a:pPr>
            <a:r>
              <a:rPr lang="en-US" dirty="0">
                <a:cs typeface="Arial" panose="020B0604020202020204" pitchFamily="34" charset="0"/>
              </a:rPr>
              <a:t>P4 language does not allow payload manipulation.</a:t>
            </a:r>
          </a:p>
          <a:p>
            <a:pPr marL="228600" marR="0">
              <a:spcBef>
                <a:spcPts val="0"/>
              </a:spcBef>
              <a:spcAft>
                <a:spcPts val="0"/>
              </a:spcAft>
            </a:pPr>
            <a:endParaRPr lang="en-US" dirty="0">
              <a:cs typeface="Arial" panose="020B0604020202020204" pitchFamily="34" charset="0"/>
            </a:endParaRPr>
          </a:p>
          <a:p>
            <a:pPr marL="228600" marR="0">
              <a:spcBef>
                <a:spcPts val="0"/>
              </a:spcBef>
              <a:spcAft>
                <a:spcPts val="0"/>
              </a:spcAft>
            </a:pPr>
            <a:r>
              <a:rPr lang="en-US" dirty="0">
                <a:cs typeface="Arial" panose="020B0604020202020204" pitchFamily="34" charset="0"/>
              </a:rPr>
              <a:t>Therefore, cannot encrypt the payload.</a:t>
            </a:r>
            <a:endParaRPr lang="en-US" dirty="0"/>
          </a:p>
        </p:txBody>
      </p:sp>
      <p:sp>
        <p:nvSpPr>
          <p:cNvPr id="12" name="Title 3">
            <a:extLst>
              <a:ext uri="{FF2B5EF4-FFF2-40B4-BE49-F238E27FC236}">
                <a16:creationId xmlns:a16="http://schemas.microsoft.com/office/drawing/2014/main" id="{3383D145-A72A-4980-BE31-D93F804D5AD8}"/>
              </a:ext>
            </a:extLst>
          </p:cNvPr>
          <p:cNvSpPr txBox="1">
            <a:spLocks/>
          </p:cNvSpPr>
          <p:nvPr/>
        </p:nvSpPr>
        <p:spPr>
          <a:xfrm>
            <a:off x="444500" y="3429000"/>
            <a:ext cx="11214100"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Solution: </a:t>
            </a:r>
          </a:p>
        </p:txBody>
      </p:sp>
      <p:sp>
        <p:nvSpPr>
          <p:cNvPr id="13" name="Text Placeholder 7">
            <a:extLst>
              <a:ext uri="{FF2B5EF4-FFF2-40B4-BE49-F238E27FC236}">
                <a16:creationId xmlns:a16="http://schemas.microsoft.com/office/drawing/2014/main" id="{D52D5604-7D14-425C-8818-210670A681B1}"/>
              </a:ext>
            </a:extLst>
          </p:cNvPr>
          <p:cNvSpPr txBox="1">
            <a:spLocks/>
          </p:cNvSpPr>
          <p:nvPr/>
        </p:nvSpPr>
        <p:spPr>
          <a:xfrm>
            <a:off x="303183" y="3822336"/>
            <a:ext cx="7003704" cy="2104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cs typeface="Arial" panose="020B0604020202020204" pitchFamily="34" charset="0"/>
              </a:rPr>
              <a:t>Work-around: add the payload as a header.</a:t>
            </a:r>
          </a:p>
          <a:p>
            <a:pPr marL="0" indent="0">
              <a:spcBef>
                <a:spcPts val="0"/>
              </a:spcBef>
              <a:buNone/>
            </a:pPr>
            <a:endParaRPr lang="en-US" dirty="0">
              <a:cs typeface="Arial" panose="020B0604020202020204" pitchFamily="34" charset="0"/>
            </a:endParaRPr>
          </a:p>
          <a:p>
            <a:pPr>
              <a:spcBef>
                <a:spcPts val="0"/>
              </a:spcBef>
            </a:pPr>
            <a:r>
              <a:rPr lang="en-US" dirty="0">
                <a:cs typeface="Arial" panose="020B0604020202020204" pitchFamily="34" charset="0"/>
              </a:rPr>
              <a:t>Down-side: payload size is fixed.</a:t>
            </a:r>
          </a:p>
          <a:p>
            <a:pPr>
              <a:spcBef>
                <a:spcPts val="0"/>
              </a:spcBef>
            </a:pPr>
            <a:endParaRPr lang="en-US" dirty="0">
              <a:cs typeface="Arial" panose="020B0604020202020204" pitchFamily="34" charset="0"/>
            </a:endParaRPr>
          </a:p>
          <a:p>
            <a:pPr>
              <a:spcBef>
                <a:spcPts val="0"/>
              </a:spcBef>
            </a:pPr>
            <a:endParaRPr lang="en-US" dirty="0">
              <a:cs typeface="Arial" panose="020B0604020202020204" pitchFamily="34" charset="0"/>
            </a:endParaRPr>
          </a:p>
        </p:txBody>
      </p:sp>
    </p:spTree>
    <p:extLst>
      <p:ext uri="{BB962C8B-B14F-4D97-AF65-F5344CB8AC3E}">
        <p14:creationId xmlns:p14="http://schemas.microsoft.com/office/powerpoint/2010/main" val="8692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220-805B-4091-9005-7149B854749E}"/>
              </a:ext>
            </a:extLst>
          </p:cNvPr>
          <p:cNvSpPr>
            <a:spLocks noGrp="1"/>
          </p:cNvSpPr>
          <p:nvPr>
            <p:ph type="title"/>
          </p:nvPr>
        </p:nvSpPr>
        <p:spPr>
          <a:xfrm>
            <a:off x="444500" y="542925"/>
            <a:ext cx="11214100" cy="535531"/>
          </a:xfrm>
        </p:spPr>
        <p:txBody>
          <a:bodyPr/>
          <a:lstStyle/>
          <a:p>
            <a:r>
              <a:rPr lang="en-US" dirty="0"/>
              <a:t>What we have learned</a:t>
            </a:r>
          </a:p>
        </p:txBody>
      </p:sp>
      <p:sp>
        <p:nvSpPr>
          <p:cNvPr id="3" name="Slide Number Placeholder 2">
            <a:extLst>
              <a:ext uri="{FF2B5EF4-FFF2-40B4-BE49-F238E27FC236}">
                <a16:creationId xmlns:a16="http://schemas.microsoft.com/office/drawing/2014/main" id="{9EC0329C-3297-451D-8A34-22587FEF05B0}"/>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4" name="Text Placeholder 3">
            <a:extLst>
              <a:ext uri="{FF2B5EF4-FFF2-40B4-BE49-F238E27FC236}">
                <a16:creationId xmlns:a16="http://schemas.microsoft.com/office/drawing/2014/main" id="{E8D06EA9-329E-4F9A-A6C3-5157DC74A2F0}"/>
              </a:ext>
            </a:extLst>
          </p:cNvPr>
          <p:cNvSpPr>
            <a:spLocks noGrp="1"/>
          </p:cNvSpPr>
          <p:nvPr>
            <p:ph type="body" sz="quarter" idx="13"/>
          </p:nvPr>
        </p:nvSpPr>
        <p:spPr/>
        <p:txBody>
          <a:bodyPr/>
          <a:lstStyle/>
          <a:p>
            <a:r>
              <a:rPr lang="en-US" sz="1800" dirty="0"/>
              <a:t>Expanded our knowledge in computer networks.</a:t>
            </a:r>
          </a:p>
          <a:p>
            <a:r>
              <a:rPr lang="en-US" sz="1800" dirty="0"/>
              <a:t>Learned networking protocols such as:</a:t>
            </a:r>
            <a:endParaRPr lang="en-US" sz="1600" dirty="0"/>
          </a:p>
          <a:p>
            <a:pPr lvl="1"/>
            <a:r>
              <a:rPr lang="en-US" sz="1600" dirty="0"/>
              <a:t>PPP</a:t>
            </a:r>
            <a:br>
              <a:rPr lang="en-US" sz="1600" dirty="0"/>
            </a:br>
            <a:r>
              <a:rPr lang="en-US" sz="1600" dirty="0"/>
              <a:t>Studied the RFC1661 </a:t>
            </a:r>
          </a:p>
          <a:p>
            <a:pPr lvl="1"/>
            <a:r>
              <a:rPr lang="en-US" sz="1600" dirty="0"/>
              <a:t>L2tp</a:t>
            </a:r>
          </a:p>
          <a:p>
            <a:r>
              <a:rPr lang="en-US" sz="1800" dirty="0"/>
              <a:t>Learned a new programming language (P4) which is used for programming routers/switches. </a:t>
            </a:r>
          </a:p>
          <a:p>
            <a:r>
              <a:rPr lang="en-US" sz="1800" dirty="0"/>
              <a:t>Learned how to work with Raspberry pi’s environment, using an OS designed for P4PI.</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913462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241541" y="2149716"/>
            <a:ext cx="11214100" cy="757130"/>
          </a:xfrm>
        </p:spPr>
        <p:txBody>
          <a:bodyPr/>
          <a:lstStyle/>
          <a:p>
            <a:r>
              <a:rPr lang="en-US" sz="4800" dirty="0"/>
              <a:t>Thank</a:t>
            </a:r>
            <a:r>
              <a:rPr lang="en-US" dirty="0"/>
              <a:t> </a:t>
            </a:r>
            <a:r>
              <a:rPr lang="en-US" sz="4800" dirty="0"/>
              <a:t>You</a:t>
            </a:r>
          </a:p>
        </p:txBody>
      </p:sp>
      <p:sp>
        <p:nvSpPr>
          <p:cNvPr id="38" name="Slide Number Placeholder 1">
            <a:extLst>
              <a:ext uri="{FF2B5EF4-FFF2-40B4-BE49-F238E27FC236}">
                <a16:creationId xmlns:a16="http://schemas.microsoft.com/office/drawing/2014/main" id="{B8EB08C9-16C6-4392-AA64-A59E1E774ED6}"/>
              </a:ext>
            </a:extLst>
          </p:cNvPr>
          <p:cNvSpPr>
            <a:spLocks noGrp="1"/>
          </p:cNvSpPr>
          <p:nvPr>
            <p:ph type="sldNum" sz="quarter" idx="12"/>
          </p:nvPr>
        </p:nvSpPr>
        <p:spPr>
          <a:xfrm>
            <a:off x="10017760" y="6315075"/>
            <a:ext cx="406400" cy="365125"/>
          </a:xfrm>
        </p:spPr>
        <p:txBody>
          <a:bodyPr/>
          <a:lstStyle/>
          <a:p>
            <a:fld id="{C263D6C4-4840-40CC-AC84-17E24B3B7BDE}" type="slidenum">
              <a:rPr lang="en-US" smtClean="0"/>
              <a:pPr/>
              <a:t>28</a:t>
            </a:fld>
            <a:endParaRPr lang="en-US" dirty="0"/>
          </a:p>
        </p:txBody>
      </p:sp>
      <p:pic>
        <p:nvPicPr>
          <p:cNvPr id="17" name="Picture Placeholder 7" descr="Triangular pattern design with dimension">
            <a:extLst>
              <a:ext uri="{FF2B5EF4-FFF2-40B4-BE49-F238E27FC236}">
                <a16:creationId xmlns:a16="http://schemas.microsoft.com/office/drawing/2014/main" id="{7B1F9461-88BD-474B-B4EB-F230762235E4}"/>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t="6248" b="9191"/>
          <a:stretch/>
        </p:blipFill>
        <p:spPr>
          <a:xfrm>
            <a:off x="0" y="3951154"/>
            <a:ext cx="12192002" cy="1936377"/>
          </a:xfrm>
        </p:spPr>
      </p:pic>
      <p:sp>
        <p:nvSpPr>
          <p:cNvPr id="12" name="Title 1">
            <a:extLst>
              <a:ext uri="{FF2B5EF4-FFF2-40B4-BE49-F238E27FC236}">
                <a16:creationId xmlns:a16="http://schemas.microsoft.com/office/drawing/2014/main" id="{5553A5FB-7D20-4291-B061-B285506AC868}"/>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Questions?</a:t>
            </a:r>
          </a:p>
        </p:txBody>
      </p:sp>
    </p:spTree>
    <p:extLst>
      <p:ext uri="{BB962C8B-B14F-4D97-AF65-F5344CB8AC3E}">
        <p14:creationId xmlns:p14="http://schemas.microsoft.com/office/powerpoint/2010/main" val="162384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Background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Basic Concepts:</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P4PI</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5207929" y="4240093"/>
            <a:ext cx="1776140" cy="1463040"/>
          </a:xfrm>
        </p:spPr>
        <p:txBody>
          <a:bodyPr/>
          <a:lstStyle/>
          <a:p>
            <a:r>
              <a:rPr lang="en-US" dirty="0"/>
              <a:t>Tunneling Protocol</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7451948" y="4240093"/>
            <a:ext cx="1776140" cy="1463040"/>
          </a:xfrm>
        </p:spPr>
        <p:txBody>
          <a:bodyPr/>
          <a:lstStyle/>
          <a:p>
            <a:r>
              <a:rPr lang="en-US" dirty="0"/>
              <a:t>VPN</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9695966" y="4240093"/>
            <a:ext cx="1776140" cy="1463040"/>
          </a:xfrm>
        </p:spPr>
        <p:txBody>
          <a:bodyPr/>
          <a:lstStyle/>
          <a:p>
            <a:r>
              <a:rPr lang="en-US" dirty="0"/>
              <a:t>PPP</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24" name="Picture Placeholder 23">
            <a:extLst>
              <a:ext uri="{FF2B5EF4-FFF2-40B4-BE49-F238E27FC236}">
                <a16:creationId xmlns:a16="http://schemas.microsoft.com/office/drawing/2014/main" id="{B9CA4C64-D715-4FD3-AD08-3290A28C242A}"/>
              </a:ext>
            </a:extLst>
          </p:cNvPr>
          <p:cNvSpPr>
            <a:spLocks noGrp="1"/>
          </p:cNvSpPr>
          <p:nvPr>
            <p:ph type="pic" sz="quarter" idx="13"/>
          </p:nvPr>
        </p:nvSpPr>
        <p:spPr/>
      </p:sp>
      <p:pic>
        <p:nvPicPr>
          <p:cNvPr id="1028" name="Picture 4">
            <a:extLst>
              <a:ext uri="{FF2B5EF4-FFF2-40B4-BE49-F238E27FC236}">
                <a16:creationId xmlns:a16="http://schemas.microsoft.com/office/drawing/2014/main" id="{6B9B29E1-E82F-4B9D-AA03-13F4F8138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375" y="2258879"/>
            <a:ext cx="935177" cy="935177"/>
          </a:xfrm>
          <a:prstGeom prst="rect">
            <a:avLst/>
          </a:prstGeom>
          <a:noFill/>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C1B3005D-F51B-4086-80A1-D6BFE071A925}"/>
              </a:ext>
            </a:extLst>
          </p:cNvPr>
          <p:cNvSpPr>
            <a:spLocks noGrp="1"/>
          </p:cNvSpPr>
          <p:nvPr>
            <p:ph type="pic" sz="quarter" idx="15"/>
          </p:nvPr>
        </p:nvSpPr>
        <p:spPr/>
      </p:sp>
      <p:sp>
        <p:nvSpPr>
          <p:cNvPr id="34" name="Picture Placeholder 33">
            <a:extLst>
              <a:ext uri="{FF2B5EF4-FFF2-40B4-BE49-F238E27FC236}">
                <a16:creationId xmlns:a16="http://schemas.microsoft.com/office/drawing/2014/main" id="{0321CFDE-829B-4383-95D6-0A1354458519}"/>
              </a:ext>
            </a:extLst>
          </p:cNvPr>
          <p:cNvSpPr>
            <a:spLocks noGrp="1"/>
          </p:cNvSpPr>
          <p:nvPr>
            <p:ph type="pic" sz="quarter" idx="14"/>
          </p:nvPr>
        </p:nvSpPr>
        <p:spPr/>
      </p:sp>
      <p:pic>
        <p:nvPicPr>
          <p:cNvPr id="1032" name="Picture 8">
            <a:extLst>
              <a:ext uri="{FF2B5EF4-FFF2-40B4-BE49-F238E27FC236}">
                <a16:creationId xmlns:a16="http://schemas.microsoft.com/office/drawing/2014/main" id="{D993C6CF-B38A-496C-B7CC-15FF1A1448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1569" y="2213474"/>
            <a:ext cx="988861" cy="988861"/>
          </a:xfrm>
          <a:prstGeom prst="rect">
            <a:avLst/>
          </a:prstGeom>
          <a:noFill/>
          <a:extLst>
            <a:ext uri="{909E8E84-426E-40DD-AFC4-6F175D3DCCD1}">
              <a14:hiddenFill xmlns:a14="http://schemas.microsoft.com/office/drawing/2010/main">
                <a:solidFill>
                  <a:srgbClr val="FFFFFF"/>
                </a:solidFill>
              </a14:hiddenFill>
            </a:ext>
          </a:extLst>
        </p:spPr>
      </p:pic>
      <p:sp>
        <p:nvSpPr>
          <p:cNvPr id="36" name="Picture Placeholder 35">
            <a:extLst>
              <a:ext uri="{FF2B5EF4-FFF2-40B4-BE49-F238E27FC236}">
                <a16:creationId xmlns:a16="http://schemas.microsoft.com/office/drawing/2014/main" id="{9312C14D-A0D1-4BAF-B829-4B90FD3D9E88}"/>
              </a:ext>
            </a:extLst>
          </p:cNvPr>
          <p:cNvSpPr>
            <a:spLocks noGrp="1"/>
          </p:cNvSpPr>
          <p:nvPr>
            <p:ph type="pic" sz="quarter" idx="16"/>
          </p:nvPr>
        </p:nvSpPr>
        <p:spPr/>
      </p:sp>
      <p:sp>
        <p:nvSpPr>
          <p:cNvPr id="43" name="Picture Placeholder 42">
            <a:extLst>
              <a:ext uri="{FF2B5EF4-FFF2-40B4-BE49-F238E27FC236}">
                <a16:creationId xmlns:a16="http://schemas.microsoft.com/office/drawing/2014/main" id="{A2EBE5FE-2F4A-4663-A6D3-89730A8FD6F8}"/>
              </a:ext>
            </a:extLst>
          </p:cNvPr>
          <p:cNvSpPr>
            <a:spLocks noGrp="1"/>
          </p:cNvSpPr>
          <p:nvPr>
            <p:ph type="pic" sz="quarter" idx="17"/>
          </p:nvPr>
        </p:nvSpPr>
        <p:spPr/>
      </p:sp>
      <p:sp>
        <p:nvSpPr>
          <p:cNvPr id="37" name="TextBox 36">
            <a:extLst>
              <a:ext uri="{FF2B5EF4-FFF2-40B4-BE49-F238E27FC236}">
                <a16:creationId xmlns:a16="http://schemas.microsoft.com/office/drawing/2014/main" id="{879CF81F-6D03-4F36-A314-CA3B2E0361E9}"/>
              </a:ext>
            </a:extLst>
          </p:cNvPr>
          <p:cNvSpPr txBox="1"/>
          <p:nvPr/>
        </p:nvSpPr>
        <p:spPr>
          <a:xfrm>
            <a:off x="10177976" y="2495634"/>
            <a:ext cx="812117" cy="461665"/>
          </a:xfrm>
          <a:prstGeom prst="rect">
            <a:avLst/>
          </a:prstGeom>
          <a:solidFill>
            <a:srgbClr val="003352"/>
          </a:solidFill>
        </p:spPr>
        <p:txBody>
          <a:bodyPr wrap="square" rtlCol="0">
            <a:spAutoFit/>
          </a:bodyPr>
          <a:lstStyle/>
          <a:p>
            <a:r>
              <a:rPr lang="en-US" sz="2400" dirty="0">
                <a:solidFill>
                  <a:srgbClr val="47C3D3"/>
                </a:solidFill>
              </a:rPr>
              <a:t>PPP</a:t>
            </a:r>
          </a:p>
        </p:txBody>
      </p:sp>
      <p:pic>
        <p:nvPicPr>
          <p:cNvPr id="1030" name="Picture 6">
            <a:extLst>
              <a:ext uri="{FF2B5EF4-FFF2-40B4-BE49-F238E27FC236}">
                <a16:creationId xmlns:a16="http://schemas.microsoft.com/office/drawing/2014/main" id="{D1D28DEE-5473-4860-B80D-625D792A8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1001" y="2367449"/>
            <a:ext cx="718034" cy="718034"/>
          </a:xfrm>
          <a:prstGeom prst="rect">
            <a:avLst/>
          </a:prstGeom>
          <a:noFill/>
          <a:extLst>
            <a:ext uri="{909E8E84-426E-40DD-AFC4-6F175D3DCCD1}">
              <a14:hiddenFill xmlns:a14="http://schemas.microsoft.com/office/drawing/2010/main">
                <a:solidFill>
                  <a:srgbClr val="FFFFFF"/>
                </a:solidFill>
              </a14:hiddenFill>
            </a:ext>
          </a:extLst>
        </p:spPr>
      </p:pic>
      <p:sp>
        <p:nvSpPr>
          <p:cNvPr id="48" name="Text Placeholder 18">
            <a:extLst>
              <a:ext uri="{FF2B5EF4-FFF2-40B4-BE49-F238E27FC236}">
                <a16:creationId xmlns:a16="http://schemas.microsoft.com/office/drawing/2014/main" id="{D5BA6BCC-6B87-46DD-9265-1509402736EF}"/>
              </a:ext>
            </a:extLst>
          </p:cNvPr>
          <p:cNvSpPr txBox="1">
            <a:spLocks/>
          </p:cNvSpPr>
          <p:nvPr/>
        </p:nvSpPr>
        <p:spPr>
          <a:xfrm>
            <a:off x="2963910" y="4240093"/>
            <a:ext cx="1776140" cy="1463040"/>
          </a:xfrm>
          <a:prstGeom prst="rect">
            <a:avLst/>
          </a:prstGeom>
        </p:spPr>
        <p:txBody>
          <a:bodyPr vert="horz" lIns="0" tIns="0" rIns="0" bIns="0" rtlCol="0">
            <a:noAutofit/>
          </a:bodyPr>
          <a:lstStyle>
            <a:lvl1pPr marL="0" indent="0" algn="ctr"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P4</a:t>
            </a:r>
          </a:p>
        </p:txBody>
      </p:sp>
      <p:pic>
        <p:nvPicPr>
          <p:cNvPr id="1036" name="Picture 12" descr="p4language · GitHub">
            <a:extLst>
              <a:ext uri="{FF2B5EF4-FFF2-40B4-BE49-F238E27FC236}">
                <a16:creationId xmlns:a16="http://schemas.microsoft.com/office/drawing/2014/main" id="{6E294FD2-900F-465F-86F7-8424526EF1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337" y="2267158"/>
            <a:ext cx="935177" cy="93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P4PI</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50144"/>
            <a:ext cx="6718300" cy="4093243"/>
          </a:xfrm>
        </p:spPr>
        <p:txBody>
          <a:bodyPr/>
          <a:lstStyle/>
          <a:p>
            <a:r>
              <a:rPr lang="en-US" sz="1800" dirty="0"/>
              <a:t>P4PI is a small scale functional programmable switch/Router based on open-source code.</a:t>
            </a:r>
          </a:p>
          <a:p>
            <a:endParaRPr lang="en-US" sz="1800" dirty="0"/>
          </a:p>
          <a:p>
            <a:endParaRPr lang="en-US" sz="1800" dirty="0"/>
          </a:p>
          <a:p>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5" name="Picture 2">
            <a:extLst>
              <a:ext uri="{FF2B5EF4-FFF2-40B4-BE49-F238E27FC236}">
                <a16:creationId xmlns:a16="http://schemas.microsoft.com/office/drawing/2014/main" id="{7C4E6751-1EC8-4515-88C9-FA6FB4A1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619" y="3273358"/>
            <a:ext cx="1896219" cy="1102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733038D-1C59-42ED-80B4-3F318ADA24B3}"/>
              </a:ext>
            </a:extLst>
          </p:cNvPr>
          <p:cNvPicPr>
            <a:picLocks noChangeAspect="1"/>
          </p:cNvPicPr>
          <p:nvPr/>
        </p:nvPicPr>
        <p:blipFill>
          <a:blip r:embed="rId4"/>
          <a:stretch>
            <a:fillRect/>
          </a:stretch>
        </p:blipFill>
        <p:spPr>
          <a:xfrm>
            <a:off x="635000" y="2864610"/>
            <a:ext cx="5461000" cy="3450465"/>
          </a:xfrm>
          <a:prstGeom prst="rect">
            <a:avLst/>
          </a:prstGeom>
        </p:spPr>
      </p:pic>
    </p:spTree>
    <p:extLst>
      <p:ext uri="{BB962C8B-B14F-4D97-AF65-F5344CB8AC3E}">
        <p14:creationId xmlns:p14="http://schemas.microsoft.com/office/powerpoint/2010/main" val="337149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220-805B-4091-9005-7149B854749E}"/>
              </a:ext>
            </a:extLst>
          </p:cNvPr>
          <p:cNvSpPr>
            <a:spLocks noGrp="1"/>
          </p:cNvSpPr>
          <p:nvPr>
            <p:ph type="title"/>
          </p:nvPr>
        </p:nvSpPr>
        <p:spPr>
          <a:xfrm>
            <a:off x="444500" y="603841"/>
            <a:ext cx="11214100" cy="535531"/>
          </a:xfrm>
        </p:spPr>
        <p:txBody>
          <a:bodyPr/>
          <a:lstStyle/>
          <a:p>
            <a:r>
              <a:rPr lang="en-US" dirty="0"/>
              <a:t>P4PI </a:t>
            </a:r>
          </a:p>
        </p:txBody>
      </p:sp>
      <p:sp>
        <p:nvSpPr>
          <p:cNvPr id="3" name="Slide Number Placeholder 2">
            <a:extLst>
              <a:ext uri="{FF2B5EF4-FFF2-40B4-BE49-F238E27FC236}">
                <a16:creationId xmlns:a16="http://schemas.microsoft.com/office/drawing/2014/main" id="{9EC0329C-3297-451D-8A34-22587FEF05B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E8D06EA9-329E-4F9A-A6C3-5157DC74A2F0}"/>
              </a:ext>
            </a:extLst>
          </p:cNvPr>
          <p:cNvSpPr>
            <a:spLocks noGrp="1"/>
          </p:cNvSpPr>
          <p:nvPr>
            <p:ph type="body" sz="quarter" idx="13"/>
          </p:nvPr>
        </p:nvSpPr>
        <p:spPr>
          <a:xfrm>
            <a:off x="444500" y="1625385"/>
            <a:ext cx="7242840" cy="4093243"/>
          </a:xfrm>
        </p:spPr>
        <p:txBody>
          <a:bodyPr/>
          <a:lstStyle/>
          <a:p>
            <a:r>
              <a:rPr lang="en-US" sz="1800" dirty="0"/>
              <a:t>The platform is based on the Raspberry Pi board and uses the P4 programming language and the open-source T4P4S P4 Compiler and open-source hardware.</a:t>
            </a:r>
          </a:p>
          <a:p>
            <a:endParaRPr lang="en-US" sz="1800" dirty="0"/>
          </a:p>
        </p:txBody>
      </p:sp>
      <p:pic>
        <p:nvPicPr>
          <p:cNvPr id="6" name="Picture 5">
            <a:extLst>
              <a:ext uri="{FF2B5EF4-FFF2-40B4-BE49-F238E27FC236}">
                <a16:creationId xmlns:a16="http://schemas.microsoft.com/office/drawing/2014/main" id="{BC4E8526-CAA3-4E60-8F86-8A8A8E729E78}"/>
              </a:ext>
            </a:extLst>
          </p:cNvPr>
          <p:cNvPicPr>
            <a:picLocks noChangeAspect="1"/>
          </p:cNvPicPr>
          <p:nvPr/>
        </p:nvPicPr>
        <p:blipFill>
          <a:blip r:embed="rId3"/>
          <a:stretch>
            <a:fillRect/>
          </a:stretch>
        </p:blipFill>
        <p:spPr>
          <a:xfrm>
            <a:off x="1845840" y="2999652"/>
            <a:ext cx="4440159" cy="2361241"/>
          </a:xfrm>
          <a:prstGeom prst="rect">
            <a:avLst/>
          </a:prstGeom>
        </p:spPr>
      </p:pic>
    </p:spTree>
    <p:extLst>
      <p:ext uri="{BB962C8B-B14F-4D97-AF65-F5344CB8AC3E}">
        <p14:creationId xmlns:p14="http://schemas.microsoft.com/office/powerpoint/2010/main" val="225074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P4</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50144"/>
            <a:ext cx="6718300" cy="4093243"/>
          </a:xfrm>
        </p:spPr>
        <p:txBody>
          <a:bodyPr/>
          <a:lstStyle/>
          <a:p>
            <a:r>
              <a:rPr lang="en-US" sz="1800" dirty="0"/>
              <a:t>P4 is a programming language for controlling packet forwarding planes in networking devices, such as routers and switches.</a:t>
            </a:r>
          </a:p>
          <a:p>
            <a:endParaRPr lang="en-US" sz="1800" dirty="0"/>
          </a:p>
          <a:p>
            <a:pPr marL="0" indent="0">
              <a:buNone/>
            </a:pP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2147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Tunneling protocol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1800" dirty="0"/>
              <a:t>Tunneling Protocol is a communications protocol that allows for the transferring of data from one network to another.</a:t>
            </a:r>
          </a:p>
          <a:p>
            <a:pPr marL="0" indent="0">
              <a:buNone/>
            </a:pPr>
            <a:endParaRPr lang="en-US" dirty="0"/>
          </a:p>
          <a:p>
            <a:r>
              <a:rPr lang="en-US" sz="1800" dirty="0">
                <a:effectLst/>
                <a:latin typeface="Arial" panose="020B0604020202020204" pitchFamily="34" charset="0"/>
                <a:ea typeface="Times New Roman" panose="02020603050405020304" pitchFamily="18" charset="0"/>
              </a:rPr>
              <a:t>It involves allowing private network communications to be sent across the Internet securely through a process called encapsulation.</a:t>
            </a:r>
          </a:p>
          <a:p>
            <a:endParaRPr lang="en-US" sz="1800" dirty="0">
              <a:latin typeface="Arial" panose="020B0604020202020204" pitchFamily="34" charset="0"/>
            </a:endParaRPr>
          </a:p>
          <a:p>
            <a:r>
              <a:rPr lang="en-US" sz="1800" dirty="0">
                <a:effectLst/>
                <a:latin typeface="Arial" panose="020B0604020202020204" pitchFamily="34" charset="0"/>
                <a:ea typeface="Times New Roman" panose="02020603050405020304" pitchFamily="18" charset="0"/>
              </a:rPr>
              <a:t>in this project, we will use PPP (Point-to-Point Protocol) over UDP as a tunneling protocol.</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312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220-805B-4091-9005-7149B854749E}"/>
              </a:ext>
            </a:extLst>
          </p:cNvPr>
          <p:cNvSpPr>
            <a:spLocks noGrp="1"/>
          </p:cNvSpPr>
          <p:nvPr>
            <p:ph type="title"/>
          </p:nvPr>
        </p:nvSpPr>
        <p:spPr>
          <a:xfrm>
            <a:off x="444500" y="542925"/>
            <a:ext cx="11214100" cy="535531"/>
          </a:xfrm>
        </p:spPr>
        <p:txBody>
          <a:bodyPr/>
          <a:lstStyle/>
          <a:p>
            <a:r>
              <a:rPr lang="en-US" dirty="0"/>
              <a:t>VPN – Virtual Private Network</a:t>
            </a:r>
          </a:p>
        </p:txBody>
      </p:sp>
      <p:sp>
        <p:nvSpPr>
          <p:cNvPr id="3" name="Slide Number Placeholder 2">
            <a:extLst>
              <a:ext uri="{FF2B5EF4-FFF2-40B4-BE49-F238E27FC236}">
                <a16:creationId xmlns:a16="http://schemas.microsoft.com/office/drawing/2014/main" id="{9EC0329C-3297-451D-8A34-22587FEF05B0}"/>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E8D06EA9-329E-4F9A-A6C3-5157DC74A2F0}"/>
              </a:ext>
            </a:extLst>
          </p:cNvPr>
          <p:cNvSpPr>
            <a:spLocks noGrp="1"/>
          </p:cNvSpPr>
          <p:nvPr>
            <p:ph type="body" sz="quarter" idx="13"/>
          </p:nvPr>
        </p:nvSpPr>
        <p:spPr/>
        <p:txBody>
          <a:bodyPr/>
          <a:lstStyle/>
          <a:p>
            <a:r>
              <a:rPr lang="en-US" sz="1800" dirty="0">
                <a:effectLst/>
                <a:latin typeface="Arial" panose="020B0604020202020204" pitchFamily="34" charset="0"/>
                <a:ea typeface="Times New Roman" panose="02020603050405020304" pitchFamily="18" charset="0"/>
              </a:rPr>
              <a:t>A standard VPN works by establishing a secure tunnel between a </a:t>
            </a:r>
            <a:r>
              <a:rPr lang="en-US" sz="1800" b="1" dirty="0">
                <a:effectLst/>
                <a:latin typeface="Arial" panose="020B0604020202020204" pitchFamily="34" charset="0"/>
                <a:ea typeface="Times New Roman" panose="02020603050405020304" pitchFamily="18" charset="0"/>
              </a:rPr>
              <a:t>client</a:t>
            </a:r>
            <a:r>
              <a:rPr lang="en-US" sz="1800" dirty="0">
                <a:effectLst/>
                <a:latin typeface="Arial" panose="020B0604020202020204" pitchFamily="34" charset="0"/>
                <a:ea typeface="Times New Roman" panose="02020603050405020304" pitchFamily="18" charset="0"/>
              </a:rPr>
              <a:t> and a </a:t>
            </a:r>
            <a:r>
              <a:rPr lang="en-US" sz="1800" b="1" dirty="0">
                <a:effectLst/>
                <a:latin typeface="Arial" panose="020B0604020202020204" pitchFamily="34" charset="0"/>
                <a:ea typeface="Times New Roman" panose="02020603050405020304" pitchFamily="18" charset="0"/>
              </a:rPr>
              <a:t>private network.</a:t>
            </a:r>
          </a:p>
          <a:p>
            <a:endParaRPr lang="en-US" sz="1800" b="1" dirty="0">
              <a:latin typeface="Arial" panose="020B0604020202020204" pitchFamily="34" charset="0"/>
            </a:endParaRPr>
          </a:p>
          <a:p>
            <a:r>
              <a:rPr lang="en-US" sz="1800" dirty="0">
                <a:latin typeface="Arial" panose="020B0604020202020204" pitchFamily="34" charset="0"/>
                <a:ea typeface="Times New Roman" panose="02020603050405020304" pitchFamily="18" charset="0"/>
              </a:rPr>
              <a:t>W</a:t>
            </a:r>
            <a:r>
              <a:rPr lang="en-US" sz="1800" dirty="0">
                <a:effectLst/>
                <a:latin typeface="Arial" panose="020B0604020202020204" pitchFamily="34" charset="0"/>
                <a:ea typeface="Times New Roman" panose="02020603050405020304" pitchFamily="18" charset="0"/>
              </a:rPr>
              <a:t>hereas in our project the VPN is created by establishing a secure tunnel between a </a:t>
            </a:r>
            <a:r>
              <a:rPr lang="en-US" sz="1800" b="1" dirty="0">
                <a:effectLst/>
                <a:latin typeface="Arial" panose="020B0604020202020204" pitchFamily="34" charset="0"/>
                <a:ea typeface="Times New Roman" panose="02020603050405020304" pitchFamily="18" charset="0"/>
              </a:rPr>
              <a:t>local network</a:t>
            </a:r>
            <a:r>
              <a:rPr lang="en-US" sz="1800" dirty="0">
                <a:effectLst/>
                <a:latin typeface="Arial" panose="020B0604020202020204" pitchFamily="34" charset="0"/>
                <a:ea typeface="Times New Roman" panose="02020603050405020304" pitchFamily="18" charset="0"/>
              </a:rPr>
              <a:t> and a </a:t>
            </a:r>
            <a:r>
              <a:rPr lang="en-US" sz="1800" b="1" dirty="0">
                <a:effectLst/>
                <a:latin typeface="Arial" panose="020B0604020202020204" pitchFamily="34" charset="0"/>
                <a:ea typeface="Times New Roman" panose="02020603050405020304" pitchFamily="18" charset="0"/>
              </a:rPr>
              <a:t>private network, </a:t>
            </a:r>
            <a:r>
              <a:rPr lang="en-US" sz="1800" dirty="0">
                <a:effectLst/>
                <a:latin typeface="Arial" panose="020B0604020202020204" pitchFamily="34" charset="0"/>
                <a:ea typeface="Times New Roman" panose="02020603050405020304" pitchFamily="18" charset="0"/>
              </a:rPr>
              <a:t>without clients intervening</a:t>
            </a:r>
            <a:r>
              <a:rPr lang="en-US" sz="1800" b="1" dirty="0">
                <a:effectLst/>
                <a:latin typeface="Arial" panose="020B0604020202020204" pitchFamily="34" charset="0"/>
                <a:ea typeface="Times New Roman" panose="02020603050405020304" pitchFamily="18" charset="0"/>
              </a:rPr>
              <a:t>. </a:t>
            </a:r>
          </a:p>
          <a:p>
            <a:endParaRPr lang="en-US" sz="1800" b="1" dirty="0">
              <a:latin typeface="Arial" panose="020B0604020202020204" pitchFamily="34" charset="0"/>
            </a:endParaRPr>
          </a:p>
          <a:p>
            <a:r>
              <a:rPr lang="en-US" sz="1800" dirty="0">
                <a:latin typeface="Arial" panose="020B0604020202020204" pitchFamily="34" charset="0"/>
                <a:ea typeface="Times New Roman" panose="02020603050405020304" pitchFamily="18" charset="0"/>
              </a:rPr>
              <a:t>T</a:t>
            </a:r>
            <a:r>
              <a:rPr lang="en-US" sz="1800" dirty="0">
                <a:effectLst/>
                <a:latin typeface="Arial" panose="020B0604020202020204" pitchFamily="34" charset="0"/>
                <a:ea typeface="Times New Roman" panose="02020603050405020304" pitchFamily="18" charset="0"/>
              </a:rPr>
              <a:t>he 2 P4PI devices serve as the two end points of the tunnel.</a:t>
            </a:r>
            <a:endParaRPr lang="en-US" dirty="0"/>
          </a:p>
        </p:txBody>
      </p:sp>
    </p:spTree>
    <p:extLst>
      <p:ext uri="{BB962C8B-B14F-4D97-AF65-F5344CB8AC3E}">
        <p14:creationId xmlns:p14="http://schemas.microsoft.com/office/powerpoint/2010/main" val="224457467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1154</TotalTime>
  <Words>1303</Words>
  <Application>Microsoft Office PowerPoint</Application>
  <PresentationFormat>Widescreen</PresentationFormat>
  <Paragraphs>265</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Times New Roman</vt:lpstr>
      <vt:lpstr>Trade Gothic LT Pro</vt:lpstr>
      <vt:lpstr>Trebuchet MS</vt:lpstr>
      <vt:lpstr>Office Theme</vt:lpstr>
      <vt:lpstr>P4PI L2 enhanced switch</vt:lpstr>
      <vt:lpstr>P4PI L2 enhanced switch</vt:lpstr>
      <vt:lpstr>Background</vt:lpstr>
      <vt:lpstr>Basic Concepts:</vt:lpstr>
      <vt:lpstr>P4PI</vt:lpstr>
      <vt:lpstr>P4PI </vt:lpstr>
      <vt:lpstr>P4</vt:lpstr>
      <vt:lpstr>Tunneling protocol </vt:lpstr>
      <vt:lpstr>VPN – Virtual Private Network</vt:lpstr>
      <vt:lpstr>PPP – Point To Point Protocol</vt:lpstr>
      <vt:lpstr>PPP Phase Diagram</vt:lpstr>
      <vt:lpstr>The journey of a packet</vt:lpstr>
      <vt:lpstr>The journey of a packet</vt:lpstr>
      <vt:lpstr>Implementation</vt:lpstr>
      <vt:lpstr>PPP Packet Header layout:</vt:lpstr>
      <vt:lpstr>Packet Header layout:</vt:lpstr>
      <vt:lpstr>Packet manipulation in P4</vt:lpstr>
      <vt:lpstr>Parsing phase</vt:lpstr>
      <vt:lpstr>Parsing phase – so far</vt:lpstr>
      <vt:lpstr>Ingress Phase</vt:lpstr>
      <vt:lpstr>De-Parsing Phase</vt:lpstr>
      <vt:lpstr>Challenges</vt:lpstr>
      <vt:lpstr>Challenge1 </vt:lpstr>
      <vt:lpstr> PPP over L2tp</vt:lpstr>
      <vt:lpstr>Challenge2:</vt:lpstr>
      <vt:lpstr>Challenge3:</vt:lpstr>
      <vt:lpstr>What we have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P4PI L2 enhanced switch</dc:title>
  <dc:creator>Haneen Jeries</dc:creator>
  <cp:lastModifiedBy>Hussein Abu-Jabal</cp:lastModifiedBy>
  <cp:revision>227</cp:revision>
  <dcterms:created xsi:type="dcterms:W3CDTF">2022-03-13T17:14:44Z</dcterms:created>
  <dcterms:modified xsi:type="dcterms:W3CDTF">2022-03-29T18:20:02Z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