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38"/>
  </p:notesMasterIdLst>
  <p:handoutMasterIdLst>
    <p:handoutMasterId r:id="rId39"/>
  </p:handoutMasterIdLst>
  <p:sldIdLst>
    <p:sldId id="354" r:id="rId2"/>
    <p:sldId id="310" r:id="rId3"/>
    <p:sldId id="357" r:id="rId4"/>
    <p:sldId id="358" r:id="rId5"/>
    <p:sldId id="331" r:id="rId6"/>
    <p:sldId id="356" r:id="rId7"/>
    <p:sldId id="403" r:id="rId8"/>
    <p:sldId id="359" r:id="rId9"/>
    <p:sldId id="365" r:id="rId10"/>
    <p:sldId id="369" r:id="rId11"/>
    <p:sldId id="368" r:id="rId12"/>
    <p:sldId id="367" r:id="rId13"/>
    <p:sldId id="360" r:id="rId14"/>
    <p:sldId id="370" r:id="rId15"/>
    <p:sldId id="361" r:id="rId16"/>
    <p:sldId id="393" r:id="rId17"/>
    <p:sldId id="394" r:id="rId18"/>
    <p:sldId id="391" r:id="rId19"/>
    <p:sldId id="392" r:id="rId20"/>
    <p:sldId id="385" r:id="rId21"/>
    <p:sldId id="395" r:id="rId22"/>
    <p:sldId id="396" r:id="rId23"/>
    <p:sldId id="397" r:id="rId24"/>
    <p:sldId id="398" r:id="rId25"/>
    <p:sldId id="399" r:id="rId26"/>
    <p:sldId id="400" r:id="rId27"/>
    <p:sldId id="401" r:id="rId28"/>
    <p:sldId id="383" r:id="rId29"/>
    <p:sldId id="372" r:id="rId30"/>
    <p:sldId id="373" r:id="rId31"/>
    <p:sldId id="374" r:id="rId32"/>
    <p:sldId id="375" r:id="rId33"/>
    <p:sldId id="363" r:id="rId34"/>
    <p:sldId id="376" r:id="rId35"/>
    <p:sldId id="377" r:id="rId36"/>
    <p:sldId id="364" r:id="rId37"/>
  </p:sldIdLst>
  <p:sldSz cx="9144000" cy="6858000" type="screen4x3"/>
  <p:notesSz cx="6735763" cy="9866313"/>
  <p:defaultTextStyle>
    <a:defPPr>
      <a:defRPr lang="en-US"/>
    </a:defPPr>
    <a:lvl1pPr algn="l" rtl="0" eaLnBrk="0" fontAlgn="base" hangingPunct="0">
      <a:spcBef>
        <a:spcPct val="0"/>
      </a:spcBef>
      <a:spcAft>
        <a:spcPct val="0"/>
      </a:spcAft>
      <a:defRPr sz="2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itchFamily="18" charset="0"/>
        <a:ea typeface="+mn-ea"/>
        <a:cs typeface="+mn-cs"/>
      </a:defRPr>
    </a:lvl5pPr>
    <a:lvl6pPr marL="2286000" algn="l" defTabSz="914400" rtl="0" eaLnBrk="1" latinLnBrk="0" hangingPunct="1">
      <a:defRPr sz="2800" kern="1200">
        <a:solidFill>
          <a:schemeClr val="tx1"/>
        </a:solidFill>
        <a:latin typeface="Times" pitchFamily="18" charset="0"/>
        <a:ea typeface="+mn-ea"/>
        <a:cs typeface="+mn-cs"/>
      </a:defRPr>
    </a:lvl6pPr>
    <a:lvl7pPr marL="2743200" algn="l" defTabSz="914400" rtl="0" eaLnBrk="1" latinLnBrk="0" hangingPunct="1">
      <a:defRPr sz="2800" kern="1200">
        <a:solidFill>
          <a:schemeClr val="tx1"/>
        </a:solidFill>
        <a:latin typeface="Times" pitchFamily="18" charset="0"/>
        <a:ea typeface="+mn-ea"/>
        <a:cs typeface="+mn-cs"/>
      </a:defRPr>
    </a:lvl7pPr>
    <a:lvl8pPr marL="3200400" algn="l" defTabSz="914400" rtl="0" eaLnBrk="1" latinLnBrk="0" hangingPunct="1">
      <a:defRPr sz="2800" kern="1200">
        <a:solidFill>
          <a:schemeClr val="tx1"/>
        </a:solidFill>
        <a:latin typeface="Times" pitchFamily="18" charset="0"/>
        <a:ea typeface="+mn-ea"/>
        <a:cs typeface="+mn-cs"/>
      </a:defRPr>
    </a:lvl8pPr>
    <a:lvl9pPr marL="3657600" algn="l" defTabSz="914400" rtl="0" eaLnBrk="1" latinLnBrk="0" hangingPunct="1">
      <a:defRPr sz="28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768">
          <p15:clr>
            <a:srgbClr val="A4A3A4"/>
          </p15:clr>
        </p15:guide>
        <p15:guide id="2" pos="288">
          <p15:clr>
            <a:srgbClr val="A4A3A4"/>
          </p15:clr>
        </p15:guide>
      </p15:sldGuideLst>
    </p:ext>
    <p:ext uri="{2D200454-40CA-4A62-9FC3-DE9A4176ACB9}">
      <p15:notesGuideLst xmlns:p15="http://schemas.microsoft.com/office/powerpoint/2012/main">
        <p15:guide id="1" orient="horz" pos="3103" userDrawn="1">
          <p15:clr>
            <a:srgbClr val="A4A3A4"/>
          </p15:clr>
        </p15:guide>
        <p15:guide id="2" pos="2110" userDrawn="1">
          <p15:clr>
            <a:srgbClr val="A4A3A4"/>
          </p15:clr>
        </p15:guide>
        <p15:guide id="3" orient="horz" pos="3108" userDrawn="1">
          <p15:clr>
            <a:srgbClr val="A4A3A4"/>
          </p15:clr>
        </p15:guide>
        <p15:guide id="4" pos="212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aun-Selka, Phyllis (Lilongwe)" initials="CP(" lastIdx="13" clrIdx="0"/>
  <p:cmAuthor id="1" name="Slade, Timothy" initials="TS" lastIdx="1" clrIdx="1"/>
  <p:cmAuthor id="2" name="Paula Green" initials="PG" lastIdx="20" clrIdx="2"/>
  <p:cmAuthor id="3" name="Paula" initials="P"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FE5"/>
    <a:srgbClr val="002A6C"/>
    <a:srgbClr val="666666"/>
    <a:srgbClr val="C2113A"/>
    <a:srgbClr val="DDDDDD"/>
    <a:srgbClr val="003366"/>
    <a:srgbClr val="CCCCCC"/>
    <a:srgbClr val="1E4ABD"/>
    <a:srgbClr val="E10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54850" autoAdjust="0"/>
  </p:normalViewPr>
  <p:slideViewPr>
    <p:cSldViewPr>
      <p:cViewPr>
        <p:scale>
          <a:sx n="110" d="100"/>
          <a:sy n="110" d="100"/>
        </p:scale>
        <p:origin x="-18" y="-1512"/>
      </p:cViewPr>
      <p:guideLst>
        <p:guide orient="horz" pos="768"/>
        <p:guide pos="288"/>
      </p:guideLst>
    </p:cSldViewPr>
  </p:slideViewPr>
  <p:outlineViewPr>
    <p:cViewPr>
      <p:scale>
        <a:sx n="33" d="100"/>
        <a:sy n="33" d="100"/>
      </p:scale>
      <p:origin x="0" y="12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32" y="-78"/>
      </p:cViewPr>
      <p:guideLst>
        <p:guide orient="horz" pos="3103"/>
        <p:guide pos="2110"/>
        <p:guide orient="horz" pos="3108"/>
        <p:guide pos="212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2917597" cy="48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t" anchorCtr="0" compatLnSpc="1">
            <a:prstTxWarp prst="textNoShape">
              <a:avLst/>
            </a:prstTxWarp>
          </a:bodyPr>
          <a:lstStyle>
            <a:lvl1pPr defTabSz="906359">
              <a:defRPr sz="1200"/>
            </a:lvl1pPr>
          </a:lstStyle>
          <a:p>
            <a:pPr>
              <a:defRPr/>
            </a:pPr>
            <a:endParaRPr lang="en-US" dirty="0"/>
          </a:p>
        </p:txBody>
      </p:sp>
      <p:sp>
        <p:nvSpPr>
          <p:cNvPr id="124931" name="Rectangle 3"/>
          <p:cNvSpPr>
            <a:spLocks noGrp="1" noChangeArrowheads="1"/>
          </p:cNvSpPr>
          <p:nvPr>
            <p:ph type="dt" sz="quarter" idx="1"/>
          </p:nvPr>
        </p:nvSpPr>
        <p:spPr bwMode="auto">
          <a:xfrm>
            <a:off x="3793493" y="2"/>
            <a:ext cx="2917597" cy="48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t" anchorCtr="0" compatLnSpc="1">
            <a:prstTxWarp prst="textNoShape">
              <a:avLst/>
            </a:prstTxWarp>
          </a:bodyPr>
          <a:lstStyle>
            <a:lvl1pPr algn="r" defTabSz="906359">
              <a:defRPr sz="1200"/>
            </a:lvl1pPr>
          </a:lstStyle>
          <a:p>
            <a:pPr>
              <a:defRPr/>
            </a:pPr>
            <a:endParaRPr lang="en-US" dirty="0"/>
          </a:p>
        </p:txBody>
      </p:sp>
      <p:sp>
        <p:nvSpPr>
          <p:cNvPr id="124932" name="Rectangle 4"/>
          <p:cNvSpPr>
            <a:spLocks noGrp="1" noChangeArrowheads="1"/>
          </p:cNvSpPr>
          <p:nvPr>
            <p:ph type="ftr" sz="quarter" idx="2"/>
          </p:nvPr>
        </p:nvSpPr>
        <p:spPr bwMode="auto">
          <a:xfrm>
            <a:off x="1" y="9354993"/>
            <a:ext cx="2917597" cy="48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b" anchorCtr="0" compatLnSpc="1">
            <a:prstTxWarp prst="textNoShape">
              <a:avLst/>
            </a:prstTxWarp>
          </a:bodyPr>
          <a:lstStyle>
            <a:lvl1pPr defTabSz="906359">
              <a:defRPr sz="1200"/>
            </a:lvl1pPr>
          </a:lstStyle>
          <a:p>
            <a:pPr>
              <a:defRPr/>
            </a:pPr>
            <a:endParaRPr lang="en-US" dirty="0"/>
          </a:p>
        </p:txBody>
      </p:sp>
      <p:sp>
        <p:nvSpPr>
          <p:cNvPr id="124933" name="Rectangle 5"/>
          <p:cNvSpPr>
            <a:spLocks noGrp="1" noChangeArrowheads="1"/>
          </p:cNvSpPr>
          <p:nvPr>
            <p:ph type="sldNum" sz="quarter" idx="3"/>
          </p:nvPr>
        </p:nvSpPr>
        <p:spPr bwMode="auto">
          <a:xfrm>
            <a:off x="3793493" y="9354993"/>
            <a:ext cx="2917597" cy="48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b" anchorCtr="0" compatLnSpc="1">
            <a:prstTxWarp prst="textNoShape">
              <a:avLst/>
            </a:prstTxWarp>
          </a:bodyPr>
          <a:lstStyle>
            <a:lvl1pPr algn="r" defTabSz="906359">
              <a:defRPr sz="1200"/>
            </a:lvl1pPr>
          </a:lstStyle>
          <a:p>
            <a:pPr>
              <a:defRPr/>
            </a:pPr>
            <a:fld id="{AC5E9B6B-51D2-4A41-BAAA-DC3A91D55C1A}" type="slidenum">
              <a:rPr lang="en-US"/>
              <a:pPr>
                <a:defRPr/>
              </a:pPr>
              <a:t>‹#›</a:t>
            </a:fld>
            <a:endParaRPr lang="en-US" dirty="0"/>
          </a:p>
        </p:txBody>
      </p:sp>
    </p:spTree>
    <p:extLst>
      <p:ext uri="{BB962C8B-B14F-4D97-AF65-F5344CB8AC3E}">
        <p14:creationId xmlns:p14="http://schemas.microsoft.com/office/powerpoint/2010/main" val="3286480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1" y="2"/>
            <a:ext cx="2917597" cy="48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t" anchorCtr="0" compatLnSpc="1">
            <a:prstTxWarp prst="textNoShape">
              <a:avLst/>
            </a:prstTxWarp>
          </a:bodyPr>
          <a:lstStyle>
            <a:lvl1pPr defTabSz="906359">
              <a:defRPr sz="1200"/>
            </a:lvl1pPr>
          </a:lstStyle>
          <a:p>
            <a:pPr>
              <a:defRPr/>
            </a:pPr>
            <a:endParaRPr lang="en-US" dirty="0"/>
          </a:p>
        </p:txBody>
      </p:sp>
      <p:sp>
        <p:nvSpPr>
          <p:cNvPr id="129027" name="Rectangle 3"/>
          <p:cNvSpPr>
            <a:spLocks noGrp="1" noChangeArrowheads="1"/>
          </p:cNvSpPr>
          <p:nvPr>
            <p:ph type="dt" idx="1"/>
          </p:nvPr>
        </p:nvSpPr>
        <p:spPr bwMode="auto">
          <a:xfrm>
            <a:off x="3793493" y="2"/>
            <a:ext cx="2917597" cy="48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t" anchorCtr="0" compatLnSpc="1">
            <a:prstTxWarp prst="textNoShape">
              <a:avLst/>
            </a:prstTxWarp>
          </a:bodyPr>
          <a:lstStyle>
            <a:lvl1pPr algn="r" defTabSz="906359">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882650" y="727075"/>
            <a:ext cx="4946650" cy="3709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9029" name="Rectangle 5"/>
          <p:cNvSpPr>
            <a:spLocks noGrp="1" noChangeArrowheads="1"/>
          </p:cNvSpPr>
          <p:nvPr>
            <p:ph type="body" sz="quarter" idx="3"/>
          </p:nvPr>
        </p:nvSpPr>
        <p:spPr bwMode="auto">
          <a:xfrm>
            <a:off x="875897" y="4678347"/>
            <a:ext cx="4960840" cy="443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9030" name="Rectangle 6"/>
          <p:cNvSpPr>
            <a:spLocks noGrp="1" noChangeArrowheads="1"/>
          </p:cNvSpPr>
          <p:nvPr>
            <p:ph type="ftr" sz="quarter" idx="4"/>
          </p:nvPr>
        </p:nvSpPr>
        <p:spPr bwMode="auto">
          <a:xfrm>
            <a:off x="1" y="9354993"/>
            <a:ext cx="2917597" cy="48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b" anchorCtr="0" compatLnSpc="1">
            <a:prstTxWarp prst="textNoShape">
              <a:avLst/>
            </a:prstTxWarp>
          </a:bodyPr>
          <a:lstStyle>
            <a:lvl1pPr defTabSz="906359">
              <a:defRPr sz="1200"/>
            </a:lvl1pPr>
          </a:lstStyle>
          <a:p>
            <a:pPr>
              <a:defRPr/>
            </a:pPr>
            <a:endParaRPr lang="en-US" dirty="0"/>
          </a:p>
        </p:txBody>
      </p:sp>
      <p:sp>
        <p:nvSpPr>
          <p:cNvPr id="129031" name="Rectangle 7"/>
          <p:cNvSpPr>
            <a:spLocks noGrp="1" noChangeArrowheads="1"/>
          </p:cNvSpPr>
          <p:nvPr>
            <p:ph type="sldNum" sz="quarter" idx="5"/>
          </p:nvPr>
        </p:nvSpPr>
        <p:spPr bwMode="auto">
          <a:xfrm>
            <a:off x="3793493" y="9354993"/>
            <a:ext cx="2917597" cy="48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04" tIns="45303" rIns="90604" bIns="45303" numCol="1" anchor="b" anchorCtr="0" compatLnSpc="1">
            <a:prstTxWarp prst="textNoShape">
              <a:avLst/>
            </a:prstTxWarp>
          </a:bodyPr>
          <a:lstStyle>
            <a:lvl1pPr algn="r" defTabSz="906359">
              <a:defRPr sz="1200"/>
            </a:lvl1pPr>
          </a:lstStyle>
          <a:p>
            <a:pPr>
              <a:defRPr/>
            </a:pPr>
            <a:fld id="{8A91DD2B-0521-44E9-B8B4-35F466C1DBED}" type="slidenum">
              <a:rPr lang="en-US"/>
              <a:pPr>
                <a:defRPr/>
              </a:pPr>
              <a:t>‹#›</a:t>
            </a:fld>
            <a:endParaRPr lang="en-US" dirty="0"/>
          </a:p>
        </p:txBody>
      </p:sp>
    </p:spTree>
    <p:extLst>
      <p:ext uri="{BB962C8B-B14F-4D97-AF65-F5344CB8AC3E}">
        <p14:creationId xmlns:p14="http://schemas.microsoft.com/office/powerpoint/2010/main" val="1856055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37931725" indent="-374745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49A53AFB-EA72-46D2-9BD0-DB05802F92DF}"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smtClean="0">
                <a:latin typeface="Arial" panose="020B0604020202020204" pitchFamily="34" charset="0"/>
                <a:ea typeface="ＭＳ Ｐゴシック" panose="020B0600070205080204" pitchFamily="34" charset="-128"/>
              </a:rPr>
              <a:t>[Welcome comments]</a:t>
            </a:r>
          </a:p>
          <a:p>
            <a:pPr eaLnBrk="1" hangingPunct="1"/>
            <a:endParaRPr lang="en-US" altLang="en-US" sz="1600" dirty="0" smtClean="0">
              <a:latin typeface="Arial" panose="020B0604020202020204" pitchFamily="34" charset="0"/>
              <a:ea typeface="ＭＳ Ｐゴシック" panose="020B0600070205080204" pitchFamily="34" charset="-128"/>
            </a:endParaRPr>
          </a:p>
          <a:p>
            <a:pPr eaLnBrk="1" hangingPunct="1"/>
            <a:r>
              <a:rPr lang="en-US" altLang="en-US" sz="1600" dirty="0" smtClean="0">
                <a:latin typeface="Arial" panose="020B0604020202020204" pitchFamily="34" charset="0"/>
                <a:ea typeface="ＭＳ Ｐゴシック" panose="020B0600070205080204" pitchFamily="34" charset="-128"/>
              </a:rPr>
              <a:t>The purpose of this presentation is to describe an approach that can be taken to identifying a “maximally productive” sequence of grapheme</a:t>
            </a:r>
            <a:r>
              <a:rPr lang="en-US" altLang="en-US" sz="1600" baseline="0" dirty="0" smtClean="0">
                <a:latin typeface="Arial" panose="020B0604020202020204" pitchFamily="34" charset="0"/>
                <a:ea typeface="ＭＳ Ｐゴシック" panose="020B0600070205080204" pitchFamily="34" charset="-128"/>
              </a:rPr>
              <a:t> introduction.</a:t>
            </a:r>
          </a:p>
          <a:p>
            <a:pPr eaLnBrk="1" hangingPunct="1"/>
            <a:endParaRPr lang="en-US" altLang="en-US" sz="1600" baseline="0" dirty="0" smtClean="0">
              <a:latin typeface="Arial" panose="020B0604020202020204" pitchFamily="34" charset="0"/>
              <a:ea typeface="ＭＳ Ｐゴシック" panose="020B0600070205080204" pitchFamily="34" charset="-128"/>
            </a:endParaRPr>
          </a:p>
          <a:p>
            <a:pPr eaLnBrk="1" hangingPunct="1"/>
            <a:r>
              <a:rPr lang="en-US" altLang="en-US" sz="1600" baseline="0" dirty="0" smtClean="0">
                <a:latin typeface="Arial" panose="020B0604020202020204" pitchFamily="34" charset="0"/>
                <a:ea typeface="ＭＳ Ｐゴシック" panose="020B0600070205080204" pitchFamily="34" charset="-128"/>
              </a:rPr>
              <a:t>The presentation is intended to spur discussion and mutual exploration, NOT to issue a definitive ruling on what “the best” sequence is. However, we believe that if all parties understand the approach and see it as useful and valid, that can greatly facilitate and accelerate the process of developing high-quality teaching and learning materials.</a:t>
            </a:r>
          </a:p>
        </p:txBody>
      </p:sp>
    </p:spTree>
    <p:extLst>
      <p:ext uri="{BB962C8B-B14F-4D97-AF65-F5344CB8AC3E}">
        <p14:creationId xmlns:p14="http://schemas.microsoft.com/office/powerpoint/2010/main" val="3402542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smtClean="0">
                <a:solidFill>
                  <a:srgbClr val="C2113A"/>
                </a:solidFill>
              </a:rPr>
              <a:t>† </a:t>
            </a:r>
            <a:r>
              <a:rPr lang="en-US" dirty="0" smtClean="0"/>
              <a:t>Discuss “SH” – if</a:t>
            </a:r>
            <a:r>
              <a:rPr lang="en-US" baseline="0" dirty="0" smtClean="0"/>
              <a:t> you don’t tell </a:t>
            </a:r>
            <a:r>
              <a:rPr lang="en-US" baseline="0" dirty="0" err="1" smtClean="0"/>
              <a:t>SynPhony</a:t>
            </a:r>
            <a:r>
              <a:rPr lang="en-US" baseline="0" dirty="0" smtClean="0"/>
              <a:t> to treat it “explicitly”, then </a:t>
            </a:r>
            <a:r>
              <a:rPr lang="en-US" i="1" baseline="0" dirty="0" err="1" smtClean="0"/>
              <a:t>SynPhony</a:t>
            </a:r>
            <a:r>
              <a:rPr lang="en-US" i="1" baseline="0" dirty="0" smtClean="0"/>
              <a:t> assumes </a:t>
            </a:r>
            <a:r>
              <a:rPr lang="en-US" i="0" baseline="0" dirty="0" smtClean="0"/>
              <a:t>that “SH” is decodable as soon as you know “S” (/s/) and “H” (/h/), which we know is inaccurate.</a:t>
            </a:r>
            <a:endParaRPr lang="en-US" i="0"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10</a:t>
            </a:fld>
            <a:endParaRPr lang="en-US" dirty="0"/>
          </a:p>
        </p:txBody>
      </p:sp>
    </p:spTree>
    <p:extLst>
      <p:ext uri="{BB962C8B-B14F-4D97-AF65-F5344CB8AC3E}">
        <p14:creationId xmlns:p14="http://schemas.microsoft.com/office/powerpoint/2010/main" val="1494043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Alphabetical:</a:t>
            </a:r>
          </a:p>
          <a:p>
            <a:r>
              <a:rPr lang="en-US" dirty="0" smtClean="0"/>
              <a:t>	C</a:t>
            </a:r>
            <a:r>
              <a:rPr lang="en-US" baseline="0" dirty="0" smtClean="0"/>
              <a:t> </a:t>
            </a:r>
            <a:r>
              <a:rPr lang="en-US" baseline="0" dirty="0" smtClean="0">
                <a:sym typeface="Wingdings" panose="05000000000000000000" pitchFamily="2" charset="2"/>
              </a:rPr>
              <a:t> CH          No “Q”            No “X”</a:t>
            </a:r>
          </a:p>
          <a:p>
            <a:endParaRPr lang="en-US" baseline="0" dirty="0" smtClean="0">
              <a:sym typeface="Wingdings" panose="05000000000000000000" pitchFamily="2" charset="2"/>
            </a:endParaRPr>
          </a:p>
          <a:p>
            <a:r>
              <a:rPr lang="en-US" baseline="0" dirty="0" smtClean="0">
                <a:sym typeface="Wingdings" panose="05000000000000000000" pitchFamily="2" charset="2"/>
              </a:rPr>
              <a:t>NPC:</a:t>
            </a:r>
          </a:p>
          <a:p>
            <a:r>
              <a:rPr lang="en-US" baseline="0" dirty="0" smtClean="0">
                <a:sym typeface="Wingdings" panose="05000000000000000000" pitchFamily="2" charset="2"/>
              </a:rPr>
              <a:t>	Vowels, consonants (No “X”)</a:t>
            </a:r>
          </a:p>
          <a:p>
            <a:endParaRPr lang="en-US" baseline="0" dirty="0" smtClean="0">
              <a:sym typeface="Wingdings" panose="05000000000000000000" pitchFamily="2" charset="2"/>
            </a:endParaRPr>
          </a:p>
          <a:p>
            <a:r>
              <a:rPr lang="en-US" i="1" baseline="30000" dirty="0" smtClean="0">
                <a:solidFill>
                  <a:srgbClr val="C2113A"/>
                </a:solidFill>
              </a:rPr>
              <a:t>†</a:t>
            </a:r>
            <a:r>
              <a:rPr lang="en-US" i="1" dirty="0" err="1" smtClean="0"/>
              <a:t>Anikumeto</a:t>
            </a:r>
            <a:r>
              <a:rPr lang="en-US" i="1" baseline="0" dirty="0" smtClean="0"/>
              <a:t> </a:t>
            </a:r>
            <a:r>
              <a:rPr lang="en-US" i="0" baseline="0" dirty="0" smtClean="0"/>
              <a:t>was analyzed, but the </a:t>
            </a:r>
            <a:r>
              <a:rPr lang="en-US" baseline="0" dirty="0" smtClean="0">
                <a:sym typeface="Wingdings" panose="05000000000000000000" pitchFamily="2" charset="2"/>
              </a:rPr>
              <a:t>multigraphs weren’t explicitly declared. So we intend to re-run the analysis to see how it compares in an apples-to-apples comparison. (Right now, the current analysis would be inappropriately biased in favor of </a:t>
            </a:r>
            <a:r>
              <a:rPr lang="en-US" i="1" baseline="0" dirty="0" err="1" smtClean="0">
                <a:sym typeface="Wingdings" panose="05000000000000000000" pitchFamily="2" charset="2"/>
              </a:rPr>
              <a:t>Anikumeto</a:t>
            </a:r>
            <a:r>
              <a:rPr lang="en-US" i="0" baseline="0" dirty="0" smtClean="0">
                <a:sym typeface="Wingdings" panose="05000000000000000000" pitchFamily="2" charset="2"/>
              </a:rPr>
              <a:t>.)</a:t>
            </a:r>
            <a:endParaRPr lang="en-US" baseline="0" dirty="0" smtClean="0">
              <a:sym typeface="Wingdings" panose="05000000000000000000" pitchFamily="2" charset="2"/>
            </a:endParaRPr>
          </a:p>
          <a:p>
            <a:endParaRPr lang="en-US" baseline="0" dirty="0" smtClean="0">
              <a:sym typeface="Wingdings" panose="05000000000000000000" pitchFamily="2" charset="2"/>
            </a:endParaRPr>
          </a:p>
          <a:p>
            <a:r>
              <a:rPr lang="en-US" baseline="0" dirty="0" err="1" smtClean="0">
                <a:sym typeface="Wingdings" panose="05000000000000000000" pitchFamily="2" charset="2"/>
              </a:rPr>
              <a:t>SynPhony</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	Differences between the “</a:t>
            </a:r>
            <a:r>
              <a:rPr lang="en-US" baseline="0" dirty="0" err="1" smtClean="0">
                <a:sym typeface="Wingdings" panose="05000000000000000000" pitchFamily="2" charset="2"/>
              </a:rPr>
              <a:t>SynPhony</a:t>
            </a:r>
            <a:r>
              <a:rPr lang="en-US" baseline="0" dirty="0" smtClean="0">
                <a:sym typeface="Wingdings" panose="05000000000000000000" pitchFamily="2" charset="2"/>
              </a:rPr>
              <a:t>” and the “</a:t>
            </a:r>
            <a:r>
              <a:rPr lang="en-US" baseline="0" dirty="0" err="1" smtClean="0">
                <a:sym typeface="Wingdings" panose="05000000000000000000" pitchFamily="2" charset="2"/>
              </a:rPr>
              <a:t>SynPhony</a:t>
            </a:r>
            <a:r>
              <a:rPr lang="en-US" baseline="0" dirty="0" smtClean="0">
                <a:sym typeface="Wingdings" panose="05000000000000000000" pitchFamily="2" charset="2"/>
              </a:rPr>
              <a:t>-Explicit” sequence (</a:t>
            </a:r>
            <a:r>
              <a:rPr lang="en-US" baseline="0" dirty="0" err="1" smtClean="0">
                <a:sym typeface="Wingdings" panose="05000000000000000000" pitchFamily="2" charset="2"/>
              </a:rPr>
              <a:t>abwnomk</a:t>
            </a:r>
            <a:r>
              <a:rPr lang="en-US" baseline="0" dirty="0" smtClean="0">
                <a:sym typeface="Wingdings" panose="05000000000000000000" pitchFamily="2" charset="2"/>
              </a:rPr>
              <a:t> / </a:t>
            </a:r>
            <a:r>
              <a:rPr lang="en-US" baseline="0" dirty="0" err="1" smtClean="0">
                <a:sym typeface="Wingdings" panose="05000000000000000000" pitchFamily="2" charset="2"/>
              </a:rPr>
              <a:t>abwnokm</a:t>
            </a:r>
            <a:r>
              <a:rPr lang="en-US" baseline="0" dirty="0" smtClean="0">
                <a:sym typeface="Wingdings" panose="05000000000000000000" pitchFamily="2" charset="2"/>
              </a:rPr>
              <a:t>) are intentional, not typos.</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11</a:t>
            </a:fld>
            <a:endParaRPr lang="en-US" dirty="0"/>
          </a:p>
        </p:txBody>
      </p:sp>
    </p:spTree>
    <p:extLst>
      <p:ext uri="{BB962C8B-B14F-4D97-AF65-F5344CB8AC3E}">
        <p14:creationId xmlns:p14="http://schemas.microsoft.com/office/powerpoint/2010/main" val="321528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texts that we included in the corpus that </a:t>
            </a:r>
            <a:r>
              <a:rPr lang="en-US" dirty="0" err="1" smtClean="0"/>
              <a:t>SynPhony</a:t>
            </a:r>
            <a:r>
              <a:rPr lang="en-US" dirty="0" smtClean="0"/>
              <a:t> analyzed included the Standard 1-3 NPC learner’s books for Chichewa and the </a:t>
            </a:r>
            <a:r>
              <a:rPr lang="en-US" i="1" dirty="0" err="1" smtClean="0"/>
              <a:t>Nditha</a:t>
            </a:r>
            <a:r>
              <a:rPr lang="en-US" i="1" dirty="0" smtClean="0"/>
              <a:t> </a:t>
            </a:r>
            <a:r>
              <a:rPr lang="en-US" i="1" dirty="0" err="1" smtClean="0"/>
              <a:t>Kuwerenga</a:t>
            </a:r>
            <a:r>
              <a:rPr lang="en-US" i="1" baseline="0" dirty="0" smtClean="0"/>
              <a:t> </a:t>
            </a:r>
            <a:r>
              <a:rPr lang="en-US" i="0" baseline="0" dirty="0" smtClean="0"/>
              <a:t>learner’s book.</a:t>
            </a:r>
          </a:p>
          <a:p>
            <a:endParaRPr lang="en-US" i="0" baseline="0" dirty="0" smtClean="0"/>
          </a:p>
          <a:p>
            <a:r>
              <a:rPr lang="en-US" i="0" baseline="0" dirty="0" smtClean="0"/>
              <a:t>In our case, these textbooks yielded 3,190 words – but only 1613 of them were unique. (In other words, some of the 1613 words showed up once, others twice, others thrice or more…eventually giving a total of 3,190.)</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12</a:t>
            </a:fld>
            <a:endParaRPr lang="en-US" dirty="0"/>
          </a:p>
        </p:txBody>
      </p:sp>
    </p:spTree>
    <p:extLst>
      <p:ext uri="{BB962C8B-B14F-4D97-AF65-F5344CB8AC3E}">
        <p14:creationId xmlns:p14="http://schemas.microsoft.com/office/powerpoint/2010/main" val="1791533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products of the </a:t>
            </a:r>
            <a:r>
              <a:rPr lang="en-US" dirty="0" err="1" smtClean="0"/>
              <a:t>SynPhony</a:t>
            </a:r>
            <a:r>
              <a:rPr lang="en-US" dirty="0" smtClean="0"/>
              <a:t> analysis:</a:t>
            </a:r>
            <a:r>
              <a:rPr lang="en-US" baseline="0" dirty="0" smtClean="0"/>
              <a:t> </a:t>
            </a:r>
          </a:p>
          <a:p>
            <a:pPr marL="228600" indent="-228600">
              <a:buAutoNum type="arabicParenR"/>
            </a:pPr>
            <a:r>
              <a:rPr lang="en-US" baseline="0" dirty="0" smtClean="0"/>
              <a:t>A list of words found in the corpus, and how often each word appeared;</a:t>
            </a:r>
          </a:p>
          <a:p>
            <a:pPr marL="228600" indent="-228600">
              <a:buAutoNum type="arabicParenR"/>
            </a:pPr>
            <a:r>
              <a:rPr lang="en-US" baseline="0" dirty="0" smtClean="0"/>
              <a:t>A list of letters found in the corpus, and how often each letter appeared;</a:t>
            </a:r>
          </a:p>
          <a:p>
            <a:pPr marL="228600" indent="-228600">
              <a:buAutoNum type="arabicParenR"/>
            </a:pPr>
            <a:r>
              <a:rPr lang="en-US" baseline="0" dirty="0" smtClean="0"/>
              <a:t>A table that analyzes the above to describe how “productive” each sequence is.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13</a:t>
            </a:fld>
            <a:endParaRPr lang="en-US" dirty="0"/>
          </a:p>
        </p:txBody>
      </p:sp>
    </p:spTree>
    <p:extLst>
      <p:ext uri="{BB962C8B-B14F-4D97-AF65-F5344CB8AC3E}">
        <p14:creationId xmlns:p14="http://schemas.microsoft.com/office/powerpoint/2010/main" val="95550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raw output looks like:</a:t>
            </a:r>
          </a:p>
          <a:p>
            <a:endParaRPr lang="en-US" dirty="0" smtClean="0"/>
          </a:p>
          <a:p>
            <a:pPr marL="228600" indent="-228600">
              <a:buAutoNum type="arabicParenR"/>
            </a:pPr>
            <a:r>
              <a:rPr lang="en-US" dirty="0" smtClean="0"/>
              <a:t>Is the sequence in which </a:t>
            </a:r>
            <a:r>
              <a:rPr lang="en-US" dirty="0" err="1" smtClean="0"/>
              <a:t>SynPhony</a:t>
            </a:r>
            <a:r>
              <a:rPr lang="en-US" dirty="0" smtClean="0"/>
              <a:t> introduced</a:t>
            </a:r>
            <a:r>
              <a:rPr lang="en-US" baseline="0" dirty="0" smtClean="0"/>
              <a:t> the graphemes</a:t>
            </a:r>
          </a:p>
          <a:p>
            <a:pPr marL="228600" indent="-228600">
              <a:buAutoNum type="arabicParenR"/>
            </a:pPr>
            <a:r>
              <a:rPr lang="en-US" baseline="0" dirty="0" smtClean="0"/>
              <a:t>Is the # (position) of the grapheme being introduced</a:t>
            </a:r>
          </a:p>
          <a:p>
            <a:pPr marL="228600" indent="-228600">
              <a:buAutoNum type="arabicParenR"/>
            </a:pPr>
            <a:r>
              <a:rPr lang="en-US" baseline="0" dirty="0" smtClean="0"/>
              <a:t>Is the actual grapheme introduced</a:t>
            </a:r>
          </a:p>
          <a:p>
            <a:pPr marL="228600" indent="-228600">
              <a:buAutoNum type="arabicParenR"/>
            </a:pPr>
            <a:r>
              <a:rPr lang="en-US" baseline="0" dirty="0" smtClean="0"/>
              <a:t>Is the number of additional words “unlocked” (rendered decodable) by the addition of that grapheme</a:t>
            </a:r>
          </a:p>
          <a:p>
            <a:pPr marL="228600" indent="-228600">
              <a:buAutoNum type="arabicParenR"/>
            </a:pPr>
            <a:r>
              <a:rPr lang="en-US" baseline="0" dirty="0" smtClean="0"/>
              <a:t>Is the list of specific words that became decodable (and were counted under #4)</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14</a:t>
            </a:fld>
            <a:endParaRPr lang="en-US" dirty="0"/>
          </a:p>
        </p:txBody>
      </p:sp>
    </p:spTree>
    <p:extLst>
      <p:ext uri="{BB962C8B-B14F-4D97-AF65-F5344CB8AC3E}">
        <p14:creationId xmlns:p14="http://schemas.microsoft.com/office/powerpoint/2010/main" val="183734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is to figure out which of the various sequences is maximally effective in getting children to read – but there are various ways to interpret</a:t>
            </a:r>
            <a:r>
              <a:rPr lang="en-US" baseline="0" dirty="0" smtClean="0"/>
              <a:t> the results. </a:t>
            </a:r>
          </a:p>
          <a:p>
            <a:endParaRPr lang="en-US" baseline="0" dirty="0" smtClean="0"/>
          </a:p>
          <a:p>
            <a:pPr marL="228600" indent="-228600">
              <a:buAutoNum type="arabicParenR"/>
            </a:pPr>
            <a:r>
              <a:rPr lang="en-US" baseline="0" dirty="0" smtClean="0"/>
              <a:t>The first looks at how many of the 1613 unique words in our corpus are decodable;</a:t>
            </a:r>
          </a:p>
          <a:p>
            <a:pPr marL="228600" indent="-228600">
              <a:buAutoNum type="arabicParenR"/>
            </a:pPr>
            <a:r>
              <a:rPr lang="en-US" baseline="0" dirty="0" smtClean="0"/>
              <a:t>The second looks at the </a:t>
            </a:r>
            <a:r>
              <a:rPr lang="en-US" i="1" baseline="0" dirty="0" smtClean="0"/>
              <a:t>proportion </a:t>
            </a:r>
            <a:r>
              <a:rPr lang="en-US" i="0" baseline="0" dirty="0" smtClean="0"/>
              <a:t>of the 1613 unique words in our corpus that is decodable;</a:t>
            </a:r>
          </a:p>
          <a:p>
            <a:pPr marL="228600" indent="-228600">
              <a:buAutoNum type="arabicParenR"/>
            </a:pPr>
            <a:r>
              <a:rPr lang="en-US" i="0" baseline="0" dirty="0" smtClean="0"/>
              <a:t>The third looks at the </a:t>
            </a:r>
            <a:r>
              <a:rPr lang="en-US" i="1" baseline="0" dirty="0" smtClean="0"/>
              <a:t>proportion </a:t>
            </a:r>
            <a:r>
              <a:rPr lang="en-US" i="0" baseline="0" dirty="0" smtClean="0"/>
              <a:t>of all of the 3,190 total words in the corpus that is decodable.</a:t>
            </a:r>
            <a:endParaRPr lang="en-US" baseline="0" dirty="0" smtClean="0"/>
          </a:p>
          <a:p>
            <a:endParaRPr lang="en-US" baseline="0" dirty="0" smtClean="0"/>
          </a:p>
          <a:p>
            <a:r>
              <a:rPr lang="en-US" baseline="0" dirty="0" smtClean="0"/>
              <a:t>In each instance, the fundamental question is </a:t>
            </a:r>
            <a:r>
              <a:rPr lang="en-US" i="1" baseline="0" dirty="0" smtClean="0"/>
              <a:t>whether </a:t>
            </a:r>
            <a:r>
              <a:rPr lang="en-US" i="0" baseline="0" dirty="0" smtClean="0"/>
              <a:t>there is a difference between two sequences, and if so, how </a:t>
            </a:r>
            <a:r>
              <a:rPr lang="en-US" i="1" baseline="0" dirty="0" smtClean="0"/>
              <a:t>large</a:t>
            </a:r>
            <a:r>
              <a:rPr lang="en-US" i="0" baseline="0" dirty="0" smtClean="0"/>
              <a:t> it is.</a:t>
            </a:r>
            <a:endParaRPr lang="en-US" baseline="0" dirty="0" smtClean="0"/>
          </a:p>
          <a:p>
            <a:endParaRPr lang="en-US" baseline="0" dirty="0" smtClean="0"/>
          </a:p>
          <a:p>
            <a:r>
              <a:rPr lang="en-US" baseline="0" dirty="0" smtClean="0"/>
              <a:t>We will apply each of these three approaches in turn; these next few slides will introduce how to read the graphs.</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15</a:t>
            </a:fld>
            <a:endParaRPr lang="en-US" dirty="0"/>
          </a:p>
        </p:txBody>
      </p:sp>
    </p:spTree>
    <p:extLst>
      <p:ext uri="{BB962C8B-B14F-4D97-AF65-F5344CB8AC3E}">
        <p14:creationId xmlns:p14="http://schemas.microsoft.com/office/powerpoint/2010/main" val="3895360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graph of the number of unique words decodable when letters are introduced in alphabetical order.</a:t>
            </a:r>
          </a:p>
          <a:p>
            <a:endParaRPr lang="en-US" dirty="0" smtClean="0"/>
          </a:p>
          <a:p>
            <a:r>
              <a:rPr lang="en-US" dirty="0" smtClean="0"/>
              <a:t>Note that the letters are displayed along the bottom of the graph – the slope</a:t>
            </a:r>
            <a:r>
              <a:rPr lang="en-US" baseline="0" dirty="0" smtClean="0"/>
              <a:t> of the curve begins to increase substantially around the letter “N”.</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16</a:t>
            </a:fld>
            <a:endParaRPr lang="en-US" dirty="0"/>
          </a:p>
        </p:txBody>
      </p:sp>
    </p:spTree>
    <p:extLst>
      <p:ext uri="{BB962C8B-B14F-4D97-AF65-F5344CB8AC3E}">
        <p14:creationId xmlns:p14="http://schemas.microsoft.com/office/powerpoint/2010/main" val="64304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a graph of the number of unique words decodable when letters are introduced in a sequence that </a:t>
            </a:r>
            <a:r>
              <a:rPr lang="en-US" dirty="0" err="1" smtClean="0"/>
              <a:t>SynPhony</a:t>
            </a:r>
            <a:r>
              <a:rPr lang="en-US" dirty="0" smtClean="0"/>
              <a:t> generated automatically based on its analysis of the corpus.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the letters are displayed along the top of the graph – the slope</a:t>
            </a:r>
            <a:r>
              <a:rPr lang="en-US" baseline="0" dirty="0" smtClean="0"/>
              <a:t> of the curve begins to increase substantially around the letter “D”.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17</a:t>
            </a:fld>
            <a:endParaRPr lang="en-US" dirty="0"/>
          </a:p>
        </p:txBody>
      </p:sp>
    </p:spTree>
    <p:extLst>
      <p:ext uri="{BB962C8B-B14F-4D97-AF65-F5344CB8AC3E}">
        <p14:creationId xmlns:p14="http://schemas.microsoft.com/office/powerpoint/2010/main" val="762633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superimposes the two lines on the same graph. As you can tell, there is a significant difference</a:t>
            </a:r>
            <a:r>
              <a:rPr lang="en-US" baseline="0" dirty="0" smtClean="0"/>
              <a:t> between the two lines, with the slope of the red line increasing more rapidly after introducing fewer graphemes.</a:t>
            </a:r>
          </a:p>
          <a:p>
            <a:endParaRPr lang="en-US" baseline="0" dirty="0" smtClean="0"/>
          </a:p>
          <a:p>
            <a:r>
              <a:rPr lang="en-US" baseline="0" dirty="0" smtClean="0"/>
              <a:t>So how big is the difference? It can be useful to look at it at certain key points in our instructional calendar – for instance, what happens if we look at the number of graphemes that will have been introduced after one term of instruction?</a:t>
            </a:r>
          </a:p>
          <a:p>
            <a:endParaRPr lang="en-US" baseline="0" dirty="0" smtClean="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18</a:t>
            </a:fld>
            <a:endParaRPr lang="en-US" dirty="0"/>
          </a:p>
        </p:txBody>
      </p:sp>
    </p:spTree>
    <p:extLst>
      <p:ext uri="{BB962C8B-B14F-4D97-AF65-F5344CB8AC3E}">
        <p14:creationId xmlns:p14="http://schemas.microsoft.com/office/powerpoint/2010/main" val="3020400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 our calendar, you can generally expect to teach 11 graphemes within the first academic term of </a:t>
            </a:r>
            <a:r>
              <a:rPr lang="en-US" dirty="0" err="1" smtClean="0"/>
              <a:t>Std</a:t>
            </a:r>
            <a:r>
              <a:rPr lang="en-US" dirty="0" smtClean="0"/>
              <a:t> 1. So at</a:t>
            </a:r>
            <a:r>
              <a:rPr lang="en-US" baseline="0" dirty="0" smtClean="0"/>
              <a:t> 11 graphemes introduced, how large is the productivity gap?</a:t>
            </a:r>
          </a:p>
          <a:p>
            <a:endParaRPr lang="en-US" baseline="0" dirty="0" smtClean="0"/>
          </a:p>
          <a:p>
            <a:r>
              <a:rPr lang="en-US" baseline="0" dirty="0" smtClean="0"/>
              <a:t>A child who has been introduced to and subsequently mastered the first 11 graphemes introduced by the Alphabetical sequence – so A, B, CH, D, E, F, G, H, I, J, K – would be able to decode 32 of the 1613 words in the corpus of </a:t>
            </a:r>
            <a:r>
              <a:rPr lang="en-US" baseline="0" dirty="0" err="1" smtClean="0"/>
              <a:t>Std</a:t>
            </a:r>
            <a:r>
              <a:rPr lang="en-US" baseline="0" dirty="0" smtClean="0"/>
              <a:t> 1-3 learner books we examined.</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child who has been introduced to and subsequently mastered the first 11 graphemes introduced by the </a:t>
            </a:r>
            <a:r>
              <a:rPr lang="en-US" baseline="0" dirty="0" err="1" smtClean="0"/>
              <a:t>SynPhony</a:t>
            </a:r>
            <a:r>
              <a:rPr lang="en-US" baseline="0" dirty="0" smtClean="0"/>
              <a:t> sequence – so A, B, W, N, O, M, K, U, D, L, I – would be able to decode 244 of the 1613 words in the corpus of </a:t>
            </a:r>
            <a:r>
              <a:rPr lang="en-US" baseline="0" dirty="0" err="1" smtClean="0"/>
              <a:t>Std</a:t>
            </a:r>
            <a:r>
              <a:rPr lang="en-US" baseline="0" dirty="0" smtClean="0"/>
              <a:t> 1-3 learner books we examined.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 is a tremendous gap – 212 words! You can see how being able to read nearly 8 times as many words – 244 vs. 32 – by the same point in time would be a tremendous advantage to a child.</a:t>
            </a:r>
            <a:endParaRPr lang="en-US" dirty="0" smtClean="0"/>
          </a:p>
          <a:p>
            <a:endParaRPr lang="en-US" dirty="0" smtClean="0"/>
          </a:p>
          <a:p>
            <a:r>
              <a:rPr lang="en-US" dirty="0" smtClean="0"/>
              <a:t>This was a very simple way of visualizing the data. Now we’ll walk you through the</a:t>
            </a:r>
            <a:r>
              <a:rPr lang="en-US" baseline="0" dirty="0" smtClean="0"/>
              <a:t> elements of a more complicated visualization, with the goal of enabling you to see exactly how many words’ difference exists at any given point.</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19</a:t>
            </a:fld>
            <a:endParaRPr lang="en-US" dirty="0"/>
          </a:p>
        </p:txBody>
      </p:sp>
    </p:spTree>
    <p:extLst>
      <p:ext uri="{BB962C8B-B14F-4D97-AF65-F5344CB8AC3E}">
        <p14:creationId xmlns:p14="http://schemas.microsoft.com/office/powerpoint/2010/main" val="120425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four slides present why we felt the analysis was necessary.</a:t>
            </a:r>
          </a:p>
          <a:p>
            <a:endParaRPr lang="en-US" dirty="0" smtClean="0"/>
          </a:p>
          <a:p>
            <a:r>
              <a:rPr lang="en-US" dirty="0" smtClean="0"/>
              <a:t>The next seven slides describe the tool</a:t>
            </a:r>
            <a:r>
              <a:rPr lang="en-US" baseline="0" dirty="0" smtClean="0"/>
              <a:t> and analytical approach that we used.</a:t>
            </a:r>
          </a:p>
          <a:p>
            <a:endParaRPr lang="en-US" baseline="0" dirty="0" smtClean="0"/>
          </a:p>
          <a:p>
            <a:r>
              <a:rPr lang="en-US" baseline="0" dirty="0" smtClean="0"/>
              <a:t>The following seventeen slides take one set of results and use them to illustrate the various ways we can think about and visualize the analysis output.</a:t>
            </a:r>
          </a:p>
          <a:p>
            <a:endParaRPr lang="en-US" baseline="0" dirty="0" smtClean="0"/>
          </a:p>
          <a:p>
            <a:r>
              <a:rPr lang="en-US" baseline="0" dirty="0" smtClean="0"/>
              <a:t>Then there is a 10-minute period during which you (the audience) can explore the data in real-time as you see fit.</a:t>
            </a:r>
          </a:p>
          <a:p>
            <a:endParaRPr lang="en-US" baseline="0" dirty="0" smtClean="0"/>
          </a:p>
          <a:p>
            <a:r>
              <a:rPr lang="en-US" baseline="0" dirty="0" smtClean="0"/>
              <a:t>Finally, we spend four slides discussing the findings and what we think the implications may be. </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a:t>
            </a:fld>
            <a:endParaRPr lang="en-US" dirty="0"/>
          </a:p>
        </p:txBody>
      </p:sp>
    </p:spTree>
    <p:extLst>
      <p:ext uri="{BB962C8B-B14F-4D97-AF65-F5344CB8AC3E}">
        <p14:creationId xmlns:p14="http://schemas.microsoft.com/office/powerpoint/2010/main" val="2473054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these more complex graphs, the number of unique</a:t>
            </a:r>
            <a:r>
              <a:rPr lang="en-US" baseline="0" dirty="0" smtClean="0"/>
              <a:t> words decodable will be read against the right axis; the range will be from 0 to 1613.</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20</a:t>
            </a:fld>
            <a:endParaRPr lang="en-US" dirty="0"/>
          </a:p>
        </p:txBody>
      </p:sp>
    </p:spTree>
    <p:extLst>
      <p:ext uri="{BB962C8B-B14F-4D97-AF65-F5344CB8AC3E}">
        <p14:creationId xmlns:p14="http://schemas.microsoft.com/office/powerpoint/2010/main" val="1556742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these more complex graphs, the productivity advantage – the gap between the two sequences – will be read </a:t>
            </a:r>
            <a:r>
              <a:rPr lang="en-US" baseline="0" dirty="0" smtClean="0"/>
              <a:t>against the left axis; the range will be from 0 to roughly 700.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21</a:t>
            </a:fld>
            <a:endParaRPr lang="en-US" dirty="0"/>
          </a:p>
        </p:txBody>
      </p:sp>
    </p:spTree>
    <p:extLst>
      <p:ext uri="{BB962C8B-B14F-4D97-AF65-F5344CB8AC3E}">
        <p14:creationId xmlns:p14="http://schemas.microsoft.com/office/powerpoint/2010/main" val="308593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these more complex graphs, the # of graphemes introduced so far – so the first, second, third;</a:t>
            </a:r>
            <a:r>
              <a:rPr lang="en-US" baseline="0" dirty="0" smtClean="0"/>
              <a:t> tenth, eleventh, twelfth; etc. </a:t>
            </a:r>
            <a:r>
              <a:rPr lang="en-US" dirty="0" smtClean="0"/>
              <a:t>– can be read </a:t>
            </a:r>
            <a:r>
              <a:rPr lang="en-US" baseline="0" dirty="0" smtClean="0"/>
              <a:t>using the top axis.</a:t>
            </a:r>
            <a:endParaRPr lang="en-US" dirty="0" smtClean="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22</a:t>
            </a:fld>
            <a:endParaRPr lang="en-US" dirty="0"/>
          </a:p>
        </p:txBody>
      </p:sp>
    </p:spTree>
    <p:extLst>
      <p:ext uri="{BB962C8B-B14F-4D97-AF65-F5344CB8AC3E}">
        <p14:creationId xmlns:p14="http://schemas.microsoft.com/office/powerpoint/2010/main" val="363900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these more complex graphs, the two sequences of graphemes are presented side-by-side along the bottom axis. The “more productive” sequence, which will be represented by the red line, has its graphemes listed in capital letters. The “less productive” sequence, which will be represented by the blue line, has its graphemes listed in lowercase letters. </a:t>
            </a:r>
          </a:p>
          <a:p>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23</a:t>
            </a:fld>
            <a:endParaRPr lang="en-US" dirty="0"/>
          </a:p>
        </p:txBody>
      </p:sp>
    </p:spTree>
    <p:extLst>
      <p:ext uri="{BB962C8B-B14F-4D97-AF65-F5344CB8AC3E}">
        <p14:creationId xmlns:p14="http://schemas.microsoft.com/office/powerpoint/2010/main" val="2647551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once again – here is the productivity of the “Alphabetical” sequence.</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24</a:t>
            </a:fld>
            <a:endParaRPr lang="en-US" dirty="0"/>
          </a:p>
        </p:txBody>
      </p:sp>
    </p:spTree>
    <p:extLst>
      <p:ext uri="{BB962C8B-B14F-4D97-AF65-F5344CB8AC3E}">
        <p14:creationId xmlns:p14="http://schemas.microsoft.com/office/powerpoint/2010/main" val="4087150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the productivity of the </a:t>
            </a:r>
            <a:r>
              <a:rPr lang="en-US" dirty="0" err="1" smtClean="0"/>
              <a:t>SynPhony</a:t>
            </a:r>
            <a:r>
              <a:rPr lang="en-US" dirty="0" smtClean="0"/>
              <a:t> sequence.</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25</a:t>
            </a:fld>
            <a:endParaRPr lang="en-US" dirty="0"/>
          </a:p>
        </p:txBody>
      </p:sp>
    </p:spTree>
    <p:extLst>
      <p:ext uri="{BB962C8B-B14F-4D97-AF65-F5344CB8AC3E}">
        <p14:creationId xmlns:p14="http://schemas.microsoft.com/office/powerpoint/2010/main" val="2588566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they are, once again superimposed upon each other. So far, we read everything against</a:t>
            </a:r>
            <a:r>
              <a:rPr lang="en-US" baseline="0" dirty="0" smtClean="0"/>
              <a:t> the right graph.</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26</a:t>
            </a:fld>
            <a:endParaRPr lang="en-US" dirty="0"/>
          </a:p>
        </p:txBody>
      </p:sp>
    </p:spTree>
    <p:extLst>
      <p:ext uri="{BB962C8B-B14F-4D97-AF65-F5344CB8AC3E}">
        <p14:creationId xmlns:p14="http://schemas.microsoft.com/office/powerpoint/2010/main" val="4023003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here we have the productivity</a:t>
            </a:r>
            <a:r>
              <a:rPr lang="en-US" baseline="0" dirty="0" smtClean="0"/>
              <a:t> advantage, displayed for each marginal grapheme. You can see that this is read against the left axis.</a:t>
            </a:r>
          </a:p>
          <a:p>
            <a:endParaRPr lang="en-US" baseline="0" dirty="0" smtClean="0"/>
          </a:p>
          <a:p>
            <a:r>
              <a:rPr lang="en-US" baseline="0" dirty="0" smtClean="0"/>
              <a:t>Next, we’ll overlay the last graph with this graph.</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27</a:t>
            </a:fld>
            <a:endParaRPr lang="en-US" dirty="0"/>
          </a:p>
        </p:txBody>
      </p:sp>
    </p:spTree>
    <p:extLst>
      <p:ext uri="{BB962C8B-B14F-4D97-AF65-F5344CB8AC3E}">
        <p14:creationId xmlns:p14="http://schemas.microsoft.com/office/powerpoint/2010/main" val="3486480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go. This graph</a:t>
            </a:r>
            <a:r>
              <a:rPr lang="en-US" baseline="0" dirty="0" smtClean="0"/>
              <a:t> just combines the two we’ve seen before – you can now see it all in one place.</a:t>
            </a:r>
          </a:p>
          <a:p>
            <a:endParaRPr lang="en-US" baseline="0" dirty="0" smtClean="0"/>
          </a:p>
          <a:p>
            <a:r>
              <a:rPr lang="en-US" baseline="0" dirty="0" smtClean="0"/>
              <a:t>Again, so far all of these examples have focused on the number of unique words decodable. So it’s looking at 1613 words.</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28</a:t>
            </a:fld>
            <a:endParaRPr lang="en-US" dirty="0"/>
          </a:p>
        </p:txBody>
      </p:sp>
    </p:spTree>
    <p:extLst>
      <p:ext uri="{BB962C8B-B14F-4D97-AF65-F5344CB8AC3E}">
        <p14:creationId xmlns:p14="http://schemas.microsoft.com/office/powerpoint/2010/main" val="43837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a:t>
            </a:r>
            <a:r>
              <a:rPr lang="en-US" baseline="0" dirty="0" smtClean="0"/>
              <a:t> slightly different spin on the previous graph; the difference is that it presents both the line graphs and the bar graph in percentage terms.</a:t>
            </a:r>
          </a:p>
          <a:p>
            <a:endParaRPr lang="en-US" baseline="0" dirty="0" smtClean="0"/>
          </a:p>
          <a:p>
            <a:r>
              <a:rPr lang="en-US" baseline="0" dirty="0" smtClean="0"/>
              <a:t>The total number of words being analyzes is still 1613, because we’re still just looking at unique words.</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29</a:t>
            </a:fld>
            <a:endParaRPr lang="en-US" dirty="0"/>
          </a:p>
        </p:txBody>
      </p:sp>
    </p:spTree>
    <p:extLst>
      <p:ext uri="{BB962C8B-B14F-4D97-AF65-F5344CB8AC3E}">
        <p14:creationId xmlns:p14="http://schemas.microsoft.com/office/powerpoint/2010/main" val="271309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know, the National Reading Strategy takes a phonics-based approach to reading instruction.</a:t>
            </a:r>
          </a:p>
          <a:p>
            <a:endParaRPr lang="en-US" dirty="0" smtClean="0"/>
          </a:p>
          <a:p>
            <a:r>
              <a:rPr lang="en-US" dirty="0" smtClean="0"/>
              <a:t>If </a:t>
            </a:r>
            <a:r>
              <a:rPr lang="en-US" baseline="0" dirty="0" smtClean="0"/>
              <a:t>that is your theoretical framework, you want to get children decoding real words – words that are familiar to them already as part of their oral vocabulary – as soon as possible, as this helps concretize the link between symbols on a page and sounds that they hear.</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a:t>
            </a:fld>
            <a:endParaRPr lang="en-US" dirty="0"/>
          </a:p>
        </p:txBody>
      </p:sp>
    </p:spTree>
    <p:extLst>
      <p:ext uri="{BB962C8B-B14F-4D97-AF65-F5344CB8AC3E}">
        <p14:creationId xmlns:p14="http://schemas.microsoft.com/office/powerpoint/2010/main" val="1396880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this is a presentation</a:t>
            </a:r>
            <a:r>
              <a:rPr lang="en-US" baseline="0" dirty="0" smtClean="0"/>
              <a:t> of the percentage of the </a:t>
            </a:r>
            <a:r>
              <a:rPr lang="en-US" i="1" baseline="0" dirty="0" smtClean="0"/>
              <a:t>entire corpus</a:t>
            </a:r>
            <a:r>
              <a:rPr lang="en-US" i="0" baseline="0" dirty="0" smtClean="0"/>
              <a:t> that is decodable. That is, rather than looking at the 1613 unique words, it’s looking at the 3190 words.</a:t>
            </a:r>
          </a:p>
          <a:p>
            <a:endParaRPr lang="en-US" i="0" baseline="0" dirty="0" smtClean="0"/>
          </a:p>
          <a:p>
            <a:r>
              <a:rPr lang="en-US" i="0" baseline="0" dirty="0" smtClean="0"/>
              <a:t>This means that if a particular grapheme allows you to “unlock” or decode a word that shows up 20 times in the corpus, that grapheme would be considered more valuable than a grapheme that allows you to decode a word that only shows up once.</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30</a:t>
            </a:fld>
            <a:endParaRPr lang="en-US" dirty="0"/>
          </a:p>
        </p:txBody>
      </p:sp>
    </p:spTree>
    <p:extLst>
      <p:ext uri="{BB962C8B-B14F-4D97-AF65-F5344CB8AC3E}">
        <p14:creationId xmlns:p14="http://schemas.microsoft.com/office/powerpoint/2010/main" val="1737387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just shows all three graphs side-by-side;</a:t>
            </a:r>
            <a:r>
              <a:rPr lang="en-US" baseline="0" dirty="0" smtClean="0"/>
              <a:t> the take-home message here is that the method of analysis doesn’t substantially affect the outcome. There are still significant gaps between the productivity of the two approaches, and the profiles or shapes of the graphs are all very similar.</a:t>
            </a:r>
          </a:p>
          <a:p>
            <a:endParaRPr lang="en-US" baseline="0" dirty="0" smtClean="0"/>
          </a:p>
          <a:p>
            <a:r>
              <a:rPr lang="en-US" baseline="0" dirty="0" smtClean="0"/>
              <a:t>Note that the third method, which looks at the percentage of the total corpus decodable, would likely look very different if the corpus were significantly larger or contained more repeated words.</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31</a:t>
            </a:fld>
            <a:endParaRPr lang="en-US" dirty="0"/>
          </a:p>
        </p:txBody>
      </p:sp>
    </p:spTree>
    <p:extLst>
      <p:ext uri="{BB962C8B-B14F-4D97-AF65-F5344CB8AC3E}">
        <p14:creationId xmlns:p14="http://schemas.microsoft.com/office/powerpoint/2010/main" val="3877712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is our opportunity to explore the data. We have a spreadsheet available right here that will enable us to select between the various comparisons available to us.</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32</a:t>
            </a:fld>
            <a:endParaRPr lang="en-US" dirty="0"/>
          </a:p>
        </p:txBody>
      </p:sp>
    </p:spTree>
    <p:extLst>
      <p:ext uri="{BB962C8B-B14F-4D97-AF65-F5344CB8AC3E}">
        <p14:creationId xmlns:p14="http://schemas.microsoft.com/office/powerpoint/2010/main" val="4146357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olidFill>
                  <a:srgbClr val="C2113A"/>
                </a:solidFill>
              </a:rPr>
              <a:t>So, what have we learned from these analyses?</a:t>
            </a:r>
          </a:p>
          <a:p>
            <a:endParaRPr lang="en-US" baseline="0" dirty="0" smtClean="0">
              <a:solidFill>
                <a:srgbClr val="C2113A"/>
              </a:solidFill>
            </a:endParaRPr>
          </a:p>
          <a:p>
            <a:pPr marL="228600" indent="-228600">
              <a:buAutoNum type="arabicParenR"/>
            </a:pPr>
            <a:r>
              <a:rPr lang="en-US" baseline="0" dirty="0" smtClean="0">
                <a:solidFill>
                  <a:srgbClr val="C2113A"/>
                </a:solidFill>
              </a:rPr>
              <a:t>Specifying that multigraphs be taught explicitly “delays” </a:t>
            </a:r>
            <a:r>
              <a:rPr lang="en-US" baseline="0" dirty="0" err="1" smtClean="0">
                <a:solidFill>
                  <a:srgbClr val="C2113A"/>
                </a:solidFill>
              </a:rPr>
              <a:t>decodability</a:t>
            </a:r>
            <a:r>
              <a:rPr lang="en-US" baseline="0" dirty="0" smtClean="0">
                <a:solidFill>
                  <a:srgbClr val="C2113A"/>
                </a:solidFill>
              </a:rPr>
              <a:t> as defined by </a:t>
            </a:r>
            <a:r>
              <a:rPr lang="en-US" baseline="0" dirty="0" err="1" smtClean="0">
                <a:solidFill>
                  <a:srgbClr val="C2113A"/>
                </a:solidFill>
              </a:rPr>
              <a:t>SynPhony</a:t>
            </a:r>
            <a:r>
              <a:rPr lang="en-US" baseline="0" dirty="0" smtClean="0">
                <a:solidFill>
                  <a:srgbClr val="C2113A"/>
                </a:solidFill>
              </a:rPr>
              <a:t>. </a:t>
            </a:r>
          </a:p>
          <a:p>
            <a:pPr marL="685800" lvl="1" indent="-228600">
              <a:buFont typeface="+mj-lt"/>
              <a:buAutoNum type="alphaLcParenR"/>
            </a:pPr>
            <a:r>
              <a:rPr lang="en-US" baseline="0" dirty="0" smtClean="0">
                <a:solidFill>
                  <a:srgbClr val="C2113A"/>
                </a:solidFill>
              </a:rPr>
              <a:t>That said, it may very well be a good idea to teach (or reinforce) various multigraphs explicitly just to make sure children are very comfortable with them and have mastered them.</a:t>
            </a:r>
          </a:p>
          <a:p>
            <a:pPr marL="228600" lvl="0" indent="-228600">
              <a:buFont typeface="+mj-lt"/>
              <a:buAutoNum type="arabicParenR"/>
            </a:pPr>
            <a:endParaRPr lang="en-US" baseline="0" dirty="0" smtClean="0">
              <a:solidFill>
                <a:srgbClr val="C2113A"/>
              </a:solidFill>
            </a:endParaRPr>
          </a:p>
          <a:p>
            <a:pPr marL="228600" lvl="0" indent="-228600">
              <a:buFont typeface="+mj-lt"/>
              <a:buAutoNum type="arabicParenR"/>
            </a:pPr>
            <a:r>
              <a:rPr lang="en-US" baseline="0" dirty="0" smtClean="0">
                <a:solidFill>
                  <a:srgbClr val="C2113A"/>
                </a:solidFill>
              </a:rPr>
              <a:t>The take-home message – at least given the corpus we currently have – does not vary much as a function of the analytical approach you prefer (unique words vs. proportion of unique words vs. proportion of the corpus).</a:t>
            </a:r>
          </a:p>
          <a:p>
            <a:pPr marL="228600" lvl="0" indent="-228600">
              <a:buFont typeface="+mj-lt"/>
              <a:buAutoNum type="arabicParenR"/>
            </a:pPr>
            <a:endParaRPr lang="en-US" baseline="0" dirty="0" smtClean="0">
              <a:solidFill>
                <a:srgbClr val="C2113A"/>
              </a:solidFill>
            </a:endParaRPr>
          </a:p>
          <a:p>
            <a:pPr marL="228600" lvl="0" indent="-228600">
              <a:buFont typeface="+mj-lt"/>
              <a:buAutoNum type="arabicParenR"/>
            </a:pPr>
            <a:r>
              <a:rPr lang="en-US" baseline="0" dirty="0" smtClean="0">
                <a:solidFill>
                  <a:srgbClr val="C2113A"/>
                </a:solidFill>
              </a:rPr>
              <a:t>Assuming a fully-decodable language – which Chichewa is close to being, and English is manifestly not – eventually, </a:t>
            </a:r>
            <a:r>
              <a:rPr lang="en-US" i="1" baseline="0" dirty="0" smtClean="0">
                <a:solidFill>
                  <a:srgbClr val="C2113A"/>
                </a:solidFill>
              </a:rPr>
              <a:t>all </a:t>
            </a:r>
            <a:r>
              <a:rPr lang="en-US" i="0" baseline="0" dirty="0" smtClean="0">
                <a:solidFill>
                  <a:srgbClr val="C2113A"/>
                </a:solidFill>
              </a:rPr>
              <a:t>of the sequences will get you to the Promised Land. It’s just that some will give you much more practice along the way.</a:t>
            </a:r>
            <a:endParaRPr lang="en-US" baseline="0" dirty="0" smtClean="0">
              <a:solidFill>
                <a:srgbClr val="C2113A"/>
              </a:solidFill>
            </a:endParaRPr>
          </a:p>
          <a:p>
            <a:endParaRPr lang="en-US" baseline="0" dirty="0" smtClean="0">
              <a:solidFill>
                <a:srgbClr val="C2113A"/>
              </a:solidFill>
            </a:endParaRPr>
          </a:p>
          <a:p>
            <a:r>
              <a:rPr lang="en-US" baseline="30000" dirty="0" smtClean="0">
                <a:solidFill>
                  <a:srgbClr val="C2113A"/>
                </a:solidFill>
              </a:rPr>
              <a:t>† </a:t>
            </a:r>
            <a:r>
              <a:rPr lang="en-US" dirty="0" smtClean="0"/>
              <a:t>Pace isn’t everything. There may be technical reasons for preferring to teach multigraphs explicitly – especially digraphs. (Maybe less so for blends.)</a:t>
            </a:r>
          </a:p>
          <a:p>
            <a:endParaRPr lang="en-US" baseline="30000" dirty="0" smtClean="0">
              <a:solidFill>
                <a:srgbClr val="C2113A"/>
              </a:solidFill>
            </a:endParaRPr>
          </a:p>
          <a:p>
            <a:r>
              <a:rPr lang="en-US" baseline="30000" dirty="0" smtClean="0">
                <a:solidFill>
                  <a:srgbClr val="C2113A"/>
                </a:solidFill>
              </a:rPr>
              <a:t>‡ </a:t>
            </a:r>
            <a:r>
              <a:rPr lang="en-US" dirty="0" smtClean="0"/>
              <a:t>To the extent the transparency</a:t>
            </a:r>
            <a:r>
              <a:rPr lang="en-US" baseline="0" dirty="0" smtClean="0"/>
              <a:t> of the orthography permits, of course. English will never be 100% decodable; Chichewa gets close.</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33</a:t>
            </a:fld>
            <a:endParaRPr lang="en-US" dirty="0"/>
          </a:p>
        </p:txBody>
      </p:sp>
    </p:spTree>
    <p:extLst>
      <p:ext uri="{BB962C8B-B14F-4D97-AF65-F5344CB8AC3E}">
        <p14:creationId xmlns:p14="http://schemas.microsoft.com/office/powerpoint/2010/main" val="1825235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30000" dirty="0" smtClean="0">
                <a:solidFill>
                  <a:srgbClr val="C00000"/>
                </a:solidFill>
              </a:rPr>
              <a:t>† </a:t>
            </a:r>
            <a:r>
              <a:rPr lang="en-US" dirty="0" smtClean="0"/>
              <a:t>There are </a:t>
            </a:r>
            <a:r>
              <a:rPr lang="en-US" dirty="0" smtClean="0"/>
              <a:t>[11] </a:t>
            </a:r>
            <a:r>
              <a:rPr lang="en-US" dirty="0" smtClean="0"/>
              <a:t>graphemes taught in a single term</a:t>
            </a:r>
            <a:r>
              <a:rPr lang="en-US" dirty="0" smtClean="0"/>
              <a:t>.</a:t>
            </a:r>
          </a:p>
          <a:p>
            <a:endParaRPr lang="en-US" dirty="0" smtClean="0"/>
          </a:p>
          <a:p>
            <a:r>
              <a:rPr lang="en-US" dirty="0" smtClean="0"/>
              <a:t>THIS SLIDE TO BE</a:t>
            </a:r>
            <a:r>
              <a:rPr lang="en-US" baseline="0" dirty="0" smtClean="0"/>
              <a:t> DELETED FROM VERSION PRESENTED TO MOEST.</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34</a:t>
            </a:fld>
            <a:endParaRPr lang="en-US" dirty="0"/>
          </a:p>
        </p:txBody>
      </p:sp>
    </p:spTree>
    <p:extLst>
      <p:ext uri="{BB962C8B-B14F-4D97-AF65-F5344CB8AC3E}">
        <p14:creationId xmlns:p14="http://schemas.microsoft.com/office/powerpoint/2010/main" val="1217938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30000" dirty="0" smtClean="0">
                <a:solidFill>
                  <a:srgbClr val="C00000"/>
                </a:solidFill>
              </a:rPr>
              <a:t>† </a:t>
            </a:r>
            <a:r>
              <a:rPr lang="en-US" dirty="0" smtClean="0"/>
              <a:t>There are 11 graphemes taught in a single term;</a:t>
            </a:r>
            <a:r>
              <a:rPr lang="en-US" baseline="0" dirty="0" smtClean="0"/>
              <a:t> by the end of Term 2 there are 23 graphemes.</a:t>
            </a:r>
            <a:r>
              <a:rPr lang="en-US" baseline="0" dirty="0"/>
              <a:t> </a:t>
            </a:r>
            <a:r>
              <a:rPr lang="en-US" baseline="0" dirty="0" smtClean="0"/>
              <a:t>So end-of-term comparisons are as follows:</a:t>
            </a:r>
          </a:p>
          <a:p>
            <a:endParaRPr lang="en-US" baseline="0" dirty="0" smtClean="0"/>
          </a:p>
          <a:p>
            <a:r>
              <a:rPr lang="en-US" baseline="0" dirty="0" smtClean="0"/>
              <a:t>	</a:t>
            </a:r>
            <a:r>
              <a:rPr lang="en-US" baseline="0" dirty="0" err="1" smtClean="0"/>
              <a:t>SynPhony</a:t>
            </a:r>
            <a:r>
              <a:rPr lang="en-US" baseline="0" dirty="0" smtClean="0"/>
              <a:t>	</a:t>
            </a:r>
            <a:r>
              <a:rPr lang="en-US" baseline="0" dirty="0" smtClean="0"/>
              <a:t>	NPC</a:t>
            </a:r>
            <a:r>
              <a:rPr lang="en-US" baseline="0" dirty="0" smtClean="0"/>
              <a:t>	</a:t>
            </a:r>
            <a:r>
              <a:rPr lang="en-US" baseline="0" dirty="0" smtClean="0"/>
              <a:t>	Net</a:t>
            </a:r>
            <a:endParaRPr lang="en-US" baseline="0" dirty="0" smtClean="0"/>
          </a:p>
          <a:p>
            <a:r>
              <a:rPr lang="en-US" baseline="0" dirty="0" smtClean="0"/>
              <a:t>Term 1	A: </a:t>
            </a:r>
            <a:r>
              <a:rPr lang="en-US" b="1" baseline="0" dirty="0" smtClean="0"/>
              <a:t>244</a:t>
            </a:r>
            <a:r>
              <a:rPr lang="en-US" baseline="0" dirty="0" smtClean="0"/>
              <a:t>	</a:t>
            </a:r>
            <a:r>
              <a:rPr lang="en-US" baseline="0" dirty="0" smtClean="0"/>
              <a:t>	A</a:t>
            </a:r>
            <a:r>
              <a:rPr lang="en-US" baseline="0" dirty="0" smtClean="0"/>
              <a:t>: </a:t>
            </a:r>
            <a:r>
              <a:rPr lang="en-US" b="1" baseline="0" dirty="0" smtClean="0"/>
              <a:t>31</a:t>
            </a:r>
            <a:r>
              <a:rPr lang="en-US" baseline="0" dirty="0" smtClean="0"/>
              <a:t>	</a:t>
            </a:r>
            <a:r>
              <a:rPr lang="en-US" baseline="0" dirty="0" smtClean="0"/>
              <a:t>	A</a:t>
            </a:r>
            <a:r>
              <a:rPr lang="en-US" baseline="0" dirty="0" smtClean="0"/>
              <a:t>: </a:t>
            </a:r>
            <a:r>
              <a:rPr lang="en-US" b="1" baseline="0" dirty="0" smtClean="0"/>
              <a:t>+213 </a:t>
            </a:r>
            <a:r>
              <a:rPr lang="en-US" b="1" baseline="0" dirty="0" err="1" smtClean="0"/>
              <a:t>SynPhony</a:t>
            </a:r>
            <a:endParaRPr lang="en-US" b="1" baseline="0" dirty="0" smtClean="0"/>
          </a:p>
          <a:p>
            <a:r>
              <a:rPr lang="en-US" baseline="0" dirty="0" smtClean="0"/>
              <a:t>	B: </a:t>
            </a:r>
            <a:r>
              <a:rPr lang="en-US" baseline="0" dirty="0" smtClean="0"/>
              <a:t>15.1%</a:t>
            </a:r>
            <a:r>
              <a:rPr lang="en-US" baseline="0" dirty="0" smtClean="0"/>
              <a:t>	</a:t>
            </a:r>
            <a:r>
              <a:rPr lang="en-US" baseline="0" dirty="0" smtClean="0"/>
              <a:t>	B</a:t>
            </a:r>
            <a:r>
              <a:rPr lang="en-US" baseline="0" dirty="0" smtClean="0"/>
              <a:t>: </a:t>
            </a:r>
            <a:r>
              <a:rPr lang="en-US" baseline="0" dirty="0" smtClean="0"/>
              <a:t>1.9%</a:t>
            </a:r>
            <a:r>
              <a:rPr lang="en-US" baseline="0" dirty="0" smtClean="0"/>
              <a:t>	</a:t>
            </a:r>
            <a:r>
              <a:rPr lang="en-US" baseline="0" dirty="0" smtClean="0"/>
              <a:t>	B</a:t>
            </a:r>
            <a:r>
              <a:rPr lang="en-US" baseline="0" dirty="0" smtClean="0"/>
              <a:t>: </a:t>
            </a:r>
            <a:r>
              <a:rPr lang="en-US" baseline="0" dirty="0" smtClean="0"/>
              <a:t>+13.2% </a:t>
            </a:r>
            <a:r>
              <a:rPr lang="en-US" baseline="0" dirty="0" err="1" smtClean="0"/>
              <a:t>SynPhony</a:t>
            </a:r>
            <a:endParaRPr lang="en-US" baseline="0" dirty="0" smtClean="0"/>
          </a:p>
          <a:p>
            <a:r>
              <a:rPr lang="en-US" baseline="0" dirty="0" smtClean="0"/>
              <a:t>	C: </a:t>
            </a:r>
            <a:r>
              <a:rPr lang="en-US" baseline="0" dirty="0" smtClean="0"/>
              <a:t>23.6%</a:t>
            </a:r>
            <a:r>
              <a:rPr lang="en-US" baseline="0" dirty="0" smtClean="0"/>
              <a:t>	</a:t>
            </a:r>
            <a:r>
              <a:rPr lang="en-US" baseline="0" dirty="0" smtClean="0"/>
              <a:t>	C</a:t>
            </a:r>
            <a:r>
              <a:rPr lang="en-US" baseline="0" dirty="0" smtClean="0"/>
              <a:t>: </a:t>
            </a:r>
            <a:r>
              <a:rPr lang="en-US" baseline="0" dirty="0" smtClean="0"/>
              <a:t>3.0% </a:t>
            </a:r>
            <a:r>
              <a:rPr lang="en-US" baseline="0" dirty="0" smtClean="0"/>
              <a:t>	</a:t>
            </a:r>
            <a:r>
              <a:rPr lang="en-US" baseline="0" dirty="0" smtClean="0"/>
              <a:t>	C</a:t>
            </a:r>
            <a:r>
              <a:rPr lang="en-US" baseline="0" dirty="0" smtClean="0"/>
              <a:t>: </a:t>
            </a:r>
            <a:r>
              <a:rPr lang="en-US" baseline="0" dirty="0" smtClean="0"/>
              <a:t>+20.6% </a:t>
            </a:r>
            <a:r>
              <a:rPr lang="en-US" baseline="0" dirty="0" err="1" smtClean="0"/>
              <a:t>SynPhony</a:t>
            </a:r>
            <a:endParaRPr lang="en-US" baseline="0" dirty="0" smtClean="0"/>
          </a:p>
          <a:p>
            <a:endParaRPr lang="en-US" baseline="0" dirty="0" smtClean="0"/>
          </a:p>
          <a:p>
            <a:r>
              <a:rPr lang="en-US" baseline="0" dirty="0" smtClean="0"/>
              <a:t>Term 2	A: </a:t>
            </a:r>
            <a:r>
              <a:rPr lang="en-US" b="1" baseline="0" dirty="0" smtClean="0"/>
              <a:t>1536</a:t>
            </a:r>
            <a:r>
              <a:rPr lang="en-US" baseline="0" dirty="0" smtClean="0"/>
              <a:t>	</a:t>
            </a:r>
            <a:r>
              <a:rPr lang="en-US" baseline="0" dirty="0" smtClean="0"/>
              <a:t>	A</a:t>
            </a:r>
            <a:r>
              <a:rPr lang="en-US" baseline="0" dirty="0" smtClean="0"/>
              <a:t>: </a:t>
            </a:r>
            <a:r>
              <a:rPr lang="en-US" b="1" baseline="0" dirty="0" smtClean="0"/>
              <a:t>815</a:t>
            </a:r>
            <a:r>
              <a:rPr lang="en-US" baseline="0" dirty="0" smtClean="0"/>
              <a:t>	</a:t>
            </a:r>
            <a:r>
              <a:rPr lang="en-US" baseline="0" dirty="0" smtClean="0"/>
              <a:t>	A</a:t>
            </a:r>
            <a:r>
              <a:rPr lang="en-US" baseline="0" dirty="0" smtClean="0"/>
              <a:t>: </a:t>
            </a:r>
            <a:r>
              <a:rPr lang="en-US" b="1" baseline="0" dirty="0" smtClean="0"/>
              <a:t>+721 </a:t>
            </a:r>
            <a:r>
              <a:rPr lang="en-US" b="1" baseline="0" dirty="0" err="1" smtClean="0"/>
              <a:t>SynPhony</a:t>
            </a:r>
            <a:endParaRPr lang="en-US" b="1" baseline="0" dirty="0" smtClean="0"/>
          </a:p>
          <a:p>
            <a:r>
              <a:rPr lang="en-US" baseline="0" dirty="0" smtClean="0"/>
              <a:t>	B: </a:t>
            </a:r>
            <a:r>
              <a:rPr lang="en-US" baseline="0" dirty="0" smtClean="0"/>
              <a:t>87.8%</a:t>
            </a:r>
            <a:r>
              <a:rPr lang="en-US" baseline="0" dirty="0" smtClean="0"/>
              <a:t>	</a:t>
            </a:r>
            <a:r>
              <a:rPr lang="en-US" baseline="0" dirty="0" smtClean="0"/>
              <a:t>	B</a:t>
            </a:r>
            <a:r>
              <a:rPr lang="en-US" baseline="0" dirty="0" smtClean="0"/>
              <a:t>: </a:t>
            </a:r>
            <a:r>
              <a:rPr lang="en-US" baseline="0" dirty="0" smtClean="0"/>
              <a:t>32.1%</a:t>
            </a:r>
            <a:r>
              <a:rPr lang="en-US" baseline="0" dirty="0" smtClean="0"/>
              <a:t>	</a:t>
            </a:r>
            <a:r>
              <a:rPr lang="en-US" baseline="0" dirty="0" smtClean="0"/>
              <a:t>	B</a:t>
            </a:r>
            <a:r>
              <a:rPr lang="en-US" baseline="0" dirty="0" smtClean="0"/>
              <a:t>: </a:t>
            </a:r>
            <a:r>
              <a:rPr lang="en-US" baseline="0" dirty="0" smtClean="0"/>
              <a:t>+55.8% </a:t>
            </a:r>
            <a:r>
              <a:rPr lang="en-US" baseline="0" dirty="0" err="1" smtClean="0"/>
              <a:t>SynPhony</a:t>
            </a:r>
            <a:endParaRPr lang="en-US" baseline="0" dirty="0" smtClean="0"/>
          </a:p>
          <a:p>
            <a:r>
              <a:rPr lang="en-US" baseline="0" dirty="0" smtClean="0"/>
              <a:t>	C: </a:t>
            </a:r>
            <a:r>
              <a:rPr lang="en-US" baseline="0" dirty="0" smtClean="0"/>
              <a:t>96.1%</a:t>
            </a:r>
            <a:r>
              <a:rPr lang="en-US" baseline="0" dirty="0" smtClean="0"/>
              <a:t>	</a:t>
            </a:r>
            <a:r>
              <a:rPr lang="en-US" baseline="0" dirty="0" smtClean="0"/>
              <a:t>	C</a:t>
            </a:r>
            <a:r>
              <a:rPr lang="en-US" baseline="0" dirty="0" smtClean="0"/>
              <a:t>: </a:t>
            </a:r>
            <a:r>
              <a:rPr lang="en-US" baseline="0" dirty="0" smtClean="0"/>
              <a:t>53.0% </a:t>
            </a:r>
            <a:r>
              <a:rPr lang="en-US" baseline="0" dirty="0" smtClean="0"/>
              <a:t>	</a:t>
            </a:r>
            <a:r>
              <a:rPr lang="en-US" baseline="0" dirty="0" smtClean="0"/>
              <a:t>	C</a:t>
            </a:r>
            <a:r>
              <a:rPr lang="en-US" baseline="0" dirty="0" smtClean="0"/>
              <a:t>: </a:t>
            </a:r>
            <a:r>
              <a:rPr lang="en-US" baseline="0" dirty="0" smtClean="0"/>
              <a:t>+43.1% </a:t>
            </a:r>
            <a:r>
              <a:rPr lang="en-US" baseline="0" dirty="0" err="1" smtClean="0"/>
              <a:t>SynPhony</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35</a:t>
            </a:fld>
            <a:endParaRPr lang="en-US" dirty="0"/>
          </a:p>
        </p:txBody>
      </p:sp>
    </p:spTree>
    <p:extLst>
      <p:ext uri="{BB962C8B-B14F-4D97-AF65-F5344CB8AC3E}">
        <p14:creationId xmlns:p14="http://schemas.microsoft.com/office/powerpoint/2010/main" val="564846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36</a:t>
            </a:fld>
            <a:endParaRPr lang="en-US" dirty="0"/>
          </a:p>
        </p:txBody>
      </p:sp>
    </p:spTree>
    <p:extLst>
      <p:ext uri="{BB962C8B-B14F-4D97-AF65-F5344CB8AC3E}">
        <p14:creationId xmlns:p14="http://schemas.microsoft.com/office/powerpoint/2010/main" val="3353940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NRS also states, the goal is to get children reading </a:t>
            </a:r>
            <a:r>
              <a:rPr lang="en-US" i="1" dirty="0" smtClean="0"/>
              <a:t>within</a:t>
            </a:r>
            <a:r>
              <a:rPr lang="en-US" i="1" baseline="0" dirty="0" smtClean="0"/>
              <a:t> the first two weeks </a:t>
            </a:r>
            <a:r>
              <a:rPr lang="en-US" i="0" baseline="0" dirty="0" smtClean="0"/>
              <a:t>of school. While ambitious, that is eminently do-able given the proper sequence of grapheme introduction.</a:t>
            </a:r>
          </a:p>
          <a:p>
            <a:endParaRPr lang="en-US" i="0" baseline="0" dirty="0" smtClean="0"/>
          </a:p>
          <a:p>
            <a:r>
              <a:rPr lang="en-US" i="0" baseline="0" dirty="0" smtClean="0"/>
              <a:t>Further, the NRS is clear that </a:t>
            </a:r>
            <a:r>
              <a:rPr lang="en-US" i="1" baseline="0" dirty="0" smtClean="0"/>
              <a:t>all </a:t>
            </a:r>
            <a:r>
              <a:rPr lang="en-US" i="0" baseline="0" dirty="0" smtClean="0"/>
              <a:t>graphemes and relevant linguistic elements must be taught. So there is no question about only teaching some and then leaving others aside; all graphemes and relevant linguistic elements </a:t>
            </a:r>
            <a:r>
              <a:rPr lang="en-US" i="1" baseline="0" dirty="0" smtClean="0"/>
              <a:t>will </a:t>
            </a:r>
            <a:r>
              <a:rPr lang="en-US" i="0" baseline="0" dirty="0" smtClean="0"/>
              <a:t>be presented. It’s merely a matter of choosing the best </a:t>
            </a:r>
            <a:r>
              <a:rPr lang="en-US" i="1" baseline="0" dirty="0" smtClean="0"/>
              <a:t>sequence </a:t>
            </a:r>
            <a:r>
              <a:rPr lang="en-US" i="0" baseline="0" dirty="0" smtClean="0"/>
              <a:t>to present them in.</a:t>
            </a:r>
            <a:endParaRPr lang="en-US" i="1"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4</a:t>
            </a:fld>
            <a:endParaRPr lang="en-US" dirty="0"/>
          </a:p>
        </p:txBody>
      </p:sp>
    </p:spTree>
    <p:extLst>
      <p:ext uri="{BB962C8B-B14F-4D97-AF65-F5344CB8AC3E}">
        <p14:creationId xmlns:p14="http://schemas.microsoft.com/office/powerpoint/2010/main" val="111556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correct order will vary from language to language. The most appropriate sequence in English may</a:t>
            </a:r>
            <a:r>
              <a:rPr lang="en-US" baseline="0" dirty="0" smtClean="0"/>
              <a:t> not (will </a:t>
            </a:r>
            <a:r>
              <a:rPr lang="en-US" i="1" baseline="0" dirty="0" smtClean="0"/>
              <a:t>likely </a:t>
            </a:r>
            <a:r>
              <a:rPr lang="en-US" baseline="0" dirty="0" smtClean="0"/>
              <a:t>not) be the most appropriate sequence for Chichewa, or Kiswahili, or any other language.</a:t>
            </a:r>
          </a:p>
          <a:p>
            <a:endParaRPr lang="en-US" baseline="0" dirty="0" smtClean="0"/>
          </a:p>
          <a:p>
            <a:r>
              <a:rPr lang="en-US" baseline="0" dirty="0" smtClean="0"/>
              <a:t>The key is that the sequence gets children reading early; the earlier they are able to make the connection between written symbols, sounds, and the vocabulary they already know, the sooner the everyday writing around them – signs, posters, wrappers, food containers, billboards, etc. – becomes a source of practice and reinforcement.</a:t>
            </a:r>
          </a:p>
          <a:p>
            <a:endParaRPr lang="en-US" baseline="0" dirty="0" smtClean="0"/>
          </a:p>
          <a:p>
            <a:r>
              <a:rPr lang="en-US" baseline="0" dirty="0" smtClean="0"/>
              <a:t>Early acquisition of basic decoding skills creates the possibility for a virtuous cycle, and that’s what we are aiming for.</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5</a:t>
            </a:fld>
            <a:endParaRPr lang="en-US" dirty="0"/>
          </a:p>
        </p:txBody>
      </p:sp>
    </p:spTree>
    <p:extLst>
      <p:ext uri="{BB962C8B-B14F-4D97-AF65-F5344CB8AC3E}">
        <p14:creationId xmlns:p14="http://schemas.microsoft.com/office/powerpoint/2010/main" val="241375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olidFill>
                  <a:srgbClr val="C00000"/>
                </a:solidFill>
              </a:rPr>
              <a:t>We know of at least 3 approaches – it’s possible that Read Malawi or Literacy Boost or some other intervention has used a different approach. If so, we would be happy to incorporate those other sequences into future analyses.</a:t>
            </a:r>
          </a:p>
          <a:p>
            <a:endParaRPr lang="en-US" baseline="0" dirty="0" smtClean="0">
              <a:solidFill>
                <a:srgbClr val="C00000"/>
              </a:solidFill>
            </a:endParaRPr>
          </a:p>
          <a:p>
            <a:r>
              <a:rPr lang="en-US" baseline="0" dirty="0" smtClean="0">
                <a:solidFill>
                  <a:srgbClr val="C00000"/>
                </a:solidFill>
              </a:rPr>
              <a:t>In the case of the “Alphabetical” approach, the letter “c” – which does not appear on its own in Chichewa – has been replaced by the digraph “</a:t>
            </a:r>
            <a:r>
              <a:rPr lang="en-US" baseline="0" dirty="0" err="1" smtClean="0">
                <a:solidFill>
                  <a:srgbClr val="C00000"/>
                </a:solidFill>
              </a:rPr>
              <a:t>ch</a:t>
            </a:r>
            <a:r>
              <a:rPr lang="en-US" baseline="0" dirty="0" smtClean="0">
                <a:solidFill>
                  <a:srgbClr val="C00000"/>
                </a:solidFill>
              </a:rPr>
              <a:t>”.</a:t>
            </a:r>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6</a:t>
            </a:fld>
            <a:endParaRPr lang="en-US" dirty="0"/>
          </a:p>
        </p:txBody>
      </p:sp>
    </p:spTree>
    <p:extLst>
      <p:ext uri="{BB962C8B-B14F-4D97-AF65-F5344CB8AC3E}">
        <p14:creationId xmlns:p14="http://schemas.microsoft.com/office/powerpoint/2010/main" val="425956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olidFill>
                  <a:srgbClr val="C00000"/>
                </a:solidFill>
              </a:rPr>
              <a:t>Again, the fundamental research question we want to try to answer is, “Which sequence of introduction will be maximally effective?” And our assumption is that “maximally effective” means “children read soonest”.</a:t>
            </a:r>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7</a:t>
            </a:fld>
            <a:endParaRPr lang="en-US" dirty="0"/>
          </a:p>
        </p:txBody>
      </p:sp>
    </p:spTree>
    <p:extLst>
      <p:ext uri="{BB962C8B-B14F-4D97-AF65-F5344CB8AC3E}">
        <p14:creationId xmlns:p14="http://schemas.microsoft.com/office/powerpoint/2010/main" val="1130975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software we used was</a:t>
            </a:r>
            <a:r>
              <a:rPr lang="en-US" baseline="0" dirty="0" smtClean="0"/>
              <a:t> developed by the Summer Institute of Linguistics (SIL) and is known as “</a:t>
            </a:r>
            <a:r>
              <a:rPr lang="en-US" baseline="0" dirty="0" err="1" smtClean="0"/>
              <a:t>SynPhony</a:t>
            </a:r>
            <a:r>
              <a:rPr lang="en-US" baseline="0" dirty="0" smtClean="0"/>
              <a:t>”.</a:t>
            </a:r>
          </a:p>
          <a:p>
            <a:endParaRPr lang="en-US" baseline="0" dirty="0" smtClean="0"/>
          </a:p>
          <a:p>
            <a:r>
              <a:rPr lang="en-US" baseline="0" dirty="0" err="1" smtClean="0"/>
              <a:t>SynPhony</a:t>
            </a:r>
            <a:r>
              <a:rPr lang="en-US" baseline="0" dirty="0" smtClean="0"/>
              <a:t> is a piece of software that lets reading instructors, teachers, curriculum developers, or anyone else develop or select reading materials, classroom aids, etc. on the basis of defined criteria.</a:t>
            </a:r>
          </a:p>
          <a:p>
            <a:endParaRPr lang="en-US" baseline="0" dirty="0" smtClean="0"/>
          </a:p>
          <a:p>
            <a:r>
              <a:rPr lang="en-US" baseline="0" dirty="0" smtClean="0"/>
              <a:t>For instance, a teacher could think, “I want to develop a list of all the words my learners might be able to read if they have learned the letters A, B, M, and O.” She would then select those letters, and </a:t>
            </a:r>
            <a:r>
              <a:rPr lang="en-US" baseline="0" dirty="0" err="1" smtClean="0"/>
              <a:t>SynPhony</a:t>
            </a:r>
            <a:r>
              <a:rPr lang="en-US" baseline="0" dirty="0" smtClean="0"/>
              <a:t> would analyze the corpus of words it has been provided in order to generate a list of words that contain only those letters.</a:t>
            </a:r>
          </a:p>
          <a:p>
            <a:endParaRPr lang="en-US" baseline="0" dirty="0" smtClean="0"/>
          </a:p>
          <a:p>
            <a:r>
              <a:rPr lang="en-US" baseline="0" dirty="0" smtClean="0"/>
              <a:t>In another functional mode, </a:t>
            </a:r>
            <a:r>
              <a:rPr lang="en-US" baseline="0" dirty="0" err="1" smtClean="0"/>
              <a:t>SynPhony</a:t>
            </a:r>
            <a:r>
              <a:rPr lang="en-US" baseline="0" dirty="0" smtClean="0"/>
              <a:t> displays an existing narrative text. The user then selects certain letters that the learners have mastered to date, and the software highlights which words (and thus how much of the overall narrative) the learners will be able to decode and/or access. The teacher would then be able to know whether that particular story is appropriate for use in, say, Week 4 of the course, or Week 8 of the course, or Week 12 of the course.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8</a:t>
            </a:fld>
            <a:endParaRPr lang="en-US" dirty="0"/>
          </a:p>
        </p:txBody>
      </p:sp>
    </p:spTree>
    <p:extLst>
      <p:ext uri="{BB962C8B-B14F-4D97-AF65-F5344CB8AC3E}">
        <p14:creationId xmlns:p14="http://schemas.microsoft.com/office/powerpoint/2010/main" val="6512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quality of </a:t>
            </a:r>
            <a:r>
              <a:rPr lang="en-US" baseline="0" dirty="0" err="1" smtClean="0"/>
              <a:t>SynPhony’s</a:t>
            </a:r>
            <a:r>
              <a:rPr lang="en-US" baseline="0" dirty="0" smtClean="0"/>
              <a:t> analysis is dependent on the inputs or parameters that the users provide. The most critical element is a large corpus of words – the larger, the better, with the caveat that the text should be generally at the level of the learners.</a:t>
            </a:r>
          </a:p>
          <a:p>
            <a:endParaRPr lang="en-US" baseline="0" dirty="0" smtClean="0"/>
          </a:p>
          <a:p>
            <a:r>
              <a:rPr lang="en-US" baseline="0" dirty="0" smtClean="0"/>
              <a:t>The next element is guidance as to how </a:t>
            </a:r>
            <a:r>
              <a:rPr lang="en-US" baseline="0" dirty="0" err="1" smtClean="0"/>
              <a:t>SynPhony</a:t>
            </a:r>
            <a:r>
              <a:rPr lang="en-US" baseline="0" dirty="0" smtClean="0"/>
              <a:t> should treat multigraphs (which we’ll talk about in a moment).</a:t>
            </a:r>
          </a:p>
          <a:p>
            <a:endParaRPr lang="en-US" baseline="0" dirty="0" smtClean="0"/>
          </a:p>
          <a:p>
            <a:r>
              <a:rPr lang="en-US" baseline="0" dirty="0" smtClean="0"/>
              <a:t>Finally, the user can either choose to provide a specific sequence of grapheme introduction or allow </a:t>
            </a:r>
            <a:r>
              <a:rPr lang="en-US" baseline="0" dirty="0" err="1" smtClean="0"/>
              <a:t>SynPhony</a:t>
            </a:r>
            <a:r>
              <a:rPr lang="en-US" baseline="0" dirty="0" smtClean="0"/>
              <a:t> to suggest one.</a:t>
            </a:r>
            <a:endParaRPr lang="en-US" dirty="0"/>
          </a:p>
        </p:txBody>
      </p:sp>
      <p:sp>
        <p:nvSpPr>
          <p:cNvPr id="4" name="Slide Number Placeholder 3"/>
          <p:cNvSpPr>
            <a:spLocks noGrp="1"/>
          </p:cNvSpPr>
          <p:nvPr>
            <p:ph type="sldNum" sz="quarter" idx="10"/>
          </p:nvPr>
        </p:nvSpPr>
        <p:spPr/>
        <p:txBody>
          <a:bodyPr/>
          <a:lstStyle/>
          <a:p>
            <a:pPr>
              <a:defRPr/>
            </a:pPr>
            <a:fld id="{8A91DD2B-0521-44E9-B8B4-35F466C1DBED}" type="slidenum">
              <a:rPr lang="en-US" smtClean="0"/>
              <a:pPr>
                <a:defRPr/>
              </a:pPr>
              <a:t>9</a:t>
            </a:fld>
            <a:endParaRPr lang="en-US" dirty="0"/>
          </a:p>
        </p:txBody>
      </p:sp>
    </p:spTree>
    <p:extLst>
      <p:ext uri="{BB962C8B-B14F-4D97-AF65-F5344CB8AC3E}">
        <p14:creationId xmlns:p14="http://schemas.microsoft.com/office/powerpoint/2010/main" val="3840091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152400" y="1752600"/>
            <a:ext cx="8991600" cy="5105400"/>
          </a:xfrm>
          <a:prstGeom prst="rect">
            <a:avLst/>
          </a:prstGeom>
          <a:solidFill>
            <a:srgbClr val="DDDDDD"/>
          </a:solidFill>
          <a:ln>
            <a:noFill/>
          </a:ln>
          <a:effectLst/>
          <a:extLst>
            <a:ext uri="{91240B29-F687-4F45-9708-019B960494DF}">
              <a14:hiddenLine xmlns:a14="http://schemas.microsoft.com/office/drawing/2010/main" w="9525">
                <a:solidFill>
                  <a:schemeClr val="tx1">
                    <a:alpha val="50195"/>
                  </a:scheme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 name="Rectangle 8"/>
          <p:cNvSpPr>
            <a:spLocks noChangeArrowheads="1"/>
          </p:cNvSpPr>
          <p:nvPr/>
        </p:nvSpPr>
        <p:spPr bwMode="auto">
          <a:xfrm>
            <a:off x="0" y="1752600"/>
            <a:ext cx="152400" cy="5105400"/>
          </a:xfrm>
          <a:prstGeom prst="rect">
            <a:avLst/>
          </a:prstGeom>
          <a:solidFill>
            <a:srgbClr val="002A6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rgbClr val="002A6C"/>
              </a:solidFill>
            </a:endParaRPr>
          </a:p>
        </p:txBody>
      </p:sp>
      <p:sp>
        <p:nvSpPr>
          <p:cNvPr id="6" name="Rectangle 7"/>
          <p:cNvSpPr>
            <a:spLocks noChangeArrowheads="1"/>
          </p:cNvSpPr>
          <p:nvPr/>
        </p:nvSpPr>
        <p:spPr bwMode="auto">
          <a:xfrm>
            <a:off x="0" y="1752600"/>
            <a:ext cx="9144000" cy="152400"/>
          </a:xfrm>
          <a:prstGeom prst="rect">
            <a:avLst/>
          </a:prstGeom>
          <a:solidFill>
            <a:srgbClr val="C211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7" name="Picture 1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r="63464"/>
          <a:stretch>
            <a:fillRect/>
          </a:stretch>
        </p:blipFill>
        <p:spPr bwMode="auto">
          <a:xfrm>
            <a:off x="455613" y="455613"/>
            <a:ext cx="3005137"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0" name="Rectangle 2"/>
          <p:cNvSpPr>
            <a:spLocks noGrp="1" noChangeArrowheads="1"/>
          </p:cNvSpPr>
          <p:nvPr>
            <p:ph type="ctrTitle"/>
          </p:nvPr>
        </p:nvSpPr>
        <p:spPr>
          <a:xfrm>
            <a:off x="685800" y="2133600"/>
            <a:ext cx="7772400" cy="1470025"/>
          </a:xfrm>
        </p:spPr>
        <p:txBody>
          <a:bodyPr/>
          <a:lstStyle>
            <a:lvl1pPr algn="ctr">
              <a:defRPr sz="3600"/>
            </a:lvl1pPr>
          </a:lstStyle>
          <a:p>
            <a:pPr lvl="0"/>
            <a:r>
              <a:rPr lang="en-US" noProof="0" smtClean="0"/>
              <a:t>Click to edit Master title style</a:t>
            </a:r>
          </a:p>
        </p:txBody>
      </p:sp>
      <p:sp>
        <p:nvSpPr>
          <p:cNvPr id="1710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8"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dirty="0"/>
          </a:p>
        </p:txBody>
      </p:sp>
      <p:sp>
        <p:nvSpPr>
          <p:cNvPr id="9"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dirty="0"/>
          </a:p>
        </p:txBody>
      </p:sp>
      <p:sp>
        <p:nvSpPr>
          <p:cNvPr id="10" name="Rectangle 6"/>
          <p:cNvSpPr>
            <a:spLocks noGrp="1" noChangeArrowheads="1"/>
          </p:cNvSpPr>
          <p:nvPr>
            <p:ph type="sldNum" sz="quarter" idx="12"/>
          </p:nvPr>
        </p:nvSpPr>
        <p:spPr>
          <a:xfrm>
            <a:off x="6553200" y="6245225"/>
            <a:ext cx="2133600" cy="476250"/>
          </a:xfrm>
        </p:spPr>
        <p:txBody>
          <a:bodyPr/>
          <a:lstStyle>
            <a:lvl1pPr>
              <a:defRPr sz="1200"/>
            </a:lvl1pPr>
          </a:lstStyle>
          <a:p>
            <a:pPr>
              <a:defRPr/>
            </a:pPr>
            <a:fld id="{049A3809-60FB-4766-BFF9-D6928AC91EBE}" type="slidenum">
              <a:rPr lang="en-US"/>
              <a:pPr>
                <a:defRPr/>
              </a:pPr>
              <a:t>‹#›</a:t>
            </a:fld>
            <a:endParaRPr lang="en-US" dirty="0"/>
          </a:p>
        </p:txBody>
      </p:sp>
    </p:spTree>
    <p:extLst>
      <p:ext uri="{BB962C8B-B14F-4D97-AF65-F5344CB8AC3E}">
        <p14:creationId xmlns:p14="http://schemas.microsoft.com/office/powerpoint/2010/main" val="46100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53FFDDC-B270-4C1D-941F-228095DE87EA}" type="slidenum">
              <a:rPr lang="en-US"/>
              <a:pPr>
                <a:defRPr/>
              </a:pPr>
              <a:t>‹#›</a:t>
            </a:fld>
            <a:endParaRPr lang="en-US" dirty="0"/>
          </a:p>
        </p:txBody>
      </p:sp>
    </p:spTree>
    <p:extLst>
      <p:ext uri="{BB962C8B-B14F-4D97-AF65-F5344CB8AC3E}">
        <p14:creationId xmlns:p14="http://schemas.microsoft.com/office/powerpoint/2010/main" val="170578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04800"/>
            <a:ext cx="20383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59626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CDD2659-1D2F-46F1-8A16-6FFBE39E80BD}" type="slidenum">
              <a:rPr lang="en-US"/>
              <a:pPr>
                <a:defRPr/>
              </a:pPr>
              <a:t>‹#›</a:t>
            </a:fld>
            <a:endParaRPr lang="en-US" dirty="0"/>
          </a:p>
        </p:txBody>
      </p:sp>
    </p:spTree>
    <p:extLst>
      <p:ext uri="{BB962C8B-B14F-4D97-AF65-F5344CB8AC3E}">
        <p14:creationId xmlns:p14="http://schemas.microsoft.com/office/powerpoint/2010/main" val="160189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39624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524000"/>
            <a:ext cx="39624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C3C526F5-8584-4A05-BF71-B07F32685D13}" type="slidenum">
              <a:rPr lang="en-US"/>
              <a:pPr>
                <a:defRPr/>
              </a:pPr>
              <a:t>‹#›</a:t>
            </a:fld>
            <a:endParaRPr lang="en-US" dirty="0"/>
          </a:p>
        </p:txBody>
      </p:sp>
    </p:spTree>
    <p:extLst>
      <p:ext uri="{BB962C8B-B14F-4D97-AF65-F5344CB8AC3E}">
        <p14:creationId xmlns:p14="http://schemas.microsoft.com/office/powerpoint/2010/main" val="3413961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6096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524000"/>
            <a:ext cx="8077200" cy="38862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18F7A0C4-EA15-46F4-AD77-D440ADC56573}" type="slidenum">
              <a:rPr lang="en-US"/>
              <a:pPr>
                <a:defRPr/>
              </a:pPr>
              <a:t>‹#›</a:t>
            </a:fld>
            <a:endParaRPr lang="en-US" dirty="0"/>
          </a:p>
        </p:txBody>
      </p:sp>
    </p:spTree>
    <p:extLst>
      <p:ext uri="{BB962C8B-B14F-4D97-AF65-F5344CB8AC3E}">
        <p14:creationId xmlns:p14="http://schemas.microsoft.com/office/powerpoint/2010/main" val="65090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624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524000"/>
            <a:ext cx="39624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543300"/>
            <a:ext cx="39624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FDF9CA4-6A0E-4C20-B5E0-0BD6AC045E7B}" type="slidenum">
              <a:rPr lang="en-US"/>
              <a:pPr>
                <a:defRPr/>
              </a:pPr>
              <a:t>‹#›</a:t>
            </a:fld>
            <a:endParaRPr lang="en-US" dirty="0"/>
          </a:p>
        </p:txBody>
      </p:sp>
    </p:spTree>
    <p:extLst>
      <p:ext uri="{BB962C8B-B14F-4D97-AF65-F5344CB8AC3E}">
        <p14:creationId xmlns:p14="http://schemas.microsoft.com/office/powerpoint/2010/main" val="20243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6781799" cy="6096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ACEBA9-08A3-4B82-A8BB-76BFB36FF47D}" type="slidenum">
              <a:rPr lang="en-US"/>
              <a:pPr>
                <a:defRPr/>
              </a:pPr>
              <a:t>‹#›</a:t>
            </a:fld>
            <a:endParaRPr lang="en-US" dirty="0"/>
          </a:p>
        </p:txBody>
      </p:sp>
      <p:pic>
        <p:nvPicPr>
          <p:cNvPr id="7" name="Picture 1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r="63464"/>
          <a:stretch>
            <a:fillRect/>
          </a:stretch>
        </p:blipFill>
        <p:spPr bwMode="auto">
          <a:xfrm>
            <a:off x="152400" y="304800"/>
            <a:ext cx="1481136" cy="41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1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A721BDF-B771-4CAE-A232-99DAC46B389A}" type="slidenum">
              <a:rPr lang="en-US"/>
              <a:pPr>
                <a:defRPr/>
              </a:pPr>
              <a:t>‹#›</a:t>
            </a:fld>
            <a:endParaRPr lang="en-US" dirty="0"/>
          </a:p>
        </p:txBody>
      </p:sp>
    </p:spTree>
    <p:extLst>
      <p:ext uri="{BB962C8B-B14F-4D97-AF65-F5344CB8AC3E}">
        <p14:creationId xmlns:p14="http://schemas.microsoft.com/office/powerpoint/2010/main" val="97025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3962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524000"/>
            <a:ext cx="39624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C4FF97B-3EA0-4A4C-95B8-5E1BF27928A4}" type="slidenum">
              <a:rPr lang="en-US"/>
              <a:pPr>
                <a:defRPr/>
              </a:pPr>
              <a:t>‹#›</a:t>
            </a:fld>
            <a:endParaRPr lang="en-US" dirty="0"/>
          </a:p>
        </p:txBody>
      </p:sp>
    </p:spTree>
    <p:extLst>
      <p:ext uri="{BB962C8B-B14F-4D97-AF65-F5344CB8AC3E}">
        <p14:creationId xmlns:p14="http://schemas.microsoft.com/office/powerpoint/2010/main" val="105683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212556A-870F-4543-B423-08E3EB6B20D2}" type="slidenum">
              <a:rPr lang="en-US"/>
              <a:pPr>
                <a:defRPr/>
              </a:pPr>
              <a:t>‹#›</a:t>
            </a:fld>
            <a:endParaRPr lang="en-US" dirty="0"/>
          </a:p>
        </p:txBody>
      </p:sp>
    </p:spTree>
    <p:extLst>
      <p:ext uri="{BB962C8B-B14F-4D97-AF65-F5344CB8AC3E}">
        <p14:creationId xmlns:p14="http://schemas.microsoft.com/office/powerpoint/2010/main" val="293573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8EE7EFC7-FBA8-4E26-B665-1173BC4D79A4}" type="slidenum">
              <a:rPr lang="en-US"/>
              <a:pPr>
                <a:defRPr/>
              </a:pPr>
              <a:t>‹#›</a:t>
            </a:fld>
            <a:endParaRPr lang="en-US" dirty="0"/>
          </a:p>
        </p:txBody>
      </p:sp>
    </p:spTree>
    <p:extLst>
      <p:ext uri="{BB962C8B-B14F-4D97-AF65-F5344CB8AC3E}">
        <p14:creationId xmlns:p14="http://schemas.microsoft.com/office/powerpoint/2010/main" val="231493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CE9EA05C-47CA-4699-8B3F-1DEEB07DC74F}" type="slidenum">
              <a:rPr lang="en-US"/>
              <a:pPr>
                <a:defRPr/>
              </a:pPr>
              <a:t>‹#›</a:t>
            </a:fld>
            <a:endParaRPr lang="en-US" dirty="0"/>
          </a:p>
        </p:txBody>
      </p:sp>
    </p:spTree>
    <p:extLst>
      <p:ext uri="{BB962C8B-B14F-4D97-AF65-F5344CB8AC3E}">
        <p14:creationId xmlns:p14="http://schemas.microsoft.com/office/powerpoint/2010/main" val="16316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453EBD6-F9A3-43D1-8780-01E4FEA0BC6A}" type="slidenum">
              <a:rPr lang="en-US"/>
              <a:pPr>
                <a:defRPr/>
              </a:pPr>
              <a:t>‹#›</a:t>
            </a:fld>
            <a:endParaRPr lang="en-US" dirty="0"/>
          </a:p>
        </p:txBody>
      </p:sp>
    </p:spTree>
    <p:extLst>
      <p:ext uri="{BB962C8B-B14F-4D97-AF65-F5344CB8AC3E}">
        <p14:creationId xmlns:p14="http://schemas.microsoft.com/office/powerpoint/2010/main" val="318002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945BBB1-FC78-41A5-B53F-64100847E850}" type="slidenum">
              <a:rPr lang="en-US"/>
              <a:pPr>
                <a:defRPr/>
              </a:pPr>
              <a:t>‹#›</a:t>
            </a:fld>
            <a:endParaRPr lang="en-US" dirty="0"/>
          </a:p>
        </p:txBody>
      </p:sp>
    </p:spTree>
    <p:extLst>
      <p:ext uri="{BB962C8B-B14F-4D97-AF65-F5344CB8AC3E}">
        <p14:creationId xmlns:p14="http://schemas.microsoft.com/office/powerpoint/2010/main" val="215269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15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077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9988" name="Rectangle 4"/>
          <p:cNvSpPr>
            <a:spLocks noGrp="1" noChangeArrowheads="1"/>
          </p:cNvSpPr>
          <p:nvPr>
            <p:ph type="dt" sz="half" idx="2"/>
          </p:nvPr>
        </p:nvSpPr>
        <p:spPr bwMode="auto">
          <a:xfrm>
            <a:off x="457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mn-lt"/>
              </a:defRPr>
            </a:lvl1pPr>
          </a:lstStyle>
          <a:p>
            <a:pPr>
              <a:defRPr/>
            </a:pPr>
            <a:endParaRPr lang="en-US" dirty="0"/>
          </a:p>
        </p:txBody>
      </p:sp>
      <p:sp>
        <p:nvSpPr>
          <p:cNvPr id="169989" name="Rectangle 5"/>
          <p:cNvSpPr>
            <a:spLocks noGrp="1" noChangeArrowheads="1"/>
          </p:cNvSpPr>
          <p:nvPr>
            <p:ph type="ftr" sz="quarter" idx="3"/>
          </p:nvPr>
        </p:nvSpPr>
        <p:spPr bwMode="auto">
          <a:xfrm>
            <a:off x="32004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n-lt"/>
              </a:defRPr>
            </a:lvl1pPr>
          </a:lstStyle>
          <a:p>
            <a:pPr>
              <a:defRPr/>
            </a:pPr>
            <a:endParaRPr lang="en-US" dirty="0"/>
          </a:p>
        </p:txBody>
      </p:sp>
      <p:sp>
        <p:nvSpPr>
          <p:cNvPr id="169990" name="Rectangle 6"/>
          <p:cNvSpPr>
            <a:spLocks noGrp="1" noChangeArrowheads="1"/>
          </p:cNvSpPr>
          <p:nvPr>
            <p:ph type="sldNum" sz="quarter" idx="4"/>
          </p:nvPr>
        </p:nvSpPr>
        <p:spPr bwMode="auto">
          <a:xfrm>
            <a:off x="71628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pPr>
              <a:defRPr/>
            </a:pPr>
            <a:fld id="{48229EF5-0F21-4DAA-9837-5BAAD38BE56F}" type="slidenum">
              <a:rPr lang="en-US"/>
              <a:pPr>
                <a:defRPr/>
              </a:pPr>
              <a:t>‹#›</a:t>
            </a:fld>
            <a:endParaRPr lang="en-US" dirty="0"/>
          </a:p>
        </p:txBody>
      </p:sp>
      <p:sp>
        <p:nvSpPr>
          <p:cNvPr id="1031" name="Rectangle 7"/>
          <p:cNvSpPr>
            <a:spLocks noChangeArrowheads="1"/>
          </p:cNvSpPr>
          <p:nvPr/>
        </p:nvSpPr>
        <p:spPr bwMode="auto">
          <a:xfrm>
            <a:off x="0" y="1066800"/>
            <a:ext cx="9144000" cy="152400"/>
          </a:xfrm>
          <a:prstGeom prst="rect">
            <a:avLst/>
          </a:prstGeom>
          <a:solidFill>
            <a:srgbClr val="C211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32" name="Rectangle 8"/>
          <p:cNvSpPr>
            <a:spLocks noChangeArrowheads="1"/>
          </p:cNvSpPr>
          <p:nvPr/>
        </p:nvSpPr>
        <p:spPr bwMode="auto">
          <a:xfrm>
            <a:off x="0" y="1219200"/>
            <a:ext cx="152400" cy="5638800"/>
          </a:xfrm>
          <a:prstGeom prst="rect">
            <a:avLst/>
          </a:prstGeom>
          <a:solidFill>
            <a:srgbClr val="002A6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rgbClr val="002A6C"/>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Lst>
  <p:hf hdr="0" ftr="0" dt="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readingrockets.org/article/alphabetic-princip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sil.org/resources/software_fonts/synphony" TargetMode="External"/><Relationship Id="rId4" Type="http://schemas.openxmlformats.org/officeDocument/2006/relationships/hyperlink" Target="http://www.sil.org/abou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685800" y="2133601"/>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sz="3600" b="1" dirty="0" smtClean="0">
                <a:ea typeface="ＭＳ Ｐゴシック" panose="020B0600070205080204" pitchFamily="34" charset="-128"/>
              </a:rPr>
              <a:t>Early Grade Reading Activity</a:t>
            </a:r>
          </a:p>
        </p:txBody>
      </p:sp>
      <p:sp>
        <p:nvSpPr>
          <p:cNvPr id="4099" name="Subtitle 2"/>
          <p:cNvSpPr>
            <a:spLocks noGrp="1"/>
          </p:cNvSpPr>
          <p:nvPr>
            <p:ph type="subTitle" idx="1"/>
          </p:nvPr>
        </p:nvSpPr>
        <p:spPr bwMode="auto">
          <a:xfrm>
            <a:off x="1371600" y="4953000"/>
            <a:ext cx="6400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b="1" dirty="0" smtClean="0">
                <a:latin typeface="+mj-lt"/>
                <a:ea typeface="ＭＳ Ｐゴシック" panose="020B0600070205080204" pitchFamily="34" charset="-128"/>
              </a:rPr>
              <a:t>Analysis of a corpus of Chichewa </a:t>
            </a:r>
            <a:r>
              <a:rPr lang="en-US" altLang="en-US" b="1" dirty="0" err="1" smtClean="0">
                <a:latin typeface="+mj-lt"/>
                <a:ea typeface="ＭＳ Ｐゴシック" panose="020B0600070205080204" pitchFamily="34" charset="-128"/>
              </a:rPr>
              <a:t>Std</a:t>
            </a:r>
            <a:r>
              <a:rPr lang="en-US" altLang="en-US" b="1" dirty="0" smtClean="0">
                <a:latin typeface="+mj-lt"/>
                <a:ea typeface="ＭＳ Ｐゴシック" panose="020B0600070205080204" pitchFamily="34" charset="-128"/>
              </a:rPr>
              <a:t> 1-3 texts using SIL’s </a:t>
            </a:r>
            <a:r>
              <a:rPr lang="en-US" altLang="en-US" b="1" dirty="0" err="1" smtClean="0">
                <a:latin typeface="+mj-lt"/>
                <a:ea typeface="ＭＳ Ｐゴシック" panose="020B0600070205080204" pitchFamily="34" charset="-128"/>
              </a:rPr>
              <a:t>SynPhony</a:t>
            </a:r>
            <a:r>
              <a:rPr lang="en-US" altLang="en-US" b="1" dirty="0" smtClean="0">
                <a:latin typeface="+mj-lt"/>
                <a:ea typeface="ＭＳ Ｐゴシック" panose="020B0600070205080204" pitchFamily="34" charset="-128"/>
              </a:rPr>
              <a:t> Software</a:t>
            </a:r>
          </a:p>
          <a:p>
            <a:r>
              <a:rPr lang="en-US" altLang="en-US" sz="1800" b="1" dirty="0" smtClean="0">
                <a:latin typeface="+mj-lt"/>
                <a:ea typeface="ＭＳ Ｐゴシック" panose="020B0600070205080204" pitchFamily="34" charset="-128"/>
              </a:rPr>
              <a:t>December 1, 2015</a:t>
            </a:r>
          </a:p>
          <a:p>
            <a:r>
              <a:rPr lang="en-US" altLang="en-US" sz="1800" b="1" dirty="0" err="1" smtClean="0">
                <a:latin typeface="+mj-lt"/>
                <a:ea typeface="ＭＳ Ｐゴシック" panose="020B0600070205080204" pitchFamily="34" charset="-128"/>
              </a:rPr>
              <a:t>USAID|Malawi</a:t>
            </a:r>
            <a:r>
              <a:rPr lang="en-US" altLang="en-US" sz="1800" b="1" dirty="0" smtClean="0">
                <a:latin typeface="+mj-lt"/>
                <a:ea typeface="ＭＳ Ｐゴシック" panose="020B0600070205080204" pitchFamily="34" charset="-128"/>
              </a:rPr>
              <a:t> Offices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2971987"/>
            <a:ext cx="4114800" cy="1828425"/>
          </a:xfrm>
          <a:prstGeom prst="rect">
            <a:avLst/>
          </a:prstGeom>
        </p:spPr>
      </p:pic>
    </p:spTree>
    <p:extLst>
      <p:ext uri="{BB962C8B-B14F-4D97-AF65-F5344CB8AC3E}">
        <p14:creationId xmlns:p14="http://schemas.microsoft.com/office/powerpoint/2010/main" val="234091337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838200"/>
          </a:xfrm>
        </p:spPr>
        <p:txBody>
          <a:bodyPr/>
          <a:lstStyle/>
          <a:p>
            <a:pPr marL="466725" indent="-466725"/>
            <a:r>
              <a:rPr lang="en-US" dirty="0"/>
              <a:t>Analytical Process: </a:t>
            </a:r>
            <a:r>
              <a:rPr lang="en-US" dirty="0" smtClean="0"/>
              <a:t>Selecting the Inputs (2)</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10</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524000"/>
            <a:ext cx="8077200" cy="5181600"/>
          </a:xfrm>
        </p:spPr>
        <p:txBody>
          <a:bodyPr/>
          <a:lstStyle/>
          <a:p>
            <a:r>
              <a:rPr lang="en-US" i="1" dirty="0" smtClean="0"/>
              <a:t>Graphemes </a:t>
            </a:r>
            <a:r>
              <a:rPr lang="en-US" dirty="0" smtClean="0"/>
              <a:t>are written representations of </a:t>
            </a:r>
            <a:r>
              <a:rPr lang="en-US" i="1" dirty="0" smtClean="0"/>
              <a:t>phonemes </a:t>
            </a:r>
            <a:r>
              <a:rPr lang="en-US" dirty="0" smtClean="0"/>
              <a:t>(individual letter sounds)</a:t>
            </a:r>
          </a:p>
          <a:p>
            <a:pPr lvl="1"/>
            <a:endParaRPr lang="en-US" dirty="0" smtClean="0"/>
          </a:p>
          <a:p>
            <a:pPr lvl="1"/>
            <a:endParaRPr lang="en-US" dirty="0"/>
          </a:p>
          <a:p>
            <a:pPr lvl="1"/>
            <a:endParaRPr lang="en-US" dirty="0" smtClean="0"/>
          </a:p>
          <a:p>
            <a:pPr marL="457200" lvl="1" indent="0">
              <a:buNone/>
            </a:pPr>
            <a:endParaRPr lang="en-US" dirty="0" smtClean="0"/>
          </a:p>
          <a:p>
            <a:r>
              <a:rPr lang="en-US" dirty="0" smtClean="0"/>
              <a:t>A </a:t>
            </a:r>
            <a:r>
              <a:rPr lang="en-US" i="1" dirty="0" smtClean="0"/>
              <a:t>multigraph</a:t>
            </a:r>
            <a:r>
              <a:rPr lang="en-US" dirty="0" smtClean="0"/>
              <a:t> is a combination of letters which represent a single phoneme or blend. Chichewa examples include</a:t>
            </a:r>
          </a:p>
          <a:p>
            <a:pPr lvl="1"/>
            <a:r>
              <a:rPr lang="en-US" dirty="0" smtClean="0"/>
              <a:t>kw, </a:t>
            </a:r>
            <a:r>
              <a:rPr lang="en-US" dirty="0" err="1" smtClean="0"/>
              <a:t>mb</a:t>
            </a:r>
            <a:r>
              <a:rPr lang="en-US" dirty="0" smtClean="0"/>
              <a:t>, mg, </a:t>
            </a:r>
            <a:r>
              <a:rPr lang="en-US" dirty="0"/>
              <a:t>ng</a:t>
            </a:r>
            <a:r>
              <a:rPr lang="en-US" dirty="0" smtClean="0"/>
              <a:t>, ng’, </a:t>
            </a:r>
            <a:r>
              <a:rPr lang="en-US" dirty="0" err="1"/>
              <a:t>nkhw</a:t>
            </a:r>
            <a:r>
              <a:rPr lang="en-US" dirty="0" smtClean="0"/>
              <a:t>, </a:t>
            </a:r>
            <a:r>
              <a:rPr lang="en-US" dirty="0" err="1" smtClean="0"/>
              <a:t>ntch</a:t>
            </a:r>
            <a:r>
              <a:rPr lang="en-US" dirty="0"/>
              <a:t>,</a:t>
            </a:r>
            <a:r>
              <a:rPr lang="en-US" dirty="0" smtClean="0"/>
              <a:t> </a:t>
            </a:r>
            <a:r>
              <a:rPr lang="en-US" dirty="0" err="1" smtClean="0"/>
              <a:t>tch</a:t>
            </a:r>
            <a:r>
              <a:rPr lang="en-US" dirty="0" smtClean="0"/>
              <a:t>, </a:t>
            </a:r>
            <a:r>
              <a:rPr lang="en-US" dirty="0" err="1" smtClean="0"/>
              <a:t>nz</a:t>
            </a:r>
            <a:r>
              <a:rPr lang="en-US" dirty="0" smtClean="0"/>
              <a:t>, </a:t>
            </a:r>
            <a:r>
              <a:rPr lang="en-US" dirty="0" err="1" smtClean="0"/>
              <a:t>ph</a:t>
            </a:r>
            <a:r>
              <a:rPr lang="en-US" dirty="0" smtClean="0"/>
              <a:t>, </a:t>
            </a:r>
            <a:r>
              <a:rPr lang="en-US" dirty="0" err="1" smtClean="0"/>
              <a:t>ps</a:t>
            </a:r>
            <a:r>
              <a:rPr lang="en-US" dirty="0" smtClean="0"/>
              <a:t>, </a:t>
            </a:r>
            <a:r>
              <a:rPr lang="en-US" dirty="0" err="1" smtClean="0"/>
              <a:t>sh</a:t>
            </a:r>
            <a:r>
              <a:rPr lang="en-US" dirty="0" smtClean="0"/>
              <a:t>, </a:t>
            </a:r>
            <a:r>
              <a:rPr lang="en-US" dirty="0" err="1" smtClean="0"/>
              <a:t>khw</a:t>
            </a:r>
            <a:r>
              <a:rPr lang="en-US" dirty="0" smtClean="0"/>
              <a:t>, mph, </a:t>
            </a:r>
            <a:r>
              <a:rPr lang="en-US" dirty="0" err="1" smtClean="0"/>
              <a:t>ndw</a:t>
            </a:r>
            <a:r>
              <a:rPr lang="en-US" dirty="0" smtClean="0"/>
              <a:t>, </a:t>
            </a:r>
            <a:r>
              <a:rPr lang="en-US" dirty="0" err="1" smtClean="0"/>
              <a:t>nkh</a:t>
            </a:r>
            <a:r>
              <a:rPr lang="en-US" dirty="0" smtClean="0"/>
              <a:t>, nth, </a:t>
            </a:r>
            <a:r>
              <a:rPr lang="en-US" dirty="0" err="1" smtClean="0"/>
              <a:t>ngw</a:t>
            </a:r>
            <a:endParaRPr lang="en-US" dirty="0" smtClean="0"/>
          </a:p>
          <a:p>
            <a:r>
              <a:rPr lang="en-US" dirty="0" err="1" smtClean="0"/>
              <a:t>SynPhony</a:t>
            </a:r>
            <a:r>
              <a:rPr lang="en-US" dirty="0" smtClean="0"/>
              <a:t> can treat multigraphs as decodable either</a:t>
            </a:r>
          </a:p>
          <a:p>
            <a:pPr marL="1257300" lvl="2" indent="-457200">
              <a:buFont typeface="+mj-lt"/>
              <a:buAutoNum type="arabicPeriod"/>
            </a:pPr>
            <a:r>
              <a:rPr lang="en-US" dirty="0" smtClean="0"/>
              <a:t>…once their component letters have been introduced</a:t>
            </a:r>
          </a:p>
          <a:p>
            <a:pPr marL="1257300" lvl="2" indent="-457200">
              <a:buFont typeface="+mj-lt"/>
              <a:buAutoNum type="arabicPeriod"/>
            </a:pPr>
            <a:r>
              <a:rPr lang="en-US" dirty="0" smtClean="0"/>
              <a:t>…once the multigraphs have been explicitly introduced</a:t>
            </a:r>
            <a:r>
              <a:rPr lang="en-US" baseline="30000" dirty="0" smtClean="0">
                <a:solidFill>
                  <a:srgbClr val="C2113A"/>
                </a:solidFill>
              </a:rPr>
              <a:t>†</a:t>
            </a:r>
          </a:p>
          <a:p>
            <a:pPr marL="0" indent="0">
              <a:buNone/>
            </a:pPr>
            <a:endParaRPr lang="en-US" dirty="0" smtClean="0"/>
          </a:p>
          <a:p>
            <a:pPr lvl="1"/>
            <a:endParaRPr lang="en-US" dirty="0" smtClean="0"/>
          </a:p>
          <a:p>
            <a:pPr lvl="1"/>
            <a:endParaRPr lang="en-US" dirty="0" smtClean="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23915151"/>
              </p:ext>
            </p:extLst>
          </p:nvPr>
        </p:nvGraphicFramePr>
        <p:xfrm>
          <a:off x="1371600" y="2362200"/>
          <a:ext cx="6096000" cy="1381760"/>
        </p:xfrm>
        <a:graphic>
          <a:graphicData uri="http://schemas.openxmlformats.org/drawingml/2006/table">
            <a:tbl>
              <a:tblPr firstRow="1" bandRow="1">
                <a:tableStyleId>{5C22544A-7EE6-4342-B048-85BDC9FD1C3A}</a:tableStyleId>
              </a:tblPr>
              <a:tblGrid>
                <a:gridCol w="1295400"/>
                <a:gridCol w="2138966"/>
                <a:gridCol w="2661634"/>
              </a:tblGrid>
              <a:tr h="370840">
                <a:tc>
                  <a:txBody>
                    <a:bodyPr/>
                    <a:lstStyle/>
                    <a:p>
                      <a:r>
                        <a:rPr lang="en-US" dirty="0" smtClean="0"/>
                        <a:t>Phoneme</a:t>
                      </a:r>
                      <a:endParaRPr lang="en-US" dirty="0"/>
                    </a:p>
                  </a:txBody>
                  <a:tcPr/>
                </a:tc>
                <a:tc>
                  <a:txBody>
                    <a:bodyPr/>
                    <a:lstStyle/>
                    <a:p>
                      <a:r>
                        <a:rPr lang="en-US" dirty="0" smtClean="0"/>
                        <a:t>English</a:t>
                      </a:r>
                    </a:p>
                    <a:p>
                      <a:r>
                        <a:rPr lang="en-US" dirty="0" smtClean="0"/>
                        <a:t>Grapheme(s)</a:t>
                      </a:r>
                      <a:endParaRPr lang="en-US" dirty="0"/>
                    </a:p>
                  </a:txBody>
                  <a:tcPr/>
                </a:tc>
                <a:tc>
                  <a:txBody>
                    <a:bodyPr/>
                    <a:lstStyle/>
                    <a:p>
                      <a:r>
                        <a:rPr lang="en-US" dirty="0" smtClean="0"/>
                        <a:t>Chichewa</a:t>
                      </a:r>
                    </a:p>
                    <a:p>
                      <a:r>
                        <a:rPr lang="en-US" dirty="0" smtClean="0"/>
                        <a:t>Grapheme(s)</a:t>
                      </a:r>
                    </a:p>
                  </a:txBody>
                  <a:tcPr/>
                </a:tc>
              </a:tr>
              <a:tr h="370840">
                <a:tc>
                  <a:txBody>
                    <a:bodyPr/>
                    <a:lstStyle/>
                    <a:p>
                      <a:r>
                        <a:rPr lang="en-US" dirty="0" smtClean="0"/>
                        <a:t>/b/</a:t>
                      </a:r>
                      <a:endParaRPr lang="en-US" dirty="0"/>
                    </a:p>
                  </a:txBody>
                  <a:tcPr/>
                </a:tc>
                <a:tc>
                  <a:txBody>
                    <a:bodyPr/>
                    <a:lstStyle/>
                    <a:p>
                      <a:r>
                        <a:rPr lang="en-US" i="1" dirty="0" smtClean="0"/>
                        <a:t>b</a:t>
                      </a:r>
                      <a:endParaRPr lang="en-US" i="1" dirty="0"/>
                    </a:p>
                  </a:txBody>
                  <a:tcPr/>
                </a:tc>
                <a:tc>
                  <a:txBody>
                    <a:bodyPr/>
                    <a:lstStyle/>
                    <a:p>
                      <a:r>
                        <a:rPr lang="en-US" i="1" dirty="0" smtClean="0"/>
                        <a:t>b</a:t>
                      </a:r>
                      <a:endParaRPr lang="en-US" i="1" dirty="0"/>
                    </a:p>
                  </a:txBody>
                  <a:tcPr/>
                </a:tc>
              </a:tr>
              <a:tr h="370840">
                <a:tc>
                  <a:txBody>
                    <a:bodyPr/>
                    <a:lstStyle/>
                    <a:p>
                      <a:r>
                        <a:rPr lang="en-US" dirty="0" smtClean="0"/>
                        <a:t>/k/</a:t>
                      </a:r>
                      <a:endParaRPr lang="en-US" dirty="0"/>
                    </a:p>
                  </a:txBody>
                  <a:tcPr/>
                </a:tc>
                <a:tc>
                  <a:txBody>
                    <a:bodyPr/>
                    <a:lstStyle/>
                    <a:p>
                      <a:r>
                        <a:rPr lang="en-US" i="1" dirty="0" smtClean="0"/>
                        <a:t>k</a:t>
                      </a:r>
                      <a:r>
                        <a:rPr lang="en-US" i="0" dirty="0" smtClean="0"/>
                        <a:t>, </a:t>
                      </a:r>
                      <a:r>
                        <a:rPr lang="en-US" i="1" dirty="0" smtClean="0"/>
                        <a:t>c</a:t>
                      </a:r>
                      <a:r>
                        <a:rPr lang="en-US" i="0" dirty="0" smtClean="0"/>
                        <a:t>, </a:t>
                      </a:r>
                      <a:r>
                        <a:rPr lang="en-US" i="1" dirty="0" smtClean="0"/>
                        <a:t>cc</a:t>
                      </a:r>
                      <a:r>
                        <a:rPr lang="en-US" i="0" dirty="0" smtClean="0"/>
                        <a:t>, </a:t>
                      </a:r>
                      <a:r>
                        <a:rPr lang="en-US" i="1" dirty="0" err="1" smtClean="0"/>
                        <a:t>ck</a:t>
                      </a:r>
                      <a:r>
                        <a:rPr lang="en-US" i="0" dirty="0" smtClean="0"/>
                        <a:t>, </a:t>
                      </a:r>
                      <a:r>
                        <a:rPr lang="en-US" i="1" dirty="0" err="1" smtClean="0"/>
                        <a:t>ch</a:t>
                      </a:r>
                      <a:endParaRPr lang="en-US" i="0" dirty="0"/>
                    </a:p>
                  </a:txBody>
                  <a:tcPr/>
                </a:tc>
                <a:tc>
                  <a:txBody>
                    <a:bodyPr/>
                    <a:lstStyle/>
                    <a:p>
                      <a:r>
                        <a:rPr lang="en-US" i="1" dirty="0" smtClean="0"/>
                        <a:t>k</a:t>
                      </a:r>
                      <a:endParaRPr lang="en-US" i="1" dirty="0"/>
                    </a:p>
                  </a:txBody>
                  <a:tcPr/>
                </a:tc>
              </a:tr>
            </a:tbl>
          </a:graphicData>
        </a:graphic>
      </p:graphicFrame>
    </p:spTree>
    <p:extLst>
      <p:ext uri="{BB962C8B-B14F-4D97-AF65-F5344CB8AC3E}">
        <p14:creationId xmlns:p14="http://schemas.microsoft.com/office/powerpoint/2010/main" val="1654002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838200"/>
          </a:xfrm>
        </p:spPr>
        <p:txBody>
          <a:bodyPr/>
          <a:lstStyle/>
          <a:p>
            <a:pPr marL="466725" indent="-466725"/>
            <a:r>
              <a:rPr lang="en-US" dirty="0"/>
              <a:t>Analytical Process: </a:t>
            </a:r>
            <a:r>
              <a:rPr lang="en-US" dirty="0" smtClean="0"/>
              <a:t>Selecting the Inputs (3)</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11</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524000"/>
            <a:ext cx="8077200" cy="5181600"/>
          </a:xfrm>
        </p:spPr>
        <p:txBody>
          <a:bodyPr/>
          <a:lstStyle/>
          <a:p>
            <a:r>
              <a:rPr lang="en-US" dirty="0" smtClean="0"/>
              <a:t>Sequences provided as </a:t>
            </a:r>
            <a:r>
              <a:rPr lang="en-US" dirty="0" smtClean="0"/>
              <a:t>inputs</a:t>
            </a:r>
            <a:r>
              <a:rPr lang="en-US" sz="1800" i="1" baseline="30000" dirty="0" smtClean="0">
                <a:solidFill>
                  <a:srgbClr val="C2113A"/>
                </a:solidFill>
              </a:rPr>
              <a:t>†</a:t>
            </a:r>
            <a:r>
              <a:rPr lang="en-US" dirty="0" smtClean="0"/>
              <a:t>:</a:t>
            </a:r>
            <a:endParaRPr lang="en-US" dirty="0" smtClean="0"/>
          </a:p>
          <a:p>
            <a:pPr marL="457200" lvl="1" indent="0">
              <a:buNone/>
            </a:pPr>
            <a:r>
              <a:rPr lang="pt-BR" i="1" dirty="0" smtClean="0"/>
              <a:t>Alphabetical</a:t>
            </a:r>
            <a:r>
              <a:rPr lang="pt-BR" dirty="0" smtClean="0"/>
              <a:t>:</a:t>
            </a:r>
            <a:endParaRPr lang="en-US" dirty="0" smtClean="0"/>
          </a:p>
          <a:p>
            <a:pPr marL="457200" lvl="1" indent="0">
              <a:buNone/>
            </a:pPr>
            <a:r>
              <a:rPr lang="en-US" i="1" dirty="0" smtClean="0"/>
              <a:t>NPC:</a:t>
            </a:r>
          </a:p>
          <a:p>
            <a:pPr marL="457200" lvl="1" indent="0">
              <a:buNone/>
            </a:pPr>
            <a:r>
              <a:rPr lang="en-US" i="1" dirty="0" smtClean="0"/>
              <a:t>NPC-Explicit:</a:t>
            </a:r>
          </a:p>
          <a:p>
            <a:pPr marL="457200" lvl="1" indent="0">
              <a:buNone/>
            </a:pPr>
            <a:endParaRPr lang="en-US" i="1" dirty="0"/>
          </a:p>
          <a:p>
            <a:pPr marL="457200" lvl="1" indent="0">
              <a:buNone/>
            </a:pPr>
            <a:endParaRPr lang="en-US" i="1" dirty="0" smtClean="0"/>
          </a:p>
          <a:p>
            <a:pPr marL="457200" lvl="1" indent="0">
              <a:buNone/>
            </a:pPr>
            <a:endParaRPr lang="en-US" i="1" dirty="0"/>
          </a:p>
          <a:p>
            <a:pPr marL="457200" lvl="1" indent="0">
              <a:buNone/>
            </a:pPr>
            <a:endParaRPr lang="en-US" i="1" dirty="0" smtClean="0"/>
          </a:p>
          <a:p>
            <a:r>
              <a:rPr lang="en-US" dirty="0" smtClean="0"/>
              <a:t>Sequences generated by </a:t>
            </a:r>
            <a:r>
              <a:rPr lang="en-US" dirty="0" err="1" smtClean="0"/>
              <a:t>SynPhony</a:t>
            </a:r>
            <a:r>
              <a:rPr lang="en-US" dirty="0" smtClean="0"/>
              <a:t>:</a:t>
            </a:r>
          </a:p>
          <a:p>
            <a:pPr marL="457200" lvl="1" indent="0">
              <a:buNone/>
            </a:pPr>
            <a:r>
              <a:rPr lang="en-US" i="1" dirty="0" err="1" smtClean="0"/>
              <a:t>SynPhony</a:t>
            </a:r>
            <a:r>
              <a:rPr lang="en-US" i="1" dirty="0" smtClean="0"/>
              <a:t>:</a:t>
            </a:r>
          </a:p>
          <a:p>
            <a:pPr marL="457200" lvl="1" indent="0">
              <a:buNone/>
            </a:pPr>
            <a:r>
              <a:rPr lang="en-US" i="1" dirty="0" err="1" smtClean="0"/>
              <a:t>SynPhony</a:t>
            </a:r>
            <a:r>
              <a:rPr lang="en-US" i="1" dirty="0" smtClean="0"/>
              <a:t>-Explicit:</a:t>
            </a:r>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7770910"/>
              </p:ext>
            </p:extLst>
          </p:nvPr>
        </p:nvGraphicFramePr>
        <p:xfrm>
          <a:off x="3581400" y="2743200"/>
          <a:ext cx="4953000" cy="1247775"/>
        </p:xfrm>
        <a:graphic>
          <a:graphicData uri="http://schemas.openxmlformats.org/drawingml/2006/table">
            <a:tbl>
              <a:tblPr>
                <a:tableStyleId>{5C22544A-7EE6-4342-B048-85BDC9FD1C3A}</a:tableStyleId>
              </a:tblPr>
              <a:tblGrid>
                <a:gridCol w="4953000"/>
              </a:tblGrid>
              <a:tr h="161925">
                <a:tc>
                  <a:txBody>
                    <a:bodyPr/>
                    <a:lstStyle/>
                    <a:p>
                      <a:pPr algn="l" fontAlgn="b"/>
                      <a:r>
                        <a:rPr lang="pt-BR" sz="1600" u="none" strike="noStrike" dirty="0">
                          <a:effectLst/>
                        </a:rPr>
                        <a:t>a e i o u</a:t>
                      </a:r>
                      <a:endParaRPr lang="pt-BR" sz="1600" b="0" i="0" u="none" strike="noStrike" dirty="0">
                        <a:effectLst/>
                        <a:latin typeface="Arial" panose="020B0604020202020204" pitchFamily="34" charset="0"/>
                      </a:endParaRPr>
                    </a:p>
                  </a:txBody>
                  <a:tcPr marL="9525" marR="9525" marT="9525" marB="0" anchor="b"/>
                </a:tc>
              </a:tr>
              <a:tr h="161925">
                <a:tc>
                  <a:txBody>
                    <a:bodyPr/>
                    <a:lstStyle/>
                    <a:p>
                      <a:pPr algn="l" fontAlgn="b"/>
                      <a:r>
                        <a:rPr lang="en-US" sz="1600" u="none" strike="noStrike" dirty="0">
                          <a:effectLst/>
                        </a:rPr>
                        <a:t>b d f g h j k l m n p r s t v w y z</a:t>
                      </a:r>
                      <a:endParaRPr lang="en-US" sz="1600" b="0" i="0" u="none" strike="noStrike" dirty="0">
                        <a:effectLst/>
                        <a:latin typeface="Arial" panose="020B0604020202020204" pitchFamily="34" charset="0"/>
                      </a:endParaRPr>
                    </a:p>
                  </a:txBody>
                  <a:tcPr marL="9525" marR="9525" marT="9525" marB="0" anchor="b"/>
                </a:tc>
              </a:tr>
              <a:tr h="161925">
                <a:tc>
                  <a:txBody>
                    <a:bodyPr/>
                    <a:lstStyle/>
                    <a:p>
                      <a:pPr algn="l" fontAlgn="b"/>
                      <a:r>
                        <a:rPr lang="en-US" sz="1600" u="none" strike="noStrike" dirty="0" err="1">
                          <a:effectLst/>
                        </a:rPr>
                        <a:t>ch</a:t>
                      </a:r>
                      <a:r>
                        <a:rPr lang="en-US" sz="1600" u="none" strike="noStrike" dirty="0">
                          <a:effectLst/>
                        </a:rPr>
                        <a:t> </a:t>
                      </a:r>
                      <a:r>
                        <a:rPr lang="en-US" sz="1600" u="none" strike="noStrike" dirty="0" err="1">
                          <a:effectLst/>
                        </a:rPr>
                        <a:t>bw</a:t>
                      </a:r>
                      <a:r>
                        <a:rPr lang="en-US" sz="1600" u="none" strike="noStrike" dirty="0">
                          <a:effectLst/>
                        </a:rPr>
                        <a:t> </a:t>
                      </a:r>
                      <a:r>
                        <a:rPr lang="en-US" sz="1600" u="none" strike="noStrike" dirty="0" err="1">
                          <a:effectLst/>
                        </a:rPr>
                        <a:t>dw</a:t>
                      </a:r>
                      <a:r>
                        <a:rPr lang="en-US" sz="1600" u="none" strike="noStrike" dirty="0">
                          <a:effectLst/>
                        </a:rPr>
                        <a:t> </a:t>
                      </a:r>
                      <a:r>
                        <a:rPr lang="en-US" sz="1600" u="none" strike="noStrike" dirty="0" err="1">
                          <a:effectLst/>
                        </a:rPr>
                        <a:t>dy</a:t>
                      </a:r>
                      <a:r>
                        <a:rPr lang="en-US" sz="1600" u="none" strike="noStrike" dirty="0">
                          <a:effectLst/>
                        </a:rPr>
                        <a:t> </a:t>
                      </a:r>
                      <a:r>
                        <a:rPr lang="en-US" sz="1600" u="none" strike="noStrike" dirty="0" err="1">
                          <a:effectLst/>
                        </a:rPr>
                        <a:t>dz</a:t>
                      </a:r>
                      <a:r>
                        <a:rPr lang="en-US" sz="1600" u="none" strike="noStrike" dirty="0">
                          <a:effectLst/>
                        </a:rPr>
                        <a:t> </a:t>
                      </a:r>
                      <a:r>
                        <a:rPr lang="en-US" sz="1600" u="none" strike="noStrike" dirty="0" err="1">
                          <a:effectLst/>
                        </a:rPr>
                        <a:t>gw</a:t>
                      </a:r>
                      <a:r>
                        <a:rPr lang="en-US" sz="1600" u="none" strike="noStrike" dirty="0">
                          <a:effectLst/>
                        </a:rPr>
                        <a:t> </a:t>
                      </a:r>
                      <a:r>
                        <a:rPr lang="en-US" sz="1600" u="none" strike="noStrike" dirty="0" err="1">
                          <a:effectLst/>
                        </a:rPr>
                        <a:t>kh</a:t>
                      </a:r>
                      <a:r>
                        <a:rPr lang="en-US" sz="1600" u="none" strike="noStrike" dirty="0">
                          <a:effectLst/>
                        </a:rPr>
                        <a:t> kw </a:t>
                      </a:r>
                      <a:r>
                        <a:rPr lang="en-US" sz="1600" u="none" strike="noStrike" dirty="0" err="1">
                          <a:effectLst/>
                        </a:rPr>
                        <a:t>mb</a:t>
                      </a:r>
                      <a:r>
                        <a:rPr lang="en-US" sz="1600" u="none" strike="noStrike" dirty="0">
                          <a:effectLst/>
                        </a:rPr>
                        <a:t> mf mg </a:t>
                      </a:r>
                      <a:r>
                        <a:rPr lang="en-US" sz="1600" u="none" strike="noStrike" dirty="0" err="1">
                          <a:effectLst/>
                        </a:rPr>
                        <a:t>mk</a:t>
                      </a:r>
                      <a:r>
                        <a:rPr lang="en-US" sz="1600" u="none" strike="noStrike" dirty="0">
                          <a:effectLst/>
                        </a:rPr>
                        <a:t> ml </a:t>
                      </a:r>
                      <a:r>
                        <a:rPr lang="en-US" sz="1600" u="none" strike="noStrike" dirty="0" err="1">
                          <a:effectLst/>
                        </a:rPr>
                        <a:t>mp</a:t>
                      </a:r>
                      <a:r>
                        <a:rPr lang="en-US" sz="1600" u="none" strike="noStrike" dirty="0">
                          <a:effectLst/>
                        </a:rPr>
                        <a:t> </a:t>
                      </a:r>
                      <a:r>
                        <a:rPr lang="en-US" sz="1600" u="none" strike="noStrike" dirty="0" err="1">
                          <a:effectLst/>
                        </a:rPr>
                        <a:t>ms</a:t>
                      </a:r>
                      <a:r>
                        <a:rPr lang="en-US" sz="1600" u="none" strike="noStrike" dirty="0">
                          <a:effectLst/>
                        </a:rPr>
                        <a:t> </a:t>
                      </a:r>
                      <a:r>
                        <a:rPr lang="en-US" sz="1600" u="none" strike="noStrike" dirty="0" err="1">
                          <a:effectLst/>
                        </a:rPr>
                        <a:t>mt</a:t>
                      </a:r>
                      <a:r>
                        <a:rPr lang="en-US" sz="1600" u="none" strike="noStrike" dirty="0">
                          <a:effectLst/>
                        </a:rPr>
                        <a:t> mv mw </a:t>
                      </a:r>
                      <a:r>
                        <a:rPr lang="en-US" sz="1600" u="none" strike="noStrike" dirty="0" err="1">
                          <a:effectLst/>
                        </a:rPr>
                        <a:t>mz</a:t>
                      </a:r>
                      <a:r>
                        <a:rPr lang="en-US" sz="1600" u="none" strike="noStrike" dirty="0">
                          <a:effectLst/>
                        </a:rPr>
                        <a:t> </a:t>
                      </a:r>
                      <a:r>
                        <a:rPr lang="en-US" sz="1600" u="none" strike="noStrike" dirty="0" err="1">
                          <a:effectLst/>
                        </a:rPr>
                        <a:t>nd</a:t>
                      </a:r>
                      <a:r>
                        <a:rPr lang="en-US" sz="1600" u="none" strike="noStrike" dirty="0">
                          <a:effectLst/>
                        </a:rPr>
                        <a:t> ng </a:t>
                      </a:r>
                      <a:r>
                        <a:rPr lang="en-US" sz="1600" u="none" strike="noStrike" dirty="0" err="1">
                          <a:effectLst/>
                        </a:rPr>
                        <a:t>ng</a:t>
                      </a:r>
                      <a:r>
                        <a:rPr lang="en-US" sz="1600" u="none" strike="noStrike" dirty="0">
                          <a:effectLst/>
                        </a:rPr>
                        <a:t>’ </a:t>
                      </a:r>
                      <a:r>
                        <a:rPr lang="en-US" sz="1600" u="none" strike="noStrike" dirty="0" err="1">
                          <a:effectLst/>
                        </a:rPr>
                        <a:t>nj</a:t>
                      </a:r>
                      <a:r>
                        <a:rPr lang="en-US" sz="1600" u="none" strike="noStrike" dirty="0">
                          <a:effectLst/>
                        </a:rPr>
                        <a:t> ns </a:t>
                      </a:r>
                      <a:r>
                        <a:rPr lang="en-US" sz="1600" u="none" strike="noStrike" dirty="0" err="1">
                          <a:effectLst/>
                        </a:rPr>
                        <a:t>ny</a:t>
                      </a:r>
                      <a:r>
                        <a:rPr lang="en-US" sz="1600" u="none" strike="noStrike" dirty="0">
                          <a:effectLst/>
                        </a:rPr>
                        <a:t> </a:t>
                      </a:r>
                      <a:r>
                        <a:rPr lang="en-US" sz="1600" u="none" strike="noStrike" dirty="0" err="1">
                          <a:effectLst/>
                        </a:rPr>
                        <a:t>nz</a:t>
                      </a:r>
                      <a:r>
                        <a:rPr lang="en-US" sz="1600" u="none" strike="noStrike" dirty="0">
                          <a:effectLst/>
                        </a:rPr>
                        <a:t> </a:t>
                      </a:r>
                      <a:r>
                        <a:rPr lang="en-US" sz="1600" u="none" strike="noStrike" dirty="0" err="1">
                          <a:effectLst/>
                        </a:rPr>
                        <a:t>ph</a:t>
                      </a:r>
                      <a:r>
                        <a:rPr lang="en-US" sz="1600" u="none" strike="noStrike" dirty="0">
                          <a:effectLst/>
                        </a:rPr>
                        <a:t> </a:t>
                      </a:r>
                      <a:r>
                        <a:rPr lang="en-US" sz="1600" u="none" strike="noStrike" dirty="0" err="1">
                          <a:effectLst/>
                        </a:rPr>
                        <a:t>ps</a:t>
                      </a:r>
                      <a:r>
                        <a:rPr lang="en-US" sz="1600" u="none" strike="noStrike" dirty="0">
                          <a:effectLst/>
                        </a:rPr>
                        <a:t> pw </a:t>
                      </a:r>
                      <a:r>
                        <a:rPr lang="en-US" sz="1600" u="none" strike="noStrike" dirty="0" err="1">
                          <a:effectLst/>
                        </a:rPr>
                        <a:t>sh</a:t>
                      </a:r>
                      <a:r>
                        <a:rPr lang="en-US" sz="1600" u="none" strike="noStrike" dirty="0">
                          <a:effectLst/>
                        </a:rPr>
                        <a:t> </a:t>
                      </a:r>
                      <a:r>
                        <a:rPr lang="en-US" sz="1600" u="none" strike="noStrike" dirty="0" err="1">
                          <a:effectLst/>
                        </a:rPr>
                        <a:t>sw</a:t>
                      </a:r>
                      <a:r>
                        <a:rPr lang="en-US" sz="1600" u="none" strike="noStrike" dirty="0">
                          <a:effectLst/>
                        </a:rPr>
                        <a:t> </a:t>
                      </a:r>
                      <a:r>
                        <a:rPr lang="en-US" sz="1600" u="none" strike="noStrike" dirty="0" err="1">
                          <a:effectLst/>
                        </a:rPr>
                        <a:t>th</a:t>
                      </a:r>
                      <a:r>
                        <a:rPr lang="en-US" sz="1600" u="none" strike="noStrike" dirty="0">
                          <a:effectLst/>
                        </a:rPr>
                        <a:t> </a:t>
                      </a:r>
                      <a:r>
                        <a:rPr lang="en-US" sz="1600" u="none" strike="noStrike" dirty="0" err="1">
                          <a:effectLst/>
                        </a:rPr>
                        <a:t>ts</a:t>
                      </a:r>
                      <a:r>
                        <a:rPr lang="en-US" sz="1600" u="none" strike="noStrike" dirty="0">
                          <a:effectLst/>
                        </a:rPr>
                        <a:t> </a:t>
                      </a:r>
                      <a:r>
                        <a:rPr lang="en-US" sz="1600" u="none" strike="noStrike" dirty="0" err="1">
                          <a:effectLst/>
                        </a:rPr>
                        <a:t>khw</a:t>
                      </a:r>
                      <a:r>
                        <a:rPr lang="en-US" sz="1600" u="none" strike="noStrike" dirty="0">
                          <a:effectLst/>
                        </a:rPr>
                        <a:t> mph </a:t>
                      </a:r>
                      <a:r>
                        <a:rPr lang="en-US" sz="1600" u="none" strike="noStrike" dirty="0" err="1">
                          <a:effectLst/>
                        </a:rPr>
                        <a:t>ndw</a:t>
                      </a:r>
                      <a:r>
                        <a:rPr lang="en-US" sz="1600" u="none" strike="noStrike" dirty="0">
                          <a:effectLst/>
                        </a:rPr>
                        <a:t> </a:t>
                      </a:r>
                      <a:r>
                        <a:rPr lang="en-US" sz="1600" u="none" strike="noStrike" dirty="0" err="1">
                          <a:effectLst/>
                        </a:rPr>
                        <a:t>nkh</a:t>
                      </a:r>
                      <a:r>
                        <a:rPr lang="en-US" sz="1600" u="none" strike="noStrike" dirty="0">
                          <a:effectLst/>
                        </a:rPr>
                        <a:t> nth </a:t>
                      </a:r>
                      <a:r>
                        <a:rPr lang="en-US" sz="1600" u="none" strike="noStrike" dirty="0" err="1">
                          <a:effectLst/>
                        </a:rPr>
                        <a:t>ngw</a:t>
                      </a:r>
                      <a:r>
                        <a:rPr lang="en-US" sz="1600" u="none" strike="noStrike" dirty="0">
                          <a:effectLst/>
                        </a:rPr>
                        <a:t> </a:t>
                      </a:r>
                      <a:r>
                        <a:rPr lang="en-US" sz="1600" u="none" strike="noStrike" dirty="0" err="1">
                          <a:effectLst/>
                        </a:rPr>
                        <a:t>nkhw</a:t>
                      </a:r>
                      <a:r>
                        <a:rPr lang="en-US" sz="1600" u="none" strike="noStrike" dirty="0">
                          <a:effectLst/>
                        </a:rPr>
                        <a:t> </a:t>
                      </a:r>
                      <a:r>
                        <a:rPr lang="en-US" sz="1600" u="none" strike="noStrike" dirty="0" err="1">
                          <a:effectLst/>
                        </a:rPr>
                        <a:t>ntch</a:t>
                      </a:r>
                      <a:r>
                        <a:rPr lang="en-US" sz="1600" u="none" strike="noStrike" dirty="0">
                          <a:effectLst/>
                        </a:rPr>
                        <a:t> </a:t>
                      </a:r>
                      <a:r>
                        <a:rPr lang="en-US" sz="1600" u="none" strike="noStrike" dirty="0" err="1">
                          <a:effectLst/>
                        </a:rPr>
                        <a:t>nsw</a:t>
                      </a:r>
                      <a:r>
                        <a:rPr lang="en-US" sz="1600" u="none" strike="noStrike" dirty="0">
                          <a:effectLst/>
                        </a:rPr>
                        <a:t> </a:t>
                      </a:r>
                      <a:r>
                        <a:rPr lang="en-US" sz="1600" u="none" strike="noStrike" dirty="0" err="1">
                          <a:effectLst/>
                        </a:rPr>
                        <a:t>tch</a:t>
                      </a:r>
                      <a:r>
                        <a:rPr lang="en-US" sz="1600" u="none" strike="noStrike" dirty="0">
                          <a:effectLst/>
                        </a:rPr>
                        <a:t> </a:t>
                      </a:r>
                      <a:r>
                        <a:rPr lang="en-US" sz="1600" u="none" strike="noStrike" dirty="0" err="1">
                          <a:effectLst/>
                        </a:rPr>
                        <a:t>thw</a:t>
                      </a:r>
                      <a:endParaRPr lang="en-US" sz="1600" b="0" i="0" u="none" strike="noStrike" dirty="0">
                        <a:effectLst/>
                        <a:latin typeface="Arial" panose="020B060402020202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6609378"/>
              </p:ext>
            </p:extLst>
          </p:nvPr>
        </p:nvGraphicFramePr>
        <p:xfrm>
          <a:off x="3581400" y="2057400"/>
          <a:ext cx="3962400" cy="253365"/>
        </p:xfrm>
        <a:graphic>
          <a:graphicData uri="http://schemas.openxmlformats.org/drawingml/2006/table">
            <a:tbl>
              <a:tblPr>
                <a:tableStyleId>{5C22544A-7EE6-4342-B048-85BDC9FD1C3A}</a:tableStyleId>
              </a:tblPr>
              <a:tblGrid>
                <a:gridCol w="3962400"/>
              </a:tblGrid>
              <a:tr h="161925">
                <a:tc>
                  <a:txBody>
                    <a:bodyPr/>
                    <a:lstStyle/>
                    <a:p>
                      <a:pPr algn="l" fontAlgn="b"/>
                      <a:r>
                        <a:rPr lang="pt-BR" sz="1600" u="none" strike="noStrike" dirty="0" smtClean="0">
                          <a:effectLst/>
                        </a:rPr>
                        <a:t>a </a:t>
                      </a:r>
                      <a:r>
                        <a:rPr lang="pt-BR" sz="1600" u="none" strike="noStrike" dirty="0">
                          <a:effectLst/>
                        </a:rPr>
                        <a:t>b ch d e f g h i j k l m n o p r s t u v w y z</a:t>
                      </a:r>
                      <a:endParaRPr lang="pt-BR" sz="1600" b="0" i="0" u="none" strike="noStrike" dirty="0">
                        <a:effectLst/>
                        <a:latin typeface="Arial" panose="020B0604020202020204" pitchFamily="34" charset="0"/>
                      </a:endParaRPr>
                    </a:p>
                  </a:txBody>
                  <a:tcPr marL="9525" marR="9525" marT="952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64899695"/>
              </p:ext>
            </p:extLst>
          </p:nvPr>
        </p:nvGraphicFramePr>
        <p:xfrm>
          <a:off x="3581400" y="2362200"/>
          <a:ext cx="4038600" cy="253365"/>
        </p:xfrm>
        <a:graphic>
          <a:graphicData uri="http://schemas.openxmlformats.org/drawingml/2006/table">
            <a:tbl>
              <a:tblPr>
                <a:tableStyleId>{5C22544A-7EE6-4342-B048-85BDC9FD1C3A}</a:tableStyleId>
              </a:tblPr>
              <a:tblGrid>
                <a:gridCol w="4038600"/>
              </a:tblGrid>
              <a:tr h="161925">
                <a:tc>
                  <a:txBody>
                    <a:bodyPr/>
                    <a:lstStyle/>
                    <a:p>
                      <a:pPr algn="l" fontAlgn="b"/>
                      <a:r>
                        <a:rPr lang="en-US" sz="1600" u="none" strike="noStrike" dirty="0" smtClean="0">
                          <a:effectLst/>
                        </a:rPr>
                        <a:t>a e</a:t>
                      </a:r>
                      <a:r>
                        <a:rPr lang="en-US" sz="1600" u="none" strike="noStrike" baseline="0" dirty="0" smtClean="0">
                          <a:effectLst/>
                        </a:rPr>
                        <a:t> </a:t>
                      </a:r>
                      <a:r>
                        <a:rPr lang="en-US" sz="1600" u="none" strike="noStrike" dirty="0" smtClean="0">
                          <a:effectLst/>
                        </a:rPr>
                        <a:t>i o u b c d f g h j k l m n p q r s t v w y z</a:t>
                      </a:r>
                      <a:endParaRPr lang="en-US" sz="1600" b="0" i="0" u="none" strike="noStrike" dirty="0">
                        <a:effectLst/>
                        <a:latin typeface="Arial" panose="020B0604020202020204" pitchFamily="34" charset="0"/>
                      </a:endParaRPr>
                    </a:p>
                  </a:txBody>
                  <a:tcPr marL="9525" marR="9525" marT="9525"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42592580"/>
              </p:ext>
            </p:extLst>
          </p:nvPr>
        </p:nvGraphicFramePr>
        <p:xfrm>
          <a:off x="3594905" y="4242435"/>
          <a:ext cx="4019550" cy="253365"/>
        </p:xfrm>
        <a:graphic>
          <a:graphicData uri="http://schemas.openxmlformats.org/drawingml/2006/table">
            <a:tbl>
              <a:tblPr>
                <a:tableStyleId>{5C22544A-7EE6-4342-B048-85BDC9FD1C3A}</a:tableStyleId>
              </a:tblPr>
              <a:tblGrid>
                <a:gridCol w="4019550"/>
              </a:tblGrid>
              <a:tr h="161925">
                <a:tc>
                  <a:txBody>
                    <a:bodyPr/>
                    <a:lstStyle/>
                    <a:p>
                      <a:pPr algn="l" fontAlgn="b"/>
                      <a:r>
                        <a:rPr lang="en-US" sz="1600" u="none" strike="noStrike" dirty="0">
                          <a:effectLst/>
                        </a:rPr>
                        <a:t>a n i k u m e t o d l z w s p y b h g r </a:t>
                      </a:r>
                      <a:r>
                        <a:rPr lang="en-US" sz="1600" u="none" strike="noStrike" dirty="0" err="1">
                          <a:effectLst/>
                        </a:rPr>
                        <a:t>ch</a:t>
                      </a:r>
                      <a:r>
                        <a:rPr lang="en-US" sz="1600" u="none" strike="noStrike" dirty="0">
                          <a:effectLst/>
                        </a:rPr>
                        <a:t> f j v</a:t>
                      </a:r>
                      <a:endParaRPr lang="en-US" sz="1600" b="0" i="0" u="none" strike="noStrike" dirty="0">
                        <a:effectLst/>
                        <a:latin typeface="Arial" panose="020B0604020202020204" pitchFamily="34" charset="0"/>
                      </a:endParaRP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97375141"/>
              </p:ext>
            </p:extLst>
          </p:nvPr>
        </p:nvGraphicFramePr>
        <p:xfrm>
          <a:off x="3581400" y="5004435"/>
          <a:ext cx="4190999" cy="253365"/>
        </p:xfrm>
        <a:graphic>
          <a:graphicData uri="http://schemas.openxmlformats.org/drawingml/2006/table">
            <a:tbl>
              <a:tblPr>
                <a:tableStyleId>{5C22544A-7EE6-4342-B048-85BDC9FD1C3A}</a:tableStyleId>
              </a:tblPr>
              <a:tblGrid>
                <a:gridCol w="4190999"/>
              </a:tblGrid>
              <a:tr h="161925">
                <a:tc>
                  <a:txBody>
                    <a:bodyPr/>
                    <a:lstStyle/>
                    <a:p>
                      <a:pPr algn="l" fontAlgn="b"/>
                      <a:r>
                        <a:rPr lang="en-US" sz="1600" dirty="0" smtClean="0"/>
                        <a:t>a b w n o m k u d l i z e s t y r p h g </a:t>
                      </a:r>
                      <a:r>
                        <a:rPr lang="en-US" sz="1600" dirty="0" err="1" smtClean="0"/>
                        <a:t>ch</a:t>
                      </a:r>
                      <a:r>
                        <a:rPr lang="en-US" sz="1600" dirty="0" smtClean="0"/>
                        <a:t> f v j ’ c</a:t>
                      </a:r>
                      <a:endParaRPr lang="pt-BR" sz="1600" b="0" i="0" u="none" strike="noStrike" dirty="0">
                        <a:effectLst/>
                        <a:latin typeface="Arial" panose="020B0604020202020204" pitchFamily="34" charset="0"/>
                      </a:endParaRPr>
                    </a:p>
                  </a:txBody>
                  <a:tcPr marL="9525" marR="9525" marT="9525" marB="0" anchor="b"/>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26894109"/>
              </p:ext>
            </p:extLst>
          </p:nvPr>
        </p:nvGraphicFramePr>
        <p:xfrm>
          <a:off x="3581400" y="5410200"/>
          <a:ext cx="4953000" cy="750570"/>
        </p:xfrm>
        <a:graphic>
          <a:graphicData uri="http://schemas.openxmlformats.org/drawingml/2006/table">
            <a:tbl>
              <a:tblPr>
                <a:tableStyleId>{5C22544A-7EE6-4342-B048-85BDC9FD1C3A}</a:tableStyleId>
              </a:tblPr>
              <a:tblGrid>
                <a:gridCol w="4953000"/>
              </a:tblGrid>
              <a:tr h="161925">
                <a:tc>
                  <a:txBody>
                    <a:bodyPr/>
                    <a:lstStyle/>
                    <a:p>
                      <a:pPr algn="l" fontAlgn="b"/>
                      <a:r>
                        <a:rPr lang="en-US" sz="1600" dirty="0" smtClean="0"/>
                        <a:t>a b w n o k m u l i d t s e p z r y </a:t>
                      </a:r>
                      <a:endParaRPr lang="pt-BR" sz="1600" b="0" i="0" u="none" strike="noStrike" dirty="0">
                        <a:effectLst/>
                        <a:latin typeface="Arial" panose="020B0604020202020204" pitchFamily="34" charset="0"/>
                      </a:endParaRPr>
                    </a:p>
                  </a:txBody>
                  <a:tcPr marL="9525" marR="9525" marT="9525" marB="0" anchor="b"/>
                </a:tc>
              </a:tr>
              <a:tr h="161925">
                <a:tc>
                  <a:txBody>
                    <a:bodyPr/>
                    <a:lstStyle/>
                    <a:p>
                      <a:pPr algn="l" fontAlgn="b"/>
                      <a:r>
                        <a:rPr lang="en-US" sz="1600" dirty="0" err="1" smtClean="0"/>
                        <a:t>nd</a:t>
                      </a:r>
                      <a:r>
                        <a:rPr lang="en-US" sz="1600" dirty="0" smtClean="0"/>
                        <a:t> </a:t>
                      </a:r>
                      <a:r>
                        <a:rPr lang="en-US" sz="1600" dirty="0" err="1" smtClean="0"/>
                        <a:t>ch</a:t>
                      </a:r>
                      <a:r>
                        <a:rPr lang="en-US" sz="1600" dirty="0" smtClean="0"/>
                        <a:t> </a:t>
                      </a:r>
                      <a:r>
                        <a:rPr lang="en-US" sz="1600" dirty="0" err="1" smtClean="0"/>
                        <a:t>mb</a:t>
                      </a:r>
                      <a:r>
                        <a:rPr lang="en-US" sz="1600" dirty="0" smtClean="0"/>
                        <a:t> f ng g </a:t>
                      </a:r>
                      <a:r>
                        <a:rPr lang="en-US" sz="1600" dirty="0" err="1" smtClean="0"/>
                        <a:t>th</a:t>
                      </a:r>
                      <a:r>
                        <a:rPr lang="en-US" sz="1600" dirty="0" smtClean="0"/>
                        <a:t> </a:t>
                      </a:r>
                      <a:r>
                        <a:rPr lang="en-US" sz="1600" dirty="0" err="1" smtClean="0"/>
                        <a:t>dz</a:t>
                      </a:r>
                      <a:r>
                        <a:rPr lang="en-US" sz="1600" dirty="0" smtClean="0"/>
                        <a:t> </a:t>
                      </a:r>
                      <a:r>
                        <a:rPr lang="en-US" sz="1600" dirty="0" err="1" smtClean="0"/>
                        <a:t>kh</a:t>
                      </a:r>
                      <a:r>
                        <a:rPr lang="en-US" sz="1600" dirty="0" smtClean="0"/>
                        <a:t> v </a:t>
                      </a:r>
                      <a:r>
                        <a:rPr lang="en-US" sz="1600" dirty="0" err="1" smtClean="0"/>
                        <a:t>ny</a:t>
                      </a:r>
                      <a:r>
                        <a:rPr lang="en-US" sz="1600" dirty="0" smtClean="0"/>
                        <a:t> ’ </a:t>
                      </a:r>
                      <a:r>
                        <a:rPr lang="en-US" sz="1600" dirty="0" err="1" smtClean="0"/>
                        <a:t>nj</a:t>
                      </a:r>
                      <a:r>
                        <a:rPr lang="en-US" sz="1600" dirty="0" smtClean="0"/>
                        <a:t> </a:t>
                      </a:r>
                      <a:r>
                        <a:rPr lang="en-US" sz="1600" dirty="0" err="1" smtClean="0"/>
                        <a:t>ph</a:t>
                      </a:r>
                      <a:r>
                        <a:rPr lang="en-US" sz="1600" dirty="0" smtClean="0"/>
                        <a:t> j nth h </a:t>
                      </a:r>
                      <a:r>
                        <a:rPr lang="en-US" sz="1600" dirty="0" err="1" smtClean="0"/>
                        <a:t>tch</a:t>
                      </a:r>
                      <a:r>
                        <a:rPr lang="en-US" sz="1600" dirty="0" smtClean="0"/>
                        <a:t> </a:t>
                      </a:r>
                      <a:r>
                        <a:rPr lang="en-US" sz="1600" dirty="0" err="1" smtClean="0"/>
                        <a:t>nkh</a:t>
                      </a:r>
                      <a:r>
                        <a:rPr lang="en-US" sz="1600" dirty="0" smtClean="0"/>
                        <a:t> mph </a:t>
                      </a:r>
                      <a:r>
                        <a:rPr lang="en-US" sz="1600" dirty="0" err="1" smtClean="0"/>
                        <a:t>mp</a:t>
                      </a:r>
                      <a:r>
                        <a:rPr lang="en-US" sz="1600" dirty="0" smtClean="0"/>
                        <a:t> </a:t>
                      </a:r>
                      <a:r>
                        <a:rPr lang="en-US" sz="1600" dirty="0" err="1" smtClean="0"/>
                        <a:t>ndw</a:t>
                      </a:r>
                      <a:r>
                        <a:rPr lang="en-US" sz="1600" dirty="0" smtClean="0"/>
                        <a:t> ng’ </a:t>
                      </a:r>
                      <a:r>
                        <a:rPr lang="en-US" sz="1600" dirty="0" err="1" smtClean="0"/>
                        <a:t>khw</a:t>
                      </a:r>
                      <a:r>
                        <a:rPr lang="en-US" sz="1600" dirty="0" smtClean="0"/>
                        <a:t> </a:t>
                      </a:r>
                      <a:r>
                        <a:rPr lang="en-US" sz="1600" dirty="0" err="1" smtClean="0"/>
                        <a:t>nkhw</a:t>
                      </a:r>
                      <a:r>
                        <a:rPr lang="en-US" sz="1600" dirty="0" smtClean="0"/>
                        <a:t> </a:t>
                      </a:r>
                      <a:r>
                        <a:rPr lang="en-US" sz="1600" dirty="0" err="1" smtClean="0"/>
                        <a:t>mbw</a:t>
                      </a:r>
                      <a:r>
                        <a:rPr lang="en-US" sz="1600" dirty="0" smtClean="0"/>
                        <a:t> c </a:t>
                      </a:r>
                      <a:r>
                        <a:rPr lang="en-US" sz="1600" dirty="0" err="1" smtClean="0"/>
                        <a:t>phw</a:t>
                      </a:r>
                      <a:endParaRPr lang="en-US" sz="1600" b="0" i="0" u="none" strike="noStrike" dirty="0">
                        <a:effectLst/>
                        <a:latin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3720852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838200"/>
          </a:xfrm>
        </p:spPr>
        <p:txBody>
          <a:bodyPr/>
          <a:lstStyle/>
          <a:p>
            <a:pPr marL="466725" indent="-466725"/>
            <a:r>
              <a:rPr lang="en-US" dirty="0"/>
              <a:t>Analytical Process: </a:t>
            </a:r>
            <a:r>
              <a:rPr lang="en-US" dirty="0" smtClean="0"/>
              <a:t>Selecting the Inputs (4)</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12</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524000"/>
            <a:ext cx="8077200" cy="5181600"/>
          </a:xfrm>
        </p:spPr>
        <p:txBody>
          <a:bodyPr/>
          <a:lstStyle/>
          <a:p>
            <a:r>
              <a:rPr lang="en-US" dirty="0" smtClean="0"/>
              <a:t>Text Inputs provided:</a:t>
            </a:r>
          </a:p>
          <a:p>
            <a:pPr lvl="1"/>
            <a:r>
              <a:rPr lang="en-US" i="1" dirty="0" err="1" smtClean="0"/>
              <a:t>Nditha</a:t>
            </a:r>
            <a:r>
              <a:rPr lang="en-US" i="1" dirty="0" smtClean="0"/>
              <a:t> </a:t>
            </a:r>
            <a:r>
              <a:rPr lang="en-US" i="1" dirty="0" err="1" smtClean="0"/>
              <a:t>Kuwerenga</a:t>
            </a:r>
            <a:endParaRPr lang="en-US" i="1" dirty="0" smtClean="0"/>
          </a:p>
          <a:p>
            <a:pPr lvl="1"/>
            <a:r>
              <a:rPr lang="en-US" dirty="0" err="1" smtClean="0"/>
              <a:t>Std</a:t>
            </a:r>
            <a:r>
              <a:rPr lang="en-US" dirty="0" smtClean="0"/>
              <a:t> 1 Chichewa </a:t>
            </a:r>
          </a:p>
          <a:p>
            <a:pPr marL="914400" lvl="1" indent="0">
              <a:buNone/>
            </a:pPr>
            <a:r>
              <a:rPr lang="en-US" dirty="0" smtClean="0"/>
              <a:t>Learner Book</a:t>
            </a:r>
          </a:p>
          <a:p>
            <a:pPr lvl="1"/>
            <a:r>
              <a:rPr lang="en-US" dirty="0" err="1" smtClean="0"/>
              <a:t>Std</a:t>
            </a:r>
            <a:r>
              <a:rPr lang="en-US" dirty="0" smtClean="0"/>
              <a:t> 2 Chichewa</a:t>
            </a:r>
          </a:p>
          <a:p>
            <a:pPr marL="914400" lvl="2" indent="0">
              <a:buNone/>
            </a:pPr>
            <a:r>
              <a:rPr lang="en-US" dirty="0" smtClean="0"/>
              <a:t>Learner Book</a:t>
            </a:r>
          </a:p>
          <a:p>
            <a:pPr lvl="1"/>
            <a:r>
              <a:rPr lang="en-US" dirty="0" err="1" smtClean="0"/>
              <a:t>Std</a:t>
            </a:r>
            <a:r>
              <a:rPr lang="en-US" dirty="0" smtClean="0"/>
              <a:t> 3 Chichewa</a:t>
            </a:r>
          </a:p>
          <a:p>
            <a:pPr marL="914400" lvl="2" indent="0">
              <a:buNone/>
            </a:pPr>
            <a:r>
              <a:rPr lang="en-US" dirty="0" smtClean="0"/>
              <a:t>Learner Book</a:t>
            </a:r>
          </a:p>
          <a:p>
            <a:pPr marL="914400" lvl="2" indent="0">
              <a:buNone/>
            </a:pPr>
            <a:endParaRPr lang="en-US" dirty="0" smtClean="0"/>
          </a:p>
          <a:p>
            <a:r>
              <a:rPr lang="en-US" dirty="0"/>
              <a:t>Characteristics of </a:t>
            </a:r>
            <a:endParaRPr lang="en-US" dirty="0" smtClean="0"/>
          </a:p>
          <a:p>
            <a:pPr marL="0" indent="344488">
              <a:buNone/>
            </a:pPr>
            <a:r>
              <a:rPr lang="en-US" dirty="0" smtClean="0"/>
              <a:t>the </a:t>
            </a:r>
            <a:r>
              <a:rPr lang="en-US" dirty="0"/>
              <a:t>corpus:</a:t>
            </a:r>
          </a:p>
          <a:p>
            <a:pPr lvl="1"/>
            <a:r>
              <a:rPr lang="en-US" dirty="0"/>
              <a:t>3190 words (1613 unique)</a:t>
            </a:r>
          </a:p>
          <a:p>
            <a:pPr lvl="1"/>
            <a:r>
              <a:rPr lang="en-US" dirty="0"/>
              <a:t>Syllable length ranged from 1-8</a:t>
            </a:r>
          </a:p>
          <a:p>
            <a:pPr lvl="1"/>
            <a:endParaRPr lang="en-US" dirty="0" smtClean="0"/>
          </a:p>
          <a:p>
            <a:pPr lvl="1"/>
            <a:endParaRPr lang="en-US"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960007">
            <a:off x="5424366" y="2481850"/>
            <a:ext cx="1281604" cy="1966972"/>
          </a:xfrm>
          <a:prstGeom prst="rect">
            <a:avLst/>
          </a:prstGeom>
          <a:solidFill>
            <a:srgbClr val="DDDDDD"/>
          </a:solidFill>
          <a:ln w="15875">
            <a:solidFill>
              <a:srgbClr val="C2113A"/>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04371" y="1941378"/>
            <a:ext cx="1167686" cy="1809772"/>
          </a:xfrm>
          <a:prstGeom prst="rect">
            <a:avLst/>
          </a:prstGeom>
          <a:ln w="15875">
            <a:solidFill>
              <a:srgbClr val="666666"/>
            </a:solidFill>
          </a:ln>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484405">
            <a:off x="7055396" y="2414524"/>
            <a:ext cx="1281604" cy="1966972"/>
          </a:xfrm>
          <a:prstGeom prst="rect">
            <a:avLst/>
          </a:prstGeom>
          <a:ln w="15875">
            <a:solidFill>
              <a:srgbClr val="C2113A"/>
            </a:solidFill>
          </a:ln>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5168" y="3987682"/>
            <a:ext cx="1446092" cy="1966972"/>
          </a:xfrm>
          <a:prstGeom prst="rect">
            <a:avLst/>
          </a:prstGeom>
          <a:ln w="15875">
            <a:solidFill>
              <a:srgbClr val="002A6C"/>
            </a:solidFill>
          </a:ln>
        </p:spPr>
      </p:pic>
    </p:spTree>
    <p:extLst>
      <p:ext uri="{BB962C8B-B14F-4D97-AF65-F5344CB8AC3E}">
        <p14:creationId xmlns:p14="http://schemas.microsoft.com/office/powerpoint/2010/main" val="3106159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609600"/>
          </a:xfrm>
        </p:spPr>
        <p:txBody>
          <a:bodyPr/>
          <a:lstStyle/>
          <a:p>
            <a:pPr marL="466725" indent="-466725"/>
            <a:r>
              <a:rPr lang="en-US" dirty="0"/>
              <a:t>Analytical Process: </a:t>
            </a:r>
            <a:r>
              <a:rPr lang="en-US" dirty="0" smtClean="0"/>
              <a:t>Mechanics of the Analysis</a:t>
            </a:r>
            <a:endParaRPr lang="en-US" dirty="0"/>
          </a:p>
        </p:txBody>
      </p:sp>
      <p:sp>
        <p:nvSpPr>
          <p:cNvPr id="3" name="Content Placeholder 2"/>
          <p:cNvSpPr>
            <a:spLocks noGrp="1"/>
          </p:cNvSpPr>
          <p:nvPr>
            <p:ph idx="1"/>
          </p:nvPr>
        </p:nvSpPr>
        <p:spPr>
          <a:xfrm>
            <a:off x="457200" y="1524000"/>
            <a:ext cx="8077200" cy="5181600"/>
          </a:xfrm>
        </p:spPr>
        <p:txBody>
          <a:bodyPr/>
          <a:lstStyle/>
          <a:p>
            <a:r>
              <a:rPr lang="en-US" dirty="0" err="1" smtClean="0"/>
              <a:t>SynPhony</a:t>
            </a:r>
            <a:r>
              <a:rPr lang="en-US" dirty="0" smtClean="0"/>
              <a:t> processes the inputs (multigraph rules, input sequences, and corpus) and produces the following:</a:t>
            </a:r>
          </a:p>
          <a:p>
            <a:pPr lvl="1"/>
            <a:r>
              <a:rPr lang="en-US" dirty="0" smtClean="0"/>
              <a:t>A list of word frequencies</a:t>
            </a:r>
          </a:p>
          <a:p>
            <a:pPr lvl="1"/>
            <a:r>
              <a:rPr lang="en-US" dirty="0" smtClean="0"/>
              <a:t>A list of letter frequencies</a:t>
            </a:r>
          </a:p>
          <a:p>
            <a:pPr lvl="1"/>
            <a:r>
              <a:rPr lang="en-US" dirty="0" smtClean="0"/>
              <a:t>A productivity table</a:t>
            </a:r>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13</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248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599"/>
            <a:ext cx="4800599" cy="800101"/>
          </a:xfrm>
        </p:spPr>
        <p:txBody>
          <a:bodyPr/>
          <a:lstStyle/>
          <a:p>
            <a:pPr marL="466725" indent="-466725"/>
            <a:r>
              <a:rPr lang="en-US" dirty="0"/>
              <a:t>Analytical Process: </a:t>
            </a:r>
            <a:r>
              <a:rPr lang="en-US" dirty="0" smtClean="0"/>
              <a:t>Reading the Outputs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4874" y="1571270"/>
            <a:ext cx="7001852" cy="5087060"/>
          </a:xfrm>
        </p:spPr>
      </p:pic>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14</a:t>
            </a:fld>
            <a:endParaRPr lang="en-US" dirty="0"/>
          </a:p>
        </p:txBody>
      </p:sp>
      <p:pic>
        <p:nvPicPr>
          <p:cNvPr id="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a:off x="1981200" y="2819400"/>
            <a:ext cx="3352800" cy="457200"/>
          </a:xfrm>
          <a:prstGeom prst="rect">
            <a:avLst/>
          </a:prstGeom>
          <a:solidFill>
            <a:srgbClr val="002A6C">
              <a:alpha val="25000"/>
            </a:srgbClr>
          </a:solidFill>
          <a:ln w="31750" cap="flat" cmpd="sng" algn="ctr">
            <a:solidFill>
              <a:srgbClr val="002A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pitchFamily="18" charset="0"/>
            </a:endParaRPr>
          </a:p>
        </p:txBody>
      </p:sp>
      <p:sp>
        <p:nvSpPr>
          <p:cNvPr id="12" name="TextBox 11"/>
          <p:cNvSpPr txBox="1"/>
          <p:nvPr/>
        </p:nvSpPr>
        <p:spPr>
          <a:xfrm>
            <a:off x="6624058" y="1642646"/>
            <a:ext cx="1528274" cy="338554"/>
          </a:xfrm>
          <a:prstGeom prst="rect">
            <a:avLst/>
          </a:prstGeom>
          <a:solidFill>
            <a:schemeClr val="bg1"/>
          </a:solidFill>
        </p:spPr>
        <p:txBody>
          <a:bodyPr wrap="square" rtlCol="0">
            <a:spAutoFit/>
          </a:bodyPr>
          <a:lstStyle/>
          <a:p>
            <a:r>
              <a:rPr lang="en-US" sz="1600" b="1" dirty="0" smtClean="0">
                <a:solidFill>
                  <a:srgbClr val="002A6C"/>
                </a:solidFill>
                <a:latin typeface="+mj-lt"/>
              </a:rPr>
              <a:t>(1) Sequence</a:t>
            </a:r>
            <a:endParaRPr lang="en-US" sz="1600" b="1" dirty="0">
              <a:solidFill>
                <a:srgbClr val="002A6C"/>
              </a:solidFill>
              <a:latin typeface="+mj-lt"/>
            </a:endParaRPr>
          </a:p>
        </p:txBody>
      </p:sp>
      <p:sp>
        <p:nvSpPr>
          <p:cNvPr id="15" name="Rectangle 14"/>
          <p:cNvSpPr/>
          <p:nvPr/>
        </p:nvSpPr>
        <p:spPr bwMode="auto">
          <a:xfrm>
            <a:off x="1051282" y="3429000"/>
            <a:ext cx="929918" cy="3229330"/>
          </a:xfrm>
          <a:prstGeom prst="rect">
            <a:avLst/>
          </a:prstGeom>
          <a:solidFill>
            <a:srgbClr val="002A6C">
              <a:alpha val="25000"/>
            </a:srgbClr>
          </a:solidFill>
          <a:ln w="31750" cap="flat" cmpd="sng" algn="ctr">
            <a:solidFill>
              <a:srgbClr val="002A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pitchFamily="18" charset="0"/>
            </a:endParaRPr>
          </a:p>
        </p:txBody>
      </p:sp>
      <p:sp>
        <p:nvSpPr>
          <p:cNvPr id="16" name="Rectangle 15"/>
          <p:cNvSpPr/>
          <p:nvPr/>
        </p:nvSpPr>
        <p:spPr bwMode="auto">
          <a:xfrm>
            <a:off x="2090620" y="3426031"/>
            <a:ext cx="872026" cy="3229330"/>
          </a:xfrm>
          <a:prstGeom prst="rect">
            <a:avLst/>
          </a:prstGeom>
          <a:solidFill>
            <a:srgbClr val="002A6C">
              <a:alpha val="25000"/>
            </a:srgbClr>
          </a:solidFill>
          <a:ln w="31750" cap="flat" cmpd="sng" algn="ctr">
            <a:solidFill>
              <a:srgbClr val="002A6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pitchFamily="18" charset="0"/>
            </a:endParaRPr>
          </a:p>
        </p:txBody>
      </p:sp>
      <p:sp>
        <p:nvSpPr>
          <p:cNvPr id="17" name="Rectangle 16"/>
          <p:cNvSpPr/>
          <p:nvPr/>
        </p:nvSpPr>
        <p:spPr bwMode="auto">
          <a:xfrm>
            <a:off x="3072066" y="3426031"/>
            <a:ext cx="890334" cy="3229330"/>
          </a:xfrm>
          <a:prstGeom prst="rect">
            <a:avLst/>
          </a:prstGeom>
          <a:solidFill>
            <a:srgbClr val="C2113A">
              <a:alpha val="25000"/>
            </a:srgbClr>
          </a:solidFill>
          <a:ln w="31750" cap="flat" cmpd="sng" algn="ctr">
            <a:solidFill>
              <a:srgbClr val="C2113A"/>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pitchFamily="18" charset="0"/>
            </a:endParaRPr>
          </a:p>
        </p:txBody>
      </p:sp>
      <p:sp>
        <p:nvSpPr>
          <p:cNvPr id="18" name="Rectangle 17"/>
          <p:cNvSpPr/>
          <p:nvPr/>
        </p:nvSpPr>
        <p:spPr bwMode="auto">
          <a:xfrm>
            <a:off x="3962400" y="4876799"/>
            <a:ext cx="3505200" cy="304801"/>
          </a:xfrm>
          <a:prstGeom prst="rect">
            <a:avLst/>
          </a:prstGeom>
          <a:solidFill>
            <a:srgbClr val="C2113A">
              <a:alpha val="25000"/>
            </a:srgbClr>
          </a:solidFill>
          <a:ln w="31750" cap="flat" cmpd="sng" algn="ctr">
            <a:solidFill>
              <a:srgbClr val="C2113A"/>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pitchFamily="18" charset="0"/>
            </a:endParaRPr>
          </a:p>
        </p:txBody>
      </p:sp>
      <p:sp>
        <p:nvSpPr>
          <p:cNvPr id="19" name="TextBox 18"/>
          <p:cNvSpPr txBox="1"/>
          <p:nvPr/>
        </p:nvSpPr>
        <p:spPr>
          <a:xfrm>
            <a:off x="6629400" y="1947446"/>
            <a:ext cx="1678538" cy="338554"/>
          </a:xfrm>
          <a:prstGeom prst="rect">
            <a:avLst/>
          </a:prstGeom>
          <a:solidFill>
            <a:schemeClr val="bg1"/>
          </a:solidFill>
        </p:spPr>
        <p:txBody>
          <a:bodyPr wrap="square" rtlCol="0">
            <a:spAutoFit/>
          </a:bodyPr>
          <a:lstStyle/>
          <a:p>
            <a:r>
              <a:rPr lang="en-US" sz="1600" b="1" dirty="0" smtClean="0">
                <a:solidFill>
                  <a:srgbClr val="002A6C"/>
                </a:solidFill>
                <a:latin typeface="+mj-lt"/>
              </a:rPr>
              <a:t>(2) Grapheme #</a:t>
            </a:r>
            <a:endParaRPr lang="en-US" sz="1600" b="1" dirty="0">
              <a:solidFill>
                <a:srgbClr val="002A6C"/>
              </a:solidFill>
              <a:latin typeface="+mj-lt"/>
            </a:endParaRPr>
          </a:p>
        </p:txBody>
      </p:sp>
      <p:sp>
        <p:nvSpPr>
          <p:cNvPr id="20" name="TextBox 19"/>
          <p:cNvSpPr txBox="1"/>
          <p:nvPr/>
        </p:nvSpPr>
        <p:spPr>
          <a:xfrm>
            <a:off x="6629400" y="2252246"/>
            <a:ext cx="2209800" cy="584775"/>
          </a:xfrm>
          <a:prstGeom prst="rect">
            <a:avLst/>
          </a:prstGeom>
          <a:solidFill>
            <a:schemeClr val="bg1"/>
          </a:solidFill>
        </p:spPr>
        <p:txBody>
          <a:bodyPr wrap="square" rtlCol="0">
            <a:spAutoFit/>
          </a:bodyPr>
          <a:lstStyle/>
          <a:p>
            <a:r>
              <a:rPr lang="en-US" sz="1600" b="1" dirty="0" smtClean="0">
                <a:solidFill>
                  <a:srgbClr val="002A6C"/>
                </a:solidFill>
                <a:latin typeface="+mj-lt"/>
              </a:rPr>
              <a:t>(3) Latest Grapheme added</a:t>
            </a:r>
            <a:endParaRPr lang="en-US" sz="1600" b="1" dirty="0">
              <a:solidFill>
                <a:srgbClr val="002A6C"/>
              </a:solidFill>
              <a:latin typeface="+mj-lt"/>
            </a:endParaRPr>
          </a:p>
        </p:txBody>
      </p:sp>
      <p:sp>
        <p:nvSpPr>
          <p:cNvPr id="21" name="TextBox 20"/>
          <p:cNvSpPr txBox="1"/>
          <p:nvPr/>
        </p:nvSpPr>
        <p:spPr>
          <a:xfrm>
            <a:off x="6624058" y="2826603"/>
            <a:ext cx="1986542" cy="830997"/>
          </a:xfrm>
          <a:prstGeom prst="rect">
            <a:avLst/>
          </a:prstGeom>
          <a:solidFill>
            <a:schemeClr val="bg1"/>
          </a:solidFill>
        </p:spPr>
        <p:txBody>
          <a:bodyPr wrap="square" rtlCol="0">
            <a:spAutoFit/>
          </a:bodyPr>
          <a:lstStyle/>
          <a:p>
            <a:r>
              <a:rPr lang="en-US" sz="1600" b="1" dirty="0" smtClean="0">
                <a:solidFill>
                  <a:srgbClr val="C2113A"/>
                </a:solidFill>
                <a:latin typeface="+mj-lt"/>
              </a:rPr>
              <a:t>(4) # of </a:t>
            </a:r>
            <a:r>
              <a:rPr lang="en-US" sz="1600" b="1" dirty="0" err="1" smtClean="0">
                <a:solidFill>
                  <a:srgbClr val="C2113A"/>
                </a:solidFill>
                <a:latin typeface="+mj-lt"/>
              </a:rPr>
              <a:t>add’l</a:t>
            </a:r>
            <a:r>
              <a:rPr lang="en-US" sz="1600" b="1" dirty="0" smtClean="0">
                <a:solidFill>
                  <a:srgbClr val="C2113A"/>
                </a:solidFill>
                <a:latin typeface="+mj-lt"/>
              </a:rPr>
              <a:t> words rendered decodable</a:t>
            </a:r>
            <a:endParaRPr lang="en-US" sz="1600" b="1" dirty="0">
              <a:solidFill>
                <a:srgbClr val="C2113A"/>
              </a:solidFill>
              <a:latin typeface="+mj-lt"/>
            </a:endParaRPr>
          </a:p>
        </p:txBody>
      </p:sp>
      <p:sp>
        <p:nvSpPr>
          <p:cNvPr id="22" name="TextBox 21"/>
          <p:cNvSpPr txBox="1"/>
          <p:nvPr/>
        </p:nvSpPr>
        <p:spPr>
          <a:xfrm>
            <a:off x="6624058" y="3581400"/>
            <a:ext cx="1986542" cy="830997"/>
          </a:xfrm>
          <a:prstGeom prst="rect">
            <a:avLst/>
          </a:prstGeom>
          <a:solidFill>
            <a:schemeClr val="bg1"/>
          </a:solidFill>
        </p:spPr>
        <p:txBody>
          <a:bodyPr wrap="square" rtlCol="0">
            <a:spAutoFit/>
          </a:bodyPr>
          <a:lstStyle/>
          <a:p>
            <a:r>
              <a:rPr lang="en-US" sz="1600" b="1" dirty="0" smtClean="0">
                <a:solidFill>
                  <a:srgbClr val="C2113A"/>
                </a:solidFill>
                <a:latin typeface="+mj-lt"/>
              </a:rPr>
              <a:t>(5) List of </a:t>
            </a:r>
            <a:r>
              <a:rPr lang="en-US" sz="1600" b="1" dirty="0" err="1" smtClean="0">
                <a:solidFill>
                  <a:srgbClr val="C2113A"/>
                </a:solidFill>
                <a:latin typeface="+mj-lt"/>
              </a:rPr>
              <a:t>add’l</a:t>
            </a:r>
            <a:r>
              <a:rPr lang="en-US" sz="1600" b="1" dirty="0" smtClean="0">
                <a:solidFill>
                  <a:srgbClr val="C2113A"/>
                </a:solidFill>
                <a:latin typeface="+mj-lt"/>
              </a:rPr>
              <a:t> words rendered decodable</a:t>
            </a:r>
            <a:endParaRPr lang="en-US" sz="1600" b="1" dirty="0">
              <a:solidFill>
                <a:srgbClr val="C2113A"/>
              </a:solidFill>
              <a:latin typeface="+mj-lt"/>
            </a:endParaRPr>
          </a:p>
        </p:txBody>
      </p:sp>
      <p:sp>
        <p:nvSpPr>
          <p:cNvPr id="23" name="Oval 22"/>
          <p:cNvSpPr/>
          <p:nvPr/>
        </p:nvSpPr>
        <p:spPr bwMode="auto">
          <a:xfrm>
            <a:off x="5164990" y="2628900"/>
            <a:ext cx="33802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j-lt"/>
              </a:rPr>
              <a:t>1</a:t>
            </a:r>
          </a:p>
        </p:txBody>
      </p:sp>
      <p:sp>
        <p:nvSpPr>
          <p:cNvPr id="24" name="Oval 23"/>
          <p:cNvSpPr/>
          <p:nvPr/>
        </p:nvSpPr>
        <p:spPr bwMode="auto">
          <a:xfrm>
            <a:off x="1721136" y="3276599"/>
            <a:ext cx="33802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j-lt"/>
              </a:rPr>
              <a:t>2</a:t>
            </a:r>
          </a:p>
        </p:txBody>
      </p:sp>
      <p:sp>
        <p:nvSpPr>
          <p:cNvPr id="25" name="Oval 24"/>
          <p:cNvSpPr/>
          <p:nvPr/>
        </p:nvSpPr>
        <p:spPr bwMode="auto">
          <a:xfrm>
            <a:off x="2767400" y="3241468"/>
            <a:ext cx="338020" cy="3810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j-lt"/>
              </a:rPr>
              <a:t>3</a:t>
            </a:r>
          </a:p>
        </p:txBody>
      </p:sp>
      <p:sp>
        <p:nvSpPr>
          <p:cNvPr id="26" name="Oval 25"/>
          <p:cNvSpPr/>
          <p:nvPr/>
        </p:nvSpPr>
        <p:spPr bwMode="auto">
          <a:xfrm>
            <a:off x="3798061" y="3238500"/>
            <a:ext cx="338020" cy="381000"/>
          </a:xfrm>
          <a:prstGeom prst="ellipse">
            <a:avLst/>
          </a:prstGeom>
          <a:solidFill>
            <a:srgbClr val="C2113A"/>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j-lt"/>
              </a:rPr>
              <a:t>4</a:t>
            </a:r>
          </a:p>
        </p:txBody>
      </p:sp>
      <p:sp>
        <p:nvSpPr>
          <p:cNvPr id="27" name="Oval 26"/>
          <p:cNvSpPr/>
          <p:nvPr/>
        </p:nvSpPr>
        <p:spPr bwMode="auto">
          <a:xfrm>
            <a:off x="7350475" y="4664528"/>
            <a:ext cx="338020" cy="381000"/>
          </a:xfrm>
          <a:prstGeom prst="ellipse">
            <a:avLst/>
          </a:prstGeom>
          <a:solidFill>
            <a:srgbClr val="C2113A"/>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mj-lt"/>
              </a:rPr>
              <a:t>5</a:t>
            </a:r>
          </a:p>
        </p:txBody>
      </p:sp>
    </p:spTree>
    <p:extLst>
      <p:ext uri="{BB962C8B-B14F-4D97-AF65-F5344CB8AC3E}">
        <p14:creationId xmlns:p14="http://schemas.microsoft.com/office/powerpoint/2010/main" val="3926848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762000"/>
          </a:xfrm>
        </p:spPr>
        <p:txBody>
          <a:bodyPr/>
          <a:lstStyle/>
          <a:p>
            <a:pPr marL="466725" indent="-466725"/>
            <a:r>
              <a:rPr lang="en-US" dirty="0" smtClean="0"/>
              <a:t>Results: Approaches to Interpretation (1)</a:t>
            </a:r>
            <a:endParaRPr lang="en-US" dirty="0"/>
          </a:p>
        </p:txBody>
      </p:sp>
      <p:sp>
        <p:nvSpPr>
          <p:cNvPr id="3" name="Content Placeholder 2"/>
          <p:cNvSpPr>
            <a:spLocks noGrp="1"/>
          </p:cNvSpPr>
          <p:nvPr>
            <p:ph idx="1"/>
          </p:nvPr>
        </p:nvSpPr>
        <p:spPr>
          <a:xfrm>
            <a:off x="457200" y="1524000"/>
            <a:ext cx="8077200" cy="5181600"/>
          </a:xfrm>
        </p:spPr>
        <p:txBody>
          <a:bodyPr/>
          <a:lstStyle/>
          <a:p>
            <a:r>
              <a:rPr lang="en-US" dirty="0" smtClean="0"/>
              <a:t>Finding the “maximally effective” sequence requires comparisons – but which?</a:t>
            </a:r>
          </a:p>
          <a:p>
            <a:endParaRPr lang="en-US" dirty="0" smtClean="0"/>
          </a:p>
          <a:p>
            <a:r>
              <a:rPr lang="en-US" dirty="0" smtClean="0"/>
              <a:t>Possible metrics:</a:t>
            </a:r>
          </a:p>
          <a:p>
            <a:pPr marL="1377950" indent="-463550">
              <a:buFont typeface="+mj-lt"/>
              <a:buAutoNum type="alphaUcPeriod"/>
            </a:pPr>
            <a:r>
              <a:rPr lang="en-US" dirty="0" smtClean="0"/>
              <a:t>Number (#) </a:t>
            </a:r>
            <a:r>
              <a:rPr lang="en-US" dirty="0" smtClean="0"/>
              <a:t>of </a:t>
            </a:r>
            <a:r>
              <a:rPr lang="en-US" dirty="0" smtClean="0"/>
              <a:t>unique words </a:t>
            </a:r>
            <a:r>
              <a:rPr lang="en-US" dirty="0" smtClean="0"/>
              <a:t>decodable</a:t>
            </a:r>
          </a:p>
          <a:p>
            <a:pPr marL="1377950" indent="-463550">
              <a:buFont typeface="+mj-lt"/>
              <a:buAutoNum type="alphaUcPeriod"/>
            </a:pPr>
            <a:r>
              <a:rPr lang="en-US" dirty="0" smtClean="0"/>
              <a:t>Proportion (%) of unique words decodable</a:t>
            </a:r>
          </a:p>
          <a:p>
            <a:pPr marL="1377950" indent="-463550">
              <a:buFont typeface="+mj-lt"/>
              <a:buAutoNum type="alphaUcPeriod"/>
            </a:pPr>
            <a:r>
              <a:rPr lang="en-US" dirty="0" smtClean="0"/>
              <a:t>Proportion (%) of total corpus decodable</a:t>
            </a:r>
          </a:p>
          <a:p>
            <a:pPr marL="0" indent="0">
              <a:buNone/>
            </a:pPr>
            <a:endParaRPr lang="en-US" dirty="0" smtClean="0"/>
          </a:p>
          <a:p>
            <a:r>
              <a:rPr lang="en-US" dirty="0" smtClean="0"/>
              <a:t>Fundamental comparison: net difference in [</a:t>
            </a:r>
            <a:r>
              <a:rPr lang="en-US" i="1" dirty="0" smtClean="0"/>
              <a:t>metric</a:t>
            </a:r>
            <a:r>
              <a:rPr lang="en-US" dirty="0" smtClean="0"/>
              <a:t>] using sequence A vs. sequence B.</a:t>
            </a:r>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15</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719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basic results graphs (1)</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16</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14866" y="1667291"/>
            <a:ext cx="6161868" cy="3583144"/>
          </a:xfrm>
        </p:spPr>
      </p:pic>
      <p:sp>
        <p:nvSpPr>
          <p:cNvPr id="11" name="TextBox 10"/>
          <p:cNvSpPr txBox="1"/>
          <p:nvPr/>
        </p:nvSpPr>
        <p:spPr>
          <a:xfrm>
            <a:off x="2228924" y="5467290"/>
            <a:ext cx="4686155" cy="400110"/>
          </a:xfrm>
          <a:prstGeom prst="rect">
            <a:avLst/>
          </a:prstGeom>
          <a:noFill/>
        </p:spPr>
        <p:txBody>
          <a:bodyPr wrap="none" rtlCol="0">
            <a:spAutoFit/>
          </a:bodyPr>
          <a:lstStyle/>
          <a:p>
            <a:pPr algn="ctr"/>
            <a:r>
              <a:rPr lang="en-US" sz="2000" dirty="0" smtClean="0">
                <a:latin typeface="+mj-lt"/>
              </a:rPr>
              <a:t>Method A: </a:t>
            </a:r>
            <a:r>
              <a:rPr lang="en-US" sz="2000" dirty="0" smtClean="0">
                <a:latin typeface="+mj-lt"/>
              </a:rPr>
              <a:t># </a:t>
            </a:r>
            <a:r>
              <a:rPr lang="en-US" sz="2000" dirty="0" smtClean="0">
                <a:latin typeface="+mj-lt"/>
              </a:rPr>
              <a:t>of </a:t>
            </a:r>
            <a:r>
              <a:rPr lang="en-US" sz="2000" dirty="0" smtClean="0">
                <a:latin typeface="+mj-lt"/>
              </a:rPr>
              <a:t>unique words </a:t>
            </a:r>
            <a:r>
              <a:rPr lang="en-US" sz="2000" dirty="0" smtClean="0">
                <a:latin typeface="+mj-lt"/>
              </a:rPr>
              <a:t>decodable</a:t>
            </a:r>
            <a:endParaRPr lang="en-US" sz="2000" dirty="0">
              <a:latin typeface="+mj-lt"/>
            </a:endParaRPr>
          </a:p>
        </p:txBody>
      </p:sp>
    </p:spTree>
    <p:extLst>
      <p:ext uri="{BB962C8B-B14F-4D97-AF65-F5344CB8AC3E}">
        <p14:creationId xmlns:p14="http://schemas.microsoft.com/office/powerpoint/2010/main" val="51826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basic results graphs (2)</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17</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14866" y="1673122"/>
            <a:ext cx="6161868" cy="3571483"/>
          </a:xfrm>
        </p:spPr>
      </p:pic>
      <p:sp>
        <p:nvSpPr>
          <p:cNvPr id="11" name="TextBox 10"/>
          <p:cNvSpPr txBox="1"/>
          <p:nvPr/>
        </p:nvSpPr>
        <p:spPr>
          <a:xfrm>
            <a:off x="2357163" y="5467290"/>
            <a:ext cx="4429674" cy="400110"/>
          </a:xfrm>
          <a:prstGeom prst="rect">
            <a:avLst/>
          </a:prstGeom>
          <a:noFill/>
        </p:spPr>
        <p:txBody>
          <a:bodyPr wrap="none" rtlCol="0">
            <a:spAutoFit/>
          </a:bodyPr>
          <a:lstStyle/>
          <a:p>
            <a:pPr algn="ctr"/>
            <a:r>
              <a:rPr lang="en-US" sz="2000" dirty="0" smtClean="0">
                <a:latin typeface="+mj-lt"/>
              </a:rPr>
              <a:t>Method A: Raw # of words decodable</a:t>
            </a:r>
            <a:endParaRPr lang="en-US" sz="2000" dirty="0">
              <a:latin typeface="+mj-lt"/>
            </a:endParaRPr>
          </a:p>
        </p:txBody>
      </p:sp>
    </p:spTree>
    <p:extLst>
      <p:ext uri="{BB962C8B-B14F-4D97-AF65-F5344CB8AC3E}">
        <p14:creationId xmlns:p14="http://schemas.microsoft.com/office/powerpoint/2010/main" val="1730071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basic results graphs (3)</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18</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14866" y="1642359"/>
            <a:ext cx="6161868" cy="3633009"/>
          </a:xfrm>
        </p:spPr>
      </p:pic>
      <p:sp>
        <p:nvSpPr>
          <p:cNvPr id="11" name="TextBox 10"/>
          <p:cNvSpPr txBox="1"/>
          <p:nvPr/>
        </p:nvSpPr>
        <p:spPr>
          <a:xfrm>
            <a:off x="2357163" y="5467290"/>
            <a:ext cx="4429674" cy="400110"/>
          </a:xfrm>
          <a:prstGeom prst="rect">
            <a:avLst/>
          </a:prstGeom>
          <a:noFill/>
        </p:spPr>
        <p:txBody>
          <a:bodyPr wrap="none" rtlCol="0">
            <a:spAutoFit/>
          </a:bodyPr>
          <a:lstStyle/>
          <a:p>
            <a:pPr algn="ctr"/>
            <a:r>
              <a:rPr lang="en-US" sz="2000" dirty="0" smtClean="0">
                <a:latin typeface="+mj-lt"/>
              </a:rPr>
              <a:t>Method A: Raw # of words decodable</a:t>
            </a:r>
            <a:endParaRPr lang="en-US" sz="2000" dirty="0">
              <a:latin typeface="+mj-lt"/>
            </a:endParaRPr>
          </a:p>
        </p:txBody>
      </p:sp>
    </p:spTree>
    <p:extLst>
      <p:ext uri="{BB962C8B-B14F-4D97-AF65-F5344CB8AC3E}">
        <p14:creationId xmlns:p14="http://schemas.microsoft.com/office/powerpoint/2010/main" val="139717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basic results graphs (4)</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19</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10569" y="1642359"/>
            <a:ext cx="6170461" cy="3633009"/>
          </a:xfrm>
        </p:spPr>
      </p:pic>
      <p:sp>
        <p:nvSpPr>
          <p:cNvPr id="11" name="TextBox 10"/>
          <p:cNvSpPr txBox="1"/>
          <p:nvPr/>
        </p:nvSpPr>
        <p:spPr>
          <a:xfrm>
            <a:off x="2357163" y="5467290"/>
            <a:ext cx="4429674" cy="400110"/>
          </a:xfrm>
          <a:prstGeom prst="rect">
            <a:avLst/>
          </a:prstGeom>
          <a:noFill/>
        </p:spPr>
        <p:txBody>
          <a:bodyPr wrap="none" rtlCol="0">
            <a:spAutoFit/>
          </a:bodyPr>
          <a:lstStyle/>
          <a:p>
            <a:pPr algn="ctr"/>
            <a:r>
              <a:rPr lang="en-US" sz="2000" dirty="0" smtClean="0">
                <a:latin typeface="+mj-lt"/>
              </a:rPr>
              <a:t>Method A: Raw # of words decodable</a:t>
            </a:r>
            <a:endParaRPr lang="en-US" sz="2000" dirty="0">
              <a:latin typeface="+mj-lt"/>
            </a:endParaRPr>
          </a:p>
        </p:txBody>
      </p:sp>
    </p:spTree>
    <p:extLst>
      <p:ext uri="{BB962C8B-B14F-4D97-AF65-F5344CB8AC3E}">
        <p14:creationId xmlns:p14="http://schemas.microsoft.com/office/powerpoint/2010/main" val="12885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895600" y="304800"/>
            <a:ext cx="5791200" cy="609600"/>
          </a:xfrm>
        </p:spPr>
        <p:txBody>
          <a:bodyPr/>
          <a:lstStyle/>
          <a:p>
            <a:r>
              <a:rPr lang="en-US" dirty="0" smtClean="0"/>
              <a:t>Roadmap of the Presentation</a:t>
            </a:r>
          </a:p>
        </p:txBody>
      </p:sp>
      <p:sp>
        <p:nvSpPr>
          <p:cNvPr id="7171" name="Content Placeholder 2"/>
          <p:cNvSpPr>
            <a:spLocks noGrp="1"/>
          </p:cNvSpPr>
          <p:nvPr>
            <p:ph idx="1"/>
          </p:nvPr>
        </p:nvSpPr>
        <p:spPr>
          <a:xfrm>
            <a:off x="457200" y="1524000"/>
            <a:ext cx="8077200" cy="5196840"/>
          </a:xfrm>
        </p:spPr>
        <p:txBody>
          <a:bodyPr/>
          <a:lstStyle/>
          <a:p>
            <a:r>
              <a:rPr lang="en-US" dirty="0" smtClean="0"/>
              <a:t>Need for the analysis </a:t>
            </a:r>
            <a:r>
              <a:rPr lang="en-US" dirty="0" smtClean="0"/>
              <a:t>(5)</a:t>
            </a:r>
            <a:endParaRPr lang="en-US" dirty="0" smtClean="0"/>
          </a:p>
          <a:p>
            <a:pPr lvl="1"/>
            <a:r>
              <a:rPr lang="en-US" dirty="0" smtClean="0"/>
              <a:t>Ministry of Education, Science, and Technology (</a:t>
            </a:r>
            <a:r>
              <a:rPr lang="en-US" dirty="0" err="1" smtClean="0"/>
              <a:t>MoEST</a:t>
            </a:r>
            <a:r>
              <a:rPr lang="en-US" dirty="0" smtClean="0"/>
              <a:t>) </a:t>
            </a:r>
            <a:r>
              <a:rPr lang="en-US" i="1" dirty="0" smtClean="0"/>
              <a:t>National Reading Strategy</a:t>
            </a:r>
            <a:r>
              <a:rPr lang="en-US" dirty="0" smtClean="0"/>
              <a:t> (NRS) expectation</a:t>
            </a:r>
          </a:p>
          <a:p>
            <a:r>
              <a:rPr lang="en-US" dirty="0" smtClean="0"/>
              <a:t>Analytical process (7)</a:t>
            </a:r>
          </a:p>
          <a:p>
            <a:pPr lvl="1"/>
            <a:r>
              <a:rPr lang="en-US" dirty="0" smtClean="0"/>
              <a:t>The tool</a:t>
            </a:r>
          </a:p>
          <a:p>
            <a:pPr lvl="1"/>
            <a:r>
              <a:rPr lang="en-US" dirty="0" smtClean="0"/>
              <a:t>Selecting the inputs</a:t>
            </a:r>
          </a:p>
          <a:p>
            <a:pPr lvl="1"/>
            <a:r>
              <a:rPr lang="en-US" dirty="0" smtClean="0"/>
              <a:t>Mechanics of the analysis</a:t>
            </a:r>
          </a:p>
          <a:p>
            <a:pPr lvl="1"/>
            <a:r>
              <a:rPr lang="en-US" dirty="0" smtClean="0"/>
              <a:t>Reading the outputs </a:t>
            </a:r>
          </a:p>
          <a:p>
            <a:r>
              <a:rPr lang="en-US" dirty="0" smtClean="0"/>
              <a:t>Results </a:t>
            </a:r>
            <a:r>
              <a:rPr lang="en-US" dirty="0" smtClean="0"/>
              <a:t>(17)</a:t>
            </a:r>
            <a:endParaRPr lang="en-US" dirty="0" smtClean="0"/>
          </a:p>
          <a:p>
            <a:pPr lvl="1"/>
            <a:r>
              <a:rPr lang="en-US" dirty="0" smtClean="0"/>
              <a:t>Approaches to interpreting the output</a:t>
            </a:r>
          </a:p>
          <a:p>
            <a:pPr lvl="1"/>
            <a:r>
              <a:rPr lang="en-US" dirty="0" smtClean="0"/>
              <a:t>Findings</a:t>
            </a:r>
          </a:p>
          <a:p>
            <a:r>
              <a:rPr lang="en-US" dirty="0" smtClean="0"/>
              <a:t>Implications </a:t>
            </a:r>
            <a:r>
              <a:rPr lang="en-US" dirty="0" smtClean="0"/>
              <a:t>(4)</a:t>
            </a:r>
            <a:endParaRPr lang="en-US" dirty="0" smtClean="0"/>
          </a:p>
        </p:txBody>
      </p:sp>
      <p:sp>
        <p:nvSpPr>
          <p:cNvPr id="4" name="Slide Number Placeholder 3"/>
          <p:cNvSpPr>
            <a:spLocks noGrp="1"/>
          </p:cNvSpPr>
          <p:nvPr>
            <p:ph type="sldNum" sz="quarter" idx="12"/>
          </p:nvPr>
        </p:nvSpPr>
        <p:spPr>
          <a:xfrm>
            <a:off x="6172200" y="5715000"/>
            <a:ext cx="1905000" cy="304800"/>
          </a:xfrm>
        </p:spPr>
        <p:txBody>
          <a:bodyPr/>
          <a:lstStyle/>
          <a:p>
            <a:pPr>
              <a:defRPr/>
            </a:pPr>
            <a:fld id="{5C008D42-CEEF-4D8F-A69E-21F5F01A8F4B}" type="slidenum">
              <a:rPr lang="en-US" smtClean="0"/>
              <a:pPr>
                <a:defRPr/>
              </a:pPr>
              <a:t>2</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(1)</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20</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5716" y="1642359"/>
            <a:ext cx="6780166" cy="3633009"/>
          </a:xfrm>
        </p:spPr>
      </p:pic>
    </p:spTree>
    <p:extLst>
      <p:ext uri="{BB962C8B-B14F-4D97-AF65-F5344CB8AC3E}">
        <p14:creationId xmlns:p14="http://schemas.microsoft.com/office/powerpoint/2010/main" val="3413498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(2)</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21</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9421" y="1667620"/>
            <a:ext cx="8212756" cy="3582487"/>
          </a:xfrm>
        </p:spPr>
      </p:pic>
    </p:spTree>
    <p:extLst>
      <p:ext uri="{BB962C8B-B14F-4D97-AF65-F5344CB8AC3E}">
        <p14:creationId xmlns:p14="http://schemas.microsoft.com/office/powerpoint/2010/main" val="1463880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(3)</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22</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4317" y="1804411"/>
            <a:ext cx="8022964" cy="3308905"/>
          </a:xfrm>
        </p:spPr>
      </p:pic>
    </p:spTree>
    <p:extLst>
      <p:ext uri="{BB962C8B-B14F-4D97-AF65-F5344CB8AC3E}">
        <p14:creationId xmlns:p14="http://schemas.microsoft.com/office/powerpoint/2010/main" val="802907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(4)</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23</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1477" y="1814648"/>
            <a:ext cx="7948643" cy="3288430"/>
          </a:xfrm>
        </p:spPr>
      </p:pic>
    </p:spTree>
    <p:extLst>
      <p:ext uri="{BB962C8B-B14F-4D97-AF65-F5344CB8AC3E}">
        <p14:creationId xmlns:p14="http://schemas.microsoft.com/office/powerpoint/2010/main" val="1706195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(5)</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24</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5413" y="1725224"/>
            <a:ext cx="7940771" cy="3467278"/>
          </a:xfrm>
        </p:spPr>
      </p:pic>
    </p:spTree>
    <p:extLst>
      <p:ext uri="{BB962C8B-B14F-4D97-AF65-F5344CB8AC3E}">
        <p14:creationId xmlns:p14="http://schemas.microsoft.com/office/powerpoint/2010/main" val="3712008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(6)</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25</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2080" y="1725224"/>
            <a:ext cx="7727435" cy="3467278"/>
          </a:xfrm>
        </p:spPr>
      </p:pic>
    </p:spTree>
    <p:extLst>
      <p:ext uri="{BB962C8B-B14F-4D97-AF65-F5344CB8AC3E}">
        <p14:creationId xmlns:p14="http://schemas.microsoft.com/office/powerpoint/2010/main" val="3114346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(7)</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26</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0557" y="1735241"/>
            <a:ext cx="7770482" cy="3447245"/>
          </a:xfrm>
        </p:spPr>
      </p:pic>
    </p:spTree>
    <p:extLst>
      <p:ext uri="{BB962C8B-B14F-4D97-AF65-F5344CB8AC3E}">
        <p14:creationId xmlns:p14="http://schemas.microsoft.com/office/powerpoint/2010/main" val="2169576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How to read the more complex graphs (8)</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27</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4126" y="1745428"/>
            <a:ext cx="7743345" cy="3426869"/>
          </a:xfrm>
        </p:spPr>
      </p:pic>
    </p:spTree>
    <p:extLst>
      <p:ext uri="{BB962C8B-B14F-4D97-AF65-F5344CB8AC3E}">
        <p14:creationId xmlns:p14="http://schemas.microsoft.com/office/powerpoint/2010/main" val="3300722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Approaches to Interpretation (2)</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28</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2199" y="1604334"/>
            <a:ext cx="8407202" cy="3709059"/>
          </a:xfrm>
        </p:spPr>
      </p:pic>
      <p:sp>
        <p:nvSpPr>
          <p:cNvPr id="11" name="TextBox 10"/>
          <p:cNvSpPr txBox="1"/>
          <p:nvPr/>
        </p:nvSpPr>
        <p:spPr>
          <a:xfrm>
            <a:off x="2207284" y="5467290"/>
            <a:ext cx="4729436" cy="400110"/>
          </a:xfrm>
          <a:prstGeom prst="rect">
            <a:avLst/>
          </a:prstGeom>
          <a:noFill/>
        </p:spPr>
        <p:txBody>
          <a:bodyPr wrap="none" rtlCol="0">
            <a:spAutoFit/>
          </a:bodyPr>
          <a:lstStyle/>
          <a:p>
            <a:pPr algn="ctr"/>
            <a:r>
              <a:rPr lang="en-US" sz="2000" dirty="0" smtClean="0">
                <a:latin typeface="+mj-lt"/>
              </a:rPr>
              <a:t>Method A: Unique # of words decodable</a:t>
            </a:r>
            <a:endParaRPr lang="en-US" sz="2000" dirty="0">
              <a:latin typeface="+mj-lt"/>
            </a:endParaRPr>
          </a:p>
        </p:txBody>
      </p:sp>
    </p:spTree>
    <p:extLst>
      <p:ext uri="{BB962C8B-B14F-4D97-AF65-F5344CB8AC3E}">
        <p14:creationId xmlns:p14="http://schemas.microsoft.com/office/powerpoint/2010/main" val="201897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Approaches to Interpretation (3)</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29</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49762" y="1618427"/>
            <a:ext cx="8292076" cy="3680872"/>
          </a:xfrm>
        </p:spPr>
      </p:pic>
      <p:sp>
        <p:nvSpPr>
          <p:cNvPr id="11" name="TextBox 10"/>
          <p:cNvSpPr txBox="1"/>
          <p:nvPr/>
        </p:nvSpPr>
        <p:spPr>
          <a:xfrm>
            <a:off x="2179358" y="5467290"/>
            <a:ext cx="4785284" cy="400110"/>
          </a:xfrm>
          <a:prstGeom prst="rect">
            <a:avLst/>
          </a:prstGeom>
          <a:noFill/>
        </p:spPr>
        <p:txBody>
          <a:bodyPr wrap="none" rtlCol="0">
            <a:spAutoFit/>
          </a:bodyPr>
          <a:lstStyle/>
          <a:p>
            <a:pPr algn="ctr"/>
            <a:r>
              <a:rPr lang="en-US" sz="2000" dirty="0" smtClean="0">
                <a:latin typeface="+mj-lt"/>
              </a:rPr>
              <a:t>Method B: % of unique words decodable</a:t>
            </a:r>
            <a:endParaRPr lang="en-US" sz="2000" dirty="0">
              <a:latin typeface="+mj-lt"/>
            </a:endParaRPr>
          </a:p>
        </p:txBody>
      </p:sp>
    </p:spTree>
    <p:extLst>
      <p:ext uri="{BB962C8B-B14F-4D97-AF65-F5344CB8AC3E}">
        <p14:creationId xmlns:p14="http://schemas.microsoft.com/office/powerpoint/2010/main" val="1608226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228600"/>
            <a:ext cx="3962400" cy="609600"/>
          </a:xfrm>
        </p:spPr>
        <p:txBody>
          <a:bodyPr/>
          <a:lstStyle/>
          <a:p>
            <a:r>
              <a:rPr lang="en-US" dirty="0" smtClean="0"/>
              <a:t>Need for the Analysis (1)</a:t>
            </a:r>
            <a:endParaRPr lang="en-US" dirty="0"/>
          </a:p>
        </p:txBody>
      </p:sp>
      <p:sp>
        <p:nvSpPr>
          <p:cNvPr id="3" name="Content Placeholder 2"/>
          <p:cNvSpPr>
            <a:spLocks noGrp="1"/>
          </p:cNvSpPr>
          <p:nvPr>
            <p:ph idx="1"/>
          </p:nvPr>
        </p:nvSpPr>
        <p:spPr>
          <a:xfrm>
            <a:off x="457200" y="1524000"/>
            <a:ext cx="8077200" cy="5181600"/>
          </a:xfrm>
        </p:spPr>
        <p:txBody>
          <a:bodyPr/>
          <a:lstStyle/>
          <a:p>
            <a:pPr marL="0" indent="0">
              <a:buNone/>
            </a:pPr>
            <a:r>
              <a:rPr lang="en-US" dirty="0" smtClean="0"/>
              <a:t>“</a:t>
            </a:r>
            <a:r>
              <a:rPr lang="en-US" dirty="0"/>
              <a:t>It is not necessary for children to learn all the letter </a:t>
            </a:r>
            <a:r>
              <a:rPr lang="en-US" dirty="0" smtClean="0"/>
              <a:t>sound </a:t>
            </a:r>
            <a:r>
              <a:rPr lang="en-US" dirty="0"/>
              <a:t>correspondences before they learn to read </a:t>
            </a:r>
            <a:r>
              <a:rPr lang="en-US" dirty="0" smtClean="0"/>
              <a:t>words</a:t>
            </a:r>
            <a:r>
              <a:rPr lang="en-US" dirty="0"/>
              <a:t>. Once children have acquired some letter </a:t>
            </a:r>
            <a:r>
              <a:rPr lang="en-US" dirty="0" smtClean="0"/>
              <a:t>or syllable/sound </a:t>
            </a:r>
            <a:r>
              <a:rPr lang="en-US" dirty="0"/>
              <a:t>correspondences, they can </a:t>
            </a:r>
            <a:r>
              <a:rPr lang="en-US" dirty="0" smtClean="0"/>
              <a:t>begin </a:t>
            </a:r>
            <a:r>
              <a:rPr lang="en-US" dirty="0"/>
              <a:t>to </a:t>
            </a:r>
            <a:r>
              <a:rPr lang="en-US" dirty="0" smtClean="0"/>
              <a:t>blend </a:t>
            </a:r>
            <a:r>
              <a:rPr lang="en-US" dirty="0"/>
              <a:t>these to read words. That is why </a:t>
            </a:r>
            <a:r>
              <a:rPr lang="en-US" dirty="0" smtClean="0">
                <a:solidFill>
                  <a:srgbClr val="C2113A"/>
                </a:solidFill>
              </a:rPr>
              <a:t>the introduction </a:t>
            </a:r>
            <a:r>
              <a:rPr lang="en-US" dirty="0">
                <a:solidFill>
                  <a:srgbClr val="C2113A"/>
                </a:solidFill>
              </a:rPr>
              <a:t>of letters in a productive sequence</a:t>
            </a:r>
            <a:r>
              <a:rPr lang="en-US" dirty="0"/>
              <a:t>, </a:t>
            </a:r>
            <a:r>
              <a:rPr lang="en-US" dirty="0" smtClean="0"/>
              <a:t>a sequence </a:t>
            </a:r>
            <a:r>
              <a:rPr lang="en-US" dirty="0"/>
              <a:t>that includes both vowels and </a:t>
            </a:r>
            <a:r>
              <a:rPr lang="en-US" dirty="0" smtClean="0"/>
              <a:t>consonants </a:t>
            </a:r>
            <a:r>
              <a:rPr lang="en-US" dirty="0"/>
              <a:t>is recommended. As children add </a:t>
            </a:r>
            <a:r>
              <a:rPr lang="en-US" dirty="0" smtClean="0"/>
              <a:t>symbol/sound </a:t>
            </a:r>
            <a:r>
              <a:rPr lang="en-US" dirty="0"/>
              <a:t>correspondences to their alphabetic </a:t>
            </a:r>
            <a:r>
              <a:rPr lang="en-US" dirty="0" smtClean="0"/>
              <a:t>schema</a:t>
            </a:r>
            <a:r>
              <a:rPr lang="en-US" dirty="0"/>
              <a:t>, the number of words they will be able to </a:t>
            </a:r>
            <a:r>
              <a:rPr lang="en-US" dirty="0" smtClean="0"/>
              <a:t>read </a:t>
            </a:r>
            <a:r>
              <a:rPr lang="en-US" dirty="0"/>
              <a:t>will increase</a:t>
            </a:r>
            <a:r>
              <a:rPr lang="en-US" dirty="0" smtClean="0"/>
              <a:t>.”</a:t>
            </a:r>
            <a:endParaRPr lang="en-US" dirty="0"/>
          </a:p>
          <a:p>
            <a:pPr marL="0" indent="0">
              <a:buNone/>
            </a:pPr>
            <a:r>
              <a:rPr lang="en-US" sz="2000" dirty="0" smtClean="0"/>
              <a:t>	</a:t>
            </a:r>
            <a:r>
              <a:rPr lang="en-US" sz="2000" i="1" dirty="0" smtClean="0"/>
              <a:t>Malawi National Reading Strategy (2014-2019),</a:t>
            </a:r>
            <a:r>
              <a:rPr lang="en-US" sz="2000" dirty="0" smtClean="0"/>
              <a:t> p. 11</a:t>
            </a:r>
          </a:p>
          <a:p>
            <a:pPr marL="0" indent="0">
              <a:buNone/>
            </a:pPr>
            <a:r>
              <a:rPr lang="en-US" sz="2000" dirty="0" smtClean="0"/>
              <a:t>		– Ministry of Education, Science, and Technology</a:t>
            </a:r>
            <a:endParaRPr lang="en-US" sz="2000" kern="1200" dirty="0"/>
          </a:p>
          <a:p>
            <a:pPr marL="457200" indent="-457200">
              <a:buFont typeface="+mj-lt"/>
              <a:buAutoNum type="arabicPeriod"/>
            </a:pPr>
            <a:endParaRPr lang="en-US" dirty="0"/>
          </a:p>
          <a:p>
            <a:pPr>
              <a:buFontTx/>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523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Approaches to Interpretation (4)</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30</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6876" y="1670580"/>
            <a:ext cx="8177848" cy="3576568"/>
          </a:xfrm>
        </p:spPr>
      </p:pic>
      <p:sp>
        <p:nvSpPr>
          <p:cNvPr id="11" name="TextBox 10"/>
          <p:cNvSpPr txBox="1"/>
          <p:nvPr/>
        </p:nvSpPr>
        <p:spPr>
          <a:xfrm>
            <a:off x="2273135" y="5467290"/>
            <a:ext cx="4597734" cy="400110"/>
          </a:xfrm>
          <a:prstGeom prst="rect">
            <a:avLst/>
          </a:prstGeom>
          <a:noFill/>
        </p:spPr>
        <p:txBody>
          <a:bodyPr wrap="none" rtlCol="0">
            <a:spAutoFit/>
          </a:bodyPr>
          <a:lstStyle/>
          <a:p>
            <a:pPr algn="ctr"/>
            <a:r>
              <a:rPr lang="en-US" sz="2000" dirty="0" smtClean="0">
                <a:latin typeface="+mj-lt"/>
              </a:rPr>
              <a:t>Method C: % of total corpus decodable</a:t>
            </a:r>
            <a:endParaRPr lang="en-US" sz="2000" dirty="0">
              <a:latin typeface="+mj-lt"/>
            </a:endParaRPr>
          </a:p>
        </p:txBody>
      </p:sp>
    </p:spTree>
    <p:extLst>
      <p:ext uri="{BB962C8B-B14F-4D97-AF65-F5344CB8AC3E}">
        <p14:creationId xmlns:p14="http://schemas.microsoft.com/office/powerpoint/2010/main" val="3830956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pPr marL="466725" indent="-466725"/>
            <a:r>
              <a:rPr lang="en-US" dirty="0" smtClean="0"/>
              <a:t>Results: Approaches to Interpretation (5)</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31</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23134" y="1295400"/>
            <a:ext cx="7611595" cy="5400908"/>
          </a:xfrm>
          <a:ln>
            <a:solidFill>
              <a:srgbClr val="002A6C"/>
            </a:solidFill>
          </a:ln>
        </p:spPr>
      </p:pic>
    </p:spTree>
    <p:extLst>
      <p:ext uri="{BB962C8B-B14F-4D97-AF65-F5344CB8AC3E}">
        <p14:creationId xmlns:p14="http://schemas.microsoft.com/office/powerpoint/2010/main" val="2830254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5181600" cy="838200"/>
          </a:xfrm>
        </p:spPr>
        <p:txBody>
          <a:bodyPr/>
          <a:lstStyle/>
          <a:p>
            <a:r>
              <a:rPr lang="en-US" dirty="0" smtClean="0"/>
              <a:t>Results: 10 minutes to explore</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32</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p:txBody>
          <a:bodyPr/>
          <a:lstStyle/>
          <a:p>
            <a:endParaRPr lang="en-US"/>
          </a:p>
        </p:txBody>
      </p:sp>
      <p:sp>
        <p:nvSpPr>
          <p:cNvPr id="8" name="TextBox 7"/>
          <p:cNvSpPr txBox="1"/>
          <p:nvPr/>
        </p:nvSpPr>
        <p:spPr>
          <a:xfrm>
            <a:off x="1663191" y="3167390"/>
            <a:ext cx="5817618" cy="523220"/>
          </a:xfrm>
          <a:prstGeom prst="rect">
            <a:avLst/>
          </a:prstGeom>
          <a:solidFill>
            <a:srgbClr val="002A6C"/>
          </a:solidFill>
        </p:spPr>
        <p:txBody>
          <a:bodyPr wrap="none" rtlCol="0">
            <a:spAutoFit/>
          </a:bodyPr>
          <a:lstStyle/>
          <a:p>
            <a:r>
              <a:rPr lang="en-US" b="1" dirty="0" smtClean="0">
                <a:solidFill>
                  <a:schemeClr val="accent3"/>
                </a:solidFill>
                <a:latin typeface="+mj-lt"/>
              </a:rPr>
              <a:t>Spend 10 minutes exploring data</a:t>
            </a:r>
            <a:endParaRPr lang="en-US" b="1" dirty="0">
              <a:solidFill>
                <a:schemeClr val="accent3"/>
              </a:solidFill>
              <a:latin typeface="+mj-lt"/>
            </a:endParaRPr>
          </a:p>
        </p:txBody>
      </p:sp>
    </p:spTree>
    <p:extLst>
      <p:ext uri="{BB962C8B-B14F-4D97-AF65-F5344CB8AC3E}">
        <p14:creationId xmlns:p14="http://schemas.microsoft.com/office/powerpoint/2010/main" val="2054581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609600"/>
          </a:xfrm>
        </p:spPr>
        <p:txBody>
          <a:bodyPr/>
          <a:lstStyle/>
          <a:p>
            <a:pPr marL="466725" indent="-466725"/>
            <a:r>
              <a:rPr lang="en-US" dirty="0" smtClean="0"/>
              <a:t>Results: General Findings &amp; Caveats</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33</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457200" y="1523999"/>
            <a:ext cx="8077200" cy="4951413"/>
          </a:xfrm>
        </p:spPr>
        <p:txBody>
          <a:bodyPr/>
          <a:lstStyle/>
          <a:p>
            <a:pPr marL="0" indent="0">
              <a:buNone/>
            </a:pPr>
            <a:r>
              <a:rPr lang="en-US" b="1" dirty="0" smtClean="0"/>
              <a:t>General Findings</a:t>
            </a:r>
          </a:p>
          <a:p>
            <a:r>
              <a:rPr lang="en-US" dirty="0" smtClean="0"/>
              <a:t>Requiring multigraphs to be taught explicitly “delays” </a:t>
            </a:r>
            <a:r>
              <a:rPr lang="en-US" dirty="0" err="1" smtClean="0"/>
              <a:t>decodability</a:t>
            </a:r>
            <a:r>
              <a:rPr lang="en-US" dirty="0" smtClean="0"/>
              <a:t> (as defined by </a:t>
            </a:r>
            <a:r>
              <a:rPr lang="en-US" dirty="0" err="1" smtClean="0"/>
              <a:t>SynPhony</a:t>
            </a:r>
            <a:r>
              <a:rPr lang="en-US" dirty="0" smtClean="0"/>
              <a:t>).</a:t>
            </a:r>
            <a:r>
              <a:rPr lang="en-US" baseline="30000" dirty="0" smtClean="0">
                <a:solidFill>
                  <a:srgbClr val="C2113A"/>
                </a:solidFill>
              </a:rPr>
              <a:t>†</a:t>
            </a:r>
          </a:p>
          <a:p>
            <a:r>
              <a:rPr lang="en-US" dirty="0" smtClean="0"/>
              <a:t>The take-home message varies little by comparison method.</a:t>
            </a:r>
          </a:p>
          <a:p>
            <a:r>
              <a:rPr lang="en-US" dirty="0" smtClean="0"/>
              <a:t>All sequences will </a:t>
            </a:r>
            <a:r>
              <a:rPr lang="en-US" i="1" dirty="0" smtClean="0"/>
              <a:t>eventually</a:t>
            </a:r>
            <a:r>
              <a:rPr lang="en-US" dirty="0" smtClean="0"/>
              <a:t> yield full “</a:t>
            </a:r>
            <a:r>
              <a:rPr lang="en-US" dirty="0" err="1" smtClean="0"/>
              <a:t>decodability</a:t>
            </a:r>
            <a:r>
              <a:rPr lang="en-US" dirty="0" smtClean="0"/>
              <a:t>.”</a:t>
            </a:r>
            <a:r>
              <a:rPr lang="en-US" baseline="30000" dirty="0" smtClean="0">
                <a:solidFill>
                  <a:srgbClr val="C2113A"/>
                </a:solidFill>
              </a:rPr>
              <a:t> ‡</a:t>
            </a:r>
          </a:p>
          <a:p>
            <a:pPr marL="0" indent="0">
              <a:buNone/>
            </a:pPr>
            <a:r>
              <a:rPr lang="en-US" b="1" dirty="0" smtClean="0"/>
              <a:t>Caveats</a:t>
            </a:r>
          </a:p>
          <a:p>
            <a:r>
              <a:rPr lang="en-US" dirty="0" err="1" smtClean="0"/>
              <a:t>SynPhony</a:t>
            </a:r>
            <a:r>
              <a:rPr lang="en-US" dirty="0" smtClean="0"/>
              <a:t> cannot resolve disagreements about proper treatment of multigraphs; it only illustrates the implications of choices made during configuration.</a:t>
            </a:r>
          </a:p>
          <a:p>
            <a:r>
              <a:rPr lang="en-US" dirty="0" err="1"/>
              <a:t>SynPhony’s</a:t>
            </a:r>
            <a:r>
              <a:rPr lang="en-US" dirty="0"/>
              <a:t> word lists are indifferent regarding word “</a:t>
            </a:r>
            <a:r>
              <a:rPr lang="en-US" dirty="0" smtClean="0"/>
              <a:t>quality.”</a:t>
            </a:r>
            <a:endParaRPr lang="en-US" dirty="0"/>
          </a:p>
          <a:p>
            <a:endParaRPr lang="en-US" dirty="0"/>
          </a:p>
          <a:p>
            <a:pPr lvl="1"/>
            <a:endParaRPr lang="en-US" dirty="0"/>
          </a:p>
        </p:txBody>
      </p:sp>
    </p:spTree>
    <p:extLst>
      <p:ext uri="{BB962C8B-B14F-4D97-AF65-F5344CB8AC3E}">
        <p14:creationId xmlns:p14="http://schemas.microsoft.com/office/powerpoint/2010/main" val="2204273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609600"/>
          </a:xfrm>
        </p:spPr>
        <p:txBody>
          <a:bodyPr/>
          <a:lstStyle/>
          <a:p>
            <a:r>
              <a:rPr lang="en-US" dirty="0" smtClean="0"/>
              <a:t>Results: Specific Findings (1)</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34</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457200" y="1523999"/>
            <a:ext cx="8077200" cy="5257801"/>
          </a:xfrm>
        </p:spPr>
        <p:txBody>
          <a:bodyPr/>
          <a:lstStyle/>
          <a:p>
            <a:r>
              <a:rPr lang="en-US" dirty="0" smtClean="0"/>
              <a:t>Regardless of comparison method, the </a:t>
            </a:r>
            <a:r>
              <a:rPr lang="en-US" i="1" dirty="0" err="1" smtClean="0"/>
              <a:t>SynPhony</a:t>
            </a:r>
            <a:r>
              <a:rPr lang="en-US" dirty="0" smtClean="0"/>
              <a:t> sequence is the most productive</a:t>
            </a:r>
          </a:p>
          <a:p>
            <a:endParaRPr lang="en-US" dirty="0" smtClean="0"/>
          </a:p>
          <a:p>
            <a:r>
              <a:rPr lang="en-US" dirty="0" smtClean="0"/>
              <a:t>Differences between the </a:t>
            </a:r>
            <a:r>
              <a:rPr lang="en-US" i="1" dirty="0" err="1" smtClean="0"/>
              <a:t>SynPhony</a:t>
            </a:r>
            <a:r>
              <a:rPr lang="en-US" i="1" dirty="0" smtClean="0"/>
              <a:t> </a:t>
            </a:r>
            <a:r>
              <a:rPr lang="en-US" dirty="0" smtClean="0"/>
              <a:t>and </a:t>
            </a:r>
            <a:r>
              <a:rPr lang="en-US" i="1" dirty="0" err="1" smtClean="0"/>
              <a:t>Anikumeto</a:t>
            </a:r>
            <a:r>
              <a:rPr lang="en-US" i="1" dirty="0" smtClean="0"/>
              <a:t> </a:t>
            </a:r>
            <a:r>
              <a:rPr lang="en-US" dirty="0" smtClean="0"/>
              <a:t>sequences are marginal:</a:t>
            </a:r>
          </a:p>
          <a:p>
            <a:pPr lvl="1"/>
            <a:r>
              <a:rPr lang="en-US" dirty="0" smtClean="0"/>
              <a:t>Range: +55 words in favor of </a:t>
            </a:r>
            <a:r>
              <a:rPr lang="en-US" i="1" dirty="0" err="1" smtClean="0"/>
              <a:t>SynPhony</a:t>
            </a:r>
            <a:r>
              <a:rPr lang="en-US" dirty="0" smtClean="0"/>
              <a:t> to +21 words in favor of </a:t>
            </a:r>
            <a:r>
              <a:rPr lang="en-US" i="1" dirty="0" err="1" smtClean="0"/>
              <a:t>Anikumeto</a:t>
            </a:r>
            <a:endParaRPr lang="en-US" i="1" dirty="0" smtClean="0"/>
          </a:p>
          <a:p>
            <a:pPr lvl="1"/>
            <a:r>
              <a:rPr lang="en-US" dirty="0" smtClean="0"/>
              <a:t>Range: +3% unique words in favor of </a:t>
            </a:r>
            <a:r>
              <a:rPr lang="en-US" i="1" dirty="0" err="1" smtClean="0"/>
              <a:t>SynPhony</a:t>
            </a:r>
            <a:r>
              <a:rPr lang="en-US" dirty="0" smtClean="0"/>
              <a:t> to +2% unique words in favor of </a:t>
            </a:r>
            <a:r>
              <a:rPr lang="en-US" i="1" dirty="0" err="1" smtClean="0"/>
              <a:t>Anikumeto</a:t>
            </a:r>
            <a:endParaRPr lang="en-US" i="1" dirty="0" smtClean="0"/>
          </a:p>
          <a:p>
            <a:pPr lvl="1"/>
            <a:r>
              <a:rPr lang="en-US" dirty="0" smtClean="0"/>
              <a:t>Range: +</a:t>
            </a:r>
            <a:r>
              <a:rPr lang="en-US" dirty="0"/>
              <a:t>3% </a:t>
            </a:r>
            <a:r>
              <a:rPr lang="en-US" dirty="0" smtClean="0"/>
              <a:t>of total corpus in favor of </a:t>
            </a:r>
            <a:r>
              <a:rPr lang="en-US" i="1" dirty="0" err="1" smtClean="0"/>
              <a:t>SynPhony</a:t>
            </a:r>
            <a:r>
              <a:rPr lang="en-US" dirty="0" smtClean="0"/>
              <a:t> </a:t>
            </a:r>
            <a:r>
              <a:rPr lang="en-US" dirty="0"/>
              <a:t>to </a:t>
            </a:r>
            <a:r>
              <a:rPr lang="en-US" dirty="0" smtClean="0"/>
              <a:t>+1% of total corpus in favor of </a:t>
            </a:r>
            <a:r>
              <a:rPr lang="en-US" i="1" dirty="0" err="1" smtClean="0"/>
              <a:t>Anikumeto</a:t>
            </a:r>
            <a:endParaRPr lang="en-US" dirty="0"/>
          </a:p>
        </p:txBody>
      </p:sp>
    </p:spTree>
    <p:extLst>
      <p:ext uri="{BB962C8B-B14F-4D97-AF65-F5344CB8AC3E}">
        <p14:creationId xmlns:p14="http://schemas.microsoft.com/office/powerpoint/2010/main" val="12289351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609600"/>
          </a:xfrm>
        </p:spPr>
        <p:txBody>
          <a:bodyPr/>
          <a:lstStyle/>
          <a:p>
            <a:r>
              <a:rPr lang="en-US" dirty="0" smtClean="0"/>
              <a:t>Results: Specific Findings (2)</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35</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457200" y="1523999"/>
            <a:ext cx="8077200" cy="5257801"/>
          </a:xfrm>
        </p:spPr>
        <p:txBody>
          <a:bodyPr/>
          <a:lstStyle/>
          <a:p>
            <a:r>
              <a:rPr lang="en-US" dirty="0" smtClean="0"/>
              <a:t>Differences </a:t>
            </a:r>
            <a:r>
              <a:rPr lang="en-US" dirty="0"/>
              <a:t>between the </a:t>
            </a:r>
            <a:r>
              <a:rPr lang="en-US" i="1" dirty="0" err="1"/>
              <a:t>SynPhony</a:t>
            </a:r>
            <a:r>
              <a:rPr lang="en-US" i="1" dirty="0"/>
              <a:t> </a:t>
            </a:r>
            <a:r>
              <a:rPr lang="en-US" dirty="0"/>
              <a:t>and </a:t>
            </a:r>
            <a:r>
              <a:rPr lang="en-US" i="1" dirty="0" smtClean="0"/>
              <a:t>NPC </a:t>
            </a:r>
            <a:r>
              <a:rPr lang="en-US" dirty="0"/>
              <a:t>sequences are </a:t>
            </a:r>
            <a:r>
              <a:rPr lang="en-US" dirty="0" smtClean="0"/>
              <a:t>substantial:</a:t>
            </a:r>
            <a:endParaRPr lang="en-US" dirty="0"/>
          </a:p>
          <a:p>
            <a:pPr lvl="1"/>
            <a:r>
              <a:rPr lang="en-US" dirty="0" smtClean="0"/>
              <a:t>After 5 graphemes, Method A (“# of total words” approach) shows +19 words using </a:t>
            </a:r>
            <a:r>
              <a:rPr lang="en-US" i="1" dirty="0" err="1" smtClean="0"/>
              <a:t>SynPhony</a:t>
            </a:r>
            <a:r>
              <a:rPr lang="en-US" dirty="0" smtClean="0"/>
              <a:t>; largest excess in favor of </a:t>
            </a:r>
            <a:r>
              <a:rPr lang="en-US" i="1" dirty="0" err="1" smtClean="0"/>
              <a:t>SynPhony</a:t>
            </a:r>
            <a:r>
              <a:rPr lang="en-US" i="1" dirty="0" smtClean="0"/>
              <a:t> </a:t>
            </a:r>
            <a:r>
              <a:rPr lang="en-US" dirty="0" smtClean="0"/>
              <a:t>is +899 at 21 graphemes</a:t>
            </a:r>
            <a:r>
              <a:rPr lang="en-US" b="1" baseline="30000" dirty="0" smtClean="0">
                <a:solidFill>
                  <a:srgbClr val="C00000"/>
                </a:solidFill>
              </a:rPr>
              <a:t>†</a:t>
            </a:r>
          </a:p>
          <a:p>
            <a:pPr lvl="1"/>
            <a:endParaRPr lang="en-US" b="1" i="1" baseline="30000" dirty="0">
              <a:solidFill>
                <a:srgbClr val="C00000"/>
              </a:solidFill>
            </a:endParaRPr>
          </a:p>
          <a:p>
            <a:pPr lvl="1"/>
            <a:r>
              <a:rPr lang="en-US" dirty="0" smtClean="0"/>
              <a:t>After 5 graphemes, Method B (“% of unique words” approach) shows +3% unique words using </a:t>
            </a:r>
            <a:r>
              <a:rPr lang="en-US" i="1" dirty="0" err="1" smtClean="0"/>
              <a:t>SynPhony</a:t>
            </a:r>
            <a:r>
              <a:rPr lang="en-US" dirty="0" smtClean="0"/>
              <a:t>; largest excess in favor of </a:t>
            </a:r>
            <a:r>
              <a:rPr lang="en-US" i="1" dirty="0" err="1" smtClean="0"/>
              <a:t>SynPhony</a:t>
            </a:r>
            <a:r>
              <a:rPr lang="en-US" dirty="0" smtClean="0"/>
              <a:t> is +55</a:t>
            </a:r>
            <a:r>
              <a:rPr lang="en-US" dirty="0"/>
              <a:t>% </a:t>
            </a:r>
            <a:r>
              <a:rPr lang="en-US" dirty="0" smtClean="0"/>
              <a:t>at 21 graphemes</a:t>
            </a:r>
            <a:endParaRPr lang="en-US" i="1" dirty="0"/>
          </a:p>
          <a:p>
            <a:pPr lvl="1"/>
            <a:endParaRPr lang="en-US" dirty="0" smtClean="0"/>
          </a:p>
          <a:p>
            <a:pPr lvl="1"/>
            <a:r>
              <a:rPr lang="en-US" dirty="0" smtClean="0"/>
              <a:t>After </a:t>
            </a:r>
            <a:r>
              <a:rPr lang="en-US" dirty="0" smtClean="0"/>
              <a:t>5 graphemes, Method C (“% of total corpus” approach) shows effectively no difference between the sequences (+1%  </a:t>
            </a:r>
            <a:r>
              <a:rPr lang="en-US" i="1" dirty="0" err="1" smtClean="0"/>
              <a:t>SynPhony</a:t>
            </a:r>
            <a:r>
              <a:rPr lang="en-US" dirty="0" smtClean="0"/>
              <a:t>); however, the difference grows rapidly thereafter, peaking at +56% in favor of </a:t>
            </a:r>
            <a:r>
              <a:rPr lang="en-US" i="1" dirty="0" err="1" smtClean="0"/>
              <a:t>SynPhony</a:t>
            </a:r>
            <a:r>
              <a:rPr lang="en-US" dirty="0" smtClean="0"/>
              <a:t> at 21 graphemes</a:t>
            </a:r>
            <a:endParaRPr lang="en-US" dirty="0"/>
          </a:p>
          <a:p>
            <a:pPr lvl="1"/>
            <a:endParaRPr lang="en-US" dirty="0"/>
          </a:p>
        </p:txBody>
      </p:sp>
    </p:spTree>
    <p:extLst>
      <p:ext uri="{BB962C8B-B14F-4D97-AF65-F5344CB8AC3E}">
        <p14:creationId xmlns:p14="http://schemas.microsoft.com/office/powerpoint/2010/main" val="24446105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4800599" cy="609600"/>
          </a:xfrm>
        </p:spPr>
        <p:txBody>
          <a:bodyPr/>
          <a:lstStyle/>
          <a:p>
            <a:r>
              <a:rPr lang="en-US" dirty="0" smtClean="0"/>
              <a:t>Implications: To Discuss</a:t>
            </a:r>
            <a:endParaRPr lang="en-US" dirty="0"/>
          </a:p>
        </p:txBody>
      </p:sp>
      <p:sp>
        <p:nvSpPr>
          <p:cNvPr id="3" name="Content Placeholder 2"/>
          <p:cNvSpPr>
            <a:spLocks noGrp="1"/>
          </p:cNvSpPr>
          <p:nvPr>
            <p:ph idx="1"/>
          </p:nvPr>
        </p:nvSpPr>
        <p:spPr>
          <a:xfrm>
            <a:off x="457200" y="1524000"/>
            <a:ext cx="8077200" cy="5181600"/>
          </a:xfrm>
        </p:spPr>
        <p:txBody>
          <a:bodyPr/>
          <a:lstStyle/>
          <a:p>
            <a:r>
              <a:rPr lang="en-US" dirty="0" smtClean="0"/>
              <a:t>Do these findings suggest a particular course of action?</a:t>
            </a:r>
          </a:p>
          <a:p>
            <a:endParaRPr lang="en-US" dirty="0" smtClean="0"/>
          </a:p>
          <a:p>
            <a:r>
              <a:rPr lang="en-US" dirty="0" smtClean="0"/>
              <a:t>What further investigations, if any, might be warranted by these findings?</a:t>
            </a:r>
          </a:p>
          <a:p>
            <a:endParaRPr lang="en-US" dirty="0" smtClean="0"/>
          </a:p>
          <a:p>
            <a:r>
              <a:rPr lang="en-US" dirty="0" smtClean="0"/>
              <a:t>Other (??)</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36</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764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228600"/>
            <a:ext cx="3962400" cy="609600"/>
          </a:xfrm>
        </p:spPr>
        <p:txBody>
          <a:bodyPr/>
          <a:lstStyle/>
          <a:p>
            <a:r>
              <a:rPr lang="en-US" dirty="0" smtClean="0"/>
              <a:t>Need for the Analysis (2)</a:t>
            </a:r>
            <a:endParaRPr lang="en-US" dirty="0"/>
          </a:p>
        </p:txBody>
      </p:sp>
      <p:sp>
        <p:nvSpPr>
          <p:cNvPr id="3" name="Content Placeholder 2"/>
          <p:cNvSpPr>
            <a:spLocks noGrp="1"/>
          </p:cNvSpPr>
          <p:nvPr>
            <p:ph idx="1"/>
          </p:nvPr>
        </p:nvSpPr>
        <p:spPr>
          <a:xfrm>
            <a:off x="457200" y="1524000"/>
            <a:ext cx="8077200" cy="5181600"/>
          </a:xfrm>
        </p:spPr>
        <p:txBody>
          <a:bodyPr/>
          <a:lstStyle/>
          <a:p>
            <a:pPr marL="0" indent="0">
              <a:buNone/>
            </a:pPr>
            <a:r>
              <a:rPr lang="en-US" dirty="0" smtClean="0"/>
              <a:t>“</a:t>
            </a:r>
            <a:r>
              <a:rPr lang="en-US" dirty="0"/>
              <a:t>Further, to ensure that children develop </a:t>
            </a:r>
            <a:r>
              <a:rPr lang="en-US" dirty="0" smtClean="0"/>
              <a:t>appropriate </a:t>
            </a:r>
            <a:r>
              <a:rPr lang="en-US" dirty="0"/>
              <a:t>skills over time a four-year scope and </a:t>
            </a:r>
            <a:r>
              <a:rPr lang="en-US" dirty="0" smtClean="0"/>
              <a:t>sequence </a:t>
            </a:r>
            <a:r>
              <a:rPr lang="en-US" dirty="0"/>
              <a:t>of skills will be developed that maps out </a:t>
            </a:r>
            <a:r>
              <a:rPr lang="en-US" dirty="0" smtClean="0"/>
              <a:t>all </a:t>
            </a:r>
            <a:r>
              <a:rPr lang="en-US" dirty="0"/>
              <a:t>the skills and competencies that are expected in </a:t>
            </a:r>
            <a:r>
              <a:rPr lang="en-US" dirty="0" smtClean="0"/>
              <a:t>Standards </a:t>
            </a:r>
            <a:r>
              <a:rPr lang="en-US" dirty="0"/>
              <a:t>1-4. For the phonics strand, </a:t>
            </a:r>
            <a:r>
              <a:rPr lang="en-US" dirty="0">
                <a:solidFill>
                  <a:srgbClr val="C2113A"/>
                </a:solidFill>
              </a:rPr>
              <a:t>a </a:t>
            </a:r>
            <a:r>
              <a:rPr lang="en-US" dirty="0" smtClean="0">
                <a:solidFill>
                  <a:srgbClr val="C2113A"/>
                </a:solidFill>
              </a:rPr>
              <a:t>productive sequence </a:t>
            </a:r>
            <a:r>
              <a:rPr lang="en-US" dirty="0">
                <a:solidFill>
                  <a:srgbClr val="C2113A"/>
                </a:solidFill>
              </a:rPr>
              <a:t>of letters</a:t>
            </a:r>
            <a:r>
              <a:rPr lang="en-US" dirty="0"/>
              <a:t> will be used to </a:t>
            </a:r>
            <a:r>
              <a:rPr lang="en-US" dirty="0" smtClean="0"/>
              <a:t>ensure </a:t>
            </a:r>
            <a:r>
              <a:rPr lang="en-US" dirty="0"/>
              <a:t>that </a:t>
            </a:r>
            <a:r>
              <a:rPr lang="en-US" dirty="0" smtClean="0"/>
              <a:t>children </a:t>
            </a:r>
            <a:r>
              <a:rPr lang="en-US" dirty="0"/>
              <a:t>can begin to blend letters </a:t>
            </a:r>
            <a:r>
              <a:rPr lang="en-US" dirty="0" smtClean="0"/>
              <a:t>into </a:t>
            </a:r>
            <a:r>
              <a:rPr lang="en-US" dirty="0"/>
              <a:t>words within </a:t>
            </a:r>
            <a:r>
              <a:rPr lang="en-US" dirty="0" smtClean="0"/>
              <a:t>the </a:t>
            </a:r>
            <a:r>
              <a:rPr lang="en-US" dirty="0"/>
              <a:t>first two </a:t>
            </a:r>
            <a:r>
              <a:rPr lang="en-US" dirty="0" smtClean="0"/>
              <a:t>weeks </a:t>
            </a:r>
            <a:r>
              <a:rPr lang="en-US" dirty="0"/>
              <a:t>of </a:t>
            </a:r>
            <a:r>
              <a:rPr lang="en-US" dirty="0" smtClean="0"/>
              <a:t>beginning </a:t>
            </a:r>
            <a:r>
              <a:rPr lang="en-US" dirty="0"/>
              <a:t>reading instruction </a:t>
            </a:r>
            <a:r>
              <a:rPr lang="en-US" dirty="0" smtClean="0"/>
              <a:t>in </a:t>
            </a:r>
            <a:r>
              <a:rPr lang="en-US" dirty="0"/>
              <a:t>standard 1. </a:t>
            </a:r>
            <a:r>
              <a:rPr lang="en-US" dirty="0">
                <a:solidFill>
                  <a:srgbClr val="C2113A"/>
                </a:solidFill>
              </a:rPr>
              <a:t>The </a:t>
            </a:r>
            <a:r>
              <a:rPr lang="en-US" dirty="0" smtClean="0">
                <a:solidFill>
                  <a:srgbClr val="C2113A"/>
                </a:solidFill>
              </a:rPr>
              <a:t>mapping </a:t>
            </a:r>
            <a:r>
              <a:rPr lang="en-US" dirty="0">
                <a:solidFill>
                  <a:srgbClr val="C2113A"/>
                </a:solidFill>
              </a:rPr>
              <a:t>of letters as well </a:t>
            </a:r>
            <a:r>
              <a:rPr lang="en-US" dirty="0" smtClean="0">
                <a:solidFill>
                  <a:srgbClr val="C2113A"/>
                </a:solidFill>
              </a:rPr>
              <a:t>as other </a:t>
            </a:r>
            <a:r>
              <a:rPr lang="en-US" dirty="0">
                <a:solidFill>
                  <a:srgbClr val="C2113A"/>
                </a:solidFill>
              </a:rPr>
              <a:t>relevant </a:t>
            </a:r>
            <a:r>
              <a:rPr lang="en-US" dirty="0" smtClean="0">
                <a:solidFill>
                  <a:srgbClr val="C2113A"/>
                </a:solidFill>
              </a:rPr>
              <a:t>linguistic </a:t>
            </a:r>
            <a:r>
              <a:rPr lang="en-US" dirty="0">
                <a:solidFill>
                  <a:srgbClr val="C2113A"/>
                </a:solidFill>
              </a:rPr>
              <a:t>elements will continue until </a:t>
            </a:r>
            <a:r>
              <a:rPr lang="en-US" dirty="0" smtClean="0">
                <a:solidFill>
                  <a:srgbClr val="C2113A"/>
                </a:solidFill>
              </a:rPr>
              <a:t>all </a:t>
            </a:r>
            <a:r>
              <a:rPr lang="en-US" dirty="0">
                <a:solidFill>
                  <a:srgbClr val="C2113A"/>
                </a:solidFill>
              </a:rPr>
              <a:t>have </a:t>
            </a:r>
            <a:r>
              <a:rPr lang="en-US" dirty="0" smtClean="0">
                <a:solidFill>
                  <a:srgbClr val="C2113A"/>
                </a:solidFill>
              </a:rPr>
              <a:t>been </a:t>
            </a:r>
            <a:r>
              <a:rPr lang="en-US" dirty="0">
                <a:solidFill>
                  <a:srgbClr val="C2113A"/>
                </a:solidFill>
              </a:rPr>
              <a:t>included.</a:t>
            </a:r>
          </a:p>
          <a:p>
            <a:pPr marL="0" indent="0">
              <a:buNone/>
            </a:pPr>
            <a:r>
              <a:rPr lang="en-US" dirty="0" smtClean="0"/>
              <a:t>	</a:t>
            </a:r>
            <a:r>
              <a:rPr lang="en-US" sz="2000" i="1" dirty="0" smtClean="0"/>
              <a:t>Malawi National Reading Strategy (2014-2019)</a:t>
            </a:r>
            <a:r>
              <a:rPr lang="en-US" sz="2000" dirty="0" smtClean="0"/>
              <a:t>, p. 17</a:t>
            </a:r>
          </a:p>
          <a:p>
            <a:pPr marL="0" indent="0">
              <a:buNone/>
            </a:pPr>
            <a:r>
              <a:rPr lang="en-US" sz="2000" dirty="0" smtClean="0"/>
              <a:t>		– Ministry of Education, Science, and Technology</a:t>
            </a:r>
            <a:endParaRPr lang="en-US" sz="2000" kern="1200" dirty="0"/>
          </a:p>
          <a:p>
            <a:pPr marL="457200" indent="-457200">
              <a:buFont typeface="+mj-lt"/>
              <a:buAutoNum type="arabicPeriod"/>
            </a:pPr>
            <a:endParaRPr lang="en-US" dirty="0"/>
          </a:p>
          <a:p>
            <a:pPr>
              <a:buFontTx/>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4</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604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228600"/>
            <a:ext cx="3962400" cy="609600"/>
          </a:xfrm>
        </p:spPr>
        <p:txBody>
          <a:bodyPr/>
          <a:lstStyle/>
          <a:p>
            <a:r>
              <a:rPr lang="en-US" dirty="0" smtClean="0"/>
              <a:t>Need for the Analysis (3)</a:t>
            </a:r>
            <a:endParaRPr lang="en-US" dirty="0"/>
          </a:p>
        </p:txBody>
      </p:sp>
      <p:sp>
        <p:nvSpPr>
          <p:cNvPr id="3" name="Content Placeholder 2"/>
          <p:cNvSpPr>
            <a:spLocks noGrp="1"/>
          </p:cNvSpPr>
          <p:nvPr>
            <p:ph idx="1"/>
          </p:nvPr>
        </p:nvSpPr>
        <p:spPr>
          <a:xfrm>
            <a:off x="457200" y="1524000"/>
            <a:ext cx="8077200" cy="5181600"/>
          </a:xfrm>
        </p:spPr>
        <p:txBody>
          <a:bodyPr/>
          <a:lstStyle/>
          <a:p>
            <a:pPr marL="0" indent="0">
              <a:buNone/>
            </a:pPr>
            <a:r>
              <a:rPr lang="en-US" dirty="0" smtClean="0"/>
              <a:t>“Furthermore</a:t>
            </a:r>
            <a:r>
              <a:rPr lang="en-US" dirty="0"/>
              <a:t>, there is no agreed upon order in </a:t>
            </a:r>
            <a:r>
              <a:rPr lang="en-US" dirty="0" smtClean="0"/>
              <a:t>	which </a:t>
            </a:r>
            <a:r>
              <a:rPr lang="en-US" dirty="0"/>
              <a:t>to introduce the letter-sound relationships. It </a:t>
            </a:r>
            <a:r>
              <a:rPr lang="en-US" dirty="0" smtClean="0"/>
              <a:t>is </a:t>
            </a:r>
            <a:r>
              <a:rPr lang="en-US" dirty="0"/>
              <a:t>generally agreed, however, that </a:t>
            </a:r>
            <a:r>
              <a:rPr lang="en-US" dirty="0">
                <a:solidFill>
                  <a:srgbClr val="C2113A"/>
                </a:solidFill>
              </a:rPr>
              <a:t>the earliest </a:t>
            </a:r>
            <a:r>
              <a:rPr lang="en-US" dirty="0" smtClean="0">
                <a:solidFill>
                  <a:srgbClr val="C2113A"/>
                </a:solidFill>
              </a:rPr>
              <a:t>relationships </a:t>
            </a:r>
            <a:r>
              <a:rPr lang="en-US" dirty="0">
                <a:solidFill>
                  <a:srgbClr val="C2113A"/>
                </a:solidFill>
              </a:rPr>
              <a:t>introduced should be those that </a:t>
            </a:r>
            <a:r>
              <a:rPr lang="en-US" dirty="0" smtClean="0">
                <a:solidFill>
                  <a:srgbClr val="C2113A"/>
                </a:solidFill>
              </a:rPr>
              <a:t>enable </a:t>
            </a:r>
            <a:r>
              <a:rPr lang="en-US" dirty="0">
                <a:solidFill>
                  <a:srgbClr val="C2113A"/>
                </a:solidFill>
              </a:rPr>
              <a:t>children to begin reading words as soon </a:t>
            </a:r>
            <a:r>
              <a:rPr lang="en-US" dirty="0" smtClean="0">
                <a:solidFill>
                  <a:srgbClr val="C2113A"/>
                </a:solidFill>
              </a:rPr>
              <a:t>as possible</a:t>
            </a:r>
            <a:r>
              <a:rPr lang="en-US" dirty="0">
                <a:solidFill>
                  <a:srgbClr val="C2113A"/>
                </a:solidFill>
              </a:rPr>
              <a:t>. </a:t>
            </a:r>
            <a:r>
              <a:rPr lang="en-US" dirty="0"/>
              <a:t>That is, the relationships chosen </a:t>
            </a:r>
            <a:r>
              <a:rPr lang="en-US" dirty="0" smtClean="0"/>
              <a:t>should have </a:t>
            </a:r>
            <a:r>
              <a:rPr lang="en-US" dirty="0"/>
              <a:t>high utility</a:t>
            </a:r>
            <a:r>
              <a:rPr lang="en-US" dirty="0" smtClean="0"/>
              <a:t>.”</a:t>
            </a:r>
            <a:endParaRPr lang="en-US" dirty="0"/>
          </a:p>
          <a:p>
            <a:pPr marL="0" indent="0">
              <a:buNone/>
            </a:pPr>
            <a:r>
              <a:rPr lang="en-US" dirty="0" smtClean="0"/>
              <a:t>	</a:t>
            </a:r>
            <a:r>
              <a:rPr lang="en-US" i="1" dirty="0" smtClean="0">
                <a:hlinkClick r:id="rId3"/>
              </a:rPr>
              <a:t>The </a:t>
            </a:r>
            <a:r>
              <a:rPr lang="en-US" i="1" dirty="0">
                <a:hlinkClick r:id="rId3"/>
              </a:rPr>
              <a:t>Alphabetic Principle</a:t>
            </a:r>
            <a:r>
              <a:rPr lang="en-US" dirty="0"/>
              <a:t> </a:t>
            </a:r>
            <a:endParaRPr lang="en-US" dirty="0" smtClean="0"/>
          </a:p>
          <a:p>
            <a:pPr marL="0" indent="0">
              <a:buNone/>
            </a:pPr>
            <a:r>
              <a:rPr lang="en-US" dirty="0"/>
              <a:t>	</a:t>
            </a:r>
            <a:r>
              <a:rPr lang="en-US" dirty="0" smtClean="0"/>
              <a:t>	–Texas </a:t>
            </a:r>
            <a:r>
              <a:rPr lang="en-US" dirty="0"/>
              <a:t>Education </a:t>
            </a:r>
            <a:r>
              <a:rPr lang="en-US" dirty="0" smtClean="0"/>
              <a:t>Agency</a:t>
            </a:r>
            <a:endParaRPr lang="en-US" kern="1200" dirty="0"/>
          </a:p>
          <a:p>
            <a:pPr marL="457200" indent="-457200">
              <a:buFont typeface="+mj-lt"/>
              <a:buAutoNum type="arabicPeriod"/>
            </a:pPr>
            <a:endParaRPr lang="en-US" dirty="0"/>
          </a:p>
          <a:p>
            <a:pPr>
              <a:buFontTx/>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5</a:t>
            </a:fld>
            <a:endParaRPr lang="en-US" dirty="0"/>
          </a:p>
        </p:txBody>
      </p:sp>
      <p:pic>
        <p:nvPicPr>
          <p:cNvPr id="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3656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228600"/>
            <a:ext cx="3962400" cy="609600"/>
          </a:xfrm>
        </p:spPr>
        <p:txBody>
          <a:bodyPr/>
          <a:lstStyle/>
          <a:p>
            <a:r>
              <a:rPr lang="en-US" dirty="0" smtClean="0"/>
              <a:t>Need for the Analysis (4)</a:t>
            </a:r>
            <a:endParaRPr lang="en-US" dirty="0"/>
          </a:p>
        </p:txBody>
      </p:sp>
      <p:sp>
        <p:nvSpPr>
          <p:cNvPr id="3" name="Content Placeholder 2"/>
          <p:cNvSpPr>
            <a:spLocks noGrp="1"/>
          </p:cNvSpPr>
          <p:nvPr>
            <p:ph idx="1"/>
          </p:nvPr>
        </p:nvSpPr>
        <p:spPr>
          <a:xfrm>
            <a:off x="457200" y="1524000"/>
            <a:ext cx="8077200" cy="5181600"/>
          </a:xfrm>
        </p:spPr>
        <p:txBody>
          <a:bodyPr/>
          <a:lstStyle/>
          <a:p>
            <a:r>
              <a:rPr lang="en-US" dirty="0" smtClean="0"/>
              <a:t>TLMs in Malawi include at least 3 </a:t>
            </a:r>
            <a:r>
              <a:rPr lang="en-US" dirty="0" smtClean="0"/>
              <a:t>approaches:</a:t>
            </a:r>
          </a:p>
          <a:p>
            <a:pPr marL="457200" lvl="1" indent="0">
              <a:buNone/>
            </a:pPr>
            <a:endParaRPr lang="en-US" dirty="0" smtClean="0"/>
          </a:p>
          <a:p>
            <a:pPr marL="57150" indent="0">
              <a:buNone/>
            </a:pPr>
            <a:r>
              <a:rPr lang="en-US" dirty="0" smtClean="0"/>
              <a:t>Alphabetical:</a:t>
            </a:r>
          </a:p>
          <a:p>
            <a:pPr marL="457200" lvl="1" indent="0">
              <a:buNone/>
            </a:pPr>
            <a:endParaRPr lang="en-US" dirty="0" smtClean="0"/>
          </a:p>
          <a:p>
            <a:pPr marL="457200" lvl="1" indent="0">
              <a:buNone/>
            </a:pPr>
            <a:endParaRPr lang="en-US" dirty="0" smtClean="0"/>
          </a:p>
          <a:p>
            <a:pPr marL="57150" indent="0">
              <a:buNone/>
            </a:pPr>
            <a:r>
              <a:rPr lang="en-US" dirty="0" smtClean="0"/>
              <a:t>“NPC”: </a:t>
            </a:r>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57150" indent="0">
              <a:buNone/>
            </a:pPr>
            <a:r>
              <a:rPr lang="en-US" dirty="0" smtClean="0"/>
              <a:t>“</a:t>
            </a:r>
            <a:r>
              <a:rPr lang="en-US" i="1" dirty="0" err="1" smtClean="0"/>
              <a:t>Anikumeto</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6</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670424903"/>
              </p:ext>
            </p:extLst>
          </p:nvPr>
        </p:nvGraphicFramePr>
        <p:xfrm>
          <a:off x="2514600" y="2483117"/>
          <a:ext cx="4876799" cy="283845"/>
        </p:xfrm>
        <a:graphic>
          <a:graphicData uri="http://schemas.openxmlformats.org/drawingml/2006/table">
            <a:tbl>
              <a:tblPr>
                <a:tableStyleId>{5C22544A-7EE6-4342-B048-85BDC9FD1C3A}</a:tableStyleId>
              </a:tblPr>
              <a:tblGrid>
                <a:gridCol w="4876799"/>
              </a:tblGrid>
              <a:tr h="161925">
                <a:tc>
                  <a:txBody>
                    <a:bodyPr/>
                    <a:lstStyle/>
                    <a:p>
                      <a:pPr algn="l" fontAlgn="b"/>
                      <a:r>
                        <a:rPr lang="pt-BR" sz="1800" b="1" u="none" strike="noStrike" dirty="0" smtClean="0">
                          <a:solidFill>
                            <a:schemeClr val="bg1"/>
                          </a:solidFill>
                          <a:effectLst/>
                        </a:rPr>
                        <a:t>  a </a:t>
                      </a:r>
                      <a:r>
                        <a:rPr lang="pt-BR" sz="1800" b="1" u="none" strike="noStrike" dirty="0">
                          <a:solidFill>
                            <a:schemeClr val="bg1"/>
                          </a:solidFill>
                          <a:effectLst/>
                        </a:rPr>
                        <a:t>b ch d e f g h i j k l m n o p r s t u v w y </a:t>
                      </a:r>
                      <a:r>
                        <a:rPr lang="pt-BR" sz="1800" b="1" u="none" strike="noStrike" dirty="0" smtClean="0">
                          <a:solidFill>
                            <a:schemeClr val="bg1"/>
                          </a:solidFill>
                          <a:effectLst/>
                        </a:rPr>
                        <a:t>z  </a:t>
                      </a:r>
                      <a:endParaRPr lang="pt-BR" sz="1800" b="1" i="0" u="none" strike="noStrike" dirty="0">
                        <a:solidFill>
                          <a:schemeClr val="bg1"/>
                        </a:solidFill>
                        <a:effectLst/>
                        <a:latin typeface="Arial" panose="020B0604020202020204" pitchFamily="34" charset="0"/>
                      </a:endParaRPr>
                    </a:p>
                  </a:txBody>
                  <a:tcPr marL="9525" marR="9525" marT="9525" marB="0" anchor="b">
                    <a:solidFill>
                      <a:srgbClr val="002A6C"/>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9015133"/>
              </p:ext>
            </p:extLst>
          </p:nvPr>
        </p:nvGraphicFramePr>
        <p:xfrm>
          <a:off x="2514600" y="3026619"/>
          <a:ext cx="5638800" cy="1664970"/>
        </p:xfrm>
        <a:graphic>
          <a:graphicData uri="http://schemas.openxmlformats.org/drawingml/2006/table">
            <a:tbl>
              <a:tblPr>
                <a:tableStyleId>{5C22544A-7EE6-4342-B048-85BDC9FD1C3A}</a:tableStyleId>
              </a:tblPr>
              <a:tblGrid>
                <a:gridCol w="838200"/>
                <a:gridCol w="4267200"/>
                <a:gridCol w="533400"/>
              </a:tblGrid>
              <a:tr h="161925">
                <a:tc>
                  <a:txBody>
                    <a:bodyPr/>
                    <a:lstStyle/>
                    <a:p>
                      <a:pPr algn="l" fontAlgn="b"/>
                      <a:r>
                        <a:rPr lang="pt-BR" sz="1800" b="1" i="0" u="none" strike="noStrike" dirty="0" smtClean="0">
                          <a:solidFill>
                            <a:schemeClr val="tx1"/>
                          </a:solidFill>
                          <a:effectLst/>
                          <a:latin typeface="Arial" panose="020B0604020202020204" pitchFamily="34" charset="0"/>
                        </a:rPr>
                        <a:t> Std 1:</a:t>
                      </a:r>
                      <a:endParaRPr lang="pt-BR" sz="1800" b="1" i="0" u="none" strike="noStrike" dirty="0">
                        <a:solidFill>
                          <a:schemeClr val="tx1"/>
                        </a:solidFill>
                        <a:effectLst/>
                        <a:latin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9DBFE5"/>
                    </a:solidFill>
                  </a:tcPr>
                </a:tc>
                <a:tc>
                  <a:txBody>
                    <a:bodyPr/>
                    <a:lstStyle/>
                    <a:p>
                      <a:pPr algn="l" fontAlgn="b"/>
                      <a:r>
                        <a:rPr lang="pt-BR" sz="1800" b="1" u="none" strike="noStrike" dirty="0" smtClean="0">
                          <a:solidFill>
                            <a:schemeClr val="bg1"/>
                          </a:solidFill>
                          <a:effectLst/>
                        </a:rPr>
                        <a:t>  a </a:t>
                      </a:r>
                      <a:r>
                        <a:rPr lang="pt-BR" sz="1800" b="1" u="none" strike="noStrike" dirty="0">
                          <a:solidFill>
                            <a:schemeClr val="bg1"/>
                          </a:solidFill>
                          <a:effectLst/>
                        </a:rPr>
                        <a:t>e i o </a:t>
                      </a:r>
                      <a:r>
                        <a:rPr lang="pt-BR" sz="1800" b="1" u="none" strike="noStrike" dirty="0" smtClean="0">
                          <a:solidFill>
                            <a:schemeClr val="bg1"/>
                          </a:solidFill>
                          <a:effectLst/>
                        </a:rPr>
                        <a:t>u</a:t>
                      </a:r>
                      <a:r>
                        <a:rPr lang="en-US" sz="1800" b="1" u="none" strike="noStrike" dirty="0" smtClean="0">
                          <a:solidFill>
                            <a:schemeClr val="bg1"/>
                          </a:solidFill>
                          <a:effectLst/>
                        </a:rPr>
                        <a:t> b d f g h j k l m n p r s t v w y </a:t>
                      </a:r>
                    </a:p>
                    <a:p>
                      <a:pPr algn="l" fontAlgn="b"/>
                      <a:r>
                        <a:rPr lang="en-US" sz="1800" b="1" u="none" strike="noStrike" dirty="0" smtClean="0">
                          <a:solidFill>
                            <a:schemeClr val="bg1"/>
                          </a:solidFill>
                          <a:effectLst/>
                        </a:rPr>
                        <a:t>  z </a:t>
                      </a:r>
                      <a:r>
                        <a:rPr lang="en-US" sz="1800" b="1" u="none" strike="noStrike" dirty="0" err="1" smtClean="0">
                          <a:solidFill>
                            <a:schemeClr val="bg1"/>
                          </a:solidFill>
                          <a:effectLst/>
                        </a:rPr>
                        <a:t>ch</a:t>
                      </a:r>
                      <a:r>
                        <a:rPr lang="en-US" sz="1800" b="1" u="none" strike="noStrike" dirty="0" smtClean="0">
                          <a:solidFill>
                            <a:schemeClr val="bg1"/>
                          </a:solidFill>
                          <a:effectLst/>
                        </a:rPr>
                        <a:t> </a:t>
                      </a:r>
                      <a:r>
                        <a:rPr lang="en-US" sz="1800" b="1" u="none" strike="noStrike" dirty="0" err="1" smtClean="0">
                          <a:solidFill>
                            <a:schemeClr val="bg1"/>
                          </a:solidFill>
                          <a:effectLst/>
                        </a:rPr>
                        <a:t>bw</a:t>
                      </a:r>
                      <a:r>
                        <a:rPr lang="en-US" sz="1800" b="1" u="none" strike="noStrike" dirty="0" smtClean="0">
                          <a:solidFill>
                            <a:schemeClr val="bg1"/>
                          </a:solidFill>
                          <a:effectLst/>
                        </a:rPr>
                        <a:t> </a:t>
                      </a:r>
                      <a:r>
                        <a:rPr lang="en-US" sz="1800" b="1" u="none" strike="noStrike" dirty="0" err="1" smtClean="0">
                          <a:solidFill>
                            <a:schemeClr val="bg1"/>
                          </a:solidFill>
                          <a:effectLst/>
                        </a:rPr>
                        <a:t>dw</a:t>
                      </a:r>
                      <a:r>
                        <a:rPr lang="en-US" sz="1800" b="1" u="none" strike="noStrike" dirty="0" smtClean="0">
                          <a:solidFill>
                            <a:schemeClr val="bg1"/>
                          </a:solidFill>
                          <a:effectLst/>
                        </a:rPr>
                        <a:t> </a:t>
                      </a:r>
                      <a:r>
                        <a:rPr lang="en-US" sz="1800" b="1" u="none" strike="noStrike" dirty="0" err="1" smtClean="0">
                          <a:solidFill>
                            <a:schemeClr val="bg1"/>
                          </a:solidFill>
                          <a:effectLst/>
                        </a:rPr>
                        <a:t>dy</a:t>
                      </a:r>
                      <a:r>
                        <a:rPr lang="en-US" sz="1800" b="1" u="none" strike="noStrike" dirty="0" smtClean="0">
                          <a:solidFill>
                            <a:schemeClr val="bg1"/>
                          </a:solidFill>
                          <a:effectLst/>
                        </a:rPr>
                        <a:t> </a:t>
                      </a:r>
                      <a:r>
                        <a:rPr lang="en-US" sz="1800" b="1" u="none" strike="noStrike" dirty="0" err="1" smtClean="0">
                          <a:solidFill>
                            <a:schemeClr val="bg1"/>
                          </a:solidFill>
                          <a:effectLst/>
                        </a:rPr>
                        <a:t>dz</a:t>
                      </a:r>
                      <a:r>
                        <a:rPr lang="en-US" sz="1800" b="1" u="none" strike="noStrike" dirty="0" smtClean="0">
                          <a:solidFill>
                            <a:schemeClr val="bg1"/>
                          </a:solidFill>
                          <a:effectLst/>
                        </a:rPr>
                        <a:t> </a:t>
                      </a:r>
                      <a:r>
                        <a:rPr lang="en-US" sz="1800" b="1" u="none" strike="noStrike" dirty="0" err="1" smtClean="0">
                          <a:solidFill>
                            <a:schemeClr val="bg1"/>
                          </a:solidFill>
                          <a:effectLst/>
                        </a:rPr>
                        <a:t>gw</a:t>
                      </a:r>
                      <a:r>
                        <a:rPr lang="en-US" sz="1800" b="1" u="none" strike="noStrike" dirty="0" smtClean="0">
                          <a:solidFill>
                            <a:schemeClr val="bg1"/>
                          </a:solidFill>
                          <a:effectLst/>
                        </a:rPr>
                        <a:t> </a:t>
                      </a:r>
                      <a:r>
                        <a:rPr lang="en-US" sz="1800" b="1" u="none" strike="noStrike" dirty="0" err="1" smtClean="0">
                          <a:solidFill>
                            <a:schemeClr val="bg1"/>
                          </a:solidFill>
                          <a:effectLst/>
                        </a:rPr>
                        <a:t>kh</a:t>
                      </a:r>
                      <a:endParaRPr lang="pt-BR" sz="18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A6C"/>
                    </a:solidFill>
                  </a:tcPr>
                </a:tc>
                <a:tc>
                  <a:txBody>
                    <a:bodyPr/>
                    <a:lstStyle/>
                    <a:p>
                      <a:pPr algn="l" fontAlgn="b"/>
                      <a:r>
                        <a:rPr lang="pt-BR" sz="1800" b="1" i="0" u="none" strike="noStrike" dirty="0" smtClean="0">
                          <a:solidFill>
                            <a:schemeClr val="tx1"/>
                          </a:solidFill>
                          <a:effectLst/>
                          <a:latin typeface="Arial" panose="020B0604020202020204" pitchFamily="34" charset="0"/>
                        </a:rPr>
                        <a:t> (30)</a:t>
                      </a:r>
                      <a:endParaRPr lang="pt-BR" sz="1800" b="1"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solidFill>
                  </a:tcPr>
                </a:tc>
              </a:tr>
              <a:tr h="16192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pt-BR" sz="1800" b="1" i="0" u="none" strike="noStrike" dirty="0" smtClean="0">
                          <a:solidFill>
                            <a:schemeClr val="tx1"/>
                          </a:solidFill>
                          <a:effectLst/>
                          <a:latin typeface="Arial" panose="020B0604020202020204" pitchFamily="34" charset="0"/>
                        </a:rPr>
                        <a:t> Std 2:</a:t>
                      </a: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DBFE5"/>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1" u="none" strike="noStrike" dirty="0" smtClean="0">
                          <a:solidFill>
                            <a:schemeClr val="bg1"/>
                          </a:solidFill>
                          <a:effectLst/>
                        </a:rPr>
                        <a:t>  kw </a:t>
                      </a:r>
                      <a:r>
                        <a:rPr lang="en-US" sz="1800" b="1" u="none" strike="noStrike" dirty="0" err="1" smtClean="0">
                          <a:solidFill>
                            <a:schemeClr val="bg1"/>
                          </a:solidFill>
                          <a:effectLst/>
                        </a:rPr>
                        <a:t>mb</a:t>
                      </a:r>
                      <a:r>
                        <a:rPr lang="en-US" sz="1800" b="1" u="none" strike="noStrike" dirty="0" smtClean="0">
                          <a:solidFill>
                            <a:schemeClr val="bg1"/>
                          </a:solidFill>
                          <a:effectLst/>
                        </a:rPr>
                        <a:t> mf mg </a:t>
                      </a:r>
                      <a:r>
                        <a:rPr lang="en-US" sz="1800" b="1" u="none" strike="noStrike" dirty="0" err="1" smtClean="0">
                          <a:solidFill>
                            <a:schemeClr val="bg1"/>
                          </a:solidFill>
                          <a:effectLst/>
                        </a:rPr>
                        <a:t>mk</a:t>
                      </a:r>
                      <a:r>
                        <a:rPr lang="en-US" sz="1800" b="1" u="none" strike="noStrike" dirty="0" smtClean="0">
                          <a:solidFill>
                            <a:schemeClr val="bg1"/>
                          </a:solidFill>
                          <a:effectLst/>
                        </a:rPr>
                        <a:t> ml </a:t>
                      </a:r>
                      <a:r>
                        <a:rPr lang="en-US" sz="1800" b="1" u="none" strike="noStrike" dirty="0" err="1" smtClean="0">
                          <a:solidFill>
                            <a:schemeClr val="bg1"/>
                          </a:solidFill>
                          <a:effectLst/>
                        </a:rPr>
                        <a:t>mp</a:t>
                      </a:r>
                      <a:r>
                        <a:rPr lang="en-US" sz="1800" b="1" u="none" strike="noStrike" baseline="0" dirty="0" smtClean="0">
                          <a:solidFill>
                            <a:schemeClr val="bg1"/>
                          </a:solidFill>
                          <a:effectLst/>
                        </a:rPr>
                        <a:t> </a:t>
                      </a:r>
                      <a:r>
                        <a:rPr lang="en-US" sz="1800" b="1" u="none" strike="noStrike" dirty="0" err="1" smtClean="0">
                          <a:solidFill>
                            <a:schemeClr val="bg1"/>
                          </a:solidFill>
                          <a:effectLst/>
                        </a:rPr>
                        <a:t>ms</a:t>
                      </a:r>
                      <a:r>
                        <a:rPr lang="en-US" sz="1800" b="1" u="none" strike="noStrike" dirty="0" smtClean="0">
                          <a:solidFill>
                            <a:schemeClr val="bg1"/>
                          </a:solidFill>
                          <a:effectLst/>
                        </a:rPr>
                        <a:t> </a:t>
                      </a:r>
                      <a:r>
                        <a:rPr lang="en-US" sz="1800" b="1" u="none" strike="noStrike" dirty="0" err="1" smtClean="0">
                          <a:solidFill>
                            <a:schemeClr val="bg1"/>
                          </a:solidFill>
                          <a:effectLst/>
                        </a:rPr>
                        <a:t>mt</a:t>
                      </a:r>
                      <a:r>
                        <a:rPr lang="en-US" sz="1800" b="1" u="none" strike="noStrike" dirty="0" smtClean="0">
                          <a:solidFill>
                            <a:schemeClr val="bg1"/>
                          </a:solidFill>
                          <a:effectLst/>
                        </a:rPr>
                        <a:t> mv </a:t>
                      </a:r>
                    </a:p>
                    <a:p>
                      <a:pPr marL="0" marR="0" indent="0" algn="l" defTabSz="914400" rtl="0" eaLnBrk="1" fontAlgn="b" latinLnBrk="0" hangingPunct="1">
                        <a:lnSpc>
                          <a:spcPct val="100000"/>
                        </a:lnSpc>
                        <a:spcBef>
                          <a:spcPts val="0"/>
                        </a:spcBef>
                        <a:spcAft>
                          <a:spcPts val="0"/>
                        </a:spcAft>
                        <a:buClrTx/>
                        <a:buSzTx/>
                        <a:buFontTx/>
                        <a:buNone/>
                        <a:tabLst/>
                        <a:defRPr/>
                      </a:pPr>
                      <a:r>
                        <a:rPr lang="en-US" sz="1800" b="1" u="none" strike="noStrike" dirty="0" smtClean="0">
                          <a:solidFill>
                            <a:schemeClr val="bg1"/>
                          </a:solidFill>
                          <a:effectLst/>
                        </a:rPr>
                        <a:t>  mw </a:t>
                      </a:r>
                      <a:r>
                        <a:rPr lang="en-US" sz="1800" b="1" u="none" strike="noStrike" dirty="0" err="1" smtClean="0">
                          <a:solidFill>
                            <a:schemeClr val="bg1"/>
                          </a:solidFill>
                          <a:effectLst/>
                        </a:rPr>
                        <a:t>mz</a:t>
                      </a:r>
                      <a:r>
                        <a:rPr lang="en-US" sz="1800" b="1" u="none" strike="noStrike" baseline="0" dirty="0" smtClean="0">
                          <a:solidFill>
                            <a:schemeClr val="bg1"/>
                          </a:solidFill>
                          <a:effectLst/>
                        </a:rPr>
                        <a:t> </a:t>
                      </a:r>
                      <a:r>
                        <a:rPr lang="en-US" sz="1800" b="1" u="none" strike="noStrike" dirty="0" err="1" smtClean="0">
                          <a:solidFill>
                            <a:schemeClr val="bg1"/>
                          </a:solidFill>
                          <a:effectLst/>
                        </a:rPr>
                        <a:t>nd</a:t>
                      </a:r>
                      <a:r>
                        <a:rPr lang="en-US" sz="1800" b="1" u="none" strike="noStrike" dirty="0" smtClean="0">
                          <a:solidFill>
                            <a:schemeClr val="bg1"/>
                          </a:solidFill>
                          <a:effectLst/>
                        </a:rPr>
                        <a:t> ng </a:t>
                      </a:r>
                      <a:r>
                        <a:rPr lang="en-US" sz="1800" b="1" u="none" strike="noStrike" dirty="0" err="1" smtClean="0">
                          <a:solidFill>
                            <a:schemeClr val="bg1"/>
                          </a:solidFill>
                          <a:effectLst/>
                        </a:rPr>
                        <a:t>ng</a:t>
                      </a:r>
                      <a:r>
                        <a:rPr lang="en-US" sz="1800" b="1" u="none" strike="noStrike" dirty="0" smtClean="0">
                          <a:solidFill>
                            <a:schemeClr val="bg1"/>
                          </a:solidFill>
                          <a:effectLst/>
                        </a:rPr>
                        <a:t>’ </a:t>
                      </a:r>
                      <a:r>
                        <a:rPr lang="en-US" sz="1800" b="1" u="none" strike="noStrike" dirty="0" err="1" smtClean="0">
                          <a:solidFill>
                            <a:schemeClr val="bg1"/>
                          </a:solidFill>
                          <a:effectLst/>
                        </a:rPr>
                        <a:t>nj</a:t>
                      </a:r>
                      <a:r>
                        <a:rPr lang="en-US" sz="1800" b="1" u="none" strike="noStrike" dirty="0" smtClean="0">
                          <a:solidFill>
                            <a:schemeClr val="bg1"/>
                          </a:solidFill>
                          <a:effectLst/>
                        </a:rPr>
                        <a:t> ns </a:t>
                      </a:r>
                      <a:r>
                        <a:rPr lang="en-US" sz="1800" b="1" u="none" strike="noStrike" dirty="0" err="1" smtClean="0">
                          <a:solidFill>
                            <a:schemeClr val="bg1"/>
                          </a:solidFill>
                          <a:effectLst/>
                        </a:rPr>
                        <a:t>ny</a:t>
                      </a:r>
                      <a:r>
                        <a:rPr lang="en-US" sz="1800" b="1" u="none" strike="noStrike" dirty="0" smtClean="0">
                          <a:solidFill>
                            <a:schemeClr val="bg1"/>
                          </a:solidFill>
                          <a:effectLst/>
                        </a:rPr>
                        <a:t> </a:t>
                      </a:r>
                      <a:r>
                        <a:rPr lang="en-US" sz="1800" b="1" u="none" strike="noStrike" dirty="0" err="1" smtClean="0">
                          <a:solidFill>
                            <a:schemeClr val="bg1"/>
                          </a:solidFill>
                          <a:effectLst/>
                        </a:rPr>
                        <a:t>nz</a:t>
                      </a:r>
                      <a:r>
                        <a:rPr lang="en-US" sz="1800" b="1" u="none" strike="noStrike" dirty="0" smtClean="0">
                          <a:solidFill>
                            <a:schemeClr val="bg1"/>
                          </a:solidFill>
                          <a:effectLst/>
                        </a:rPr>
                        <a:t> </a:t>
                      </a:r>
                      <a:r>
                        <a:rPr lang="en-US" sz="1800" b="1" u="none" strike="noStrike" dirty="0" err="1" smtClean="0">
                          <a:solidFill>
                            <a:schemeClr val="bg1"/>
                          </a:solidFill>
                          <a:effectLst/>
                        </a:rPr>
                        <a:t>ph</a:t>
                      </a:r>
                      <a:r>
                        <a:rPr lang="en-US" sz="1800" b="1" u="none" strike="noStrike" dirty="0" smtClean="0">
                          <a:solidFill>
                            <a:schemeClr val="bg1"/>
                          </a:solidFill>
                          <a:effectLst/>
                        </a:rPr>
                        <a:t> </a:t>
                      </a:r>
                      <a:r>
                        <a:rPr lang="en-US" sz="1800" b="1" u="none" strike="noStrike" dirty="0" err="1" smtClean="0">
                          <a:solidFill>
                            <a:schemeClr val="bg1"/>
                          </a:solidFill>
                          <a:effectLst/>
                        </a:rPr>
                        <a:t>ps</a:t>
                      </a:r>
                      <a:r>
                        <a:rPr lang="en-US" sz="1800" b="1" u="none" strike="noStrike" dirty="0" smtClean="0">
                          <a:solidFill>
                            <a:schemeClr val="bg1"/>
                          </a:solidFill>
                          <a:effectLst/>
                        </a:rPr>
                        <a:t> </a:t>
                      </a:r>
                    </a:p>
                    <a:p>
                      <a:pPr marL="0" marR="0" indent="0" algn="l" defTabSz="914400" rtl="0" eaLnBrk="1" fontAlgn="b" latinLnBrk="0" hangingPunct="1">
                        <a:lnSpc>
                          <a:spcPct val="100000"/>
                        </a:lnSpc>
                        <a:spcBef>
                          <a:spcPts val="0"/>
                        </a:spcBef>
                        <a:spcAft>
                          <a:spcPts val="0"/>
                        </a:spcAft>
                        <a:buClrTx/>
                        <a:buSzTx/>
                        <a:buFontTx/>
                        <a:buNone/>
                        <a:tabLst/>
                        <a:defRPr/>
                      </a:pPr>
                      <a:r>
                        <a:rPr lang="en-US" sz="1800" b="1" u="none" strike="noStrike" dirty="0" smtClean="0">
                          <a:solidFill>
                            <a:schemeClr val="bg1"/>
                          </a:solidFill>
                          <a:effectLst/>
                        </a:rPr>
                        <a:t>  pw</a:t>
                      </a:r>
                      <a:r>
                        <a:rPr lang="en-US" sz="1800" b="1" u="none" strike="noStrike" baseline="0" dirty="0" smtClean="0">
                          <a:solidFill>
                            <a:schemeClr val="bg1"/>
                          </a:solidFill>
                          <a:effectLst/>
                        </a:rPr>
                        <a:t> </a:t>
                      </a:r>
                      <a:r>
                        <a:rPr lang="en-US" sz="1800" b="1" u="none" strike="noStrike" dirty="0" err="1" smtClean="0">
                          <a:solidFill>
                            <a:schemeClr val="bg1"/>
                          </a:solidFill>
                          <a:effectLst/>
                        </a:rPr>
                        <a:t>sh</a:t>
                      </a:r>
                      <a:r>
                        <a:rPr lang="en-US" sz="1800" b="1" u="none" strike="noStrike" dirty="0" smtClean="0">
                          <a:solidFill>
                            <a:schemeClr val="bg1"/>
                          </a:solidFill>
                          <a:effectLst/>
                        </a:rPr>
                        <a:t> </a:t>
                      </a:r>
                      <a:r>
                        <a:rPr lang="en-US" sz="1800" b="1" u="none" strike="noStrike" dirty="0" err="1" smtClean="0">
                          <a:solidFill>
                            <a:schemeClr val="bg1"/>
                          </a:solidFill>
                          <a:effectLst/>
                        </a:rPr>
                        <a:t>sw</a:t>
                      </a:r>
                      <a:r>
                        <a:rPr lang="en-US" sz="1800" b="1" u="none" strike="noStrike" dirty="0" smtClean="0">
                          <a:solidFill>
                            <a:schemeClr val="bg1"/>
                          </a:solidFill>
                          <a:effectLst/>
                        </a:rPr>
                        <a:t> </a:t>
                      </a:r>
                      <a:r>
                        <a:rPr lang="en-US" sz="1800" b="1" u="none" strike="noStrike" dirty="0" err="1" smtClean="0">
                          <a:solidFill>
                            <a:schemeClr val="bg1"/>
                          </a:solidFill>
                          <a:effectLst/>
                        </a:rPr>
                        <a:t>th</a:t>
                      </a:r>
                      <a:r>
                        <a:rPr lang="en-US" sz="1800" b="1" u="none" strike="noStrike" dirty="0" smtClean="0">
                          <a:solidFill>
                            <a:schemeClr val="bg1"/>
                          </a:solidFill>
                          <a:effectLst/>
                        </a:rPr>
                        <a:t> </a:t>
                      </a:r>
                      <a:r>
                        <a:rPr lang="en-US" sz="1800" b="1" u="none" strike="noStrike" dirty="0" err="1" smtClean="0">
                          <a:solidFill>
                            <a:schemeClr val="bg1"/>
                          </a:solidFill>
                          <a:effectLst/>
                        </a:rPr>
                        <a:t>ts</a:t>
                      </a:r>
                      <a:r>
                        <a:rPr lang="en-US" sz="1800" b="1" u="none" strike="noStrike" baseline="0" dirty="0" smtClean="0">
                          <a:solidFill>
                            <a:schemeClr val="bg1"/>
                          </a:solidFill>
                          <a:effectLst/>
                        </a:rPr>
                        <a:t> </a:t>
                      </a:r>
                      <a:r>
                        <a:rPr lang="en-US" sz="1800" b="1" u="none" strike="noStrike" dirty="0" err="1" smtClean="0">
                          <a:solidFill>
                            <a:schemeClr val="bg1"/>
                          </a:solidFill>
                          <a:effectLst/>
                        </a:rPr>
                        <a:t>khw</a:t>
                      </a:r>
                      <a:r>
                        <a:rPr lang="en-US" sz="1800" b="1" u="none" strike="noStrike" dirty="0" smtClean="0">
                          <a:solidFill>
                            <a:schemeClr val="bg1"/>
                          </a:solidFill>
                          <a:effectLst/>
                        </a:rPr>
                        <a:t> mph </a:t>
                      </a:r>
                      <a:r>
                        <a:rPr lang="en-US" sz="1800" b="1" u="none" strike="noStrike" dirty="0" err="1" smtClean="0">
                          <a:solidFill>
                            <a:schemeClr val="bg1"/>
                          </a:solidFill>
                          <a:effectLst/>
                        </a:rPr>
                        <a:t>ndw</a:t>
                      </a:r>
                      <a:r>
                        <a:rPr lang="en-US" sz="1800" b="1" u="none" strike="noStrike" dirty="0" smtClean="0">
                          <a:solidFill>
                            <a:schemeClr val="bg1"/>
                          </a:solidFill>
                          <a:effectLst/>
                        </a:rPr>
                        <a:t> </a:t>
                      </a:r>
                      <a:r>
                        <a:rPr lang="en-US" sz="1800" b="1" u="none" strike="noStrike" dirty="0" err="1" smtClean="0">
                          <a:solidFill>
                            <a:schemeClr val="bg1"/>
                          </a:solidFill>
                          <a:effectLst/>
                        </a:rPr>
                        <a:t>nkh</a:t>
                      </a:r>
                      <a:r>
                        <a:rPr lang="en-US" sz="1800" b="1" u="none" strike="noStrike" dirty="0" smtClean="0">
                          <a:solidFill>
                            <a:schemeClr val="bg1"/>
                          </a:solidFill>
                          <a:effectLst/>
                        </a:rPr>
                        <a:t> nth </a:t>
                      </a:r>
                    </a:p>
                    <a:p>
                      <a:pPr marL="0" marR="0" indent="0" algn="l" defTabSz="914400" rtl="0" eaLnBrk="1" fontAlgn="b" latinLnBrk="0" hangingPunct="1">
                        <a:lnSpc>
                          <a:spcPct val="100000"/>
                        </a:lnSpc>
                        <a:spcBef>
                          <a:spcPts val="0"/>
                        </a:spcBef>
                        <a:spcAft>
                          <a:spcPts val="0"/>
                        </a:spcAft>
                        <a:buClrTx/>
                        <a:buSzTx/>
                        <a:buFontTx/>
                        <a:buNone/>
                        <a:tabLst/>
                        <a:defRPr/>
                      </a:pPr>
                      <a:r>
                        <a:rPr lang="en-US" sz="1800" b="1" u="none" strike="noStrike" dirty="0" smtClean="0">
                          <a:solidFill>
                            <a:schemeClr val="bg1"/>
                          </a:solidFill>
                          <a:effectLst/>
                        </a:rPr>
                        <a:t>  </a:t>
                      </a:r>
                      <a:r>
                        <a:rPr lang="en-US" sz="1800" b="1" u="none" strike="noStrike" dirty="0" err="1" smtClean="0">
                          <a:solidFill>
                            <a:schemeClr val="bg1"/>
                          </a:solidFill>
                          <a:effectLst/>
                        </a:rPr>
                        <a:t>ngw</a:t>
                      </a:r>
                      <a:r>
                        <a:rPr lang="en-US" sz="1800" b="1" u="none" strike="noStrike" dirty="0" smtClean="0">
                          <a:solidFill>
                            <a:schemeClr val="bg1"/>
                          </a:solidFill>
                          <a:effectLst/>
                        </a:rPr>
                        <a:t> </a:t>
                      </a:r>
                      <a:r>
                        <a:rPr lang="en-US" sz="1800" b="1" u="none" strike="noStrike" dirty="0" err="1" smtClean="0">
                          <a:solidFill>
                            <a:schemeClr val="bg1"/>
                          </a:solidFill>
                          <a:effectLst/>
                        </a:rPr>
                        <a:t>nkhw</a:t>
                      </a:r>
                      <a:r>
                        <a:rPr lang="en-US" sz="1800" b="1" u="none" strike="noStrike" baseline="0" dirty="0" smtClean="0">
                          <a:solidFill>
                            <a:schemeClr val="bg1"/>
                          </a:solidFill>
                          <a:effectLst/>
                        </a:rPr>
                        <a:t> </a:t>
                      </a:r>
                      <a:r>
                        <a:rPr lang="en-US" sz="1800" b="1" u="none" strike="noStrike" dirty="0" err="1" smtClean="0">
                          <a:solidFill>
                            <a:schemeClr val="bg1"/>
                          </a:solidFill>
                          <a:effectLst/>
                        </a:rPr>
                        <a:t>ntch</a:t>
                      </a:r>
                      <a:r>
                        <a:rPr lang="en-US" sz="1800" b="1" u="none" strike="noStrike" dirty="0" smtClean="0">
                          <a:solidFill>
                            <a:schemeClr val="bg1"/>
                          </a:solidFill>
                          <a:effectLst/>
                        </a:rPr>
                        <a:t> </a:t>
                      </a:r>
                      <a:r>
                        <a:rPr lang="en-US" sz="1800" b="1" u="none" strike="noStrike" dirty="0" err="1" smtClean="0">
                          <a:solidFill>
                            <a:schemeClr val="bg1"/>
                          </a:solidFill>
                          <a:effectLst/>
                        </a:rPr>
                        <a:t>nsw</a:t>
                      </a:r>
                      <a:r>
                        <a:rPr lang="en-US" sz="1800" b="1" u="none" strike="noStrike" baseline="0" dirty="0" smtClean="0">
                          <a:solidFill>
                            <a:schemeClr val="bg1"/>
                          </a:solidFill>
                          <a:effectLst/>
                        </a:rPr>
                        <a:t> </a:t>
                      </a:r>
                      <a:r>
                        <a:rPr lang="en-US" sz="1800" b="1" u="none" strike="noStrike" dirty="0" err="1" smtClean="0">
                          <a:solidFill>
                            <a:schemeClr val="bg1"/>
                          </a:solidFill>
                          <a:effectLst/>
                        </a:rPr>
                        <a:t>tch</a:t>
                      </a:r>
                      <a:r>
                        <a:rPr lang="en-US" sz="1800" b="1" u="none" strike="noStrike" dirty="0" smtClean="0">
                          <a:solidFill>
                            <a:schemeClr val="bg1"/>
                          </a:solidFill>
                          <a:effectLst/>
                        </a:rPr>
                        <a:t> </a:t>
                      </a:r>
                      <a:r>
                        <a:rPr lang="en-US" sz="1800" b="1" u="none" strike="noStrike" dirty="0" err="1" smtClean="0">
                          <a:solidFill>
                            <a:schemeClr val="bg1"/>
                          </a:solidFill>
                          <a:effectLst/>
                        </a:rPr>
                        <a:t>thw</a:t>
                      </a:r>
                      <a:endParaRPr lang="en-US" sz="18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2A6C"/>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800" b="1" i="0" u="none" strike="noStrike" dirty="0" smtClean="0">
                          <a:solidFill>
                            <a:schemeClr val="tx1"/>
                          </a:solidFill>
                          <a:effectLst/>
                          <a:latin typeface="Arial" panose="020B0604020202020204" pitchFamily="34" charset="0"/>
                        </a:rPr>
                        <a:t> (37)</a:t>
                      </a:r>
                      <a:endParaRPr lang="en-US" sz="1800" b="1"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2679386"/>
              </p:ext>
            </p:extLst>
          </p:nvPr>
        </p:nvGraphicFramePr>
        <p:xfrm>
          <a:off x="2514600" y="5282352"/>
          <a:ext cx="5638799" cy="1106805"/>
        </p:xfrm>
        <a:graphic>
          <a:graphicData uri="http://schemas.openxmlformats.org/drawingml/2006/table">
            <a:tbl>
              <a:tblPr>
                <a:tableStyleId>{5C22544A-7EE6-4342-B048-85BDC9FD1C3A}</a:tableStyleId>
              </a:tblPr>
              <a:tblGrid>
                <a:gridCol w="762000"/>
                <a:gridCol w="4343400"/>
                <a:gridCol w="533399"/>
              </a:tblGrid>
              <a:tr h="161925">
                <a:tc>
                  <a:txBody>
                    <a:bodyPr/>
                    <a:lstStyle/>
                    <a:p>
                      <a:pPr algn="l" fontAlgn="b"/>
                      <a:r>
                        <a:rPr lang="pt-BR" sz="1800" b="1" i="0" u="none" strike="noStrike" dirty="0" smtClean="0">
                          <a:solidFill>
                            <a:schemeClr val="tx1"/>
                          </a:solidFill>
                          <a:effectLst/>
                          <a:latin typeface="Arial" panose="020B0604020202020204" pitchFamily="34" charset="0"/>
                        </a:rPr>
                        <a:t> Std 1:</a:t>
                      </a:r>
                      <a:endParaRPr lang="pt-BR" sz="1800" b="1" i="0" u="none" strike="noStrike" dirty="0">
                        <a:solidFill>
                          <a:schemeClr val="tx1"/>
                        </a:solidFill>
                        <a:effectLst/>
                        <a:latin typeface="Arial" panose="020B0604020202020204" pitchFamily="34" charset="0"/>
                      </a:endParaRPr>
                    </a:p>
                  </a:txBody>
                  <a:tcPr marL="9525" marR="9525" marT="9525" marB="0" anchor="ctr">
                    <a:solidFill>
                      <a:srgbClr val="9DBFE5"/>
                    </a:solidFill>
                  </a:tcPr>
                </a:tc>
                <a:tc>
                  <a:txBody>
                    <a:bodyPr/>
                    <a:lstStyle/>
                    <a:p>
                      <a:pPr algn="l" fontAlgn="b"/>
                      <a:r>
                        <a:rPr lang="pt-BR" sz="1800" b="1" u="none" strike="noStrike" dirty="0" smtClean="0">
                          <a:solidFill>
                            <a:schemeClr val="bg1"/>
                          </a:solidFill>
                          <a:effectLst/>
                        </a:rPr>
                        <a:t>  a n i k u m e t o d nd l z dz nz w kw s</a:t>
                      </a:r>
                    </a:p>
                    <a:p>
                      <a:pPr algn="l" fontAlgn="b"/>
                      <a:r>
                        <a:rPr lang="pt-BR" sz="1800" b="1" u="none" strike="noStrike" baseline="0" dirty="0" smtClean="0">
                          <a:solidFill>
                            <a:schemeClr val="bg1"/>
                          </a:solidFill>
                          <a:effectLst/>
                        </a:rPr>
                        <a:t>  </a:t>
                      </a:r>
                      <a:r>
                        <a:rPr lang="pt-BR" sz="1800" b="1" u="none" strike="noStrike" dirty="0" smtClean="0">
                          <a:solidFill>
                            <a:schemeClr val="bg1"/>
                          </a:solidFill>
                          <a:effectLst/>
                        </a:rPr>
                        <a:t>ts p mp y ny b bw h kh g ng r th ch f</a:t>
                      </a:r>
                    </a:p>
                    <a:p>
                      <a:pPr algn="l" fontAlgn="b"/>
                      <a:r>
                        <a:rPr lang="pt-BR" sz="1800" b="1" u="none" strike="noStrike" baseline="0" dirty="0" smtClean="0">
                          <a:solidFill>
                            <a:schemeClr val="bg1"/>
                          </a:solidFill>
                          <a:effectLst/>
                        </a:rPr>
                        <a:t>  </a:t>
                      </a:r>
                      <a:r>
                        <a:rPr lang="pt-BR" sz="1800" b="1" u="none" strike="noStrike" dirty="0" smtClean="0">
                          <a:solidFill>
                            <a:schemeClr val="bg1"/>
                          </a:solidFill>
                          <a:effectLst/>
                        </a:rPr>
                        <a:t>mb j nj v ph dw gw ml ns</a:t>
                      </a:r>
                      <a:r>
                        <a:rPr lang="pt-BR" sz="1800" b="1" u="none" strike="noStrike" baseline="0" dirty="0" smtClean="0">
                          <a:solidFill>
                            <a:schemeClr val="bg1"/>
                          </a:solidFill>
                          <a:effectLst/>
                        </a:rPr>
                        <a:t> </a:t>
                      </a:r>
                      <a:r>
                        <a:rPr lang="pt-BR" sz="1800" b="1" u="none" strike="noStrike" dirty="0" smtClean="0">
                          <a:solidFill>
                            <a:schemeClr val="bg1"/>
                          </a:solidFill>
                          <a:effectLst/>
                        </a:rPr>
                        <a:t>fw mk mt mv </a:t>
                      </a:r>
                    </a:p>
                    <a:p>
                      <a:pPr algn="l" fontAlgn="b"/>
                      <a:r>
                        <a:rPr lang="pt-BR" sz="1800" b="1" u="none" strike="noStrike" dirty="0" smtClean="0">
                          <a:solidFill>
                            <a:schemeClr val="bg1"/>
                          </a:solidFill>
                          <a:effectLst/>
                        </a:rPr>
                        <a:t>  ps pw bz </a:t>
                      </a:r>
                      <a:endParaRPr lang="pt-BR" sz="1800" b="1" i="0" u="none" strike="noStrike" dirty="0">
                        <a:solidFill>
                          <a:schemeClr val="bg1"/>
                        </a:solidFill>
                        <a:effectLst/>
                        <a:latin typeface="Arial" panose="020B0604020202020204" pitchFamily="34" charset="0"/>
                      </a:endParaRPr>
                    </a:p>
                  </a:txBody>
                  <a:tcPr marL="9525" marR="9525" marT="9525" marB="0" anchor="b">
                    <a:solidFill>
                      <a:srgbClr val="002A6C"/>
                    </a:solidFill>
                  </a:tcPr>
                </a:tc>
                <a:tc>
                  <a:txBody>
                    <a:bodyPr/>
                    <a:lstStyle/>
                    <a:p>
                      <a:pPr algn="l" fontAlgn="b"/>
                      <a:r>
                        <a:rPr lang="pt-BR" sz="1800" b="1" i="0" u="none" strike="noStrike" dirty="0" smtClean="0">
                          <a:solidFill>
                            <a:schemeClr val="tx1"/>
                          </a:solidFill>
                          <a:effectLst/>
                          <a:latin typeface="Arial" panose="020B0604020202020204" pitchFamily="34" charset="0"/>
                        </a:rPr>
                        <a:t> (49)</a:t>
                      </a:r>
                      <a:endParaRPr lang="pt-BR" sz="1800" b="1" i="0" u="none" strike="noStrike" dirty="0">
                        <a:solidFill>
                          <a:schemeClr val="tx1"/>
                        </a:solidFill>
                        <a:effectLst/>
                        <a:latin typeface="Arial" panose="020B0604020202020204" pitchFamily="34" charset="0"/>
                      </a:endParaRPr>
                    </a:p>
                  </a:txBody>
                  <a:tcPr marL="9525" marR="9525" marT="9525" marB="0" anchor="ctr">
                    <a:solidFill>
                      <a:schemeClr val="accent2"/>
                    </a:solidFill>
                  </a:tcPr>
                </a:tc>
              </a:tr>
            </a:tbl>
          </a:graphicData>
        </a:graphic>
      </p:graphicFrame>
    </p:spTree>
    <p:extLst>
      <p:ext uri="{BB962C8B-B14F-4D97-AF65-F5344CB8AC3E}">
        <p14:creationId xmlns:p14="http://schemas.microsoft.com/office/powerpoint/2010/main" val="1986513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1" y="228600"/>
            <a:ext cx="3962400" cy="609600"/>
          </a:xfrm>
        </p:spPr>
        <p:txBody>
          <a:bodyPr/>
          <a:lstStyle/>
          <a:p>
            <a:r>
              <a:rPr lang="en-US" dirty="0" smtClean="0"/>
              <a:t>Need for the Analysis </a:t>
            </a:r>
            <a:r>
              <a:rPr lang="en-US" dirty="0" smtClean="0"/>
              <a:t>(5)</a:t>
            </a:r>
            <a:endParaRPr lang="en-US" dirty="0"/>
          </a:p>
        </p:txBody>
      </p:sp>
      <p:sp>
        <p:nvSpPr>
          <p:cNvPr id="3" name="Content Placeholder 2"/>
          <p:cNvSpPr>
            <a:spLocks noGrp="1"/>
          </p:cNvSpPr>
          <p:nvPr>
            <p:ph idx="1"/>
          </p:nvPr>
        </p:nvSpPr>
        <p:spPr>
          <a:xfrm>
            <a:off x="457200" y="1524000"/>
            <a:ext cx="8077200" cy="5181600"/>
          </a:xfrm>
        </p:spPr>
        <p:txBody>
          <a:bodyPr/>
          <a:lstStyle/>
          <a:p>
            <a:r>
              <a:rPr lang="en-US" dirty="0" smtClean="0"/>
              <a:t>Which </a:t>
            </a:r>
            <a:r>
              <a:rPr lang="en-US" dirty="0" smtClean="0"/>
              <a:t>sequence </a:t>
            </a:r>
            <a:r>
              <a:rPr lang="en-US" dirty="0"/>
              <a:t>of introduction will be maximally effective?</a:t>
            </a:r>
          </a:p>
          <a:p>
            <a:pPr lvl="1"/>
            <a:r>
              <a:rPr lang="en-US" dirty="0"/>
              <a:t>“Maximally effective” = children are reading most rapidly</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7</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993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74" y="1633632"/>
            <a:ext cx="4149726" cy="3002422"/>
          </a:xfrm>
          <a:prstGeom prst="rect">
            <a:avLst/>
          </a:prstGeom>
        </p:spPr>
      </p:pic>
      <p:sp>
        <p:nvSpPr>
          <p:cNvPr id="2" name="Title 1"/>
          <p:cNvSpPr>
            <a:spLocks noGrp="1"/>
          </p:cNvSpPr>
          <p:nvPr>
            <p:ph type="title"/>
          </p:nvPr>
        </p:nvSpPr>
        <p:spPr>
          <a:xfrm>
            <a:off x="2895600" y="228600"/>
            <a:ext cx="4800599" cy="609600"/>
          </a:xfrm>
        </p:spPr>
        <p:txBody>
          <a:bodyPr/>
          <a:lstStyle/>
          <a:p>
            <a:r>
              <a:rPr lang="en-US" dirty="0"/>
              <a:t>Analytical </a:t>
            </a:r>
            <a:r>
              <a:rPr lang="en-US" dirty="0" smtClean="0"/>
              <a:t>Process: the </a:t>
            </a:r>
            <a:r>
              <a:rPr lang="en-US" dirty="0"/>
              <a:t>Tool</a:t>
            </a:r>
          </a:p>
        </p:txBody>
      </p:sp>
      <p:sp>
        <p:nvSpPr>
          <p:cNvPr id="3" name="Content Placeholder 2"/>
          <p:cNvSpPr>
            <a:spLocks noGrp="1"/>
          </p:cNvSpPr>
          <p:nvPr>
            <p:ph idx="1"/>
          </p:nvPr>
        </p:nvSpPr>
        <p:spPr>
          <a:xfrm>
            <a:off x="457200" y="1524000"/>
            <a:ext cx="8077200" cy="5181600"/>
          </a:xfrm>
        </p:spPr>
        <p:txBody>
          <a:bodyPr/>
          <a:lstStyle/>
          <a:p>
            <a:r>
              <a:rPr lang="en-US" dirty="0" smtClean="0">
                <a:solidFill>
                  <a:srgbClr val="002A6C"/>
                </a:solidFill>
                <a:hlinkClick r:id="rId4"/>
              </a:rPr>
              <a:t>SIL International</a:t>
            </a:r>
            <a:r>
              <a:rPr lang="en-US" dirty="0" smtClean="0"/>
              <a:t>’s</a:t>
            </a:r>
          </a:p>
          <a:p>
            <a:pPr marL="914400" indent="0">
              <a:buNone/>
            </a:pPr>
            <a:r>
              <a:rPr lang="en-US" dirty="0" err="1" smtClean="0">
                <a:solidFill>
                  <a:srgbClr val="002A6C"/>
                </a:solidFill>
                <a:hlinkClick r:id="rId5"/>
              </a:rPr>
              <a:t>SynPhony</a:t>
            </a:r>
            <a:r>
              <a:rPr lang="en-US" dirty="0" smtClean="0">
                <a:solidFill>
                  <a:srgbClr val="002A6C"/>
                </a:solidFill>
              </a:rPr>
              <a:t> </a:t>
            </a:r>
            <a:r>
              <a:rPr lang="en-US" dirty="0" smtClean="0"/>
              <a:t>software</a:t>
            </a:r>
          </a:p>
          <a:p>
            <a:endParaRPr lang="en-US" dirty="0" smtClean="0"/>
          </a:p>
          <a:p>
            <a:endParaRPr lang="en-US" dirty="0" smtClean="0"/>
          </a:p>
          <a:p>
            <a:r>
              <a:rPr lang="en-US" dirty="0" smtClean="0"/>
              <a:t>Core functions:</a:t>
            </a:r>
          </a:p>
          <a:p>
            <a:pPr lvl="1"/>
            <a:r>
              <a:rPr lang="en-US" dirty="0" smtClean="0"/>
              <a:t>Creating word lists according </a:t>
            </a:r>
          </a:p>
          <a:p>
            <a:pPr marL="457200" lvl="1" indent="290513">
              <a:buNone/>
            </a:pPr>
            <a:r>
              <a:rPr lang="en-US" dirty="0" smtClean="0"/>
              <a:t>to user-defined criteria</a:t>
            </a:r>
          </a:p>
          <a:p>
            <a:pPr lvl="1"/>
            <a:r>
              <a:rPr lang="en-US" dirty="0" smtClean="0"/>
              <a:t>Checking texts against</a:t>
            </a:r>
          </a:p>
          <a:p>
            <a:pPr marL="914400" lvl="1" indent="0">
              <a:buNone/>
            </a:pPr>
            <a:r>
              <a:rPr lang="en-US" dirty="0" smtClean="0"/>
              <a:t>defined lists of items introduced to verify suitability for use at a</a:t>
            </a:r>
          </a:p>
          <a:p>
            <a:pPr marL="914400" lvl="1" indent="0">
              <a:buNone/>
            </a:pPr>
            <a:r>
              <a:rPr lang="en-US" dirty="0" smtClean="0"/>
              <a:t>particular point in the curriculum</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8</a:t>
            </a:fld>
            <a:endParaRPr lang="en-US" dirty="0"/>
          </a:p>
        </p:txBody>
      </p:sp>
      <p:pic>
        <p:nvPicPr>
          <p:cNvPr id="5"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2308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05242"/>
            <a:ext cx="4800599" cy="861558"/>
          </a:xfrm>
        </p:spPr>
        <p:txBody>
          <a:bodyPr/>
          <a:lstStyle/>
          <a:p>
            <a:pPr marL="466725" indent="-466725"/>
            <a:r>
              <a:rPr lang="en-US" dirty="0"/>
              <a:t>Analytical Process: </a:t>
            </a:r>
            <a:r>
              <a:rPr lang="en-US" dirty="0" smtClean="0"/>
              <a:t>Selecting the Inputs (1)</a:t>
            </a:r>
            <a:endParaRPr lang="en-US" dirty="0"/>
          </a:p>
        </p:txBody>
      </p:sp>
      <p:sp>
        <p:nvSpPr>
          <p:cNvPr id="4" name="Slide Number Placeholder 3"/>
          <p:cNvSpPr>
            <a:spLocks noGrp="1"/>
          </p:cNvSpPr>
          <p:nvPr>
            <p:ph type="sldNum" sz="quarter" idx="12"/>
          </p:nvPr>
        </p:nvSpPr>
        <p:spPr/>
        <p:txBody>
          <a:bodyPr/>
          <a:lstStyle/>
          <a:p>
            <a:pPr>
              <a:defRPr/>
            </a:pPr>
            <a:fld id="{CDACEBA9-08A3-4B82-A8BB-76BFB36FF47D}" type="slidenum">
              <a:rPr lang="en-US" smtClean="0"/>
              <a:pPr>
                <a:defRPr/>
              </a:pPr>
              <a:t>9</a:t>
            </a:fld>
            <a:endParaRPr lang="en-US" dirty="0"/>
          </a:p>
        </p:txBody>
      </p:sp>
      <p:pic>
        <p:nvPicPr>
          <p:cNvPr id="5"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r="63464"/>
          <a:stretch>
            <a:fillRect/>
          </a:stretch>
        </p:blipFill>
        <p:spPr bwMode="auto">
          <a:xfrm>
            <a:off x="76200" y="152400"/>
            <a:ext cx="24209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524000"/>
            <a:ext cx="8077200" cy="5181600"/>
          </a:xfrm>
        </p:spPr>
        <p:txBody>
          <a:bodyPr/>
          <a:lstStyle/>
          <a:p>
            <a:r>
              <a:rPr lang="en-US" dirty="0" smtClean="0"/>
              <a:t>Inputs required:</a:t>
            </a:r>
          </a:p>
          <a:p>
            <a:pPr lvl="1"/>
            <a:r>
              <a:rPr lang="en-US" dirty="0"/>
              <a:t>Unformatted text from a representative corpus</a:t>
            </a:r>
          </a:p>
          <a:p>
            <a:pPr lvl="1"/>
            <a:r>
              <a:rPr lang="en-US" dirty="0" smtClean="0"/>
              <a:t>Parameters </a:t>
            </a:r>
            <a:r>
              <a:rPr lang="en-US" dirty="0"/>
              <a:t>for treatment of multigraphs</a:t>
            </a:r>
          </a:p>
          <a:p>
            <a:pPr lvl="1"/>
            <a:r>
              <a:rPr lang="en-US" dirty="0" smtClean="0"/>
              <a:t>Desired sequence(s) </a:t>
            </a:r>
            <a:r>
              <a:rPr lang="en-US" dirty="0"/>
              <a:t>of grapheme introduction </a:t>
            </a:r>
            <a:r>
              <a:rPr lang="en-US" dirty="0" smtClean="0"/>
              <a:t>(optional</a:t>
            </a:r>
            <a:r>
              <a:rPr lang="en-US" dirty="0"/>
              <a:t>)</a:t>
            </a:r>
          </a:p>
          <a:p>
            <a:pPr lvl="1"/>
            <a:endParaRPr lang="en-US" dirty="0" smtClean="0"/>
          </a:p>
          <a:p>
            <a:pPr lvl="1"/>
            <a:endParaRPr lang="en-US" dirty="0"/>
          </a:p>
          <a:p>
            <a:pPr lvl="1"/>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288" y="3733800"/>
            <a:ext cx="6430272" cy="1419423"/>
          </a:xfrm>
          <a:prstGeom prst="rect">
            <a:avLst/>
          </a:prstGeom>
        </p:spPr>
      </p:pic>
    </p:spTree>
    <p:extLst>
      <p:ext uri="{BB962C8B-B14F-4D97-AF65-F5344CB8AC3E}">
        <p14:creationId xmlns:p14="http://schemas.microsoft.com/office/powerpoint/2010/main" val="3150470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USAID_No_Repeat_Logo">
  <a:themeElements>
    <a:clrScheme name="USAID_No_Repeat_Logo 13">
      <a:dk1>
        <a:srgbClr val="000000"/>
      </a:dk1>
      <a:lt1>
        <a:srgbClr val="FFFFFF"/>
      </a:lt1>
      <a:dk2>
        <a:srgbClr val="000000"/>
      </a:dk2>
      <a:lt2>
        <a:srgbClr val="808080"/>
      </a:lt2>
      <a:accent1>
        <a:srgbClr val="002A6C"/>
      </a:accent1>
      <a:accent2>
        <a:srgbClr val="DDDDDD"/>
      </a:accent2>
      <a:accent3>
        <a:srgbClr val="FFFFFF"/>
      </a:accent3>
      <a:accent4>
        <a:srgbClr val="000000"/>
      </a:accent4>
      <a:accent5>
        <a:srgbClr val="AAACBA"/>
      </a:accent5>
      <a:accent6>
        <a:srgbClr val="C8C8C8"/>
      </a:accent6>
      <a:hlink>
        <a:srgbClr val="9DBFE5"/>
      </a:hlink>
      <a:folHlink>
        <a:srgbClr val="666666"/>
      </a:folHlink>
    </a:clrScheme>
    <a:fontScheme name="USAID_No_Repeat_Log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USAID_No_Repeat_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AID_No_Repeat_Log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AID_No_Repeat_Log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AID_No_Repeat_Log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AID_No_Repeat_Log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AID_No_Repeat_Log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AID_No_Repeat_Log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AID_No_Repeat_Log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AID_No_Repeat_Log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AID_No_Repeat_Log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AID_No_Repeat_Log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AID_No_Repeat_Log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SAID_No_Repeat_Logo 13">
        <a:dk1>
          <a:srgbClr val="000000"/>
        </a:dk1>
        <a:lt1>
          <a:srgbClr val="FFFFFF"/>
        </a:lt1>
        <a:dk2>
          <a:srgbClr val="000000"/>
        </a:dk2>
        <a:lt2>
          <a:srgbClr val="808080"/>
        </a:lt2>
        <a:accent1>
          <a:srgbClr val="002A6C"/>
        </a:accent1>
        <a:accent2>
          <a:srgbClr val="DDDDDD"/>
        </a:accent2>
        <a:accent3>
          <a:srgbClr val="FFFFFF"/>
        </a:accent3>
        <a:accent4>
          <a:srgbClr val="000000"/>
        </a:accent4>
        <a:accent5>
          <a:srgbClr val="AAACBA"/>
        </a:accent5>
        <a:accent6>
          <a:srgbClr val="C8C8C8"/>
        </a:accent6>
        <a:hlink>
          <a:srgbClr val="9DBFE5"/>
        </a:hlink>
        <a:folHlink>
          <a:srgbClr val="66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10619</TotalTime>
  <Words>4328</Words>
  <Application>Microsoft Office PowerPoint</Application>
  <PresentationFormat>On-screen Show (4:3)</PresentationFormat>
  <Paragraphs>436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Times</vt:lpstr>
      <vt:lpstr>Wingdings</vt:lpstr>
      <vt:lpstr>USAID_No_Repeat_Logo</vt:lpstr>
      <vt:lpstr>Early Grade Reading Activity</vt:lpstr>
      <vt:lpstr>Roadmap of the Presentation</vt:lpstr>
      <vt:lpstr>Need for the Analysis (1)</vt:lpstr>
      <vt:lpstr>Need for the Analysis (2)</vt:lpstr>
      <vt:lpstr>Need for the Analysis (3)</vt:lpstr>
      <vt:lpstr>Need for the Analysis (4)</vt:lpstr>
      <vt:lpstr>Need for the Analysis (5)</vt:lpstr>
      <vt:lpstr>Analytical Process: the Tool</vt:lpstr>
      <vt:lpstr>Analytical Process: Selecting the Inputs (1)</vt:lpstr>
      <vt:lpstr>Analytical Process: Selecting the Inputs (2)</vt:lpstr>
      <vt:lpstr>Analytical Process: Selecting the Inputs (3)</vt:lpstr>
      <vt:lpstr>Analytical Process: Selecting the Inputs (4)</vt:lpstr>
      <vt:lpstr>Analytical Process: Mechanics of the Analysis</vt:lpstr>
      <vt:lpstr>Analytical Process: Reading the Outputs</vt:lpstr>
      <vt:lpstr>Results: Approaches to Interpretation (1)</vt:lpstr>
      <vt:lpstr>Results: How to read the basic results graphs (1)</vt:lpstr>
      <vt:lpstr>Results: How to read the basic results graphs (2)</vt:lpstr>
      <vt:lpstr>Results: How to read the basic results graphs (3)</vt:lpstr>
      <vt:lpstr>Results: How to read the basic results graphs (4)</vt:lpstr>
      <vt:lpstr>Results: How to read the more complex graphs (1)</vt:lpstr>
      <vt:lpstr>Results: How to read the more complex graphs (2)</vt:lpstr>
      <vt:lpstr>Results: How to read the more complex graphs (3)</vt:lpstr>
      <vt:lpstr>Results: How to read the more complex graphs (4)</vt:lpstr>
      <vt:lpstr>Results: How to read the more complex graphs (5)</vt:lpstr>
      <vt:lpstr>Results: How to read the more complex graphs (6)</vt:lpstr>
      <vt:lpstr>Results: How to read the more complex graphs (7)</vt:lpstr>
      <vt:lpstr>Results: How to read the more complex graphs (8)</vt:lpstr>
      <vt:lpstr>Results: Approaches to Interpretation (2)</vt:lpstr>
      <vt:lpstr>Results: Approaches to Interpretation (3)</vt:lpstr>
      <vt:lpstr>Results: Approaches to Interpretation (4)</vt:lpstr>
      <vt:lpstr>Results: Approaches to Interpretation (5)</vt:lpstr>
      <vt:lpstr>Results: 10 minutes to explore</vt:lpstr>
      <vt:lpstr>Results: General Findings &amp; Caveats</vt:lpstr>
      <vt:lpstr>Results: Specific Findings (1)</vt:lpstr>
      <vt:lpstr>Results: Specific Findings (2)</vt:lpstr>
      <vt:lpstr>Implications: To Discuss</vt:lpstr>
    </vt:vector>
  </TitlesOfParts>
  <Company>JDG Communications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Slade, Timothy</cp:lastModifiedBy>
  <cp:revision>485</cp:revision>
  <cp:lastPrinted>2015-07-09T07:21:35Z</cp:lastPrinted>
  <dcterms:created xsi:type="dcterms:W3CDTF">2004-09-17T20:07:42Z</dcterms:created>
  <dcterms:modified xsi:type="dcterms:W3CDTF">2015-12-02T19:50:54Z</dcterms:modified>
</cp:coreProperties>
</file>