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90" r:id="rId5"/>
    <p:sldId id="258" r:id="rId6"/>
    <p:sldId id="272" r:id="rId7"/>
    <p:sldId id="273" r:id="rId8"/>
    <p:sldId id="274" r:id="rId9"/>
    <p:sldId id="275" r:id="rId10"/>
    <p:sldId id="276" r:id="rId11"/>
    <p:sldId id="278" r:id="rId12"/>
    <p:sldId id="279" r:id="rId13"/>
    <p:sldId id="281" r:id="rId14"/>
    <p:sldId id="282" r:id="rId15"/>
    <p:sldId id="285" r:id="rId16"/>
    <p:sldId id="283" r:id="rId17"/>
    <p:sldId id="287" r:id="rId18"/>
    <p:sldId id="288" r:id="rId19"/>
    <p:sldId id="289"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492" autoAdjust="0"/>
  </p:normalViewPr>
  <p:slideViewPr>
    <p:cSldViewPr>
      <p:cViewPr>
        <p:scale>
          <a:sx n="75" d="100"/>
          <a:sy n="75" d="100"/>
        </p:scale>
        <p:origin x="1134" y="450"/>
      </p:cViewPr>
      <p:guideLst>
        <p:guide orient="horz" pos="2160"/>
        <p:guide pos="3839"/>
      </p:guideLst>
    </p:cSldViewPr>
  </p:slideViewPr>
  <p:notesTextViewPr>
    <p:cViewPr>
      <p:scale>
        <a:sx n="1" d="1"/>
        <a:sy n="1" d="1"/>
      </p:scale>
      <p:origin x="0" y="0"/>
    </p:cViewPr>
  </p:notesTextViewPr>
  <p:sorterViewPr>
    <p:cViewPr>
      <p:scale>
        <a:sx n="100" d="100"/>
        <a:sy n="100" d="100"/>
      </p:scale>
      <p:origin x="0" y="-762"/>
    </p:cViewPr>
  </p:sorter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8/23/2020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8/23/2020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8/23/2020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8/23/2020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8/23/2020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8/23/2020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8/23/2020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8/23/2020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analysi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analys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resul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resul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conclus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data" TargetMode="External"/><Relationship Id="rId7"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conclusion" TargetMode="External"/><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introduction" TargetMode="External"/><Relationship Id="rId1" Type="http://schemas.openxmlformats.org/officeDocument/2006/relationships/slideLayout" Target="../slideLayouts/slideLayout2.xml"/><Relationship Id="rId6"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results" TargetMode="External"/><Relationship Id="rId5"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analysis" TargetMode="External"/><Relationship Id="rId4"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2FCoursera-IBM-Data-Science-capstone-project&amp;path=Capstone+Project%3AThe+Competing+Neighborhoods-Wk+5.ipynb&amp;repository_id=283876861&amp;repository_type=Repository#methodolog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s://render.githubusercontent.com/view/ipynb?commit=d5e1cf461663817d3c8f374d56ecbd0b38102f8f&amp;enc_url=68747470733a2f2f7261772e67697468756275736572636f6e74656e742e636f6d2f4162754d7568616d6d6164537965642f436f7572736572612d49424d2d446174612d536369656e63652d63617073746f6e652d70726f6a6563742f643565316366343631363633383137643363386633373464353665636264306233383130326638662f43617073746f6e6525323050726f6a656374253341546865253230436f6d706574696e672532304e65696768626f72686f6f64732d576b253230352e6970796e62&amp;nwo=AbuMuhammadSyed/Coursera-IBM-Data-Science-capstone-project&amp;path=Capstone+Project:The+Competing+Neighborhoods-Wk+5.ipynb&amp;repository_id=283876861&amp;repository_type=Repository#methodolog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324" y="362396"/>
            <a:ext cx="9141619" cy="1676400"/>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lnSpc>
                <a:spcPct val="110000"/>
              </a:lnSpc>
              <a:spcBef>
                <a:spcPts val="0"/>
              </a:spcBef>
            </a:pPr>
            <a:r>
              <a:rPr lang="en-US" sz="4000" b="1" kern="1400" smtClean="0">
                <a:solidFill>
                  <a:srgbClr val="007789"/>
                </a:solidFill>
                <a:latin typeface="Times New Roman" panose="02020603050405020304" pitchFamily="18" charset="0"/>
                <a:ea typeface="Times New Roman" panose="02020603050405020304" pitchFamily="18" charset="0"/>
                <a:cs typeface="Times New Roman" panose="02020603050405020304" pitchFamily="18" charset="0"/>
              </a:rPr>
              <a:t>Capstone Project - The Competing Neighborhoods</a:t>
            </a:r>
            <a:r>
              <a:rPr lang="en-US" sz="2000" b="1" kern="0" smtClean="0">
                <a:solidFill>
                  <a:srgbClr val="00A0B8"/>
                </a:solidFill>
                <a:latin typeface="Constantia" panose="02030602050306030303" pitchFamily="18" charset="0"/>
                <a:ea typeface="Times New Roman" panose="02020603050405020304" pitchFamily="18" charset="0"/>
                <a:cs typeface="Times New Roman" panose="02020603050405020304" pitchFamily="18" charset="0"/>
              </a:rPr>
              <a:t/>
            </a:r>
            <a:br>
              <a:rPr lang="en-US" sz="2000" b="1" kern="0" smtClean="0">
                <a:solidFill>
                  <a:srgbClr val="00A0B8"/>
                </a:solidFill>
                <a:latin typeface="Constantia" panose="02030602050306030303" pitchFamily="18" charset="0"/>
                <a:ea typeface="Times New Roman" panose="02020603050405020304" pitchFamily="18" charset="0"/>
                <a:cs typeface="Times New Roman" panose="02020603050405020304" pitchFamily="18" charset="0"/>
              </a:rPr>
            </a:br>
            <a:r>
              <a:rPr lang="en-US" sz="1800" cap="all" smtClean="0">
                <a:solidFill>
                  <a:srgbClr val="595959"/>
                </a:solidFill>
                <a:latin typeface="Times New Roman" panose="02020603050405020304" pitchFamily="18" charset="0"/>
                <a:ea typeface="Times New Roman" panose="02020603050405020304" pitchFamily="18" charset="0"/>
                <a:cs typeface="Times New Roman" panose="02020603050405020304" pitchFamily="18" charset="0"/>
              </a:rPr>
              <a:t>(Week 5)</a:t>
            </a:r>
            <a:endParaRPr lang="en-US" sz="1800" cap="all" dirty="0">
              <a:solidFill>
                <a:srgbClr val="595959"/>
              </a:solidFill>
              <a:latin typeface="Constantia" panose="02030602050306030303" pitchFamily="18" charset="0"/>
              <a:ea typeface="Times New Roman" panose="02020603050405020304" pitchFamily="18" charset="0"/>
              <a:cs typeface="Times New Roman" panose="02020603050405020304" pitchFamily="18" charset="0"/>
            </a:endParaRPr>
          </a:p>
        </p:txBody>
      </p:sp>
      <p:sp>
        <p:nvSpPr>
          <p:cNvPr id="3" name="Subtitle 2"/>
          <p:cNvSpPr txBox="1">
            <a:spLocks/>
          </p:cNvSpPr>
          <p:nvPr/>
        </p:nvSpPr>
        <p:spPr>
          <a:xfrm>
            <a:off x="1828324" y="1978628"/>
            <a:ext cx="9141619" cy="886344"/>
          </a:xfrm>
          <a:prstGeom prst="rect">
            <a:avLst/>
          </a:prstGeom>
        </p:spPr>
        <p:txBody>
          <a:bodyPr>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b="1" dirty="0" smtClean="0"/>
              <a:t>Recommendation to Open New Indian Hyderabadi Restaurant in New York</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bwMode="auto">
          <a:xfrm>
            <a:off x="1828325" y="2895600"/>
            <a:ext cx="8685688" cy="3352800"/>
          </a:xfrm>
          <a:prstGeom prst="rect">
            <a:avLst/>
          </a:prstGeom>
          <a:solidFill>
            <a:srgbClr val="FFFFFF">
              <a:shade val="85000"/>
            </a:srgbClr>
          </a:solidFill>
          <a:ln w="254000" cap="rnd">
            <a:solidFill>
              <a:srgbClr val="FFFFFF"/>
            </a:solidFill>
          </a:ln>
          <a:effectLst>
            <a:outerShdw blurRad="152400" algn="tl" rotWithShape="0">
              <a:srgbClr val="000000">
                <a:alpha val="25000"/>
              </a:srgbClr>
            </a:outerShdw>
          </a:effectLst>
          <a:scene3d>
            <a:camera prst="orthographicFront"/>
            <a:lightRig rig="twoPt" dir="t">
              <a:rot lat="0" lon="0" rev="7800000"/>
            </a:lightRig>
          </a:scene3d>
          <a:sp3d contourW="6350">
            <a:bevelT w="6350" h="6350"/>
            <a:contourClr>
              <a:srgbClr val="C0C0C0"/>
            </a:contourClr>
          </a:sp3d>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rot="19817416">
            <a:off x="2064160" y="3372093"/>
            <a:ext cx="1511300" cy="1352550"/>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rot="904692">
            <a:off x="8796803" y="3115194"/>
            <a:ext cx="1333500" cy="1333500"/>
          </a:xfrm>
          <a:prstGeom prst="rect">
            <a:avLst/>
          </a:prstGeom>
        </p:spPr>
      </p:pic>
    </p:spTree>
    <p:extLst>
      <p:ext uri="{BB962C8B-B14F-4D97-AF65-F5344CB8AC3E}">
        <p14:creationId xmlns:p14="http://schemas.microsoft.com/office/powerpoint/2010/main" val="11747128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sp>
        <p:nvSpPr>
          <p:cNvPr id="3" name="Content Placeholder 2"/>
          <p:cNvSpPr>
            <a:spLocks noGrp="1"/>
          </p:cNvSpPr>
          <p:nvPr>
            <p:ph idx="1"/>
          </p:nvPr>
        </p:nvSpPr>
        <p:spPr/>
        <p:txBody>
          <a:bodyPr>
            <a:normAutofit/>
          </a:bodyPr>
          <a:lstStyle/>
          <a:p>
            <a:r>
              <a:rPr lang="en-US" sz="1800" dirty="0"/>
              <a:t>Lastly, I performed the clustering method by using k-means clustering. K-means clustering algorithm identifies k number of centroids, and then allocates every data point to the nearest cluster while keeping the centroids as small as possible. </a:t>
            </a:r>
            <a:endParaRPr lang="en-US" sz="1800" dirty="0" smtClean="0"/>
          </a:p>
          <a:p>
            <a:r>
              <a:rPr lang="en-US" sz="1800" dirty="0" smtClean="0"/>
              <a:t>It </a:t>
            </a:r>
            <a:r>
              <a:rPr lang="en-US" sz="1800" dirty="0"/>
              <a:t>is one of the simplest and popular unsupervised machine learning algorithms and it is highly suited for this project as well. </a:t>
            </a:r>
          </a:p>
          <a:p>
            <a:endParaRPr lang="en-US" sz="1800" dirty="0"/>
          </a:p>
        </p:txBody>
      </p:sp>
    </p:spTree>
    <p:extLst>
      <p:ext uri="{BB962C8B-B14F-4D97-AF65-F5344CB8AC3E}">
        <p14:creationId xmlns:p14="http://schemas.microsoft.com/office/powerpoint/2010/main" val="32187242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IV </a:t>
            </a:r>
            <a:r>
              <a:rPr lang="en-US" cap="all" dirty="0" smtClean="0">
                <a:hlinkClick r:id="rId2"/>
              </a:rPr>
              <a:t>Analysis</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31221" y="1766591"/>
            <a:ext cx="9726382" cy="4239217"/>
          </a:xfrm>
          <a:prstGeom prst="rect">
            <a:avLst/>
          </a:prstGeom>
        </p:spPr>
      </p:pic>
    </p:spTree>
    <p:extLst>
      <p:ext uri="{BB962C8B-B14F-4D97-AF65-F5344CB8AC3E}">
        <p14:creationId xmlns:p14="http://schemas.microsoft.com/office/powerpoint/2010/main" val="5302470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IV </a:t>
            </a:r>
            <a:r>
              <a:rPr lang="en-US" cap="all" dirty="0" smtClean="0">
                <a:hlinkClick r:id="rId2"/>
              </a:rPr>
              <a:t>Analysis</a:t>
            </a:r>
            <a:endParaRPr lang="en-US" dirty="0"/>
          </a:p>
        </p:txBody>
      </p:sp>
      <p:sp>
        <p:nvSpPr>
          <p:cNvPr id="3" name="Content Placeholder 2"/>
          <p:cNvSpPr>
            <a:spLocks noGrp="1"/>
          </p:cNvSpPr>
          <p:nvPr>
            <p:ph idx="1"/>
          </p:nvPr>
        </p:nvSpPr>
        <p:spPr>
          <a:xfrm>
            <a:off x="1065212" y="1828800"/>
            <a:ext cx="9751060" cy="4572000"/>
          </a:xfrm>
        </p:spPr>
        <p:txBody>
          <a:bodyPr>
            <a:normAutofit/>
          </a:bodyPr>
          <a:lstStyle/>
          <a:p>
            <a:r>
              <a:rPr lang="en-US" sz="1800" dirty="0"/>
              <a:t>I have clustered the neighborhoods in New York into 3 clusters based on their frequency of occurrence for “Indian food”. </a:t>
            </a:r>
            <a:endParaRPr lang="en-US" sz="1800" dirty="0" smtClean="0"/>
          </a:p>
          <a:p>
            <a:endParaRPr lang="en-US" sz="1800" dirty="0"/>
          </a:p>
          <a:p>
            <a:r>
              <a:rPr lang="en-US" sz="1800" dirty="0" smtClean="0"/>
              <a:t>Based </a:t>
            </a:r>
            <a:r>
              <a:rPr lang="en-US" sz="1800" dirty="0"/>
              <a:t>on the results (the concentration of clusters), I will be able to recommend the ideal location to open the restaurant.</a:t>
            </a:r>
          </a:p>
          <a:p>
            <a:endParaRPr lang="en-US" sz="1800" dirty="0"/>
          </a:p>
        </p:txBody>
      </p:sp>
    </p:spTree>
    <p:extLst>
      <p:ext uri="{BB962C8B-B14F-4D97-AF65-F5344CB8AC3E}">
        <p14:creationId xmlns:p14="http://schemas.microsoft.com/office/powerpoint/2010/main" val="42805285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V Results and </a:t>
            </a:r>
            <a:r>
              <a:rPr lang="en-US" cap="all" dirty="0" smtClean="0">
                <a:hlinkClick r:id="rId2"/>
              </a:rPr>
              <a:t>Discussion</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106345" y="1600200"/>
            <a:ext cx="5976134" cy="4572000"/>
          </a:xfrm>
          <a:prstGeom prst="rect">
            <a:avLst/>
          </a:prstGeom>
        </p:spPr>
      </p:pic>
    </p:spTree>
    <p:extLst>
      <p:ext uri="{BB962C8B-B14F-4D97-AF65-F5344CB8AC3E}">
        <p14:creationId xmlns:p14="http://schemas.microsoft.com/office/powerpoint/2010/main" val="17889337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V Results and </a:t>
            </a:r>
            <a:r>
              <a:rPr lang="en-US" cap="all" dirty="0" smtClean="0">
                <a:hlinkClick r:id="rId2"/>
              </a:rPr>
              <a:t>Discussion</a:t>
            </a:r>
            <a:endParaRPr lang="en-US" dirty="0"/>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19200" y="2410641"/>
            <a:ext cx="9750425" cy="2951117"/>
          </a:xfrm>
          <a:prstGeom prst="rect">
            <a:avLst/>
          </a:prstGeom>
        </p:spPr>
      </p:pic>
    </p:spTree>
    <p:extLst>
      <p:ext uri="{BB962C8B-B14F-4D97-AF65-F5344CB8AC3E}">
        <p14:creationId xmlns:p14="http://schemas.microsoft.com/office/powerpoint/2010/main" val="17412591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hlinkClick r:id="rId2"/>
              </a:rPr>
              <a:t>VI Conclusion</a:t>
            </a:r>
            <a:endParaRPr lang="en-US" dirty="0"/>
          </a:p>
        </p:txBody>
      </p:sp>
      <p:sp>
        <p:nvSpPr>
          <p:cNvPr id="3" name="Content Placeholder 2"/>
          <p:cNvSpPr>
            <a:spLocks noGrp="1"/>
          </p:cNvSpPr>
          <p:nvPr>
            <p:ph idx="1"/>
          </p:nvPr>
        </p:nvSpPr>
        <p:spPr/>
        <p:txBody>
          <a:bodyPr>
            <a:normAutofit/>
          </a:bodyPr>
          <a:lstStyle/>
          <a:p>
            <a:r>
              <a:rPr lang="en-US" sz="1800" dirty="0" smtClean="0"/>
              <a:t>Most </a:t>
            </a:r>
            <a:r>
              <a:rPr lang="en-US" sz="1800" dirty="0"/>
              <a:t>of the Indian restaurants are in cluster 2 which is around Bayside, Astoria, Greenwich Village. </a:t>
            </a:r>
            <a:endParaRPr lang="en-US" sz="1800" dirty="0" smtClean="0"/>
          </a:p>
          <a:p>
            <a:r>
              <a:rPr lang="en-US" sz="1800" dirty="0" smtClean="0"/>
              <a:t>And </a:t>
            </a:r>
            <a:r>
              <a:rPr lang="en-US" sz="1800" dirty="0"/>
              <a:t>lowest in cluster 0 and 3 areas which are in midtown,</a:t>
            </a:r>
            <a:r>
              <a:rPr lang="en-US" sz="1800" cap="all" dirty="0"/>
              <a:t> </a:t>
            </a:r>
            <a:r>
              <a:rPr lang="en-US" sz="1800" dirty="0" err="1"/>
              <a:t>noho</a:t>
            </a:r>
            <a:r>
              <a:rPr lang="en-US" sz="1800" dirty="0"/>
              <a:t>, and north side areas</a:t>
            </a:r>
            <a:r>
              <a:rPr lang="en-US" sz="1800" dirty="0" smtClean="0"/>
              <a:t>. Also</a:t>
            </a:r>
            <a:r>
              <a:rPr lang="en-US" sz="1800" dirty="0"/>
              <a:t>, there are good opportunities to open new "Indian Hyderabad restaurant" in this area. </a:t>
            </a:r>
            <a:endParaRPr lang="en-US" sz="1800" dirty="0" smtClean="0"/>
          </a:p>
          <a:p>
            <a:r>
              <a:rPr lang="en-US" sz="1800" dirty="0" smtClean="0"/>
              <a:t>So </a:t>
            </a:r>
            <a:r>
              <a:rPr lang="en-US" sz="1800" dirty="0"/>
              <a:t>stakeholders can choose this area.</a:t>
            </a:r>
          </a:p>
          <a:p>
            <a:endParaRPr lang="en-US" sz="1800" dirty="0"/>
          </a:p>
        </p:txBody>
      </p:sp>
    </p:spTree>
    <p:extLst>
      <p:ext uri="{BB962C8B-B14F-4D97-AF65-F5344CB8AC3E}">
        <p14:creationId xmlns:p14="http://schemas.microsoft.com/office/powerpoint/2010/main" val="24521736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0412" y="2514600"/>
            <a:ext cx="2972993" cy="461665"/>
          </a:xfrm>
          <a:prstGeom prst="rect">
            <a:avLst/>
          </a:prstGeom>
        </p:spPr>
        <p:txBody>
          <a:bodyPr wrap="none">
            <a:spAutoFit/>
          </a:bodyPr>
          <a:lstStyle/>
          <a:p>
            <a:pPr algn="ct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for review</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20581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 of contents</a:t>
            </a:r>
          </a:p>
        </p:txBody>
      </p:sp>
      <p:sp>
        <p:nvSpPr>
          <p:cNvPr id="6" name="Content Placeholder 5"/>
          <p:cNvSpPr>
            <a:spLocks noGrp="1"/>
          </p:cNvSpPr>
          <p:nvPr>
            <p:ph idx="1"/>
          </p:nvPr>
        </p:nvSpPr>
        <p:spPr/>
        <p:txBody>
          <a:bodyPr>
            <a:normAutofit/>
          </a:bodyPr>
          <a:lstStyle/>
          <a:p>
            <a:pPr marL="0" lvl="0" indent="0">
              <a:buNone/>
            </a:pPr>
            <a:r>
              <a:rPr lang="en-US" u="sng" dirty="0" smtClean="0">
                <a:hlinkClick r:id="rId2"/>
              </a:rPr>
              <a:t>I </a:t>
            </a:r>
            <a:r>
              <a:rPr lang="en-US" u="sng" dirty="0">
                <a:hlinkClick r:id="rId2"/>
              </a:rPr>
              <a:t>Introduction: Business Problem</a:t>
            </a:r>
            <a:endParaRPr lang="en-US" dirty="0"/>
          </a:p>
          <a:p>
            <a:pPr marL="0" lvl="0" indent="0">
              <a:buNone/>
            </a:pPr>
            <a:r>
              <a:rPr lang="en-US" u="sng" dirty="0">
                <a:hlinkClick r:id="rId3"/>
              </a:rPr>
              <a:t>II Data/Dataset</a:t>
            </a:r>
            <a:endParaRPr lang="en-US" dirty="0"/>
          </a:p>
          <a:p>
            <a:pPr marL="0" lvl="0" indent="0">
              <a:buNone/>
            </a:pPr>
            <a:r>
              <a:rPr lang="en-US" u="sng" dirty="0">
                <a:hlinkClick r:id="rId4"/>
              </a:rPr>
              <a:t>III Methodology</a:t>
            </a:r>
            <a:endParaRPr lang="en-US" dirty="0"/>
          </a:p>
          <a:p>
            <a:pPr marL="0" lvl="0" indent="0">
              <a:buNone/>
            </a:pPr>
            <a:r>
              <a:rPr lang="en-US" u="sng" dirty="0">
                <a:hlinkClick r:id="rId5"/>
              </a:rPr>
              <a:t>IV Analysis</a:t>
            </a:r>
            <a:endParaRPr lang="en-US" dirty="0"/>
          </a:p>
          <a:p>
            <a:pPr marL="0" lvl="0" indent="0">
              <a:buNone/>
            </a:pPr>
            <a:r>
              <a:rPr lang="en-US" u="sng" dirty="0">
                <a:hlinkClick r:id="rId6"/>
              </a:rPr>
              <a:t>V Results and Discussion</a:t>
            </a:r>
            <a:endParaRPr lang="en-US" dirty="0"/>
          </a:p>
          <a:p>
            <a:pPr marL="0" lvl="0" indent="0">
              <a:buNone/>
            </a:pPr>
            <a:r>
              <a:rPr lang="en-US" u="sng" dirty="0">
                <a:hlinkClick r:id="rId7"/>
              </a:rPr>
              <a:t>VI Conclusion</a:t>
            </a:r>
            <a:endParaRPr lang="en-US"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I Introduction: Business Problem </a:t>
            </a:r>
            <a:endParaRPr lang="en-US" dirty="0"/>
          </a:p>
        </p:txBody>
      </p:sp>
      <p:sp>
        <p:nvSpPr>
          <p:cNvPr id="3" name="Content Placeholder 2"/>
          <p:cNvSpPr>
            <a:spLocks noGrp="1"/>
          </p:cNvSpPr>
          <p:nvPr>
            <p:ph idx="1"/>
          </p:nvPr>
        </p:nvSpPr>
        <p:spPr/>
        <p:txBody>
          <a:bodyPr>
            <a:noAutofit/>
          </a:bodyPr>
          <a:lstStyle/>
          <a:p>
            <a:pPr algn="just"/>
            <a:r>
              <a:rPr lang="en-US" sz="1800" dirty="0" smtClean="0"/>
              <a:t>In </a:t>
            </a:r>
            <a:r>
              <a:rPr lang="en-US" sz="1800" dirty="0"/>
              <a:t>this capstone project a new restaurant's suitable/profitable/optimal location will be found. Particularly, the stakeholders are interested in </a:t>
            </a:r>
            <a:r>
              <a:rPr lang="en-US" sz="1800" b="1" dirty="0"/>
              <a:t>Indian </a:t>
            </a:r>
            <a:r>
              <a:rPr lang="en-US" sz="1800" b="1" dirty="0" err="1"/>
              <a:t>Hyderabdi</a:t>
            </a:r>
            <a:r>
              <a:rPr lang="en-US" sz="1800" b="1" dirty="0"/>
              <a:t> restaurant</a:t>
            </a:r>
            <a:r>
              <a:rPr lang="en-US" sz="1800" dirty="0"/>
              <a:t> in </a:t>
            </a:r>
            <a:r>
              <a:rPr lang="en-US" sz="1800" b="1" dirty="0"/>
              <a:t>New York</a:t>
            </a:r>
            <a:r>
              <a:rPr lang="en-US" sz="1800" dirty="0"/>
              <a:t>, </a:t>
            </a:r>
            <a:r>
              <a:rPr lang="en-US" sz="1800" b="1" dirty="0"/>
              <a:t>USA</a:t>
            </a:r>
            <a:r>
              <a:rPr lang="en-US" sz="1800" dirty="0"/>
              <a:t>. There are so many restaurants in New York we will choose such </a:t>
            </a:r>
            <a:r>
              <a:rPr lang="en-US" sz="1800" b="1" dirty="0"/>
              <a:t>a place/location where there are less restaurants</a:t>
            </a:r>
            <a:r>
              <a:rPr lang="en-US" sz="1800" dirty="0"/>
              <a:t>. </a:t>
            </a:r>
            <a:endParaRPr lang="en-US" sz="1800" dirty="0" smtClean="0"/>
          </a:p>
          <a:p>
            <a:pPr algn="just"/>
            <a:r>
              <a:rPr lang="en-US" sz="1800" dirty="0" smtClean="0"/>
              <a:t>Also</a:t>
            </a:r>
            <a:r>
              <a:rPr lang="en-US" sz="1800" dirty="0"/>
              <a:t>, we also needs to choose such a </a:t>
            </a:r>
            <a:r>
              <a:rPr lang="en-US" sz="1800" b="1" dirty="0"/>
              <a:t>location where there are no Indian Hyderabadi restaurants nearby</a:t>
            </a:r>
            <a:r>
              <a:rPr lang="en-US" sz="1800" dirty="0"/>
              <a:t>. Furthermore, we also take care that the </a:t>
            </a:r>
            <a:r>
              <a:rPr lang="en-US" sz="1800" b="1" dirty="0"/>
              <a:t>prefer places/locations should be as close as possible to the city center</a:t>
            </a:r>
            <a:r>
              <a:rPr lang="en-US" sz="1800" dirty="0"/>
              <a:t>, along with the first two criteria are met.</a:t>
            </a:r>
          </a:p>
          <a:p>
            <a:pPr algn="just"/>
            <a:r>
              <a:rPr lang="en-US" sz="1800" dirty="0"/>
              <a:t>We will recommend the most suitable </a:t>
            </a:r>
            <a:r>
              <a:rPr lang="en-US" sz="1800" dirty="0" err="1"/>
              <a:t>palces</a:t>
            </a:r>
            <a:r>
              <a:rPr lang="en-US" sz="1800" dirty="0"/>
              <a:t>/neighborhoods based above mentioned criteria using the skills we learn during this long journey of Data Science Course. So stakeholders can choose best, suitable, possible area/location as we explain pros and cons each location in clear and easy way.</a:t>
            </a:r>
          </a:p>
          <a:p>
            <a:pPr algn="just"/>
            <a:endParaRPr lang="en-US" sz="1800" dirty="0"/>
          </a:p>
        </p:txBody>
      </p:sp>
    </p:spTree>
    <p:extLst>
      <p:ext uri="{BB962C8B-B14F-4D97-AF65-F5344CB8AC3E}">
        <p14:creationId xmlns:p14="http://schemas.microsoft.com/office/powerpoint/2010/main" val="19948687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II Data/Dataset </a:t>
            </a:r>
            <a:endParaRPr lang="en-US" dirty="0"/>
          </a:p>
        </p:txBody>
      </p:sp>
      <p:sp>
        <p:nvSpPr>
          <p:cNvPr id="3" name="Content Placeholder 2"/>
          <p:cNvSpPr>
            <a:spLocks noGrp="1"/>
          </p:cNvSpPr>
          <p:nvPr>
            <p:ph idx="1"/>
          </p:nvPr>
        </p:nvSpPr>
        <p:spPr/>
        <p:txBody>
          <a:bodyPr>
            <a:normAutofit/>
          </a:bodyPr>
          <a:lstStyle/>
          <a:p>
            <a:r>
              <a:rPr lang="en-US" sz="1800" dirty="0" smtClean="0"/>
              <a:t>As </a:t>
            </a:r>
            <a:r>
              <a:rPr lang="en-US" sz="1800" dirty="0"/>
              <a:t>we defined our problem and based on this, Our </a:t>
            </a:r>
            <a:r>
              <a:rPr lang="en-US" sz="1800" dirty="0" err="1"/>
              <a:t>deicsion</a:t>
            </a:r>
            <a:r>
              <a:rPr lang="en-US" sz="1800" dirty="0"/>
              <a:t> is influenced by following criteria/factors:</a:t>
            </a:r>
          </a:p>
          <a:p>
            <a:pPr lvl="0"/>
            <a:r>
              <a:rPr lang="en-US" sz="1800" dirty="0"/>
              <a:t>The number of already existing restaurants(can be of any type) in the area/neighborhood</a:t>
            </a:r>
          </a:p>
          <a:p>
            <a:pPr lvl="0"/>
            <a:r>
              <a:rPr lang="en-US" sz="1800" dirty="0"/>
              <a:t>If any, how many number of and far to Hyderabadi </a:t>
            </a:r>
            <a:r>
              <a:rPr lang="en-US" sz="1800" dirty="0" smtClean="0"/>
              <a:t>restaurants.</a:t>
            </a:r>
            <a:endParaRPr lang="en-US" sz="1800" dirty="0"/>
          </a:p>
          <a:p>
            <a:pPr lvl="0"/>
            <a:r>
              <a:rPr lang="en-US" sz="1800" dirty="0"/>
              <a:t>From the heart of the city, the neighborhood is how much far away</a:t>
            </a:r>
          </a:p>
          <a:p>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79612" y="3733800"/>
            <a:ext cx="5486400" cy="2082165"/>
          </a:xfrm>
          <a:prstGeom prst="rect">
            <a:avLst/>
          </a:prstGeom>
        </p:spPr>
      </p:pic>
    </p:spTree>
    <p:extLst>
      <p:ext uri="{BB962C8B-B14F-4D97-AF65-F5344CB8AC3E}">
        <p14:creationId xmlns:p14="http://schemas.microsoft.com/office/powerpoint/2010/main" val="2043181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II Data/Dataset</a:t>
            </a:r>
            <a:endParaRPr lang="en-US" dirty="0"/>
          </a:p>
        </p:txBody>
      </p:sp>
      <p:sp>
        <p:nvSpPr>
          <p:cNvPr id="3" name="Content Placeholder 2"/>
          <p:cNvSpPr>
            <a:spLocks noGrp="1"/>
          </p:cNvSpPr>
          <p:nvPr>
            <p:ph idx="1"/>
          </p:nvPr>
        </p:nvSpPr>
        <p:spPr/>
        <p:txBody>
          <a:bodyPr>
            <a:noAutofit/>
          </a:bodyPr>
          <a:lstStyle/>
          <a:p>
            <a:r>
              <a:rPr lang="en-US" sz="1800" dirty="0"/>
              <a:t>To define our neighborhood/area, we will use regularly spaced grid of locations, centered </a:t>
            </a:r>
            <a:r>
              <a:rPr lang="en-US" sz="1800" dirty="0" err="1"/>
              <a:t>aoround</a:t>
            </a:r>
            <a:r>
              <a:rPr lang="en-US" sz="1800" dirty="0"/>
              <a:t> heart of the city.</a:t>
            </a:r>
          </a:p>
          <a:p>
            <a:r>
              <a:rPr lang="en-US" sz="1800" dirty="0"/>
              <a:t>To extract/generate the required information, below data sources will be required:</a:t>
            </a:r>
          </a:p>
          <a:p>
            <a:pPr lvl="0"/>
            <a:r>
              <a:rPr lang="en-US" sz="1800" b="1" dirty="0"/>
              <a:t>Foursquare API</a:t>
            </a:r>
            <a:r>
              <a:rPr lang="en-US" sz="1800" dirty="0"/>
              <a:t> to get venue data related to these neighborhoods, number of restaurants &amp; their type and location in every area/neighborhood will be obtained</a:t>
            </a:r>
          </a:p>
          <a:p>
            <a:pPr lvl="0"/>
            <a:r>
              <a:rPr lang="en-US" sz="1800" dirty="0"/>
              <a:t>To solve this problem, we will need below data:</a:t>
            </a:r>
          </a:p>
          <a:p>
            <a:pPr lvl="0"/>
            <a:r>
              <a:rPr lang="en-US" sz="1800" dirty="0"/>
              <a:t>List of neighborhoods in New York, USA</a:t>
            </a:r>
          </a:p>
          <a:p>
            <a:pPr lvl="0"/>
            <a:r>
              <a:rPr lang="en-US" sz="1800" dirty="0"/>
              <a:t>Latitude and Longitude of these neighborhoods</a:t>
            </a:r>
          </a:p>
          <a:p>
            <a:pPr lvl="0"/>
            <a:r>
              <a:rPr lang="en-US" sz="1800" dirty="0"/>
              <a:t>Venue data related to Indian Hyderabadi restaurants. This will help us find neighborhoods that are more suitable to open an Indian Hyderabadi Restaurant.</a:t>
            </a:r>
          </a:p>
          <a:p>
            <a:endParaRPr lang="en-US" sz="1800" dirty="0"/>
          </a:p>
        </p:txBody>
      </p:sp>
    </p:spTree>
    <p:extLst>
      <p:ext uri="{BB962C8B-B14F-4D97-AF65-F5344CB8AC3E}">
        <p14:creationId xmlns:p14="http://schemas.microsoft.com/office/powerpoint/2010/main" val="28041206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EXTRACTING THE </a:t>
            </a:r>
            <a:r>
              <a:rPr lang="en-US" dirty="0" smtClean="0"/>
              <a:t>DATA</a:t>
            </a:r>
            <a:endParaRPr lang="en-US" dirty="0"/>
          </a:p>
        </p:txBody>
      </p:sp>
      <p:sp>
        <p:nvSpPr>
          <p:cNvPr id="3" name="Content Placeholder 2"/>
          <p:cNvSpPr>
            <a:spLocks noGrp="1"/>
          </p:cNvSpPr>
          <p:nvPr>
            <p:ph idx="1"/>
          </p:nvPr>
        </p:nvSpPr>
        <p:spPr>
          <a:xfrm>
            <a:off x="1218883" y="1981200"/>
            <a:ext cx="9751060" cy="4572000"/>
          </a:xfrm>
        </p:spPr>
        <p:txBody>
          <a:bodyPr>
            <a:normAutofit/>
          </a:bodyPr>
          <a:lstStyle/>
          <a:p>
            <a:pPr lvl="0"/>
            <a:r>
              <a:rPr lang="en-US" sz="1800" dirty="0" smtClean="0"/>
              <a:t>The </a:t>
            </a:r>
            <a:r>
              <a:rPr lang="en-US" sz="1800" dirty="0"/>
              <a:t>scrapping of New York neighborhoods via Wikipedia</a:t>
            </a:r>
          </a:p>
          <a:p>
            <a:pPr lvl="0"/>
            <a:r>
              <a:rPr lang="en-US" sz="1800" dirty="0"/>
              <a:t>Getting Latitude and Longitude data of these neighborhoods via Geocoder package</a:t>
            </a:r>
          </a:p>
          <a:p>
            <a:r>
              <a:rPr lang="en-US" sz="1800" b="1" dirty="0"/>
              <a:t>Neighborhood Candidates</a:t>
            </a:r>
          </a:p>
          <a:p>
            <a:r>
              <a:rPr lang="en-US" sz="1800" dirty="0"/>
              <a:t>For centroids of our candidate neighborhoods, let's create latitude and longitude coordinates. Around the heart of the New York City, we will create a grid of cells covering our area of interest which is approximately 11x11 kilometers.</a:t>
            </a:r>
          </a:p>
          <a:p>
            <a:r>
              <a:rPr lang="en-US" sz="1800" dirty="0"/>
              <a:t>Using specific, well known address and Google Maps geocoding API, let's first find the latitude &amp; longitude of heart of the New York City.</a:t>
            </a:r>
          </a:p>
          <a:p>
            <a:endParaRPr lang="en-US" sz="1800" dirty="0"/>
          </a:p>
        </p:txBody>
      </p:sp>
    </p:spTree>
    <p:extLst>
      <p:ext uri="{BB962C8B-B14F-4D97-AF65-F5344CB8AC3E}">
        <p14:creationId xmlns:p14="http://schemas.microsoft.com/office/powerpoint/2010/main" val="25744181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hlinkClick r:id="rId2"/>
              </a:rPr>
              <a:t>III </a:t>
            </a:r>
            <a:r>
              <a:rPr lang="en-US" b="1" cap="all" dirty="0">
                <a:hlinkClick r:id="rId2"/>
              </a:rPr>
              <a:t>Methodology</a:t>
            </a:r>
            <a:endParaRPr lang="en-US" b="1" cap="all" dirty="0"/>
          </a:p>
        </p:txBody>
      </p:sp>
      <p:sp>
        <p:nvSpPr>
          <p:cNvPr id="3" name="Content Placeholder 2"/>
          <p:cNvSpPr>
            <a:spLocks noGrp="1"/>
          </p:cNvSpPr>
          <p:nvPr>
            <p:ph idx="1"/>
          </p:nvPr>
        </p:nvSpPr>
        <p:spPr/>
        <p:txBody>
          <a:bodyPr>
            <a:normAutofit/>
          </a:bodyPr>
          <a:lstStyle/>
          <a:p>
            <a:r>
              <a:rPr lang="en-US" sz="1800" dirty="0" smtClean="0"/>
              <a:t>First</a:t>
            </a:r>
            <a:r>
              <a:rPr lang="en-US" sz="1800" dirty="0"/>
              <a:t>, I need to get the list of neighborhoods in New York, USA. This is possible by extracting the list of neighborhoods from </a:t>
            </a:r>
            <a:r>
              <a:rPr lang="en-US" sz="1800" dirty="0" err="1"/>
              <a:t>url</a:t>
            </a:r>
            <a:r>
              <a:rPr lang="en-US" sz="1800" dirty="0"/>
              <a:t> already available in one of the labs in this course. I did the web scraping by utilizing pandas HTML table scraping method as it is easier and more convenient to pull tabular data directly from a web page into the data frame. </a:t>
            </a:r>
            <a:endParaRPr lang="en-US" sz="1800" dirty="0" smtClean="0"/>
          </a:p>
          <a:p>
            <a:r>
              <a:rPr lang="en-US" sz="1800" dirty="0" smtClean="0"/>
              <a:t>However</a:t>
            </a:r>
            <a:r>
              <a:rPr lang="en-US" sz="1800" dirty="0"/>
              <a:t>, it is only a list of neighborhood names and postal codes. I need to get their coordinates to utilize Foursquare to pull the list of venues near these neighborhoods. To get the coordinates, I tried using Geocoder Package but it was not working so I used the CSV file provided by IBM team to match the coordinates of New York neighborhoods.</a:t>
            </a:r>
            <a:endParaRPr lang="en-US" sz="1800" dirty="0"/>
          </a:p>
        </p:txBody>
      </p:sp>
    </p:spTree>
    <p:extLst>
      <p:ext uri="{BB962C8B-B14F-4D97-AF65-F5344CB8AC3E}">
        <p14:creationId xmlns:p14="http://schemas.microsoft.com/office/powerpoint/2010/main" val="12231436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sp>
        <p:nvSpPr>
          <p:cNvPr id="3" name="Content Placeholder 2"/>
          <p:cNvSpPr>
            <a:spLocks noGrp="1"/>
          </p:cNvSpPr>
          <p:nvPr>
            <p:ph idx="1"/>
          </p:nvPr>
        </p:nvSpPr>
        <p:spPr/>
        <p:txBody>
          <a:bodyPr>
            <a:normAutofit/>
          </a:bodyPr>
          <a:lstStyle/>
          <a:p>
            <a:r>
              <a:rPr lang="en-US" sz="1800" dirty="0"/>
              <a:t>After gathering these coordinates, I visualize the map of New York using Folium package to verify whether these are correct coordinates. Next, I use Foursquare API to pull the list of top 100 venues within 500 meters radius. </a:t>
            </a:r>
            <a:endParaRPr lang="en-US" sz="1800" dirty="0" smtClean="0"/>
          </a:p>
          <a:p>
            <a:r>
              <a:rPr lang="en-US" sz="1800" dirty="0" smtClean="0"/>
              <a:t>I </a:t>
            </a:r>
            <a:r>
              <a:rPr lang="en-US" sz="1800" dirty="0"/>
              <a:t>have created a Foursquare developer account in order to obtain account ID and API key to pull the data. From Foursquare, I am able to pull the names, categories, latitude, and longitude of the venues. With this data, I can also check how many unique categories that I can get from these venues. </a:t>
            </a:r>
            <a:endParaRPr lang="en-US" sz="1800" dirty="0" smtClean="0"/>
          </a:p>
          <a:p>
            <a:r>
              <a:rPr lang="en-US" sz="1800" dirty="0" smtClean="0"/>
              <a:t>Then</a:t>
            </a:r>
            <a:r>
              <a:rPr lang="en-US" sz="1800" dirty="0"/>
              <a:t>, I analyze each neighborhood by grouping the rows by neighborhood and taking the mean on the frequency of occurrence of each venue category. This is to prepare clustering to be done later. Here, I made a justification to specifically look for “Indian restaurants”.</a:t>
            </a:r>
          </a:p>
          <a:p>
            <a:endParaRPr lang="en-US" sz="1800" dirty="0"/>
          </a:p>
        </p:txBody>
      </p:sp>
    </p:spTree>
    <p:extLst>
      <p:ext uri="{BB962C8B-B14F-4D97-AF65-F5344CB8AC3E}">
        <p14:creationId xmlns:p14="http://schemas.microsoft.com/office/powerpoint/2010/main" val="40105024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hlinkClick r:id="rId2"/>
              </a:rPr>
              <a:t>III Methodology</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102667" y="1600200"/>
            <a:ext cx="5983490" cy="4572000"/>
          </a:xfrm>
          <a:prstGeom prst="rect">
            <a:avLst/>
          </a:prstGeom>
        </p:spPr>
      </p:pic>
    </p:spTree>
    <p:extLst>
      <p:ext uri="{BB962C8B-B14F-4D97-AF65-F5344CB8AC3E}">
        <p14:creationId xmlns:p14="http://schemas.microsoft.com/office/powerpoint/2010/main" val="11578199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purl.org/dc/dcmitype/"/>
    <ds:schemaRef ds:uri="http://schemas.microsoft.com/office/2006/documentManagement/types"/>
    <ds:schemaRef ds:uri="40262f94-9f35-4ac3-9a90-690165a166b7"/>
    <ds:schemaRef ds:uri="http://schemas.microsoft.com/office/infopath/2007/PartnerControls"/>
    <ds:schemaRef ds:uri="a4f35948-e619-41b3-aa29-22878b09cfd2"/>
    <ds:schemaRef ds:uri="http://schemas.openxmlformats.org/package/2006/metadata/core-properties"/>
    <ds:schemaRef ds:uri="http://www.w3.org/XML/1998/namespace"/>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50</TotalTime>
  <Words>743</Words>
  <Application>Microsoft Office PowerPoint</Application>
  <PresentationFormat>Custom</PresentationFormat>
  <Paragraphs>55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Constantia</vt:lpstr>
      <vt:lpstr>Times New Roman</vt:lpstr>
      <vt:lpstr>Cooking 16x9</vt:lpstr>
      <vt:lpstr>PowerPoint Presentation</vt:lpstr>
      <vt:lpstr>Table of contents</vt:lpstr>
      <vt:lpstr>I Introduction: Business Problem </vt:lpstr>
      <vt:lpstr>II Data/Dataset </vt:lpstr>
      <vt:lpstr>II Data/Dataset</vt:lpstr>
      <vt:lpstr>EXTRACTING THE DATA</vt:lpstr>
      <vt:lpstr>III Methodology</vt:lpstr>
      <vt:lpstr>III Methodology</vt:lpstr>
      <vt:lpstr>III Methodology</vt:lpstr>
      <vt:lpstr>III Methodology</vt:lpstr>
      <vt:lpstr>IV Analysis</vt:lpstr>
      <vt:lpstr>IV Analysis</vt:lpstr>
      <vt:lpstr>V Results and Discussion</vt:lpstr>
      <vt:lpstr>V Results and Discussion</vt:lpstr>
      <vt:lpstr>VI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Competing Neighborhoods (Week 2/ Week 5)</dc:title>
  <dc:creator>Abu Muhammad</dc:creator>
  <cp:lastModifiedBy>Abu Muhammad</cp:lastModifiedBy>
  <cp:revision>23</cp:revision>
  <dcterms:created xsi:type="dcterms:W3CDTF">2020-08-23T11:56:53Z</dcterms:created>
  <dcterms:modified xsi:type="dcterms:W3CDTF">2020-08-23T12:47:09Z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