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2" d="100"/>
          <a:sy n="72" d="100"/>
        </p:scale>
        <p:origin x="510" y="5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798508" y="4180231"/>
            <a:ext cx="5233388" cy="861497"/>
          </a:xfrm>
        </p:spPr>
        <p:txBody>
          <a:bodyPr>
            <a:noAutofit/>
          </a:bodyPr>
          <a:lstStyle/>
          <a:p>
            <a:pPr algn="r"/>
            <a:r>
              <a:rPr lang="en-US" sz="2200" b="0" dirty="0">
                <a:solidFill>
                  <a:schemeClr val="tx1"/>
                </a:solidFill>
                <a:latin typeface="+mn-lt"/>
              </a:rPr>
              <a:t>Abu Obaida</a:t>
            </a:r>
          </a:p>
          <a:p>
            <a:pPr algn="r"/>
            <a:r>
              <a:rPr lang="en-US" sz="2200" b="0" dirty="0">
                <a:solidFill>
                  <a:schemeClr val="tx1"/>
                </a:solidFill>
                <a:latin typeface="+mn-lt"/>
              </a:rPr>
              <a:t>INTERNSHIP_17546440516895be537820f </a:t>
            </a:r>
            <a:endParaRPr lang="en-IN" sz="2200" b="0" dirty="0">
              <a:solidFill>
                <a:schemeClr val="tx1"/>
              </a:solidFill>
              <a:latin typeface="+mn-lt"/>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4465984" y="2050553"/>
            <a:ext cx="5565912" cy="743448"/>
          </a:xfrm>
        </p:spPr>
        <p:txBody>
          <a:bodyPr>
            <a:normAutofit/>
          </a:bodyPr>
          <a:lstStyle/>
          <a:p>
            <a:r>
              <a:rPr lang="en-GB" sz="3200" dirty="0"/>
              <a:t>Airbnb Hotel Booking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p>
          <a:p>
            <a:pPr marL="0" indent="0">
              <a:buNone/>
            </a:pPr>
            <a:endParaRPr lang="en-IN" dirty="0"/>
          </a:p>
        </p:txBody>
      </p:sp>
      <p:pic>
        <p:nvPicPr>
          <p:cNvPr id="3" name="Picture 2">
            <a:extLst>
              <a:ext uri="{FF2B5EF4-FFF2-40B4-BE49-F238E27FC236}">
                <a16:creationId xmlns:a16="http://schemas.microsoft.com/office/drawing/2014/main" id="{21B476A0-3C4B-46D7-935C-82F37E8EA0C5}"/>
              </a:ext>
            </a:extLst>
          </p:cNvPr>
          <p:cNvPicPr>
            <a:picLocks noChangeAspect="1"/>
          </p:cNvPicPr>
          <p:nvPr/>
        </p:nvPicPr>
        <p:blipFill>
          <a:blip r:embed="rId3"/>
          <a:stretch>
            <a:fillRect/>
          </a:stretch>
        </p:blipFill>
        <p:spPr>
          <a:xfrm>
            <a:off x="675958" y="1046375"/>
            <a:ext cx="8618871" cy="544103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p>
          <a:p>
            <a:pPr marL="0" indent="0">
              <a:buNone/>
            </a:pPr>
            <a:endParaRPr lang="en-IN" dirty="0"/>
          </a:p>
        </p:txBody>
      </p:sp>
      <p:pic>
        <p:nvPicPr>
          <p:cNvPr id="3" name="Picture 2">
            <a:extLst>
              <a:ext uri="{FF2B5EF4-FFF2-40B4-BE49-F238E27FC236}">
                <a16:creationId xmlns:a16="http://schemas.microsoft.com/office/drawing/2014/main" id="{F71B14EA-D635-DA3F-183B-8CD7CE22FDCA}"/>
              </a:ext>
            </a:extLst>
          </p:cNvPr>
          <p:cNvPicPr>
            <a:picLocks noChangeAspect="1"/>
          </p:cNvPicPr>
          <p:nvPr/>
        </p:nvPicPr>
        <p:blipFill>
          <a:blip r:embed="rId3"/>
          <a:stretch>
            <a:fillRect/>
          </a:stretch>
        </p:blipFill>
        <p:spPr>
          <a:xfrm>
            <a:off x="675958" y="989814"/>
            <a:ext cx="8609444" cy="548210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32000" y="647699"/>
            <a:ext cx="11340000" cy="3940999"/>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1779158" y="2637049"/>
            <a:ext cx="45719" cy="45719"/>
          </a:xfrm>
        </p:spPr>
        <p:txBody>
          <a:bodyPr>
            <a:normAutofit fontScale="25000" lnSpcReduction="20000"/>
          </a:bodyPr>
          <a:lstStyle/>
          <a:p>
            <a:endParaRPr lang="en-IN" dirty="0">
              <a:solidFill>
                <a:schemeClr val="accent2"/>
              </a:solidFill>
            </a:endParaRP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875556"/>
            <a:ext cx="7241082" cy="3607987"/>
          </a:xfrm>
        </p:spPr>
        <p:txBody>
          <a:bodyPr>
            <a:normAutofit fontScale="85000" lnSpcReduction="20000"/>
          </a:bodyPr>
          <a:lstStyle/>
          <a:p>
            <a:pPr marL="0" indent="0">
              <a:lnSpc>
                <a:spcPct val="150000"/>
              </a:lnSpc>
              <a:buNone/>
            </a:pPr>
            <a:r>
              <a:rPr lang="en-IN" sz="2800" dirty="0"/>
              <a:t>The goal of my project is to </a:t>
            </a:r>
            <a:r>
              <a:rPr lang="en-IN" sz="2800" dirty="0" err="1"/>
              <a:t>analyze</a:t>
            </a:r>
            <a:r>
              <a:rPr lang="en-IN" sz="2800" dirty="0"/>
              <a:t> the Airbnb open dataset. It involves understanding factors that influence listing prices, exploring geographical distribution of properties etc. The main challenge is to finding missing values, clean and process a large, raw dataset with significant missing values to make it suitable for analysis.</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75957" y="301631"/>
            <a:ext cx="6276109" cy="664358"/>
          </a:xfrm>
        </p:spPr>
        <p:txBody>
          <a:bodyPr>
            <a:normAutofit fontScale="90000"/>
          </a:bodyPr>
          <a:lstStyle/>
          <a:p>
            <a:r>
              <a:rPr lang="en-GB" dirty="0"/>
              <a:t>Project Description</a:t>
            </a:r>
            <a:br>
              <a:rPr lang="en-GB" dirty="0"/>
            </a:br>
            <a:br>
              <a:rPr lang="en-GB" dirty="0"/>
            </a:br>
            <a:r>
              <a:rPr lang="en-GB" sz="2700" dirty="0">
                <a:solidFill>
                  <a:schemeClr val="tx1">
                    <a:lumMod val="75000"/>
                    <a:lumOff val="25000"/>
                  </a:schemeClr>
                </a:solidFill>
                <a:latin typeface="+mn-lt"/>
              </a:rPr>
              <a:t>1. Data Loading and Inspection: </a:t>
            </a:r>
            <a:r>
              <a:rPr lang="en-GB" sz="2700" b="0" dirty="0">
                <a:solidFill>
                  <a:schemeClr val="tx1">
                    <a:lumMod val="75000"/>
                    <a:lumOff val="25000"/>
                  </a:schemeClr>
                </a:solidFill>
                <a:latin typeface="+mn-lt"/>
              </a:rPr>
              <a:t>Loading the dataset and examining its structure, size and how it looks.</a:t>
            </a:r>
            <a:br>
              <a:rPr lang="en-GB" sz="2700" b="0" dirty="0">
                <a:solidFill>
                  <a:schemeClr val="tx1">
                    <a:lumMod val="75000"/>
                    <a:lumOff val="25000"/>
                  </a:schemeClr>
                </a:solidFill>
                <a:latin typeface="+mn-lt"/>
              </a:rPr>
            </a:br>
            <a:r>
              <a:rPr lang="en-GB" sz="2700" dirty="0">
                <a:solidFill>
                  <a:schemeClr val="tx1">
                    <a:lumMod val="75000"/>
                    <a:lumOff val="25000"/>
                  </a:schemeClr>
                </a:solidFill>
                <a:latin typeface="+mn-lt"/>
              </a:rPr>
              <a:t>2. Data Cleaning: </a:t>
            </a:r>
            <a:r>
              <a:rPr lang="en-GB" sz="2700" b="0" dirty="0">
                <a:solidFill>
                  <a:schemeClr val="tx1">
                    <a:lumMod val="75000"/>
                    <a:lumOff val="25000"/>
                  </a:schemeClr>
                </a:solidFill>
                <a:latin typeface="+mn-lt"/>
              </a:rPr>
              <a:t>This is the most important part in data analysis. It include extensive cleaning data to handle thousands of missing values, correct improper data types(e.g. price from text to numbers), and removing irrelevant columns.</a:t>
            </a:r>
            <a:br>
              <a:rPr lang="en-GB" sz="2700" b="0" dirty="0">
                <a:solidFill>
                  <a:schemeClr val="tx1">
                    <a:lumMod val="75000"/>
                    <a:lumOff val="25000"/>
                  </a:schemeClr>
                </a:solidFill>
                <a:latin typeface="+mn-lt"/>
              </a:rPr>
            </a:br>
            <a:r>
              <a:rPr lang="en-GB" sz="2700" dirty="0">
                <a:solidFill>
                  <a:schemeClr val="tx1">
                    <a:lumMod val="75000"/>
                    <a:lumOff val="25000"/>
                  </a:schemeClr>
                </a:solidFill>
                <a:latin typeface="+mn-lt"/>
              </a:rPr>
              <a:t>3. Data Visualization: </a:t>
            </a:r>
            <a:r>
              <a:rPr lang="en-GB" sz="2700" b="0" dirty="0">
                <a:solidFill>
                  <a:schemeClr val="tx1">
                    <a:lumMod val="75000"/>
                    <a:lumOff val="25000"/>
                  </a:schemeClr>
                </a:solidFill>
                <a:latin typeface="+mn-lt"/>
              </a:rPr>
              <a:t>Creating charts from the final dataset we got after cleaning data using python libraries(such as Matplotlib and seaborn) to look and </a:t>
            </a:r>
            <a:r>
              <a:rPr lang="en-GB" sz="2700" b="0" dirty="0" err="1">
                <a:solidFill>
                  <a:schemeClr val="tx1">
                    <a:lumMod val="75000"/>
                    <a:lumOff val="25000"/>
                  </a:schemeClr>
                </a:solidFill>
                <a:latin typeface="+mn-lt"/>
              </a:rPr>
              <a:t>analyze</a:t>
            </a:r>
            <a:r>
              <a:rPr lang="en-GB" sz="2700" b="0" dirty="0">
                <a:solidFill>
                  <a:schemeClr val="tx1">
                    <a:lumMod val="75000"/>
                    <a:lumOff val="25000"/>
                  </a:schemeClr>
                </a:solidFill>
                <a:latin typeface="+mn-lt"/>
              </a:rPr>
              <a:t> easily.  </a:t>
            </a:r>
            <a:br>
              <a:rPr lang="en-GB" b="0" dirty="0">
                <a:latin typeface="+mn-lt"/>
              </a:rPr>
            </a:br>
            <a:endParaRPr lang="en-IN" b="0" dirty="0">
              <a:latin typeface="+mn-lt"/>
            </a:endParaRPr>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1"/>
            <a:ext cx="9111754" cy="4555214"/>
          </a:xfrm>
        </p:spPr>
        <p:txBody>
          <a:bodyPr>
            <a:normAutofit/>
          </a:bodyPr>
          <a:lstStyle/>
          <a:p>
            <a:pPr marL="0" indent="0" algn="just">
              <a:lnSpc>
                <a:spcPct val="150000"/>
              </a:lnSpc>
              <a:buNone/>
            </a:pPr>
            <a:r>
              <a:rPr lang="en-IN" sz="2400" b="1" dirty="0"/>
              <a:t>Travelers/Guests: </a:t>
            </a:r>
            <a:r>
              <a:rPr lang="en-IN" sz="2400" dirty="0"/>
              <a:t>They can understand pricing in different areas, identify common types of listing, find trusted hosts etc.</a:t>
            </a:r>
          </a:p>
          <a:p>
            <a:pPr marL="0" indent="0" algn="just">
              <a:lnSpc>
                <a:spcPct val="150000"/>
              </a:lnSpc>
              <a:buNone/>
            </a:pPr>
            <a:r>
              <a:rPr lang="en-IN" sz="2400" b="1" dirty="0"/>
              <a:t>Airbnb Hosts: </a:t>
            </a:r>
            <a:r>
              <a:rPr lang="en-IN" sz="2400" dirty="0"/>
              <a:t>Can use the insights to understand market trends, set prices and identify which factor attract customers.</a:t>
            </a:r>
          </a:p>
          <a:p>
            <a:pPr marL="0" indent="0" algn="just">
              <a:lnSpc>
                <a:spcPct val="150000"/>
              </a:lnSpc>
              <a:buNone/>
            </a:pPr>
            <a:r>
              <a:rPr lang="en-US" sz="2400" b="1" dirty="0"/>
              <a:t>Airbnb Business Analysts: </a:t>
            </a:r>
            <a:r>
              <a:rPr lang="en-US" sz="2400" dirty="0"/>
              <a:t>Can monitor market dynamics, identify growth opportunities, and make data-driven decisions to improve the platform.</a:t>
            </a:r>
          </a:p>
          <a:p>
            <a:pPr marL="0" indent="0" algn="just">
              <a:lnSpc>
                <a:spcPct val="150000"/>
              </a:lnSpc>
              <a:buNone/>
            </a:pPr>
            <a:endParaRPr lang="en-IN" sz="2400" dirty="0"/>
          </a:p>
          <a:p>
            <a:pPr marL="0" indent="0" algn="just">
              <a:lnSpc>
                <a:spcPct val="150000"/>
              </a:lnSpc>
              <a:buNone/>
            </a:pPr>
            <a:endParaRPr lang="en-IN" sz="2400" dirty="0"/>
          </a:p>
          <a:p>
            <a:pPr marL="0" indent="0" algn="just">
              <a:lnSpc>
                <a:spcPct val="150000"/>
              </a:lnSpc>
              <a:buNone/>
            </a:pPr>
            <a:endParaRPr lang="en-IN" sz="2400" dirty="0"/>
          </a:p>
          <a:p>
            <a:pPr marL="0" indent="0" algn="just">
              <a:lnSpc>
                <a:spcPct val="150000"/>
              </a:lnSpc>
              <a:buNone/>
            </a:pPr>
            <a:endParaRPr lang="en-IN" sz="2400" dirty="0"/>
          </a:p>
          <a:p>
            <a:pPr marL="0" indent="0" algn="just">
              <a:lnSpc>
                <a:spcPct val="150000"/>
              </a:lnSpc>
              <a:buNone/>
            </a:pPr>
            <a:endParaRPr lang="en-IN" sz="24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930728" y="1432560"/>
            <a:ext cx="8487591" cy="5243448"/>
          </a:xfrm>
        </p:spPr>
        <p:txBody>
          <a:bodyPr/>
          <a:lstStyle/>
          <a:p>
            <a:pPr marL="457200" lvl="1" indent="0">
              <a:lnSpc>
                <a:spcPct val="150000"/>
              </a:lnSpc>
              <a:buNone/>
            </a:pPr>
            <a:r>
              <a:rPr lang="en-IN" sz="2400" dirty="0"/>
              <a:t>Programming Language: Python</a:t>
            </a:r>
          </a:p>
          <a:p>
            <a:pPr marL="457200" lvl="1" indent="0">
              <a:lnSpc>
                <a:spcPct val="150000"/>
              </a:lnSpc>
              <a:buNone/>
            </a:pPr>
            <a:r>
              <a:rPr lang="en-IN" sz="2400" dirty="0"/>
              <a:t>Python Libraries:</a:t>
            </a:r>
          </a:p>
          <a:p>
            <a:pPr lvl="1">
              <a:lnSpc>
                <a:spcPct val="150000"/>
              </a:lnSpc>
            </a:pPr>
            <a:r>
              <a:rPr lang="en-IN" sz="2400" dirty="0"/>
              <a:t>Pandas: Used for manipulating and cleaning the data.</a:t>
            </a:r>
          </a:p>
          <a:p>
            <a:pPr lvl="1">
              <a:lnSpc>
                <a:spcPct val="150000"/>
              </a:lnSpc>
            </a:pPr>
            <a:r>
              <a:rPr lang="en-IN" sz="2400" dirty="0"/>
              <a:t>Matplotlib &amp; Seaborn: Used for creating a wide range of data visualizations, including bar chart, box plots, histograms, and scatter plots.</a:t>
            </a:r>
          </a:p>
          <a:p>
            <a:pPr marL="457200" lvl="1" indent="0">
              <a:lnSpc>
                <a:spcPct val="150000"/>
              </a:lnSpc>
              <a:buNone/>
            </a:pPr>
            <a:r>
              <a:rPr lang="en-IN" sz="2400" dirty="0"/>
              <a:t>Environment: Google </a:t>
            </a:r>
            <a:r>
              <a:rPr lang="en-IN" sz="2400" dirty="0" err="1"/>
              <a:t>Colab</a:t>
            </a:r>
            <a:endParaRPr lang="en-IN" sz="2400" dirty="0"/>
          </a:p>
          <a:p>
            <a:pPr marL="457200" lvl="1" indent="0">
              <a:lnSpc>
                <a:spcPct val="150000"/>
              </a:lnSpc>
              <a:buNone/>
            </a:pPr>
            <a:endParaRPr lang="en-IN" dirty="0"/>
          </a:p>
          <a:p>
            <a:pPr marL="457200" lvl="1" indent="0">
              <a:lnSpc>
                <a:spcPct val="150000"/>
              </a:lnSpc>
              <a:buNone/>
            </a:pPr>
            <a:endParaRPr lang="en-IN" dirty="0"/>
          </a:p>
          <a:p>
            <a:pPr marL="457200" lvl="1" indent="0">
              <a:lnSpc>
                <a:spcPct val="150000"/>
              </a:lnSpc>
              <a:buNone/>
            </a:pPr>
            <a:endParaRPr lang="en-IN" dirty="0"/>
          </a:p>
          <a:p>
            <a:pPr marL="457200" lvl="1" indent="0">
              <a:lnSpc>
                <a:spcPct val="150000"/>
              </a:lnSpc>
              <a:buNone/>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6" name="Picture 5">
            <a:extLst>
              <a:ext uri="{FF2B5EF4-FFF2-40B4-BE49-F238E27FC236}">
                <a16:creationId xmlns:a16="http://schemas.microsoft.com/office/drawing/2014/main" id="{C80AE94B-63FD-111B-EFA2-3431ABBCE378}"/>
              </a:ext>
            </a:extLst>
          </p:cNvPr>
          <p:cNvPicPr>
            <a:picLocks noChangeAspect="1"/>
          </p:cNvPicPr>
          <p:nvPr/>
        </p:nvPicPr>
        <p:blipFill>
          <a:blip r:embed="rId4"/>
          <a:stretch>
            <a:fillRect/>
          </a:stretch>
        </p:blipFill>
        <p:spPr>
          <a:xfrm>
            <a:off x="675957" y="1201586"/>
            <a:ext cx="9127894" cy="5270334"/>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6" name="Picture 5">
            <a:extLst>
              <a:ext uri="{FF2B5EF4-FFF2-40B4-BE49-F238E27FC236}">
                <a16:creationId xmlns:a16="http://schemas.microsoft.com/office/drawing/2014/main" id="{E81A5DAA-40A6-F1C6-DED5-C6F0CBB47CD9}"/>
              </a:ext>
            </a:extLst>
          </p:cNvPr>
          <p:cNvPicPr>
            <a:picLocks noChangeAspect="1"/>
          </p:cNvPicPr>
          <p:nvPr/>
        </p:nvPicPr>
        <p:blipFill>
          <a:blip r:embed="rId4"/>
          <a:stretch>
            <a:fillRect/>
          </a:stretch>
        </p:blipFill>
        <p:spPr>
          <a:xfrm>
            <a:off x="675957" y="1096298"/>
            <a:ext cx="9157156" cy="5375622"/>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6" name="Picture 5">
            <a:extLst>
              <a:ext uri="{FF2B5EF4-FFF2-40B4-BE49-F238E27FC236}">
                <a16:creationId xmlns:a16="http://schemas.microsoft.com/office/drawing/2014/main" id="{2F2747CA-F5A1-DF59-BD8B-DCA3BBFB88C0}"/>
              </a:ext>
            </a:extLst>
          </p:cNvPr>
          <p:cNvPicPr>
            <a:picLocks noChangeAspect="1"/>
          </p:cNvPicPr>
          <p:nvPr/>
        </p:nvPicPr>
        <p:blipFill>
          <a:blip r:embed="rId4"/>
          <a:stretch>
            <a:fillRect/>
          </a:stretch>
        </p:blipFill>
        <p:spPr>
          <a:xfrm>
            <a:off x="675957" y="1097270"/>
            <a:ext cx="9143904" cy="5390142"/>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1317610"/>
            <a:ext cx="10005295" cy="666078"/>
          </a:xfrm>
        </p:spPr>
        <p:txBody>
          <a:bodyPr vert="horz" lIns="91440" tIns="45720" rIns="91440" bIns="45720" rtlCol="0" anchor="t">
            <a:noAutofit/>
          </a:bodyPr>
          <a:lstStyle/>
          <a:p>
            <a:pPr marL="0" indent="0">
              <a:buNone/>
            </a:pPr>
            <a:r>
              <a:rPr lang="en-US" sz="2400" dirty="0"/>
              <a:t>https://github.com/AbuObaida01/VOIS_AICTE_Oct2025_AbuObaida.git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694</TotalTime>
  <Words>384</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vt:lpstr>
      <vt:lpstr>PROBLEM  STATEMENT</vt:lpstr>
      <vt:lpstr>Project Description  1. Data Loading and Inspection: Loading the dataset and examining its structure, size and how it looks. 2. Data Cleaning: This is the most important part in data analysis. It include extensive cleaning data to handle thousands of missing values, correct improper data types(e.g. price from text to numbers), and removing irrelevant columns. 3. Data Visualization: Creating charts from the final dataset we got after cleaning data using python libraries(such as Matplotlib and seaborn) to look and analyze easily.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Abu Obaida</cp:lastModifiedBy>
  <cp:revision>114</cp:revision>
  <dcterms:created xsi:type="dcterms:W3CDTF">2021-07-11T13:13:15Z</dcterms:created>
  <dcterms:modified xsi:type="dcterms:W3CDTF">2025-10-08T16:00:57Z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