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7" r:id="rId2"/>
    <p:sldId id="530" r:id="rId3"/>
    <p:sldId id="424" r:id="rId4"/>
    <p:sldId id="378" r:id="rId5"/>
    <p:sldId id="386" r:id="rId6"/>
    <p:sldId id="387" r:id="rId7"/>
    <p:sldId id="425" r:id="rId8"/>
    <p:sldId id="388" r:id="rId9"/>
    <p:sldId id="505" r:id="rId10"/>
    <p:sldId id="381" r:id="rId11"/>
    <p:sldId id="390" r:id="rId12"/>
    <p:sldId id="391" r:id="rId13"/>
    <p:sldId id="385" r:id="rId14"/>
    <p:sldId id="392" r:id="rId15"/>
    <p:sldId id="532" r:id="rId16"/>
    <p:sldId id="531" r:id="rId17"/>
    <p:sldId id="526" r:id="rId18"/>
    <p:sldId id="500" r:id="rId19"/>
    <p:sldId id="473" r:id="rId20"/>
    <p:sldId id="474" r:id="rId21"/>
    <p:sldId id="475" r:id="rId22"/>
    <p:sldId id="476" r:id="rId23"/>
    <p:sldId id="477" r:id="rId24"/>
    <p:sldId id="495" r:id="rId25"/>
    <p:sldId id="497" r:id="rId26"/>
    <p:sldId id="506" r:id="rId27"/>
    <p:sldId id="507" r:id="rId28"/>
    <p:sldId id="520" r:id="rId29"/>
    <p:sldId id="508" r:id="rId30"/>
    <p:sldId id="536" r:id="rId31"/>
    <p:sldId id="519" r:id="rId32"/>
    <p:sldId id="509" r:id="rId33"/>
    <p:sldId id="510" r:id="rId34"/>
    <p:sldId id="511" r:id="rId35"/>
    <p:sldId id="514" r:id="rId36"/>
    <p:sldId id="515" r:id="rId37"/>
    <p:sldId id="516" r:id="rId38"/>
    <p:sldId id="517" r:id="rId39"/>
    <p:sldId id="518" r:id="rId40"/>
    <p:sldId id="527" r:id="rId41"/>
    <p:sldId id="533" r:id="rId42"/>
    <p:sldId id="537" r:id="rId43"/>
    <p:sldId id="538" r:id="rId44"/>
    <p:sldId id="539" r:id="rId45"/>
    <p:sldId id="542" r:id="rId46"/>
    <p:sldId id="543" r:id="rId47"/>
    <p:sldId id="544" r:id="rId48"/>
    <p:sldId id="540" r:id="rId49"/>
    <p:sldId id="541" r:id="rId5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27.11.2018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27.11.2018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27.11.2018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27.11.2018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27.11.2018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27.11.2018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27.11.2018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27.11.2018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27.11.2018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27.11.2018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27.11.2018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27.11.2018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27.11.2018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MouseEv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KeyboardEvent" TargetMode="External"/><Relationship Id="rId2" Type="http://schemas.openxmlformats.org/officeDocument/2006/relationships/hyperlink" Target="https://developer.mozilla.org/en-US/docs/Web/API/MouseEven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MouseEven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KeyboardEven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javascript.ru/tutorial/events/properties#koordinaty-myshi:-clientx-y-pagex-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hyperlink" Target="http://javascript.ru/tutorial/events/properties#koordinaty-myshi:-clientx-y-pagex-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ru/docs/Web/API/Event/eventPhas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s://learn.javascript.ru/mousewhe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03512" y="404664"/>
            <a:ext cx="8784976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События / </a:t>
            </a:r>
            <a:r>
              <a:rPr lang="en-US" sz="6600" b="1" dirty="0">
                <a:solidFill>
                  <a:schemeClr val="bg1"/>
                </a:solidFill>
              </a:rPr>
              <a:t>Events</a:t>
            </a:r>
            <a:endParaRPr lang="uk-UA" sz="6600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4727848" y="594928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9576" y="335558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сказать браузеру какую функцию и когда вызывать?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3552" y="1656814"/>
            <a:ext cx="425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/>
              <a:t>Через атрибуты </a:t>
            </a:r>
            <a:r>
              <a:rPr lang="en-US" sz="2000" b="1" i="1" dirty="0"/>
              <a:t>HTML</a:t>
            </a:r>
            <a:r>
              <a:rPr lang="ru-RU" sz="2000" b="1" i="1" dirty="0"/>
              <a:t>-элементов: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3" y="2204864"/>
            <a:ext cx="7915275" cy="22669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79576" y="4705981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Недостаток  - </a:t>
            </a:r>
            <a:r>
              <a:rPr lang="en-US" sz="2800" i="1" dirty="0"/>
              <a:t>JavaScript </a:t>
            </a:r>
            <a:r>
              <a:rPr lang="ru-RU" sz="2800" i="1" dirty="0"/>
              <a:t>код в </a:t>
            </a:r>
            <a:r>
              <a:rPr lang="en-US" sz="2800" i="1" dirty="0"/>
              <a:t>HTML</a:t>
            </a:r>
            <a:r>
              <a:rPr lang="ru-RU" sz="2800" i="1" dirty="0"/>
              <a:t>-разметке.</a:t>
            </a:r>
          </a:p>
          <a:p>
            <a:pPr algn="ctr"/>
            <a:r>
              <a:rPr lang="ru-RU" sz="2800" i="1" dirty="0"/>
              <a:t>А как быть с теми элементами которые появятся потом?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3553" y="1124744"/>
            <a:ext cx="670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/>
              <a:t>Через свойства объектов входящих в дерево документа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9536" y="4869161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Недостаток  - можно подключить максимум один обработчик события.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1" y="1583036"/>
            <a:ext cx="7458075" cy="32861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79576" y="116632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сказать браузеру какую функцию и когда вызывать?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552" y="5805265"/>
            <a:ext cx="784887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/>
              <a:t>window.onload</a:t>
            </a:r>
            <a:r>
              <a:rPr lang="en-US" sz="2400" i="1" dirty="0"/>
              <a:t> – </a:t>
            </a:r>
            <a:r>
              <a:rPr lang="ru-RU" sz="2400" i="1" dirty="0"/>
              <a:t>тоже событие, оно наступает когда документ полностью загружен браузером.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0271" y="5221650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При помощи </a:t>
            </a:r>
            <a:r>
              <a:rPr lang="ru-RU" sz="2000" b="1" i="1" dirty="0"/>
              <a:t>.</a:t>
            </a:r>
            <a:r>
              <a:rPr lang="en-US" sz="2000" b="1" i="1" dirty="0" err="1"/>
              <a:t>addEventListener</a:t>
            </a:r>
            <a:r>
              <a:rPr lang="ru-RU" sz="2000" b="1" i="1" dirty="0"/>
              <a:t>() </a:t>
            </a:r>
            <a:r>
              <a:rPr lang="ru-RU" sz="2000" i="1" dirty="0"/>
              <a:t>можно на одно событие повесить множество обработчиков.</a:t>
            </a:r>
            <a:r>
              <a:rPr lang="en-US" sz="2000" i="1" dirty="0"/>
              <a:t> </a:t>
            </a:r>
            <a:r>
              <a:rPr lang="ru-RU" sz="2000" i="1" dirty="0"/>
              <a:t>А при необходимости и снять обработчик при помощи </a:t>
            </a:r>
            <a:r>
              <a:rPr lang="ru-RU" sz="2000" b="1" i="1" dirty="0"/>
              <a:t>.</a:t>
            </a:r>
            <a:r>
              <a:rPr lang="en-US" sz="2000" b="1" i="1" dirty="0" err="1"/>
              <a:t>removeEventListener</a:t>
            </a:r>
            <a:r>
              <a:rPr lang="ru-RU" sz="2000" b="1" i="1" dirty="0"/>
              <a:t>()</a:t>
            </a:r>
            <a:r>
              <a:rPr lang="ru-RU" sz="2000" i="1" dirty="0"/>
              <a:t>.</a:t>
            </a:r>
            <a:r>
              <a:rPr lang="ru-RU" sz="2000" b="1" i="1" dirty="0"/>
              <a:t> </a:t>
            </a:r>
            <a:endParaRPr lang="ru-RU" sz="2000" i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340769"/>
            <a:ext cx="5832648" cy="369353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79576" y="191542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сказать браузеру какую функцию и когда вызывать?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4922" y="2276872"/>
            <a:ext cx="7553325" cy="37909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62712" y="692696"/>
            <a:ext cx="8137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Функция обработчик становиться частью объекта-элемента, и вызывается как его метод. Поэтому ключевое слово </a:t>
            </a:r>
            <a:r>
              <a:rPr lang="en-US" sz="2400" b="1" i="1" dirty="0"/>
              <a:t>this</a:t>
            </a:r>
            <a:r>
              <a:rPr lang="en-US" sz="2400" i="1" dirty="0"/>
              <a:t> </a:t>
            </a:r>
            <a:r>
              <a:rPr lang="ru-RU" sz="2400" i="1" dirty="0"/>
              <a:t>в обработчике ссылается на объект который вызвал обработчик события.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7769" y="-27384"/>
            <a:ext cx="4314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Вспоминаем </a:t>
            </a:r>
            <a:r>
              <a:rPr lang="en-US" sz="4400" b="1" dirty="0"/>
              <a:t>this</a:t>
            </a:r>
            <a:endParaRPr lang="ru-RU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7768" y="139280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78736" y="851228"/>
            <a:ext cx="8137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Функция обработчик становиться частью объекта-элемента, и вызывается как его метод. Поэтому ключевое слово </a:t>
            </a:r>
            <a:r>
              <a:rPr lang="en-US" sz="2400" b="1" i="1" dirty="0"/>
              <a:t>this</a:t>
            </a:r>
            <a:r>
              <a:rPr lang="en-US" sz="2400" i="1" dirty="0"/>
              <a:t> </a:t>
            </a:r>
            <a:r>
              <a:rPr lang="ru-RU" sz="2400" i="1" dirty="0"/>
              <a:t>в обработчике ссылается на объект который вызвал обработчик события.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b="7945"/>
          <a:stretch>
            <a:fillRect/>
          </a:stretch>
        </p:blipFill>
        <p:spPr bwMode="auto">
          <a:xfrm>
            <a:off x="2351584" y="2492897"/>
            <a:ext cx="7920880" cy="357950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События</a:t>
            </a:r>
            <a:r>
              <a:rPr lang="ru-RU" sz="6000" dirty="0"/>
              <a:t> </a:t>
            </a:r>
          </a:p>
          <a:p>
            <a:pPr algn="ctr"/>
            <a:r>
              <a:rPr lang="en-US" sz="6000" dirty="0" err="1"/>
              <a:t>onLoad</a:t>
            </a:r>
            <a:r>
              <a:rPr lang="ru-RU" sz="6000" dirty="0"/>
              <a:t>,</a:t>
            </a:r>
            <a:endParaRPr lang="en-US" sz="6000" dirty="0"/>
          </a:p>
          <a:p>
            <a:pPr algn="ctr"/>
            <a:r>
              <a:rPr lang="en-US" sz="6000" dirty="0" err="1"/>
              <a:t>onDOMContentLoaded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5417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1785" y="692697"/>
            <a:ext cx="4163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Событие </a:t>
            </a:r>
            <a:r>
              <a:rPr lang="en-US" sz="4400" b="1" dirty="0" err="1"/>
              <a:t>onLoad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7569" y="1628801"/>
            <a:ext cx="81377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/>
              <a:t>Событие </a:t>
            </a:r>
            <a:r>
              <a:rPr lang="en-US" sz="3200" b="1" i="1" dirty="0" err="1"/>
              <a:t>onload</a:t>
            </a:r>
            <a:r>
              <a:rPr lang="en-US" sz="3200" b="1" i="1" dirty="0"/>
              <a:t> </a:t>
            </a:r>
            <a:r>
              <a:rPr lang="en-US" sz="3200" i="1" dirty="0"/>
              <a:t>(</a:t>
            </a:r>
            <a:r>
              <a:rPr lang="ru-RU" sz="3200" i="1" dirty="0"/>
              <a:t>объекта </a:t>
            </a:r>
            <a:r>
              <a:rPr lang="en-US" sz="3200" b="1" i="1" dirty="0"/>
              <a:t>window</a:t>
            </a:r>
            <a:r>
              <a:rPr lang="en-US" sz="3200" i="1" dirty="0"/>
              <a:t>)</a:t>
            </a:r>
            <a:r>
              <a:rPr lang="ru-RU" sz="3200" i="1" dirty="0"/>
              <a:t> срабатывает тогда когда загружен </a:t>
            </a:r>
            <a:r>
              <a:rPr lang="en-US" sz="3200" i="1" dirty="0"/>
              <a:t>HTML</a:t>
            </a:r>
            <a:r>
              <a:rPr lang="ru-RU" sz="3200" i="1" dirty="0"/>
              <a:t> документ</a:t>
            </a:r>
            <a:r>
              <a:rPr lang="en-US" sz="3200" i="1" dirty="0"/>
              <a:t> </a:t>
            </a:r>
            <a:r>
              <a:rPr lang="ru-RU" sz="3200" i="1" dirty="0"/>
              <a:t>и все подключаемые файлы, в </a:t>
            </a:r>
            <a:r>
              <a:rPr lang="ru-RU" sz="3200" i="1" dirty="0" err="1"/>
              <a:t>т.ч</a:t>
            </a:r>
            <a:r>
              <a:rPr lang="ru-RU" sz="3200" i="1" dirty="0"/>
              <a:t> изображения.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4011681"/>
            <a:ext cx="7718175" cy="107746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0364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1625" y="332657"/>
            <a:ext cx="7239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Событие </a:t>
            </a:r>
            <a:r>
              <a:rPr lang="en-US" sz="4400" b="1" dirty="0" err="1"/>
              <a:t>DOMContentLoaded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06641" y="1604976"/>
            <a:ext cx="81377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/>
              <a:t>Событие </a:t>
            </a:r>
            <a:r>
              <a:rPr lang="en-US" sz="3200" b="1" i="1" dirty="0" err="1"/>
              <a:t>DOMContentLoaded</a:t>
            </a:r>
            <a:r>
              <a:rPr lang="ru-RU" sz="3200" i="1" dirty="0"/>
              <a:t> доступно для объекта </a:t>
            </a:r>
            <a:r>
              <a:rPr lang="en-US" sz="3200" b="1" i="1" dirty="0"/>
              <a:t>document</a:t>
            </a:r>
            <a:r>
              <a:rPr lang="ru-RU" sz="3200" i="1"/>
              <a:t> через </a:t>
            </a:r>
            <a:r>
              <a:rPr lang="en-US" sz="3200" b="1" i="1" dirty="0"/>
              <a:t>.</a:t>
            </a:r>
            <a:r>
              <a:rPr lang="en-US" sz="3200" b="1" i="1" dirty="0" err="1"/>
              <a:t>addEventListener</a:t>
            </a:r>
            <a:r>
              <a:rPr lang="en-US" sz="3200" b="1" i="1" dirty="0"/>
              <a:t>()</a:t>
            </a:r>
            <a:r>
              <a:rPr lang="en-US" sz="3200" i="1" dirty="0"/>
              <a:t> </a:t>
            </a:r>
            <a:r>
              <a:rPr lang="ru-RU" sz="3200" i="1" dirty="0"/>
              <a:t>и срабатывает тогда когда загружен </a:t>
            </a:r>
            <a:r>
              <a:rPr lang="en-US" sz="3200" i="1" dirty="0"/>
              <a:t>HTML</a:t>
            </a:r>
            <a:r>
              <a:rPr lang="ru-RU" sz="3200" i="1" dirty="0"/>
              <a:t> документ и </a:t>
            </a:r>
            <a:r>
              <a:rPr lang="en-US" sz="3200" i="1" dirty="0"/>
              <a:t>JS </a:t>
            </a:r>
            <a:r>
              <a:rPr lang="ru-RU" sz="3200" i="1" dirty="0"/>
              <a:t>файлы (завершилась ли загрузка изображений и </a:t>
            </a:r>
            <a:r>
              <a:rPr lang="en-US" sz="3200" i="1" dirty="0" err="1"/>
              <a:t>css</a:t>
            </a:r>
            <a:r>
              <a:rPr lang="ru-RU" sz="3200" i="1" dirty="0"/>
              <a:t>-файлов неважно).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4797152"/>
            <a:ext cx="7920880" cy="65606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0711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Информация о событии</a:t>
            </a:r>
            <a:endParaRPr lang="uk-U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9737" y="550422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91544" y="1571308"/>
            <a:ext cx="8424936" cy="156966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Чтобы обработать событие, недостаточно знать о том, что это – «клик» или «нажатие клавиши». Могут понадобиться детали: координаты курсора, введённый символ и другие, в зависимости от события.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84040" y="5589241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2"/>
              </a:rPr>
              <a:t>https://developer.mozilla.org/en-US/docs/Web/API/MouseEvent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91544" y="3587532"/>
            <a:ext cx="8352928" cy="156966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Браузер может дать много полезной информации о событии, для этого он создаёт объект, в свойства которого записывает детали произошедшего события. И передаёт этот объект функции обработчику события.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3552" y="116633"/>
            <a:ext cx="8362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Система управления основанная на событиях</a:t>
            </a:r>
          </a:p>
        </p:txBody>
      </p:sp>
      <p:pic>
        <p:nvPicPr>
          <p:cNvPr id="9" name="Picture 2" descr="http://xn----itbkjce9aleo.xn--p1ai/upload/medialibrary/b83/b834d5f02165b52408129c6ad79fc8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1124744"/>
            <a:ext cx="2016224" cy="151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10" name="Picture 4" descr="http://cimvol.com.ua/content/avatars/img1242186108.jpg"/>
          <p:cNvPicPr>
            <a:picLocks noChangeAspect="1" noChangeArrowheads="1"/>
          </p:cNvPicPr>
          <p:nvPr/>
        </p:nvPicPr>
        <p:blipFill>
          <a:blip r:embed="rId3" cstate="print"/>
          <a:srcRect t="18142" b="18520"/>
          <a:stretch>
            <a:fillRect/>
          </a:stretch>
        </p:blipFill>
        <p:spPr bwMode="auto">
          <a:xfrm>
            <a:off x="2207568" y="3140968"/>
            <a:ext cx="1944216" cy="1231442"/>
          </a:xfrm>
          <a:prstGeom prst="rect">
            <a:avLst/>
          </a:prstGeom>
          <a:noFill/>
        </p:spPr>
      </p:pic>
      <p:pic>
        <p:nvPicPr>
          <p:cNvPr id="11" name="Picture 6" descr="http://www.babygreen.ru/files/images/pub/part_0/133/pre/520_300.jpg"/>
          <p:cNvPicPr>
            <a:picLocks noChangeAspect="1" noChangeArrowheads="1"/>
          </p:cNvPicPr>
          <p:nvPr/>
        </p:nvPicPr>
        <p:blipFill>
          <a:blip r:embed="rId4" cstate="print"/>
          <a:srcRect t="18898" b="4724"/>
          <a:stretch>
            <a:fillRect/>
          </a:stretch>
        </p:blipFill>
        <p:spPr bwMode="auto">
          <a:xfrm>
            <a:off x="1897206" y="4869160"/>
            <a:ext cx="2614619" cy="115212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19936" y="1473746"/>
            <a:ext cx="4824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000" i="1" dirty="0"/>
              <a:t>Каждая из этих вещей делает что-то, только в ответ на действия пользователя. Можно сказать каждое действие пользователя это событие, и на него нужно как-то отреагировать.</a:t>
            </a:r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4583832" y="908720"/>
            <a:ext cx="504056" cy="540060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3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9737" y="260649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4437112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Браузер записывает информацию о событии в объект т.н. «объект события», который передаётся первым аргументом в функцию обработчик события. Если она принимает параметры, т.к. это является необязательным.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1196753"/>
            <a:ext cx="7518474" cy="287349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5563369" y="2051323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562" y="262390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07568" y="1484785"/>
            <a:ext cx="8064896" cy="46166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07568" y="2354104"/>
            <a:ext cx="8064896" cy="1938992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В зависимости от типа события, объект с детальной информацией о событии содержит разные наборы полей, например: для событий мыши он содержит координаты курсора, а события клавиатуры он содержит данные о нажатых клавишах.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91544" y="4654298"/>
            <a:ext cx="86764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hlinkClick r:id="rId2"/>
              </a:rPr>
              <a:t>https://developer.mozilla.org/en-US/docs/Web/API/MouseEvent</a:t>
            </a:r>
            <a:endParaRPr lang="ru-RU" sz="2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91544" y="5158354"/>
            <a:ext cx="9702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hlinkClick r:id="rId3"/>
              </a:rPr>
              <a:t>https://developer.mozilla.org/en-US/docs/Web/API/KeyboardEvent</a:t>
            </a:r>
            <a:endParaRPr lang="ru-RU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772817"/>
            <a:ext cx="7181850" cy="30194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733562" y="262390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79576" y="1124745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65784" y="5013177"/>
            <a:ext cx="86764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hlinkClick r:id="rId3"/>
              </a:rPr>
              <a:t>https://developer.mozilla.org/en-US/docs/Web/API/MouseEvent</a:t>
            </a:r>
            <a:endParaRPr lang="ru-RU" sz="2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65784" y="5517233"/>
            <a:ext cx="9702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hlinkClick r:id="rId4"/>
              </a:rPr>
              <a:t>https://developer.mozilla.org/en-US/docs/Web/API/KeyboardEvent</a:t>
            </a:r>
            <a:endParaRPr lang="ru-RU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9897" y="1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94043" y="620689"/>
            <a:ext cx="5544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0" y="156422"/>
            <a:ext cx="2952328" cy="6152899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3993" y="1484784"/>
            <a:ext cx="3057525" cy="48006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97192" y="6309320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onclick</a:t>
            </a:r>
            <a:endParaRPr lang="ru-RU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501648" y="6290156"/>
            <a:ext cx="1841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onkeypress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118374"/>
            <a:ext cx="8852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Позиция курсора мыши</a:t>
            </a:r>
            <a:r>
              <a:rPr lang="en-US" sz="3600" b="1" dirty="0"/>
              <a:t> </a:t>
            </a:r>
            <a:r>
              <a:rPr lang="ru-RU" sz="3600" b="1" dirty="0"/>
              <a:t>в объекте события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01888" y="5805265"/>
            <a:ext cx="6462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http://javascript.ru/tutorial/events/properties#koordinaty-myshi:-clientx-y-pagex-y</a:t>
            </a:r>
            <a:endParaRPr lang="ru-RU" sz="2400" b="1" dirty="0"/>
          </a:p>
        </p:txBody>
      </p:sp>
      <p:pic>
        <p:nvPicPr>
          <p:cNvPr id="1028" name="Picture 4" descr="http://2.bp.blogspot.com/-_XdWz4jJXDs/VS6kMN3edYI/AAAAAAAAFQY/Z2lHSZkapuU/s00/screen-page-cli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608" y="1052736"/>
            <a:ext cx="7128792" cy="4594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118374"/>
            <a:ext cx="8852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Позиция курсора мыши</a:t>
            </a:r>
            <a:r>
              <a:rPr lang="en-US" sz="3600" b="1" dirty="0"/>
              <a:t> </a:t>
            </a:r>
            <a:r>
              <a:rPr lang="ru-RU" sz="3600" b="1" dirty="0"/>
              <a:t>в объекте события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01888" y="5805265"/>
            <a:ext cx="6462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http://javascript.ru/tutorial/events/properties#koordinaty-myshi:-clientx-y-pagex-y</a:t>
            </a:r>
            <a:endParaRPr lang="ru-RU" sz="2400" b="1" dirty="0"/>
          </a:p>
        </p:txBody>
      </p:sp>
      <p:pic>
        <p:nvPicPr>
          <p:cNvPr id="7" name="Picture 6" descr="http://webix.pro/upload/javascript/spravochnik/svojstva/offsetx.gif"/>
          <p:cNvPicPr>
            <a:picLocks noChangeAspect="1" noChangeArrowheads="1"/>
          </p:cNvPicPr>
          <p:nvPr/>
        </p:nvPicPr>
        <p:blipFill>
          <a:blip r:embed="rId3" cstate="print"/>
          <a:srcRect l="30512" t="28696" r="25394" b="28696"/>
          <a:stretch>
            <a:fillRect/>
          </a:stretch>
        </p:blipFill>
        <p:spPr bwMode="auto">
          <a:xfrm>
            <a:off x="2065034" y="1062318"/>
            <a:ext cx="8063415" cy="43829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«Всплытие» и «Перехват» событий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8151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4342" y="107794"/>
            <a:ext cx="646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«Всплытие» и «Перехват» событий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127095" y="3767831"/>
            <a:ext cx="936104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5561" y="5805264"/>
            <a:ext cx="763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Что мы увидим в консоли после клика по синему блоку?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135561" y="1638583"/>
            <a:ext cx="3868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./source/ex01.html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2726" y="1052455"/>
            <a:ext cx="4074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Воспользуйтесь заготовкой:</a:t>
            </a:r>
            <a:endParaRPr lang="ru-RU" sz="2400" i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063552" y="2852936"/>
            <a:ext cx="80685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133956"/>
            <a:ext cx="6173886" cy="238327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786" y="1071061"/>
            <a:ext cx="2857897" cy="130336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712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3450" y="44625"/>
            <a:ext cx="2005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e.target</a:t>
            </a:r>
            <a:endParaRPr lang="ru-RU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37802" y="836713"/>
            <a:ext cx="7862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Свойство </a:t>
            </a:r>
            <a:r>
              <a:rPr lang="en-US" sz="2000" b="1" i="1" dirty="0"/>
              <a:t>.target </a:t>
            </a:r>
            <a:r>
              <a:rPr lang="en-US" sz="2000" i="1" dirty="0"/>
              <a:t>(</a:t>
            </a:r>
            <a:r>
              <a:rPr lang="ru-RU" sz="2000" i="1" dirty="0"/>
              <a:t>объекта события</a:t>
            </a:r>
            <a:r>
              <a:rPr lang="en-US" sz="2000" i="1" dirty="0"/>
              <a:t>)</a:t>
            </a:r>
            <a:r>
              <a:rPr lang="ru-RU" sz="2000" b="1" i="1" dirty="0"/>
              <a:t> </a:t>
            </a:r>
            <a:r>
              <a:rPr lang="ru-RU" sz="2000" i="1" dirty="0"/>
              <a:t>содержит ссылку на объект инициатор события, т.е. например тот элемент по которому произошел клик. 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6200" y="5134124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935" y="4656208"/>
            <a:ext cx="2330746" cy="1084358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09" y="2019038"/>
            <a:ext cx="6877025" cy="233535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2570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7888" y="2780928"/>
            <a:ext cx="1584176" cy="864096"/>
          </a:xfrm>
          <a:prstGeom prst="rect">
            <a:avLst/>
          </a:prstGeom>
          <a:solidFill>
            <a:srgbClr val="0070C0"/>
          </a:solidFill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6144762" y="886073"/>
            <a:ext cx="360040" cy="2448272"/>
          </a:xfrm>
          <a:prstGeom prst="upArrow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5" idx="1"/>
          </p:cNvCxnSpPr>
          <p:nvPr/>
        </p:nvCxnSpPr>
        <p:spPr>
          <a:xfrm flipH="1">
            <a:off x="7464154" y="2056608"/>
            <a:ext cx="633400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97554" y="182577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&lt;A&gt;</a:t>
            </a:r>
            <a:endParaRPr lang="ru-RU" sz="2400" b="1" dirty="0"/>
          </a:p>
        </p:txBody>
      </p:sp>
      <p:cxnSp>
        <p:nvCxnSpPr>
          <p:cNvPr id="29" name="Прямая со стрелкой 28"/>
          <p:cNvCxnSpPr>
            <a:stCxn id="30" idx="1"/>
          </p:cNvCxnSpPr>
          <p:nvPr/>
        </p:nvCxnSpPr>
        <p:spPr>
          <a:xfrm flipH="1">
            <a:off x="7138020" y="2867746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52184" y="2636913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&lt;B&gt;</a:t>
            </a:r>
            <a:endParaRPr lang="ru-RU" sz="2400" b="1" dirty="0"/>
          </a:p>
        </p:txBody>
      </p:sp>
      <p:cxnSp>
        <p:nvCxnSpPr>
          <p:cNvPr id="31" name="Прямая со стрелкой 30"/>
          <p:cNvCxnSpPr>
            <a:stCxn id="32" idx="1"/>
          </p:cNvCxnSpPr>
          <p:nvPr/>
        </p:nvCxnSpPr>
        <p:spPr>
          <a:xfrm flipH="1">
            <a:off x="6777980" y="3515818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92144" y="3284985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&lt;C&gt;</a:t>
            </a:r>
            <a:endParaRPr lang="ru-RU" sz="24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2063552" y="407707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При наступлении события обработчики сначала срабатывают на самом «верхнем» элементе, постепенно спускаясь к «цели» события (этап: </a:t>
            </a:r>
            <a:r>
              <a:rPr lang="ru-RU" sz="2400" b="1" i="1" dirty="0"/>
              <a:t>перехвата</a:t>
            </a:r>
            <a:r>
              <a:rPr lang="ru-RU" sz="2400" i="1" dirty="0"/>
              <a:t>), а потом обратно поднимается к самому «верхнему» элементу (этап: </a:t>
            </a:r>
            <a:r>
              <a:rPr lang="ru-RU" sz="2400" b="1" i="1" dirty="0"/>
              <a:t>всплытия</a:t>
            </a:r>
            <a:r>
              <a:rPr lang="ru-RU" sz="2400" i="1" dirty="0"/>
              <a:t>). По сути обработчик события может быть вызван два раза для каждого из тегов.</a:t>
            </a:r>
          </a:p>
        </p:txBody>
      </p:sp>
      <p:sp>
        <p:nvSpPr>
          <p:cNvPr id="17" name="Стрелка вверх 16"/>
          <p:cNvSpPr/>
          <p:nvPr/>
        </p:nvSpPr>
        <p:spPr>
          <a:xfrm rot="10800000">
            <a:off x="5375920" y="980728"/>
            <a:ext cx="360040" cy="2448272"/>
          </a:xfrm>
          <a:prstGeom prst="upArrow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727848" y="2204864"/>
            <a:ext cx="2295872" cy="855712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29708" y="1556792"/>
            <a:ext cx="3024336" cy="1008112"/>
          </a:xfrm>
          <a:prstGeom prst="rect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934495" y="108107"/>
            <a:ext cx="646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«Всплытие» и «Перехват»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42398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6528" y="404665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63552" y="1628800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i="1" dirty="0"/>
              <a:t>В программировании обработка событий основана на функциях. Поскольку функции хорошо подходят для того чтобы многократно (неизвестно заранее сколько) выполнять один и тот же фрагмент кода.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2135560" y="540631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 err="1"/>
              <a:t>e.eventPhase</a:t>
            </a:r>
            <a:r>
              <a:rPr lang="en-US" sz="2400" i="1" dirty="0"/>
              <a:t> – </a:t>
            </a:r>
            <a:r>
              <a:rPr lang="ru-RU" sz="2400" i="1" dirty="0"/>
              <a:t>в объекте с информацией о событии содержит информацию о фазе обработки события.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34495" y="108107"/>
            <a:ext cx="646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«Всплытие» и «Перехват» событий</a:t>
            </a:r>
          </a:p>
        </p:txBody>
      </p:sp>
      <p:pic>
        <p:nvPicPr>
          <p:cNvPr id="1026" name="Picture 2" descr="https://i.stack.imgur.com/liJ5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67" y="1052737"/>
            <a:ext cx="3491880" cy="407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3673" y="167011"/>
            <a:ext cx="646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«Всплытие»</a:t>
            </a:r>
            <a:r>
              <a:rPr lang="en-US" sz="3200" b="1" dirty="0"/>
              <a:t> </a:t>
            </a:r>
            <a:r>
              <a:rPr lang="ru-RU" sz="3200" b="1" dirty="0"/>
              <a:t>и «Перехват» событий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79576" y="4523636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Функция обработчик события может обрабатывать события как на этапе всплытия </a:t>
            </a:r>
            <a:r>
              <a:rPr lang="en-US" sz="2400" b="1" i="1" dirty="0"/>
              <a:t>.</a:t>
            </a:r>
            <a:r>
              <a:rPr lang="en-US" sz="2400" b="1" i="1" dirty="0" err="1"/>
              <a:t>addEventListener</a:t>
            </a:r>
            <a:r>
              <a:rPr lang="en-US" sz="2400" b="1" i="1" dirty="0"/>
              <a:t>(“click”, </a:t>
            </a:r>
            <a:r>
              <a:rPr lang="en-US" sz="2400" b="1" i="1" dirty="0" err="1"/>
              <a:t>func</a:t>
            </a:r>
            <a:r>
              <a:rPr lang="en-US" sz="2400" b="1" i="1" dirty="0"/>
              <a:t>())</a:t>
            </a:r>
            <a:r>
              <a:rPr lang="ru-RU" sz="2400" b="1" i="1" dirty="0"/>
              <a:t> </a:t>
            </a:r>
            <a:r>
              <a:rPr lang="ru-RU" sz="2400" i="1" dirty="0"/>
              <a:t>так и на этапе перехвата </a:t>
            </a:r>
            <a:r>
              <a:rPr lang="en-US" sz="2400" b="1" i="1" dirty="0"/>
              <a:t>.</a:t>
            </a:r>
            <a:r>
              <a:rPr lang="en-US" sz="2400" b="1" i="1" dirty="0" err="1"/>
              <a:t>addEventListener</a:t>
            </a:r>
            <a:r>
              <a:rPr lang="en-US" sz="2400" b="1" i="1" dirty="0"/>
              <a:t>(“click”, </a:t>
            </a:r>
            <a:r>
              <a:rPr lang="en-US" sz="2400" b="1" i="1" dirty="0" err="1"/>
              <a:t>func</a:t>
            </a:r>
            <a:r>
              <a:rPr lang="en-US" sz="2400" b="1" i="1" dirty="0"/>
              <a:t>(), true)</a:t>
            </a:r>
            <a:r>
              <a:rPr lang="en-US" sz="2400" i="1" dirty="0"/>
              <a:t>.</a:t>
            </a:r>
            <a:r>
              <a:rPr lang="ru-RU" sz="2400" i="1" dirty="0"/>
              <a:t> </a:t>
            </a:r>
            <a:r>
              <a:rPr lang="en-US" sz="2400" i="1" dirty="0"/>
              <a:t> </a:t>
            </a:r>
            <a:endParaRPr lang="ru-RU" sz="2400" i="1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2211" y="1988841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9" y="908720"/>
            <a:ext cx="6968083" cy="344496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2279576" y="6156012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https://developer.mozilla.org/ru/docs/Web/API/Event/eventPhase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4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8718" y="190382"/>
            <a:ext cx="505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Зачем нужно всплытие?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9576" y="5643246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Родительский элемент может обрабатывать  событие за всех потомков.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9040" y="1038200"/>
            <a:ext cx="6753225" cy="41910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2305" y="1772816"/>
            <a:ext cx="1489187" cy="259228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97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4912" y="951112"/>
            <a:ext cx="6615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Разные типы элементов – разные события, но….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628801"/>
            <a:ext cx="7560840" cy="3793021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207568" y="5550332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Когда элементов ввода на странице нет, но нужно получать информацию с клавиатуры.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8718" y="190382"/>
            <a:ext cx="505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Зачем нужно всплытие?</a:t>
            </a:r>
          </a:p>
        </p:txBody>
      </p:sp>
    </p:spTree>
    <p:extLst>
      <p:ext uri="{BB962C8B-B14F-4D97-AF65-F5344CB8AC3E}">
        <p14:creationId xmlns:p14="http://schemas.microsoft.com/office/powerpoint/2010/main" val="33885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0420" y="213193"/>
            <a:ext cx="6289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Всплытие</a:t>
            </a:r>
            <a:r>
              <a:rPr lang="en-US" sz="2800" b="1" dirty="0"/>
              <a:t>/</a:t>
            </a:r>
            <a:r>
              <a:rPr lang="ru-RU" sz="2800" b="1" dirty="0"/>
              <a:t>Перехват можно остановить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39036" y="5559624"/>
            <a:ext cx="776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.</a:t>
            </a:r>
            <a:r>
              <a:rPr lang="en-US" sz="2400" b="1" i="1" dirty="0" err="1"/>
              <a:t>stopPropagation</a:t>
            </a:r>
            <a:r>
              <a:rPr lang="en-US" sz="2400" b="1" i="1" dirty="0"/>
              <a:t>() </a:t>
            </a:r>
            <a:r>
              <a:rPr lang="en-US" sz="2400" i="1" dirty="0"/>
              <a:t>– </a:t>
            </a:r>
            <a:r>
              <a:rPr lang="ru-RU" sz="2400" i="1" dirty="0"/>
              <a:t>останавливает всплытие событий.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628800"/>
            <a:ext cx="10249922" cy="324036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6361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Действие по умолчанию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5002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19736" y="260649"/>
            <a:ext cx="5065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Действия по умолчанию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1034733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У некоторых элементов есть встроенная реакция на событие, или по другому действие по умолчанию.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2420888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Например: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2912745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i="1" dirty="0"/>
              <a:t>Для ссылок действие по умолчанию переход на другую страницу;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Для кнопок внутри формы действие по умолчанию – отправить форму на сервер;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Двойной клик по тексту – выделяет его фрагмент.</a:t>
            </a:r>
          </a:p>
          <a:p>
            <a:pPr marL="342900" indent="-342900"/>
            <a:r>
              <a:rPr lang="ru-RU" sz="2800" i="1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5518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9804" y="188641"/>
            <a:ext cx="670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Отмена действия по умолчанию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23593" y="465313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.</a:t>
            </a:r>
            <a:r>
              <a:rPr lang="en-US" sz="2400" b="1" i="1" dirty="0" err="1"/>
              <a:t>preventDefault</a:t>
            </a:r>
            <a:r>
              <a:rPr lang="en-US" sz="2400" b="1" i="1" dirty="0"/>
              <a:t>() </a:t>
            </a:r>
            <a:r>
              <a:rPr lang="en-US" sz="2400" i="1" dirty="0"/>
              <a:t>– </a:t>
            </a:r>
            <a:r>
              <a:rPr lang="en-US" sz="2400" i="1" dirty="0" smtClean="0"/>
              <a:t>(</a:t>
            </a:r>
            <a:r>
              <a:rPr lang="ru-RU" sz="2400" i="1" dirty="0" smtClean="0"/>
              <a:t>метод объекта с информацией о событии</a:t>
            </a:r>
            <a:r>
              <a:rPr lang="en-US" sz="2400" i="1" dirty="0" smtClean="0"/>
              <a:t>)</a:t>
            </a:r>
            <a:r>
              <a:rPr lang="ru-RU" sz="2400" i="1" dirty="0" smtClean="0"/>
              <a:t> отменяет </a:t>
            </a:r>
            <a:r>
              <a:rPr lang="ru-RU" sz="2400" i="1" dirty="0"/>
              <a:t>действие по умолчанию (если такое предусмотрено).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3" y="980728"/>
            <a:ext cx="7353873" cy="331236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0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1864" y="404665"/>
            <a:ext cx="2501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Не путайте!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5560" y="1484785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/>
              <a:t>.</a:t>
            </a:r>
            <a:r>
              <a:rPr lang="en-US" sz="2800" b="1" i="1" dirty="0" err="1"/>
              <a:t>preventDefault</a:t>
            </a:r>
            <a:r>
              <a:rPr lang="en-US" sz="2800" b="1" i="1" dirty="0"/>
              <a:t>() </a:t>
            </a:r>
            <a:r>
              <a:rPr lang="en-US" sz="2800" i="1" dirty="0"/>
              <a:t>– </a:t>
            </a:r>
            <a:r>
              <a:rPr lang="ru-RU" sz="2800" i="1" dirty="0"/>
              <a:t>отменяет действие по умолчанию (как то переход по ссылке, отправка формы и т.д.).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5560" y="3413318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/>
              <a:t>.</a:t>
            </a:r>
            <a:r>
              <a:rPr lang="en-US" sz="2800" b="1" i="1" dirty="0" err="1"/>
              <a:t>stopPropagation</a:t>
            </a:r>
            <a:r>
              <a:rPr lang="en-US" sz="2800" b="1" i="1" dirty="0"/>
              <a:t>() </a:t>
            </a:r>
            <a:r>
              <a:rPr lang="en-US" sz="2800" i="1" dirty="0"/>
              <a:t>– </a:t>
            </a:r>
            <a:r>
              <a:rPr lang="ru-RU" sz="2800" i="1" dirty="0"/>
              <a:t>останавливает всплытие события, т.е. после вызова этой функции элементы-родители уже не получат уведомление о событии.</a:t>
            </a:r>
          </a:p>
        </p:txBody>
      </p:sp>
    </p:spTree>
    <p:extLst>
      <p:ext uri="{BB962C8B-B14F-4D97-AF65-F5344CB8AC3E}">
        <p14:creationId xmlns:p14="http://schemas.microsoft.com/office/powerpoint/2010/main" val="19128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</a:t>
            </a:r>
            <a:r>
              <a:rPr lang="ru-RU" sz="6000" dirty="0" smtClean="0"/>
              <a:t>практики</a:t>
            </a:r>
            <a:r>
              <a:rPr lang="en-US" sz="6000" dirty="0" smtClean="0"/>
              <a:t> #1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04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2512" y="499320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51584" y="2836094"/>
            <a:ext cx="7797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Смысл событий в </a:t>
            </a:r>
            <a:r>
              <a:rPr lang="en-US" sz="2800" b="1" dirty="0"/>
              <a:t>JS</a:t>
            </a:r>
            <a:r>
              <a:rPr lang="ru-RU" sz="2800" b="1" dirty="0"/>
              <a:t> </a:t>
            </a:r>
            <a:r>
              <a:rPr lang="ru-RU" sz="2800" dirty="0"/>
              <a:t>- сказать браузеру: «когда произойдёт клик по элементу, то выполни вот эту функцию»</a:t>
            </a:r>
            <a:r>
              <a:rPr lang="en-US" sz="2800" dirty="0"/>
              <a:t>;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31524" y="5085184"/>
            <a:ext cx="6404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 smtClean="0"/>
              <a:t>Воспользуемся заготовкой: </a:t>
            </a:r>
            <a:r>
              <a:rPr lang="en-US" sz="2400" b="1" dirty="0" smtClean="0">
                <a:solidFill>
                  <a:srgbClr val="0070C0"/>
                </a:solidFill>
              </a:rPr>
              <a:t>./</a:t>
            </a:r>
            <a:r>
              <a:rPr lang="en-US" sz="2400" b="1" dirty="0" smtClean="0">
                <a:solidFill>
                  <a:srgbClr val="0070C0"/>
                </a:solidFill>
              </a:rPr>
              <a:t>source/ex02.html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402" y="188640"/>
            <a:ext cx="444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События на практике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535" y="1001533"/>
            <a:ext cx="6696744" cy="378552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034190" y="5644924"/>
            <a:ext cx="6599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i="1" dirty="0"/>
              <a:t>Реализуем функцию установки метки на карту по </a:t>
            </a:r>
            <a:r>
              <a:rPr lang="ru-RU" sz="2000" i="1" dirty="0" smtClean="0"/>
              <a:t>клику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6850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6870" y="332657"/>
            <a:ext cx="444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События на практике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4958" y="6021288"/>
            <a:ext cx="6599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i="1" dirty="0"/>
              <a:t>Реализуем функцию установки метки на карту по клику.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9" y="1340768"/>
            <a:ext cx="7886099" cy="381642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7175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практики </a:t>
            </a:r>
            <a:r>
              <a:rPr lang="en-US" sz="6000" dirty="0"/>
              <a:t>#</a:t>
            </a:r>
            <a:r>
              <a:rPr lang="en-US" sz="6000" dirty="0" smtClean="0"/>
              <a:t>2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2868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6126" y="260648"/>
            <a:ext cx="4282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cs typeface="Courier New" pitchFamily="49" charset="0"/>
              </a:rPr>
              <a:t>События и математика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45033" y="5121138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i="1"/>
              <a:t>Сделаем интенсивность цвета на изображении в зависимости от того как близко курсор к центру изображения.</a:t>
            </a:r>
            <a:endParaRPr lang="ru-RU" sz="22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495420" y="4563358"/>
            <a:ext cx="7564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smtClean="0"/>
              <a:t>Воспользуйтесь заготовкой </a:t>
            </a:r>
            <a:r>
              <a:rPr lang="en-US" sz="2800" b="1" dirty="0" smtClean="0">
                <a:solidFill>
                  <a:srgbClr val="0070C0"/>
                </a:solidFill>
              </a:rPr>
              <a:t>./source/ex03.html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29110" y="6084004"/>
            <a:ext cx="6696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err="1" smtClean="0"/>
              <a:t>Демо</a:t>
            </a:r>
            <a:r>
              <a:rPr lang="ru-RU" i="1" dirty="0" smtClean="0"/>
              <a:t>: </a:t>
            </a:r>
            <a:r>
              <a:rPr lang="en-US" b="1" dirty="0">
                <a:solidFill>
                  <a:srgbClr val="00B050"/>
                </a:solidFill>
              </a:rPr>
              <a:t>./</a:t>
            </a:r>
            <a:r>
              <a:rPr lang="en-US" b="1" dirty="0" smtClean="0">
                <a:solidFill>
                  <a:srgbClr val="00B050"/>
                </a:solidFill>
              </a:rPr>
              <a:t>source/ex03_demo.html</a:t>
            </a:r>
            <a:endParaRPr lang="ru-RU" i="1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63" y="865138"/>
            <a:ext cx="313723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7568" y="5157193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Сделаем интенсивность цвета на изображении в зависимости от того как близко курсор к центру изображения.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3822" y="1412776"/>
            <a:ext cx="8684666" cy="331236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01021" y="395954"/>
            <a:ext cx="4282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cs typeface="Courier New" pitchFamily="49" charset="0"/>
              </a:rPr>
              <a:t>События и математика</a:t>
            </a:r>
          </a:p>
        </p:txBody>
      </p:sp>
    </p:spTree>
    <p:extLst>
      <p:ext uri="{BB962C8B-B14F-4D97-AF65-F5344CB8AC3E}">
        <p14:creationId xmlns:p14="http://schemas.microsoft.com/office/powerpoint/2010/main" val="39739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Немного практики</a:t>
            </a:r>
            <a:r>
              <a:rPr lang="en-US" sz="6000" dirty="0"/>
              <a:t> </a:t>
            </a:r>
            <a:r>
              <a:rPr lang="en-US" sz="6000" dirty="0" smtClean="0"/>
              <a:t>#</a:t>
            </a:r>
            <a:r>
              <a:rPr lang="ru-RU" sz="6000" dirty="0" smtClean="0"/>
              <a:t>3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6535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5440" y="4941168"/>
            <a:ext cx="10297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/>
              <a:t>Сделаем эффект увеличения блока на котором находиться курсор, с добавлением </a:t>
            </a:r>
            <a:r>
              <a:rPr lang="ru-RU" sz="2200" i="1" dirty="0" smtClean="0"/>
              <a:t>элементов</a:t>
            </a:r>
            <a:r>
              <a:rPr lang="en-US" sz="2200" i="1" dirty="0" smtClean="0"/>
              <a:t> (</a:t>
            </a:r>
            <a:r>
              <a:rPr lang="ru-RU" sz="2200" i="1" dirty="0" smtClean="0"/>
              <a:t>в котором цена показывается с 20% скидкой</a:t>
            </a:r>
            <a:r>
              <a:rPr lang="en-US" sz="2200" i="1" dirty="0" smtClean="0"/>
              <a:t>)</a:t>
            </a:r>
            <a:r>
              <a:rPr lang="ru-RU" sz="2200" i="1" dirty="0" smtClean="0"/>
              <a:t> </a:t>
            </a:r>
            <a:r>
              <a:rPr lang="ru-RU" sz="2200" i="1" dirty="0"/>
              <a:t>(и возвратом к первоначальному состоянию при уходе курсора с элемента): </a:t>
            </a:r>
            <a:r>
              <a:rPr lang="en-US" b="1" dirty="0">
                <a:solidFill>
                  <a:srgbClr val="00B050"/>
                </a:solidFill>
              </a:rPr>
              <a:t>./</a:t>
            </a:r>
            <a:r>
              <a:rPr lang="en-US" b="1" dirty="0" smtClean="0">
                <a:solidFill>
                  <a:srgbClr val="00B050"/>
                </a:solidFill>
              </a:rPr>
              <a:t>source/ex04_demo.html</a:t>
            </a:r>
            <a:r>
              <a:rPr lang="en-US" sz="2200" i="1" dirty="0" smtClean="0"/>
              <a:t>)</a:t>
            </a:r>
            <a:r>
              <a:rPr lang="ru-RU" sz="2200" i="1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89" y="404665"/>
            <a:ext cx="6261594" cy="385242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2369400" y="4370328"/>
            <a:ext cx="7564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smtClean="0"/>
              <a:t>Воспользуйтесь заготовкой </a:t>
            </a:r>
            <a:r>
              <a:rPr lang="en-US" sz="2800" b="1" dirty="0" smtClean="0">
                <a:solidFill>
                  <a:srgbClr val="0070C0"/>
                </a:solidFill>
              </a:rPr>
              <a:t>./source/ex04.html</a:t>
            </a:r>
            <a:endParaRPr lang="ru-RU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229200"/>
            <a:ext cx="7560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/>
              <a:t>Сделаем эффект увеличения блока на котором находиться курсор, с добавлением элементов (и возвратом к первоначальному состоянию при уходе курсора с элемента</a:t>
            </a:r>
            <a:r>
              <a:rPr lang="en-US" sz="2200" i="1" dirty="0"/>
              <a:t>)</a:t>
            </a:r>
            <a:r>
              <a:rPr lang="ru-RU" sz="2200" i="1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90" y="476673"/>
            <a:ext cx="2610863" cy="277792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476673"/>
            <a:ext cx="5070224" cy="449908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8836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Домашнее </a:t>
            </a:r>
            <a:r>
              <a:rPr lang="ru-RU" sz="6000" dirty="0" smtClean="0"/>
              <a:t>задание</a:t>
            </a:r>
            <a:endParaRPr lang="en-US" sz="6000" dirty="0" smtClean="0"/>
          </a:p>
          <a:p>
            <a:pPr algn="ctr"/>
            <a:r>
              <a:rPr lang="en-US" sz="6000" dirty="0" smtClean="0"/>
              <a:t>/</a:t>
            </a:r>
            <a:r>
              <a:rPr lang="ru-RU" sz="6000" dirty="0" smtClean="0"/>
              <a:t>сделать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9946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3997" y="44625"/>
            <a:ext cx="3696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Домашнее задание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03512" y="4604935"/>
            <a:ext cx="8856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Необходимо сделать так, чтобы размытие и интенсивность цвета регулировалась при помощи колёсика </a:t>
            </a:r>
            <a:r>
              <a:rPr lang="ru-RU" sz="2400" i="1" dirty="0" smtClean="0"/>
              <a:t>мыши</a:t>
            </a:r>
            <a:r>
              <a:rPr lang="en-US" sz="2400" i="1" dirty="0" smtClean="0"/>
              <a:t> (</a:t>
            </a:r>
            <a:r>
              <a:rPr lang="ru-RU" sz="2400" i="1" dirty="0" smtClean="0"/>
              <a:t>например: </a:t>
            </a:r>
            <a:r>
              <a:rPr lang="en-US" sz="2400" b="1" dirty="0">
                <a:solidFill>
                  <a:srgbClr val="00B050"/>
                </a:solidFill>
              </a:rPr>
              <a:t>./</a:t>
            </a:r>
            <a:r>
              <a:rPr lang="en-US" sz="2400" b="1" dirty="0" smtClean="0">
                <a:solidFill>
                  <a:srgbClr val="00B050"/>
                </a:solidFill>
              </a:rPr>
              <a:t>homework/hw_g1</a:t>
            </a:r>
            <a:r>
              <a:rPr lang="ru-RU" sz="2400" b="1" dirty="0" smtClean="0">
                <a:solidFill>
                  <a:srgbClr val="00B050"/>
                </a:solidFill>
              </a:rPr>
              <a:t>_</a:t>
            </a:r>
            <a:r>
              <a:rPr lang="en-US" sz="2400" b="1" dirty="0" smtClean="0">
                <a:solidFill>
                  <a:srgbClr val="00B050"/>
                </a:solidFill>
              </a:rPr>
              <a:t>demo.html</a:t>
            </a:r>
            <a:r>
              <a:rPr lang="en-US" sz="2400" i="1" dirty="0" smtClean="0"/>
              <a:t>)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487016" y="6063680"/>
            <a:ext cx="528997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https://learn.javascript.ru/mousewheel</a:t>
            </a:r>
            <a:endParaRPr lang="ru-RU" sz="2400" b="1" dirty="0"/>
          </a:p>
        </p:txBody>
      </p:sp>
      <p:pic>
        <p:nvPicPr>
          <p:cNvPr id="10242" name="Picture 2" descr="https://image.freepik.com/free-icon/mouse-with-scroll-wheel--ios-7-interface-symbol_318-386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8852" y="878320"/>
            <a:ext cx="2461642" cy="2461642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5549" y="764704"/>
            <a:ext cx="3512908" cy="301696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883084" y="3985900"/>
            <a:ext cx="8497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smtClean="0"/>
              <a:t>Воспользуйтесь заготовкой </a:t>
            </a:r>
            <a:r>
              <a:rPr lang="en-US" sz="2800" b="1" dirty="0" smtClean="0">
                <a:solidFill>
                  <a:srgbClr val="0070C0"/>
                </a:solidFill>
              </a:rPr>
              <a:t>./homework/hw_g1.html</a:t>
            </a:r>
            <a:endParaRPr lang="ru-RU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0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3132" y="211288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56048" y="980729"/>
            <a:ext cx="8388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Событийная модель – </a:t>
            </a:r>
            <a:r>
              <a:rPr lang="ru-RU" sz="2800" i="1" dirty="0"/>
              <a:t>подход в программировании, когда действия программы определяются событиями, как правило действиями пользователя (мышь, клавиатура, сенсор), сообщениями от других программ и/или операционной системы.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3284984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/>
              <a:t>Событие</a:t>
            </a:r>
            <a:r>
              <a:rPr lang="ru-RU" sz="2400" i="1" dirty="0"/>
              <a:t> – действие о котором браузер должен уведомить нашу программу;</a:t>
            </a:r>
          </a:p>
          <a:p>
            <a:pPr algn="just"/>
            <a:r>
              <a:rPr lang="ru-RU" sz="2400" b="1" i="1" dirty="0"/>
              <a:t>Подписаться на событие </a:t>
            </a:r>
            <a:r>
              <a:rPr lang="ru-RU" sz="2400" i="1" dirty="0"/>
              <a:t>– указать браузеру, что «при клике нужно вызвать функцию </a:t>
            </a:r>
            <a:r>
              <a:rPr lang="en-US" sz="2400" i="1" dirty="0"/>
              <a:t>ABC()</a:t>
            </a:r>
            <a:r>
              <a:rPr lang="ru-RU" sz="2400" i="1" dirty="0"/>
              <a:t>»;</a:t>
            </a:r>
          </a:p>
          <a:p>
            <a:pPr algn="just"/>
            <a:r>
              <a:rPr lang="ru-RU" sz="2400" b="1" i="1" dirty="0"/>
              <a:t>Обработчик события </a:t>
            </a:r>
            <a:r>
              <a:rPr lang="ru-RU" sz="2400" i="1" dirty="0"/>
              <a:t>– функция которая будет вызываться при наступлении события;</a:t>
            </a:r>
          </a:p>
          <a:p>
            <a:pPr algn="just"/>
            <a:r>
              <a:rPr lang="ru-RU" sz="2400" b="1" i="1" dirty="0"/>
              <a:t>Слушать событие </a:t>
            </a:r>
            <a:r>
              <a:rPr lang="ru-RU" sz="2400" i="1" dirty="0"/>
              <a:t>– тоже самое, что и ждать наступления события.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0544" y="44625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19536" y="1827982"/>
            <a:ext cx="8280920" cy="13849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Программа не может отреагировать на абсолютно все возможные события, который могут произойти.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9536" y="3861049"/>
            <a:ext cx="8280920" cy="9541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Вариантов событий много, задача программиста выбрать нужное.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3132" y="-4737"/>
            <a:ext cx="4325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75520" y="6165305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http://www.w3schools.com/jsref/dom_obj_event.asp</a:t>
            </a:r>
            <a:endParaRPr lang="ru-RU" sz="24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608" y="1368648"/>
            <a:ext cx="7128792" cy="450862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4634" y="764704"/>
            <a:ext cx="784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Вариантов событий много, задача программиста выбрать нужное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1827" y="365756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События возможные для одних элементов, могут не существовать для других</a:t>
            </a:r>
          </a:p>
        </p:txBody>
      </p:sp>
      <p:pic>
        <p:nvPicPr>
          <p:cNvPr id="64514" name="Picture 2" descr="https://bitsofco.de/img/blog/10/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844824"/>
            <a:ext cx="3240360" cy="12241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807970" y="1772817"/>
            <a:ext cx="439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Поддерживает ввод с клавиатуры, события «фокус» и «потеря фокуса».</a:t>
            </a:r>
          </a:p>
        </p:txBody>
      </p:sp>
      <p:pic>
        <p:nvPicPr>
          <p:cNvPr id="64516" name="Picture 4" descr="http://www.computerhope.com/jargon/h/div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4" y="3645024"/>
            <a:ext cx="3240360" cy="1080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879978" y="3494618"/>
            <a:ext cx="4392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i="1" dirty="0"/>
              <a:t>Не поддерживает ввод с клавиатуры, и событий «фокус» и «потеря фокуса» для него тоже быть не может.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51584" y="5190292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Однако есть набор событий который поддерживают все элементы: клик, наведение курсора мыши и т.д.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Подписка на события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0689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7959</TotalTime>
  <Words>1338</Words>
  <Application>Microsoft Office PowerPoint</Application>
  <PresentationFormat>Широкоэкранный</PresentationFormat>
  <Paragraphs>171</Paragraphs>
  <Slides>49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3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Анатолий Кигель</cp:lastModifiedBy>
  <cp:revision>1079</cp:revision>
  <dcterms:created xsi:type="dcterms:W3CDTF">2014-11-20T09:08:59Z</dcterms:created>
  <dcterms:modified xsi:type="dcterms:W3CDTF">2018-11-27T11:17:00Z</dcterms:modified>
</cp:coreProperties>
</file>