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7" r:id="rId2"/>
    <p:sldId id="530" r:id="rId3"/>
    <p:sldId id="424" r:id="rId4"/>
    <p:sldId id="378" r:id="rId5"/>
    <p:sldId id="386" r:id="rId6"/>
    <p:sldId id="387" r:id="rId7"/>
    <p:sldId id="425" r:id="rId8"/>
    <p:sldId id="388" r:id="rId9"/>
    <p:sldId id="505" r:id="rId10"/>
    <p:sldId id="381" r:id="rId11"/>
    <p:sldId id="390" r:id="rId12"/>
    <p:sldId id="391" r:id="rId13"/>
    <p:sldId id="385" r:id="rId14"/>
    <p:sldId id="392" r:id="rId15"/>
    <p:sldId id="532" r:id="rId16"/>
    <p:sldId id="531" r:id="rId17"/>
    <p:sldId id="526" r:id="rId18"/>
    <p:sldId id="500" r:id="rId19"/>
    <p:sldId id="473" r:id="rId20"/>
    <p:sldId id="474" r:id="rId21"/>
    <p:sldId id="475" r:id="rId22"/>
    <p:sldId id="476" r:id="rId23"/>
    <p:sldId id="477" r:id="rId24"/>
    <p:sldId id="495" r:id="rId25"/>
    <p:sldId id="497" r:id="rId26"/>
    <p:sldId id="506" r:id="rId27"/>
    <p:sldId id="507" r:id="rId28"/>
    <p:sldId id="520" r:id="rId29"/>
    <p:sldId id="508" r:id="rId30"/>
    <p:sldId id="536" r:id="rId31"/>
    <p:sldId id="519" r:id="rId32"/>
    <p:sldId id="509" r:id="rId33"/>
    <p:sldId id="510" r:id="rId34"/>
    <p:sldId id="511" r:id="rId35"/>
    <p:sldId id="514" r:id="rId36"/>
    <p:sldId id="515" r:id="rId37"/>
    <p:sldId id="516" r:id="rId38"/>
    <p:sldId id="517" r:id="rId39"/>
    <p:sldId id="518" r:id="rId40"/>
    <p:sldId id="527" r:id="rId41"/>
    <p:sldId id="533" r:id="rId42"/>
    <p:sldId id="537" r:id="rId43"/>
    <p:sldId id="538" r:id="rId44"/>
    <p:sldId id="539" r:id="rId45"/>
    <p:sldId id="542" r:id="rId46"/>
    <p:sldId id="543" r:id="rId47"/>
    <p:sldId id="544" r:id="rId48"/>
    <p:sldId id="540" r:id="rId49"/>
    <p:sldId id="541" r:id="rId5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KeyboardEvent" TargetMode="External"/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MouseEv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KeyboardEv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avascript.ru/tutorial/events/properties#koordinaty-myshi:-clientx-y-pagex-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javascript.ru/tutorial/events/properties#koordinaty-myshi:-clientx-y-pagex-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API/Event/eventPha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s://learn.javascript.ru/mousewhe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03512" y="404664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События / </a:t>
            </a:r>
            <a:r>
              <a:rPr lang="en-US" sz="6600" b="1" dirty="0">
                <a:solidFill>
                  <a:schemeClr val="bg1"/>
                </a:solidFill>
              </a:rPr>
              <a:t>Events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727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35558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1656814"/>
            <a:ext cx="425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Через атрибуты </a:t>
            </a:r>
            <a:r>
              <a:rPr lang="en-US" sz="2000" b="1" i="1" dirty="0"/>
              <a:t>HTML</a:t>
            </a:r>
            <a:r>
              <a:rPr lang="ru-RU" sz="2000" b="1" i="1" dirty="0"/>
              <a:t>-элементов: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204864"/>
            <a:ext cx="7915275" cy="2266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79576" y="4705981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Недостаток  - </a:t>
            </a:r>
            <a:r>
              <a:rPr lang="en-US" sz="2800" i="1" dirty="0"/>
              <a:t>JavaScript </a:t>
            </a:r>
            <a:r>
              <a:rPr lang="ru-RU" sz="2800" i="1" dirty="0"/>
              <a:t>код в </a:t>
            </a:r>
            <a:r>
              <a:rPr lang="en-US" sz="2800" i="1" dirty="0"/>
              <a:t>HTML</a:t>
            </a:r>
            <a:r>
              <a:rPr lang="ru-RU" sz="2800" i="1" dirty="0"/>
              <a:t>-разметке.</a:t>
            </a:r>
          </a:p>
          <a:p>
            <a:pPr algn="ctr"/>
            <a:r>
              <a:rPr lang="ru-RU" sz="2800" i="1" dirty="0"/>
              <a:t>А как быть с теми элементами которые появятся потом?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553" y="1124744"/>
            <a:ext cx="670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Через свойства объектов входящих в дерево документа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9536" y="486916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Недостаток  - можно подключить максимум один обработчик события.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1583036"/>
            <a:ext cx="7458075" cy="32861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79576" y="11663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5805265"/>
            <a:ext cx="784887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/>
              <a:t>window.onload</a:t>
            </a:r>
            <a:r>
              <a:rPr lang="en-US" sz="2400" i="1" dirty="0"/>
              <a:t> – </a:t>
            </a:r>
            <a:r>
              <a:rPr lang="ru-RU" sz="2400" i="1" dirty="0"/>
              <a:t>тоже событие, оно наступает когда документ полностью загружен браузером.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271" y="522165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При помощи </a:t>
            </a:r>
            <a:r>
              <a:rPr lang="ru-RU" sz="2000" b="1" i="1" dirty="0"/>
              <a:t>.</a:t>
            </a:r>
            <a:r>
              <a:rPr lang="en-US" sz="2000" b="1" i="1" dirty="0" err="1"/>
              <a:t>addEventListener</a:t>
            </a:r>
            <a:r>
              <a:rPr lang="ru-RU" sz="2000" b="1" i="1" dirty="0"/>
              <a:t>() </a:t>
            </a:r>
            <a:r>
              <a:rPr lang="ru-RU" sz="2000" i="1" dirty="0"/>
              <a:t>можно на одно событие повесить множество обработчиков.</a:t>
            </a:r>
            <a:r>
              <a:rPr lang="en-US" sz="2000" i="1" dirty="0"/>
              <a:t> </a:t>
            </a:r>
            <a:r>
              <a:rPr lang="ru-RU" sz="2000" i="1" dirty="0"/>
              <a:t>А при необходимости и снять обработчик при помощи </a:t>
            </a:r>
            <a:r>
              <a:rPr lang="ru-RU" sz="2000" b="1" i="1" dirty="0"/>
              <a:t>.</a:t>
            </a:r>
            <a:r>
              <a:rPr lang="en-US" sz="2000" b="1" i="1" dirty="0" err="1"/>
              <a:t>removeEventListener</a:t>
            </a:r>
            <a:r>
              <a:rPr lang="ru-RU" sz="2000" b="1" i="1" dirty="0"/>
              <a:t>()</a:t>
            </a:r>
            <a:r>
              <a:rPr lang="ru-RU" sz="2000" i="1" dirty="0"/>
              <a:t>.</a:t>
            </a:r>
            <a:r>
              <a:rPr lang="ru-RU" sz="2000" b="1" i="1" dirty="0"/>
              <a:t> </a:t>
            </a:r>
            <a:endParaRPr lang="ru-RU" sz="20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340769"/>
            <a:ext cx="5832648" cy="369353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79576" y="19154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922" y="2276872"/>
            <a:ext cx="7553325" cy="3790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2712" y="692696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/>
              <a:t>this</a:t>
            </a:r>
            <a:r>
              <a:rPr lang="en-US" sz="2400" i="1" dirty="0"/>
              <a:t> </a:t>
            </a:r>
            <a:r>
              <a:rPr lang="ru-RU" sz="2400" i="1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769" y="-27384"/>
            <a:ext cx="4314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Вспоминаем </a:t>
            </a:r>
            <a:r>
              <a:rPr lang="en-US" sz="4400" b="1" dirty="0"/>
              <a:t>this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8" y="139280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78736" y="851228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/>
              <a:t>this</a:t>
            </a:r>
            <a:r>
              <a:rPr lang="en-US" sz="2400" i="1" dirty="0"/>
              <a:t> </a:t>
            </a:r>
            <a:r>
              <a:rPr lang="ru-RU" sz="2400" i="1" dirty="0"/>
              <a:t>в обработчике ссылается на объект который вызвал обработчик события.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7945"/>
          <a:stretch>
            <a:fillRect/>
          </a:stretch>
        </p:blipFill>
        <p:spPr bwMode="auto">
          <a:xfrm>
            <a:off x="2351584" y="2492897"/>
            <a:ext cx="7920880" cy="357950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/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785" y="692697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Событие </a:t>
            </a:r>
            <a:r>
              <a:rPr lang="en-US" sz="4400" b="1" dirty="0" err="1"/>
              <a:t>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9" y="1628801"/>
            <a:ext cx="8137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Событие </a:t>
            </a:r>
            <a:r>
              <a:rPr lang="en-US" sz="3200" b="1" i="1" dirty="0" err="1"/>
              <a:t>onload</a:t>
            </a:r>
            <a:r>
              <a:rPr lang="en-US" sz="3200" b="1" i="1" dirty="0"/>
              <a:t> </a:t>
            </a:r>
            <a:r>
              <a:rPr lang="en-US" sz="3200" i="1" dirty="0"/>
              <a:t>(</a:t>
            </a:r>
            <a:r>
              <a:rPr lang="ru-RU" sz="3200" i="1" dirty="0"/>
              <a:t>объекта </a:t>
            </a:r>
            <a:r>
              <a:rPr lang="en-US" sz="3200" b="1" i="1" dirty="0"/>
              <a:t>window</a:t>
            </a:r>
            <a:r>
              <a:rPr lang="en-US" sz="3200" i="1" dirty="0"/>
              <a:t>)</a:t>
            </a:r>
            <a:r>
              <a:rPr lang="ru-RU" sz="3200" i="1" dirty="0"/>
              <a:t> срабатывает тогда когда загружен </a:t>
            </a:r>
            <a:r>
              <a:rPr lang="en-US" sz="3200" i="1" dirty="0"/>
              <a:t>HTML</a:t>
            </a:r>
            <a:r>
              <a:rPr lang="ru-RU" sz="3200" i="1" dirty="0"/>
              <a:t> документ</a:t>
            </a:r>
            <a:r>
              <a:rPr lang="en-US" sz="3200" i="1" dirty="0"/>
              <a:t> </a:t>
            </a:r>
            <a:r>
              <a:rPr lang="ru-RU" sz="3200" i="1" dirty="0"/>
              <a:t>и все подключаемые файлы, в </a:t>
            </a:r>
            <a:r>
              <a:rPr lang="ru-RU" sz="3200" i="1" dirty="0" err="1"/>
              <a:t>т.ч</a:t>
            </a:r>
            <a:r>
              <a:rPr lang="ru-RU" sz="3200" i="1" dirty="0"/>
              <a:t> изображения.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4011681"/>
            <a:ext cx="7718175" cy="107746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1625" y="332657"/>
            <a:ext cx="7239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Событие </a:t>
            </a:r>
            <a:r>
              <a:rPr lang="en-US" sz="4400" b="1" dirty="0" err="1"/>
              <a:t>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06641" y="1604976"/>
            <a:ext cx="8137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Событие </a:t>
            </a:r>
            <a:r>
              <a:rPr lang="en-US" sz="3200" b="1" i="1" dirty="0" err="1"/>
              <a:t>DOMContentLoaded</a:t>
            </a:r>
            <a:r>
              <a:rPr lang="ru-RU" sz="3200" i="1" dirty="0"/>
              <a:t> доступно для объекта </a:t>
            </a:r>
            <a:r>
              <a:rPr lang="en-US" sz="3200" b="1" i="1" dirty="0"/>
              <a:t>document</a:t>
            </a:r>
            <a:r>
              <a:rPr lang="ru-RU" sz="3200" i="1"/>
              <a:t> через </a:t>
            </a:r>
            <a:r>
              <a:rPr lang="en-US" sz="3200" b="1" i="1" dirty="0"/>
              <a:t>.</a:t>
            </a:r>
            <a:r>
              <a:rPr lang="en-US" sz="3200" b="1" i="1" dirty="0" err="1"/>
              <a:t>addEventListener</a:t>
            </a:r>
            <a:r>
              <a:rPr lang="en-US" sz="3200" b="1" i="1" dirty="0"/>
              <a:t>()</a:t>
            </a:r>
            <a:r>
              <a:rPr lang="en-US" sz="3200" i="1" dirty="0"/>
              <a:t> </a:t>
            </a:r>
            <a:r>
              <a:rPr lang="ru-RU" sz="3200" i="1" dirty="0"/>
              <a:t>и срабатывает тогда когда загружен </a:t>
            </a:r>
            <a:r>
              <a:rPr lang="en-US" sz="3200" i="1" dirty="0"/>
              <a:t>HTML</a:t>
            </a:r>
            <a:r>
              <a:rPr lang="ru-RU" sz="3200" i="1" dirty="0"/>
              <a:t> документ и </a:t>
            </a:r>
            <a:r>
              <a:rPr lang="en-US" sz="3200" i="1" dirty="0"/>
              <a:t>JS </a:t>
            </a:r>
            <a:r>
              <a:rPr lang="ru-RU" sz="3200" i="1" dirty="0"/>
              <a:t>файлы (завершилась ли загрузка изображений и </a:t>
            </a:r>
            <a:r>
              <a:rPr lang="en-US" sz="3200" i="1" dirty="0" err="1"/>
              <a:t>css</a:t>
            </a:r>
            <a:r>
              <a:rPr lang="ru-RU" sz="3200" i="1" dirty="0"/>
              <a:t>-файлов неважно).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797152"/>
            <a:ext cx="7920880" cy="656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Информация о событии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9737" y="550422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571308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4040" y="5589241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https://developer.mozilla.org/en-US/docs/Web/API/MouseEvent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1544" y="3587532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116633"/>
            <a:ext cx="8362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Система управления основанная на событиях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124744"/>
            <a:ext cx="2016224" cy="151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2207568" y="3140968"/>
            <a:ext cx="1944216" cy="1231442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1897206" y="4869160"/>
            <a:ext cx="2614619" cy="11521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19936" y="1473746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i="1" dirty="0"/>
              <a:t>Каждая из этих вещей делает что-то, только в ответ на действия пользователя. Можно сказать каждое действие пользователя это событие, и на него нужно как-то отреагировать.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4583832" y="908720"/>
            <a:ext cx="504056" cy="5400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9737" y="26064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43711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196753"/>
            <a:ext cx="7518474" cy="287349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563369" y="2051323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91544" y="4654298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2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91544" y="5158354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3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772817"/>
            <a:ext cx="7181850" cy="3019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79576" y="1124745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65784" y="5013177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3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65784" y="5517233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4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97" y="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94043" y="620689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56422"/>
            <a:ext cx="2952328" cy="61528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993" y="1484784"/>
            <a:ext cx="3057525" cy="48006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97192" y="630932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onclick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01648" y="6290156"/>
            <a:ext cx="184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onkeypress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18374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события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1888" y="5805265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052736"/>
            <a:ext cx="7128792" cy="4594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18374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события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1888" y="5805265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3" cstate="print"/>
          <a:srcRect l="30512" t="28696" r="25394" b="28696"/>
          <a:stretch>
            <a:fillRect/>
          </a:stretch>
        </p:blipFill>
        <p:spPr bwMode="auto">
          <a:xfrm>
            <a:off x="2065034" y="1062318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«Всплытие» и «Перехват» событий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8151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342" y="107794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127095" y="3767831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5561" y="5805264"/>
            <a:ext cx="763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35561" y="1638583"/>
            <a:ext cx="386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./source/ex01.html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726" y="1052455"/>
            <a:ext cx="407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852936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33956"/>
            <a:ext cx="6173886" cy="23832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86" y="1071061"/>
            <a:ext cx="2857897" cy="130336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44625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37802" y="836713"/>
            <a:ext cx="786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Свойство </a:t>
            </a:r>
            <a:r>
              <a:rPr lang="en-US" sz="2000" b="1" i="1" dirty="0"/>
              <a:t>.target </a:t>
            </a:r>
            <a:r>
              <a:rPr lang="en-US" sz="2000" i="1" dirty="0"/>
              <a:t>(</a:t>
            </a:r>
            <a:r>
              <a:rPr lang="ru-RU" sz="2000" i="1" dirty="0"/>
              <a:t>объекта события</a:t>
            </a:r>
            <a:r>
              <a:rPr lang="en-US" sz="2000" i="1" dirty="0"/>
              <a:t>)</a:t>
            </a:r>
            <a:r>
              <a:rPr lang="ru-RU" sz="2000" b="1" i="1" dirty="0"/>
              <a:t> </a:t>
            </a:r>
            <a:r>
              <a:rPr lang="ru-RU" sz="20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200" y="513412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35" y="4656208"/>
            <a:ext cx="2330746" cy="108435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9" y="2019038"/>
            <a:ext cx="6877025" cy="23353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7888" y="2780928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6144762" y="886073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464154" y="2056608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97554" y="182577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138020" y="2867746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184" y="263691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777980" y="3515818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2144" y="3284985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063552" y="40770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При наступлении события обработчики сначала срабатывают на самом «верхнем» элементе, постепенно спускаясь к «цели» события (этап: </a:t>
            </a:r>
            <a:r>
              <a:rPr lang="ru-RU" sz="2400" b="1" i="1" dirty="0"/>
              <a:t>перехвата</a:t>
            </a:r>
            <a:r>
              <a:rPr lang="ru-RU" sz="2400" i="1" dirty="0"/>
              <a:t>), а потом обратно поднимается к самому «верхнему» элементу (этап: </a:t>
            </a:r>
            <a:r>
              <a:rPr lang="ru-RU" sz="2400" b="1" i="1" dirty="0"/>
              <a:t>всплытия</a:t>
            </a:r>
            <a:r>
              <a:rPr lang="ru-RU" sz="2400" i="1" dirty="0"/>
              <a:t>). По сути обработчик события может быть вызван два раза для каждого из тегов.</a:t>
            </a:r>
          </a:p>
        </p:txBody>
      </p:sp>
      <p:sp>
        <p:nvSpPr>
          <p:cNvPr id="17" name="Стрелка вверх 16"/>
          <p:cNvSpPr/>
          <p:nvPr/>
        </p:nvSpPr>
        <p:spPr>
          <a:xfrm rot="10800000">
            <a:off x="5375920" y="980728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727848" y="2204864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9708" y="1556792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6528" y="404665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3552" y="162880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/>
              <a:t>В программировании обработка событий основана на функциях. Поскольку функции хорошо подходят для того чтобы многократно (неизвестно заранее сколько) выполнять один и тот же фрагмент кода.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135560" y="540631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/>
              <a:t>e.eventPhase</a:t>
            </a:r>
            <a:r>
              <a:rPr lang="en-US" sz="2400" i="1" dirty="0"/>
              <a:t> – </a:t>
            </a:r>
            <a:r>
              <a:rPr lang="ru-RU" sz="2400" i="1" dirty="0"/>
              <a:t>в объекте с информацией о событии содержит информацию о фазе обработки события.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  <p:pic>
        <p:nvPicPr>
          <p:cNvPr id="1026" name="Picture 2" descr="https://i.stack.imgur.com/liJ5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67" y="1052737"/>
            <a:ext cx="3491880" cy="4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673" y="167011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</a:t>
            </a:r>
            <a:r>
              <a:rPr lang="en-US" sz="3200" b="1" dirty="0"/>
              <a:t> </a:t>
            </a:r>
            <a:r>
              <a:rPr lang="ru-RU" sz="3200" b="1" dirty="0"/>
              <a:t>и «Перехват»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9576" y="452363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события может обрабатывать события как на этапе всплытия </a:t>
            </a:r>
            <a:r>
              <a:rPr lang="en-US" sz="2400" b="1" i="1" dirty="0"/>
              <a:t>.</a:t>
            </a:r>
            <a:r>
              <a:rPr lang="en-US" sz="2400" b="1" i="1" dirty="0" err="1"/>
              <a:t>addEventListener</a:t>
            </a:r>
            <a:r>
              <a:rPr lang="en-US" sz="2400" b="1" i="1" dirty="0"/>
              <a:t>(“click”, </a:t>
            </a:r>
            <a:r>
              <a:rPr lang="en-US" sz="2400" b="1" i="1" dirty="0" err="1"/>
              <a:t>func</a:t>
            </a:r>
            <a:r>
              <a:rPr lang="en-US" sz="2400" b="1" i="1" dirty="0"/>
              <a:t>())</a:t>
            </a:r>
            <a:r>
              <a:rPr lang="ru-RU" sz="2400" b="1" i="1" dirty="0"/>
              <a:t> </a:t>
            </a:r>
            <a:r>
              <a:rPr lang="ru-RU" sz="2400" i="1" dirty="0"/>
              <a:t>так и на этапе перехвата </a:t>
            </a:r>
            <a:r>
              <a:rPr lang="en-US" sz="2400" b="1" i="1" dirty="0"/>
              <a:t>.</a:t>
            </a:r>
            <a:r>
              <a:rPr lang="en-US" sz="2400" b="1" i="1" dirty="0" err="1"/>
              <a:t>addEventListener</a:t>
            </a:r>
            <a:r>
              <a:rPr lang="en-US" sz="2400" b="1" i="1" dirty="0"/>
              <a:t>(“click”, </a:t>
            </a:r>
            <a:r>
              <a:rPr lang="en-US" sz="2400" b="1" i="1" dirty="0" err="1"/>
              <a:t>func</a:t>
            </a:r>
            <a:r>
              <a:rPr lang="en-US" sz="2400" b="1" i="1" dirty="0"/>
              <a:t>(), true)</a:t>
            </a:r>
            <a:r>
              <a:rPr lang="en-US" sz="2400" i="1" dirty="0"/>
              <a:t>.</a:t>
            </a:r>
            <a:r>
              <a:rPr lang="ru-RU" sz="2400" i="1" dirty="0"/>
              <a:t> 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2211" y="198884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908720"/>
            <a:ext cx="6968083" cy="344496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279576" y="61560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https://developer.mozilla.org/ru/docs/Web/API/Event/eventPhase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4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8718" y="190382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Зачем нужно всплытие?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564324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Родительский элемент может обрабатывать  событие за всех потомков.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040" y="1038200"/>
            <a:ext cx="6753225" cy="41910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5" y="1772816"/>
            <a:ext cx="1489187" cy="25922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9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4912" y="951112"/>
            <a:ext cx="661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Разные типы элементов – разные события, но….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28801"/>
            <a:ext cx="7560840" cy="379302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07568" y="55503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Когда элементов ввода на странице нет, но нужно получать информацию с клавиатуры.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718" y="190382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Зачем нужно всплытие?</a:t>
            </a:r>
          </a:p>
        </p:txBody>
      </p:sp>
    </p:spTree>
    <p:extLst>
      <p:ext uri="{BB962C8B-B14F-4D97-AF65-F5344CB8AC3E}">
        <p14:creationId xmlns:p14="http://schemas.microsoft.com/office/powerpoint/2010/main" val="3388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420" y="213193"/>
            <a:ext cx="6289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Всплытие</a:t>
            </a:r>
            <a:r>
              <a:rPr lang="en-US" sz="2800" b="1" dirty="0"/>
              <a:t>/</a:t>
            </a:r>
            <a:r>
              <a:rPr lang="ru-RU" sz="2800" b="1" dirty="0"/>
              <a:t>Перехват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9036" y="5559624"/>
            <a:ext cx="776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.</a:t>
            </a:r>
            <a:r>
              <a:rPr lang="en-US" sz="2400" b="1" i="1" dirty="0" err="1"/>
              <a:t>stopPropagation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ru-RU" sz="2400" i="1" dirty="0"/>
              <a:t>останавливает всплытие событий.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628800"/>
            <a:ext cx="10249922" cy="32403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Действие по умолчанию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804" y="188641"/>
            <a:ext cx="670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3" y="465313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.</a:t>
            </a:r>
            <a:r>
              <a:rPr lang="en-US" sz="2400" b="1" i="1" dirty="0" err="1"/>
              <a:t>preventDefault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en-US" sz="2400" i="1" dirty="0" smtClean="0"/>
              <a:t>(</a:t>
            </a:r>
            <a:r>
              <a:rPr lang="ru-RU" sz="2400" i="1" dirty="0" smtClean="0"/>
              <a:t>метод объекта с информацией о событии</a:t>
            </a:r>
            <a:r>
              <a:rPr lang="en-US" sz="2400" i="1" dirty="0" smtClean="0"/>
              <a:t>)</a:t>
            </a:r>
            <a:r>
              <a:rPr lang="ru-RU" sz="2400" i="1" dirty="0" smtClean="0"/>
              <a:t> отменяет </a:t>
            </a:r>
            <a:r>
              <a:rPr lang="ru-RU" sz="2400" i="1" dirty="0"/>
              <a:t>действие по умолчанию (если такое предусмотрено).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3" y="980728"/>
            <a:ext cx="7353873" cy="331236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864" y="404665"/>
            <a:ext cx="250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560" y="148478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preventDefault</a:t>
            </a:r>
            <a:r>
              <a:rPr lang="en-US" sz="2800" b="1" i="1" dirty="0"/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341331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stopPropagation</a:t>
            </a:r>
            <a:r>
              <a:rPr lang="en-US" sz="2800" b="1" i="1" dirty="0"/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события, т.е. после вызова этой функции элементы-родители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dirty="0" smtClean="0"/>
              <a:t> #1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512" y="499320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2836094"/>
            <a:ext cx="779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Смысл событий в </a:t>
            </a:r>
            <a:r>
              <a:rPr lang="en-US" sz="2800" b="1" dirty="0"/>
              <a:t>JS</a:t>
            </a:r>
            <a:r>
              <a:rPr lang="ru-RU" sz="2800" b="1" dirty="0"/>
              <a:t> </a:t>
            </a:r>
            <a:r>
              <a:rPr lang="ru-RU" sz="2800" dirty="0"/>
              <a:t>- сказать браузеру: «когда произойдёт клик по элементу, то выполни вот эту функцию»</a:t>
            </a:r>
            <a:r>
              <a:rPr lang="en-US" sz="2800" dirty="0"/>
              <a:t>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31524" y="5085184"/>
            <a:ext cx="6404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/>
              <a:t>Воспользуемся заготовкой: </a:t>
            </a:r>
            <a:r>
              <a:rPr lang="en-US" sz="2400" b="1" dirty="0" smtClean="0">
                <a:solidFill>
                  <a:srgbClr val="0070C0"/>
                </a:solidFill>
              </a:rPr>
              <a:t>./source/ex02.html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402" y="188640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События на практике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35" y="1001533"/>
            <a:ext cx="6696744" cy="37855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34190" y="5644924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/>
              <a:t>Реализуем функцию установки метки на карту по </a:t>
            </a:r>
            <a:r>
              <a:rPr lang="ru-RU" sz="2000" i="1" dirty="0" smtClean="0"/>
              <a:t>клику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685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6870" y="332657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События на практике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958" y="6021288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/>
              <a:t>Реализуем функцию установки метки на карту по клику.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340768"/>
            <a:ext cx="7886099" cy="38164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17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 </a:t>
            </a:r>
            <a:r>
              <a:rPr lang="en-US" sz="6000" dirty="0"/>
              <a:t>#</a:t>
            </a:r>
            <a:r>
              <a:rPr lang="en-US" sz="6000" dirty="0" smtClean="0"/>
              <a:t>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2868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126" y="260648"/>
            <a:ext cx="428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События и математика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5033" y="5121138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/>
              <a:t>Сделаем интенсивность цвета на изображении в зависимости от того как близко курсор к центру изображения.</a:t>
            </a:r>
            <a:endParaRPr lang="ru-RU" sz="22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95420" y="4563358"/>
            <a:ext cx="7564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./source/ex03.html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29110" y="6084004"/>
            <a:ext cx="669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/>
              <a:t>Демо</a:t>
            </a:r>
            <a:r>
              <a:rPr lang="ru-RU" i="1" dirty="0" smtClean="0"/>
              <a:t>: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smtClean="0">
                <a:solidFill>
                  <a:srgbClr val="00B050"/>
                </a:solidFill>
              </a:rPr>
              <a:t>source/ex03_demo.html</a:t>
            </a:r>
            <a:endParaRPr lang="ru-RU" i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3" y="865138"/>
            <a:ext cx="31372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5157193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Сделаем интенсивность цвета на изображении в зависимости от того как близко курсор к центру изображения.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822" y="1412776"/>
            <a:ext cx="8684666" cy="331236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01021" y="395954"/>
            <a:ext cx="428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События и 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39739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</a:t>
            </a:r>
            <a:r>
              <a:rPr lang="en-US" sz="6000" dirty="0"/>
              <a:t> </a:t>
            </a:r>
            <a:r>
              <a:rPr lang="en-US" sz="6000" dirty="0" smtClean="0"/>
              <a:t>#</a:t>
            </a:r>
            <a:r>
              <a:rPr lang="ru-RU" sz="6000" dirty="0" smtClean="0"/>
              <a:t>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535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440" y="4941168"/>
            <a:ext cx="10297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Сделаем эффект увеличения блока на котором находиться курсор, с добавлением </a:t>
            </a:r>
            <a:r>
              <a:rPr lang="ru-RU" sz="2200" i="1" dirty="0" smtClean="0"/>
              <a:t>элементов</a:t>
            </a:r>
            <a:r>
              <a:rPr lang="en-US" sz="2200" i="1" dirty="0" smtClean="0"/>
              <a:t> (</a:t>
            </a:r>
            <a:r>
              <a:rPr lang="ru-RU" sz="2200" i="1" dirty="0" smtClean="0"/>
              <a:t>в котором цена показывается с 20% скидкой</a:t>
            </a:r>
            <a:r>
              <a:rPr lang="en-US" sz="2200" i="1" dirty="0" smtClean="0"/>
              <a:t>)</a:t>
            </a:r>
            <a:r>
              <a:rPr lang="ru-RU" sz="2200" i="1" dirty="0" smtClean="0"/>
              <a:t> </a:t>
            </a:r>
            <a:r>
              <a:rPr lang="ru-RU" sz="2200" i="1" dirty="0"/>
              <a:t>(и возвратом к первоначальному состоянию при уходе курсора с элемента):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smtClean="0">
                <a:solidFill>
                  <a:srgbClr val="00B050"/>
                </a:solidFill>
              </a:rPr>
              <a:t>source/ex04_demo.html</a:t>
            </a:r>
            <a:r>
              <a:rPr lang="en-US" sz="2200" i="1" dirty="0" smtClean="0"/>
              <a:t>)</a:t>
            </a:r>
            <a:r>
              <a:rPr lang="ru-RU" sz="2200" i="1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9" y="404665"/>
            <a:ext cx="6261594" cy="38524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369400" y="4370328"/>
            <a:ext cx="7564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./source/ex04.html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229200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Сделаем эффект увеличения блока на котором находиться курсор, с добавлением элементов (и возвратом к первоначальному состоянию при уходе курсора с элемента</a:t>
            </a:r>
            <a:r>
              <a:rPr lang="en-US" sz="2200" i="1" dirty="0"/>
              <a:t>)</a:t>
            </a:r>
            <a:r>
              <a:rPr lang="ru-RU" sz="2200" i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90" y="476673"/>
            <a:ext cx="2610863" cy="27779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76673"/>
            <a:ext cx="5070224" cy="449908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8836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  <a:endParaRPr lang="en-US" sz="6000" dirty="0" smtClean="0"/>
          </a:p>
          <a:p>
            <a:pPr algn="ctr"/>
            <a:r>
              <a:rPr lang="en-US" sz="6000" dirty="0" smtClean="0"/>
              <a:t>/</a:t>
            </a:r>
            <a:r>
              <a:rPr lang="ru-RU" sz="6000" dirty="0" smtClean="0"/>
              <a:t>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946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3752" y="44625"/>
            <a:ext cx="457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Домашнее </a:t>
            </a:r>
            <a:r>
              <a:rPr lang="ru-RU" sz="3200" b="1" dirty="0" smtClean="0"/>
              <a:t>задание</a:t>
            </a:r>
            <a:r>
              <a:rPr lang="en-US" sz="3200" b="1" dirty="0"/>
              <a:t> </a:t>
            </a:r>
            <a:r>
              <a:rPr lang="en-US" sz="3200" b="1" dirty="0" smtClean="0"/>
              <a:t>#G.1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4604935"/>
            <a:ext cx="885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Необходимо сделать так, чтобы размытие и интенсивность цвета регулировалась при помощи колёсика </a:t>
            </a:r>
            <a:r>
              <a:rPr lang="ru-RU" sz="2400" i="1" dirty="0" smtClean="0"/>
              <a:t>мыши</a:t>
            </a:r>
            <a:r>
              <a:rPr lang="en-US" sz="2400" i="1" dirty="0" smtClean="0"/>
              <a:t> (</a:t>
            </a:r>
            <a:r>
              <a:rPr lang="ru-RU" sz="2400" i="1" dirty="0" smtClean="0"/>
              <a:t>например: </a:t>
            </a:r>
            <a:r>
              <a:rPr lang="en-US" sz="2400" b="1" dirty="0">
                <a:solidFill>
                  <a:srgbClr val="00B050"/>
                </a:solidFill>
              </a:rPr>
              <a:t>./</a:t>
            </a:r>
            <a:r>
              <a:rPr lang="en-US" sz="2400" b="1" dirty="0" smtClean="0">
                <a:solidFill>
                  <a:srgbClr val="00B050"/>
                </a:solidFill>
              </a:rPr>
              <a:t>homework/hw_g1</a:t>
            </a:r>
            <a:r>
              <a:rPr lang="ru-RU" sz="2400" b="1" dirty="0" smtClean="0">
                <a:solidFill>
                  <a:srgbClr val="00B050"/>
                </a:solidFill>
              </a:rPr>
              <a:t>_</a:t>
            </a:r>
            <a:r>
              <a:rPr lang="en-US" sz="2400" b="1" dirty="0" smtClean="0">
                <a:solidFill>
                  <a:srgbClr val="00B050"/>
                </a:solidFill>
              </a:rPr>
              <a:t>demo.html</a:t>
            </a:r>
            <a:r>
              <a:rPr lang="en-US" sz="2400" i="1" dirty="0" smtClean="0"/>
              <a:t>)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487016" y="6063680"/>
            <a:ext cx="528997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https://learn.javascript.ru/mousewheel</a:t>
            </a:r>
            <a:endParaRPr lang="ru-RU" sz="2400" b="1" dirty="0"/>
          </a:p>
        </p:txBody>
      </p:sp>
      <p:pic>
        <p:nvPicPr>
          <p:cNvPr id="10242" name="Picture 2" descr="https://image.freepik.com/free-icon/mouse-with-scroll-wheel--ios-7-interface-symbol_318-38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8852" y="878320"/>
            <a:ext cx="2461642" cy="246164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549" y="764704"/>
            <a:ext cx="3512908" cy="301696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883084" y="3985900"/>
            <a:ext cx="849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./homework/hw_g1.html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132" y="211288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56048" y="980729"/>
            <a:ext cx="8388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Событийная модель – </a:t>
            </a:r>
            <a:r>
              <a:rPr lang="ru-RU" sz="2800" i="1" dirty="0"/>
              <a:t>подход в программировании, когда действия программы определяются событиями, как правило действиями пользователя (мышь, клавиатура, сенсор), сообщениями от других программ и/или операционной системы.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328498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Событие</a:t>
            </a:r>
            <a:r>
              <a:rPr lang="ru-RU" sz="2400" i="1" dirty="0"/>
              <a:t> – действие о котором браузер должен уведомить нашу программу;</a:t>
            </a:r>
          </a:p>
          <a:p>
            <a:pPr algn="just"/>
            <a:r>
              <a:rPr lang="ru-RU" sz="2400" b="1" i="1" dirty="0"/>
              <a:t>Подписаться на событие </a:t>
            </a:r>
            <a:r>
              <a:rPr lang="ru-RU" sz="2400" i="1" dirty="0"/>
              <a:t>– указать браузеру, что «при клике нужно вызвать функцию </a:t>
            </a:r>
            <a:r>
              <a:rPr lang="en-US" sz="2400" i="1" dirty="0"/>
              <a:t>ABC()</a:t>
            </a:r>
            <a:r>
              <a:rPr lang="ru-RU" sz="2400" i="1" dirty="0"/>
              <a:t>»;</a:t>
            </a:r>
          </a:p>
          <a:p>
            <a:pPr algn="just"/>
            <a:r>
              <a:rPr lang="ru-RU" sz="2400" b="1" i="1" dirty="0"/>
              <a:t>Обработчик события </a:t>
            </a:r>
            <a:r>
              <a:rPr lang="ru-RU" sz="2400" i="1" dirty="0"/>
              <a:t>– функция которая будет вызываться при наступлении события;</a:t>
            </a:r>
          </a:p>
          <a:p>
            <a:pPr algn="just"/>
            <a:r>
              <a:rPr lang="ru-RU" sz="2400" b="1" i="1" dirty="0"/>
              <a:t>Слушать событие </a:t>
            </a:r>
            <a:r>
              <a:rPr lang="ru-RU" sz="2400" i="1" dirty="0"/>
              <a:t>– тоже самое, что и ждать наступления события.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0544" y="44625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1827982"/>
            <a:ext cx="8280920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Программа не может отреагировать на абсолютно все возможные события, который могут произойти.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3861049"/>
            <a:ext cx="8280920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Вариантов событий много, задача программиста выбрать нужное.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132" y="-4737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6165305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http://www.w3schools.com/jsref/dom_obj_event.asp</a:t>
            </a:r>
            <a:endParaRPr lang="ru-RU" sz="2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368648"/>
            <a:ext cx="7128792" cy="45086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4634" y="764704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1827" y="36575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772817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Поддерживает ввод с клавиатуры, события «фокус» и «потеря фокуса».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645024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494618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Не поддерживает ввод с клавиатуры, и событий «фокус» и «потеря фокуса»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1584" y="519029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Однако есть набор событий который поддерживают все элементы: клик, наведение курсора мыши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Подписка на события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689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1340</Words>
  <Application>Microsoft Office PowerPoint</Application>
  <PresentationFormat>Широкоэкранный</PresentationFormat>
  <Paragraphs>171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1080</cp:revision>
  <dcterms:created xsi:type="dcterms:W3CDTF">2014-11-20T09:08:59Z</dcterms:created>
  <dcterms:modified xsi:type="dcterms:W3CDTF">2018-12-01T18:40:38Z</dcterms:modified>
</cp:coreProperties>
</file>