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7" r:id="rId2"/>
    <p:sldId id="630" r:id="rId3"/>
    <p:sldId id="628" r:id="rId4"/>
    <p:sldId id="629" r:id="rId5"/>
    <p:sldId id="714" r:id="rId6"/>
    <p:sldId id="633" r:id="rId7"/>
    <p:sldId id="632" r:id="rId8"/>
    <p:sldId id="631" r:id="rId9"/>
    <p:sldId id="645" r:id="rId10"/>
    <p:sldId id="638" r:id="rId11"/>
    <p:sldId id="657" r:id="rId12"/>
    <p:sldId id="637" r:id="rId13"/>
    <p:sldId id="640" r:id="rId14"/>
    <p:sldId id="671" r:id="rId15"/>
    <p:sldId id="644" r:id="rId16"/>
    <p:sldId id="700" r:id="rId17"/>
    <p:sldId id="647" r:id="rId18"/>
    <p:sldId id="648" r:id="rId19"/>
    <p:sldId id="649" r:id="rId20"/>
    <p:sldId id="681" r:id="rId21"/>
    <p:sldId id="682" r:id="rId22"/>
    <p:sldId id="706" r:id="rId23"/>
    <p:sldId id="707" r:id="rId24"/>
    <p:sldId id="694" r:id="rId25"/>
    <p:sldId id="708" r:id="rId26"/>
    <p:sldId id="709" r:id="rId27"/>
    <p:sldId id="705" r:id="rId28"/>
    <p:sldId id="712" r:id="rId29"/>
    <p:sldId id="713" r:id="rId30"/>
    <p:sldId id="715" r:id="rId31"/>
    <p:sldId id="717" r:id="rId32"/>
    <p:sldId id="718" r:id="rId33"/>
    <p:sldId id="719" r:id="rId34"/>
    <p:sldId id="721" r:id="rId35"/>
    <p:sldId id="720" r:id="rId36"/>
    <p:sldId id="710" r:id="rId37"/>
    <p:sldId id="723" r:id="rId38"/>
    <p:sldId id="724" r:id="rId39"/>
    <p:sldId id="711" r:id="rId40"/>
    <p:sldId id="725" r:id="rId41"/>
    <p:sldId id="726" r:id="rId4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F"/>
    <a:srgbClr val="FFFF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 autoAdjust="0"/>
    <p:restoredTop sz="90000" autoAdjust="0"/>
  </p:normalViewPr>
  <p:slideViewPr>
    <p:cSldViewPr>
      <p:cViewPr varScale="1">
        <p:scale>
          <a:sx n="115" d="100"/>
          <a:sy n="115" d="100"/>
        </p:scale>
        <p:origin x="16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12.12.2018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76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185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42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w3schools.com/jquery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jquery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habr.com/post/3128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nuances-of-programming/javascript-essentials-&#1095;&#1080;&#1089;&#1083;&#1072;-&#1080;-&#1084;&#1072;&#1090;&#1077;&#1084;&#1072;&#1090;&#1080;&#1082;&#1072;-ccf6b582a7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ru.wikipedia.org/wiki/&#1063;&#1080;&#1089;&#1083;&#1086;_&#1076;&#1074;&#1086;&#1081;&#1085;&#1086;&#1081;_&#1090;&#1086;&#1095;&#1085;&#1086;&#1089;&#1090;&#1080;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developers.google.com/web/updates/2018/05/bigi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highcharts.com/docs/getting-started/instal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23261" y="572488"/>
            <a:ext cx="8961941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JavaScript </a:t>
            </a:r>
            <a:r>
              <a:rPr lang="ru-RU" sz="7200" dirty="0" smtClean="0">
                <a:solidFill>
                  <a:schemeClr val="bg1"/>
                </a:solidFill>
              </a:rPr>
              <a:t>библиотеки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526628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8" y="33439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jQuery</a:t>
            </a:r>
            <a:r>
              <a:rPr lang="en-US" sz="3600" b="1" dirty="0"/>
              <a:t> </a:t>
            </a:r>
            <a:r>
              <a:rPr lang="ru-RU" sz="3600" b="1" dirty="0"/>
              <a:t>и содержимое тегов</a:t>
            </a:r>
            <a:endParaRPr lang="ru-RU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752" y="1916832"/>
            <a:ext cx="5124450" cy="9144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789573" y="3767336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/>
              <a:t>.html()</a:t>
            </a:r>
            <a:r>
              <a:rPr lang="ru-RU" sz="3200" b="1" i="1" dirty="0"/>
              <a:t> </a:t>
            </a:r>
            <a:r>
              <a:rPr lang="ru-RU" sz="3200" i="1" dirty="0"/>
              <a:t>– считывает или задёт содержимое тега (аналог </a:t>
            </a:r>
            <a:r>
              <a:rPr lang="en-US" sz="3200" i="1" dirty="0" err="1"/>
              <a:t>innerHTML</a:t>
            </a:r>
            <a:r>
              <a:rPr lang="ru-RU" sz="32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30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34485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ru-RU" sz="4000" b="1" dirty="0"/>
              <a:t> и классы</a:t>
            </a:r>
            <a:endParaRPr lang="ru-RU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1708796"/>
            <a:ext cx="5715052" cy="143217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927648" y="393305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addClass</a:t>
            </a:r>
            <a:r>
              <a:rPr lang="en-US" sz="2800" b="1" i="1" dirty="0"/>
              <a:t>()  </a:t>
            </a:r>
            <a:r>
              <a:rPr lang="en-US" sz="2800" i="1" dirty="0"/>
              <a:t>–  </a:t>
            </a:r>
            <a:r>
              <a:rPr lang="ru-RU" sz="2800" i="1" dirty="0"/>
              <a:t>добавляет к тегу класс;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7648" y="4707142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removeClass</a:t>
            </a:r>
            <a:r>
              <a:rPr lang="en-US" sz="2800" b="1" i="1" dirty="0"/>
              <a:t>()  </a:t>
            </a:r>
            <a:r>
              <a:rPr lang="en-US" sz="2800" i="1" dirty="0"/>
              <a:t>–  </a:t>
            </a:r>
            <a:r>
              <a:rPr lang="ru-RU" sz="2800" i="1" dirty="0"/>
              <a:t>удаляет класс у тега (если он есть).</a:t>
            </a:r>
          </a:p>
        </p:txBody>
      </p:sp>
    </p:spTree>
    <p:extLst>
      <p:ext uri="{BB962C8B-B14F-4D97-AF65-F5344CB8AC3E}">
        <p14:creationId xmlns:p14="http://schemas.microsoft.com/office/powerpoint/2010/main" val="138279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8" y="5681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en-US" sz="4000" b="1" dirty="0"/>
              <a:t> </a:t>
            </a:r>
            <a:r>
              <a:rPr lang="ru-RU" sz="4000" b="1" dirty="0"/>
              <a:t>и события</a:t>
            </a:r>
            <a:endParaRPr lang="ru-RU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354" y="1484784"/>
            <a:ext cx="7218047" cy="216024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23592" y="386104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Подписка на события в </a:t>
            </a:r>
            <a:r>
              <a:rPr lang="en-US" sz="2400" i="1" dirty="0" err="1"/>
              <a:t>jQuery</a:t>
            </a:r>
            <a:r>
              <a:rPr lang="en-US" sz="2400" i="1" dirty="0"/>
              <a:t> </a:t>
            </a:r>
            <a:r>
              <a:rPr lang="ru-RU" sz="2400" i="1" dirty="0"/>
              <a:t>осуществляется методом </a:t>
            </a:r>
            <a:r>
              <a:rPr lang="ru-RU" sz="2400" b="1" i="1" dirty="0"/>
              <a:t>.</a:t>
            </a:r>
            <a:r>
              <a:rPr lang="en-US" sz="2400" b="1" i="1" dirty="0"/>
              <a:t>on()</a:t>
            </a:r>
            <a:r>
              <a:rPr lang="ru-RU" sz="2400" i="1" dirty="0"/>
              <a:t>, которому передаётся имя события, и функция-обработчик. Если по селектору нашлось более одного элемента, то для каждого из них будет «оформлена» подписка.</a:t>
            </a:r>
            <a:r>
              <a:rPr lang="en-US" sz="2400" i="1" dirty="0"/>
              <a:t> </a:t>
            </a:r>
            <a:r>
              <a:rPr lang="ru-RU" sz="2400" i="1" dirty="0"/>
              <a:t>Для того, чтобы отписаться от события есть метод </a:t>
            </a:r>
            <a:r>
              <a:rPr lang="en-US" sz="2400" b="1" i="1" dirty="0"/>
              <a:t>.off()</a:t>
            </a:r>
            <a:r>
              <a:rPr lang="en-US" sz="2400" i="1" dirty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86246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31349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Цепочки вызовов</a:t>
            </a:r>
            <a:endParaRPr lang="ru-RU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5009" y="1844825"/>
            <a:ext cx="8352928" cy="6000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9536" y="3068960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Результат выполнения большинства функций </a:t>
            </a:r>
            <a:r>
              <a:rPr lang="en-US" sz="2800" i="1" dirty="0" err="1"/>
              <a:t>jQuery</a:t>
            </a:r>
            <a:r>
              <a:rPr lang="en-US" sz="2800" i="1" dirty="0"/>
              <a:t> </a:t>
            </a:r>
            <a:r>
              <a:rPr lang="ru-RU" sz="2800" i="1" dirty="0"/>
              <a:t>это объект</a:t>
            </a:r>
            <a:r>
              <a:rPr lang="en-US" sz="2800" i="1" dirty="0"/>
              <a:t>-</a:t>
            </a:r>
            <a:r>
              <a:rPr lang="ru-RU" sz="2800" i="1" dirty="0"/>
              <a:t>обёртка </a:t>
            </a:r>
            <a:r>
              <a:rPr lang="en-US" sz="2800" i="1" dirty="0" err="1"/>
              <a:t>jQuery</a:t>
            </a:r>
            <a:r>
              <a:rPr lang="ru-RU" sz="2800" i="1" dirty="0"/>
              <a:t>, к которому по второму кругу можно применять какие-либо функции «</a:t>
            </a:r>
            <a:r>
              <a:rPr lang="ru-RU" sz="2800" i="1" dirty="0" err="1"/>
              <a:t>улучшайзеры</a:t>
            </a:r>
            <a:r>
              <a:rPr lang="ru-RU" sz="2800" i="1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80076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8" y="40640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Удаление элементов с </a:t>
            </a:r>
            <a:r>
              <a:rPr lang="en-US" sz="3600" b="1" dirty="0" err="1"/>
              <a:t>jQuery</a:t>
            </a:r>
            <a:endParaRPr lang="ru-RU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195" y="1268760"/>
            <a:ext cx="2797645" cy="66846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711624" y="206084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В плане удаление ничего оригинального создатели </a:t>
            </a:r>
            <a:r>
              <a:rPr lang="en-US" sz="2800" i="1" dirty="0" err="1"/>
              <a:t>jQuery</a:t>
            </a:r>
            <a:r>
              <a:rPr lang="en-US" sz="2800" i="1" dirty="0"/>
              <a:t> </a:t>
            </a:r>
            <a:r>
              <a:rPr lang="ru-RU" sz="2800" i="1" dirty="0"/>
              <a:t>не придумали))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4491" y="3429000"/>
            <a:ext cx="2931053" cy="64807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711624" y="4365104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Но, придумали новый метод </a:t>
            </a:r>
            <a:r>
              <a:rPr lang="en-US" sz="2800" b="1" i="1" dirty="0"/>
              <a:t>.empty() </a:t>
            </a:r>
            <a:r>
              <a:rPr lang="ru-RU" sz="2800" i="1" dirty="0"/>
              <a:t>который очищает всё содержимое тега (делает операцию </a:t>
            </a:r>
            <a:br>
              <a:rPr lang="ru-RU" sz="2800" i="1" dirty="0"/>
            </a:br>
            <a:r>
              <a:rPr lang="ru-RU" sz="2800" i="1" dirty="0"/>
              <a:t>аналогичную </a:t>
            </a:r>
            <a:r>
              <a:rPr lang="en-US" sz="2800" b="1" i="1" dirty="0"/>
              <a:t>.</a:t>
            </a:r>
            <a:r>
              <a:rPr lang="en-US" sz="2800" b="1" i="1" dirty="0" err="1"/>
              <a:t>innerHTML</a:t>
            </a:r>
            <a:r>
              <a:rPr lang="en-US" sz="2800" b="1" i="1" dirty="0"/>
              <a:t> = "";</a:t>
            </a:r>
            <a:r>
              <a:rPr lang="ru-RU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61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8" y="40640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Добавление элементов с </a:t>
            </a:r>
            <a:r>
              <a:rPr lang="en-US" sz="3600" b="1" dirty="0" err="1"/>
              <a:t>jQuery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39616" y="3856980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.append() </a:t>
            </a:r>
            <a:r>
              <a:rPr lang="en-US" sz="2400" i="1" dirty="0"/>
              <a:t>– </a:t>
            </a:r>
            <a:r>
              <a:rPr lang="ru-RU" sz="2400" i="1" dirty="0"/>
              <a:t>добавляет тег в качестве последнего потомка найденного тега;</a:t>
            </a:r>
            <a:endParaRPr lang="en-US" sz="2400" i="1" dirty="0"/>
          </a:p>
          <a:p>
            <a:pPr algn="just"/>
            <a:r>
              <a:rPr lang="en-US" sz="2400" b="1" i="1" dirty="0"/>
              <a:t>.prepend() </a:t>
            </a:r>
            <a:r>
              <a:rPr lang="en-US" sz="2400" i="1" dirty="0"/>
              <a:t>– </a:t>
            </a:r>
            <a:r>
              <a:rPr lang="ru-RU" sz="2400" i="1" dirty="0"/>
              <a:t>добавляет тег в качестве</a:t>
            </a:r>
            <a:r>
              <a:rPr lang="en-US" sz="2400" i="1" dirty="0"/>
              <a:t> </a:t>
            </a:r>
            <a:r>
              <a:rPr lang="ru-RU" sz="2400" i="1" dirty="0"/>
              <a:t>первого потомка найденного тега;</a:t>
            </a:r>
          </a:p>
          <a:p>
            <a:pPr algn="just"/>
            <a:r>
              <a:rPr lang="en-US" sz="2400" b="1" i="1" dirty="0"/>
              <a:t>.before() </a:t>
            </a:r>
            <a:r>
              <a:rPr lang="en-US" sz="2400" i="1" dirty="0"/>
              <a:t>– </a:t>
            </a:r>
            <a:r>
              <a:rPr lang="ru-RU" sz="2400" i="1" dirty="0"/>
              <a:t>добавляет перед найденным тегом;</a:t>
            </a:r>
          </a:p>
          <a:p>
            <a:pPr algn="just"/>
            <a:r>
              <a:rPr lang="en-US" sz="2400" b="1" i="1" dirty="0"/>
              <a:t>.after() </a:t>
            </a:r>
            <a:r>
              <a:rPr lang="en-US" sz="2400" i="1" dirty="0"/>
              <a:t>– </a:t>
            </a:r>
            <a:r>
              <a:rPr lang="ru-RU" sz="2400" i="1" dirty="0"/>
              <a:t>добавляет </a:t>
            </a:r>
            <a:r>
              <a:rPr lang="ru-RU" sz="2400" i="1"/>
              <a:t>после найденного тега;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3" y="1340768"/>
            <a:ext cx="5991393" cy="201622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312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4462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ru-RU" sz="4000" b="1" dirty="0"/>
              <a:t> и свойства </a:t>
            </a:r>
            <a:r>
              <a:rPr lang="uk-UA" sz="4000" b="1" dirty="0"/>
              <a:t>С</a:t>
            </a:r>
            <a:r>
              <a:rPr lang="en-US" sz="4000" b="1" dirty="0"/>
              <a:t>SS</a:t>
            </a:r>
            <a:endParaRPr lang="ru-RU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837596"/>
            <a:ext cx="8424936" cy="43116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75520" y="1340769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Цепочки вызовов и функция </a:t>
            </a:r>
            <a:r>
              <a:rPr lang="en-US" sz="2400" b="1" i="1" dirty="0" err="1"/>
              <a:t>css</a:t>
            </a:r>
            <a:r>
              <a:rPr lang="en-US" sz="2400" b="1" i="1" dirty="0"/>
              <a:t>()</a:t>
            </a:r>
            <a:r>
              <a:rPr lang="en-US" sz="2400" i="1" dirty="0"/>
              <a:t> </a:t>
            </a:r>
            <a:r>
              <a:rPr lang="ru-RU" sz="2400" i="1" dirty="0"/>
              <a:t>позволяют в одну строчку установить любое количество свойств стиля.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8156" y="2443188"/>
            <a:ext cx="2914884" cy="57606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361382" y="3360622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Для некоторых самых </a:t>
            </a:r>
            <a:r>
              <a:rPr lang="ru-RU" sz="2400" i="1" dirty="0" err="1"/>
              <a:t>ходовый</a:t>
            </a:r>
            <a:r>
              <a:rPr lang="ru-RU" sz="2400" i="1" dirty="0"/>
              <a:t> свойств есть даже отдельные методы: </a:t>
            </a:r>
            <a:r>
              <a:rPr lang="en-US" sz="2400" b="1" dirty="0"/>
              <a:t>width()</a:t>
            </a:r>
            <a:r>
              <a:rPr lang="ru-RU" sz="2400" b="1" dirty="0"/>
              <a:t>, </a:t>
            </a:r>
            <a:r>
              <a:rPr lang="en-US" sz="2400" b="1" dirty="0"/>
              <a:t>height()</a:t>
            </a:r>
            <a:r>
              <a:rPr lang="ru-RU" sz="2400" b="1" dirty="0"/>
              <a:t>, </a:t>
            </a:r>
            <a:r>
              <a:rPr lang="en-US" sz="2400" b="1" dirty="0" err="1"/>
              <a:t>innerWidth</a:t>
            </a:r>
            <a:r>
              <a:rPr lang="en-US" sz="2400" b="1" dirty="0"/>
              <a:t>()</a:t>
            </a:r>
            <a:r>
              <a:rPr lang="ru-RU" sz="2400" b="1" dirty="0"/>
              <a:t>, </a:t>
            </a:r>
            <a:r>
              <a:rPr lang="en-US" sz="2400" b="1" dirty="0" err="1"/>
              <a:t>innerHeight</a:t>
            </a:r>
            <a:r>
              <a:rPr lang="en-US" sz="2400" b="1" dirty="0"/>
              <a:t>()</a:t>
            </a:r>
            <a:r>
              <a:rPr lang="ru-RU" sz="2400" b="1" dirty="0"/>
              <a:t>, </a:t>
            </a:r>
            <a:r>
              <a:rPr lang="en-US" sz="2400" b="1" dirty="0" err="1"/>
              <a:t>outerWidth</a:t>
            </a:r>
            <a:r>
              <a:rPr lang="en-US" sz="2400" b="1" dirty="0"/>
              <a:t>()</a:t>
            </a:r>
            <a:r>
              <a:rPr lang="ru-RU" sz="2400" b="1" dirty="0"/>
              <a:t>, </a:t>
            </a:r>
            <a:r>
              <a:rPr lang="en-US" sz="2400" b="1" dirty="0" err="1"/>
              <a:t>outerHeight</a:t>
            </a:r>
            <a:r>
              <a:rPr lang="en-US" sz="2400" b="1" dirty="0"/>
              <a:t>()</a:t>
            </a:r>
            <a:r>
              <a:rPr lang="ru-RU" sz="2400" b="1" dirty="0"/>
              <a:t>.</a:t>
            </a:r>
            <a:endParaRPr lang="ru-RU" sz="2400" i="1" dirty="0"/>
          </a:p>
        </p:txBody>
      </p:sp>
      <p:pic>
        <p:nvPicPr>
          <p:cNvPr id="5125" name="Picture 5" descr="jQuery Dimens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1464" y="2420888"/>
            <a:ext cx="4828729" cy="3364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592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Спецэффекты и </a:t>
            </a:r>
            <a:r>
              <a:rPr lang="en-US" sz="6000" dirty="0" err="1"/>
              <a:t>jQuery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30408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6038" y="24438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Спецэффекты и </a:t>
            </a:r>
            <a:r>
              <a:rPr lang="en-US" sz="3600" b="1" dirty="0" err="1"/>
              <a:t>jQuery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19536" y="110674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.hide()/.show() </a:t>
            </a:r>
            <a:r>
              <a:rPr lang="en-US" sz="2400" i="1" dirty="0"/>
              <a:t>– </a:t>
            </a:r>
            <a:r>
              <a:rPr lang="ru-RU" sz="2400" i="1" dirty="0"/>
              <a:t>скрывает/отображает элемент на странице;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9536" y="194993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slideUp</a:t>
            </a:r>
            <a:r>
              <a:rPr lang="en-US" sz="2400" b="1" i="1" dirty="0"/>
              <a:t>()/.</a:t>
            </a:r>
            <a:r>
              <a:rPr lang="en-US" sz="2400" b="1" i="1" dirty="0" err="1"/>
              <a:t>slideDown</a:t>
            </a:r>
            <a:r>
              <a:rPr lang="en-US" sz="2400" b="1" i="1" dirty="0"/>
              <a:t>() </a:t>
            </a:r>
            <a:r>
              <a:rPr lang="en-US" sz="2400" i="1" dirty="0"/>
              <a:t>– </a:t>
            </a:r>
            <a:r>
              <a:rPr lang="ru-RU" sz="2400" i="1" dirty="0"/>
              <a:t>сворачивает/</a:t>
            </a:r>
            <a:r>
              <a:rPr lang="ru-RU" sz="2400" i="1" dirty="0" err="1"/>
              <a:t>разоврачивает</a:t>
            </a:r>
            <a:r>
              <a:rPr lang="ru-RU" sz="2400" i="1" dirty="0"/>
              <a:t> элемент на странице;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9536" y="299695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fadeOut</a:t>
            </a:r>
            <a:r>
              <a:rPr lang="en-US" sz="2400" b="1" i="1" dirty="0"/>
              <a:t>()/.</a:t>
            </a:r>
            <a:r>
              <a:rPr lang="en-US" sz="2400" b="1" i="1" dirty="0" err="1"/>
              <a:t>fadeIn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r>
              <a:rPr lang="en-US" sz="2400" i="1" dirty="0"/>
              <a:t>–</a:t>
            </a:r>
            <a:r>
              <a:rPr lang="ru-RU" sz="2400" i="1" dirty="0"/>
              <a:t> «растворяет»/</a:t>
            </a:r>
            <a:r>
              <a:rPr lang="ru-RU" sz="2400" i="1" dirty="0" err="1"/>
              <a:t>восстанавлиает</a:t>
            </a:r>
            <a:r>
              <a:rPr lang="ru-RU" sz="2400" i="1" dirty="0"/>
              <a:t> элемент на странице (работает со свойством </a:t>
            </a:r>
            <a:r>
              <a:rPr lang="en-US" sz="2400" i="1" dirty="0"/>
              <a:t>opacity</a:t>
            </a:r>
            <a:r>
              <a:rPr lang="ru-RU" sz="2400" i="1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9536" y="4509121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Перечисленные функции в качестве первого параметра могут получить время в миллисекундах, для задания продолжительности эффекта.</a:t>
            </a:r>
          </a:p>
        </p:txBody>
      </p:sp>
    </p:spTree>
    <p:extLst>
      <p:ext uri="{BB962C8B-B14F-4D97-AF65-F5344CB8AC3E}">
        <p14:creationId xmlns:p14="http://schemas.microsoft.com/office/powerpoint/2010/main" val="40764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4766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jQuery</a:t>
            </a:r>
            <a:r>
              <a:rPr lang="ru-RU" sz="3600" b="1" dirty="0"/>
              <a:t> и спецэффекты и </a:t>
            </a:r>
            <a:r>
              <a:rPr lang="en-US" sz="3600" b="1" dirty="0"/>
              <a:t>callback</a:t>
            </a:r>
            <a:endParaRPr lang="ru-RU" sz="36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504" y="1412776"/>
            <a:ext cx="8279960" cy="158417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919536" y="3573017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Поскольку анимация занимает какое-то время, то можно зарегистрировать функцию, которая будет вызвана сразу после того как анимация завершиться. Такие функции называют </a:t>
            </a:r>
            <a:r>
              <a:rPr lang="en-US" sz="2800" b="1" i="1" dirty="0"/>
              <a:t>callback</a:t>
            </a:r>
            <a:r>
              <a:rPr lang="ru-RU" sz="2800" i="1" dirty="0"/>
              <a:t>-функциями.</a:t>
            </a:r>
          </a:p>
        </p:txBody>
      </p:sp>
    </p:spTree>
    <p:extLst>
      <p:ext uri="{BB962C8B-B14F-4D97-AF65-F5344CB8AC3E}">
        <p14:creationId xmlns:p14="http://schemas.microsoft.com/office/powerpoint/2010/main" val="1739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/>
              <a:t>jQuery</a:t>
            </a:r>
            <a:endParaRPr lang="uk-UA" sz="11500" b="1" dirty="0"/>
          </a:p>
        </p:txBody>
      </p:sp>
    </p:spTree>
    <p:extLst>
      <p:ext uri="{BB962C8B-B14F-4D97-AF65-F5344CB8AC3E}">
        <p14:creationId xmlns:p14="http://schemas.microsoft.com/office/powerpoint/2010/main" val="269684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Документация по </a:t>
            </a:r>
            <a:r>
              <a:rPr lang="en-US" sz="6000" dirty="0"/>
              <a:t>jQuery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171914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7768" y="476673"/>
            <a:ext cx="460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Документация по </a:t>
            </a:r>
            <a:r>
              <a:rPr lang="en-US" sz="3200" b="1" dirty="0"/>
              <a:t>jQuery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01873" y="2338527"/>
            <a:ext cx="3840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hlinkClick r:id="rId2"/>
              </a:rPr>
              <a:t>https://jquery.com</a:t>
            </a:r>
            <a:endParaRPr lang="ru-RU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5730" y="1617836"/>
            <a:ext cx="3031546" cy="191508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914913" y="4414663"/>
            <a:ext cx="42484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hlinkClick r:id="rId4"/>
              </a:rPr>
              <a:t>https://www.w3schools.com/jquery/</a:t>
            </a:r>
            <a:endParaRPr lang="ru-RU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6" y="4293097"/>
            <a:ext cx="3057660" cy="1320353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46886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jQuery </a:t>
            </a:r>
            <a:r>
              <a:rPr lang="ru-RU" sz="6000" dirty="0"/>
              <a:t>плагины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8414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9383" y="2606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jQuery</a:t>
            </a:r>
            <a:r>
              <a:rPr lang="ru-RU" sz="2800" b="1" dirty="0"/>
              <a:t> </a:t>
            </a:r>
            <a:r>
              <a:rPr lang="en-US" sz="2800" b="1" dirty="0"/>
              <a:t>UI – </a:t>
            </a:r>
            <a:r>
              <a:rPr lang="ru-RU" sz="2800" b="1" dirty="0"/>
              <a:t>набор элементов ввода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431705" y="5883369"/>
            <a:ext cx="592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jQuery </a:t>
            </a:r>
            <a:r>
              <a:rPr lang="ru-RU" sz="2000" i="1" dirty="0"/>
              <a:t>плагином называют </a:t>
            </a:r>
            <a:r>
              <a:rPr lang="en-US" sz="2000" i="1" dirty="0"/>
              <a:t>JavaScript </a:t>
            </a:r>
            <a:r>
              <a:rPr lang="ru-RU" sz="2000" i="1" dirty="0"/>
              <a:t>библиотеку которой для работы нужна </a:t>
            </a:r>
            <a:r>
              <a:rPr lang="en-US" sz="2000" i="1" dirty="0"/>
              <a:t>jQuery.</a:t>
            </a:r>
            <a:endParaRPr lang="ru-RU" sz="20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137640"/>
            <a:ext cx="5490812" cy="323512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4295801" y="4773608"/>
            <a:ext cx="39505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hlinkClick r:id="rId3"/>
              </a:rPr>
              <a:t>https://jqueryui.com/</a:t>
            </a:r>
            <a:endParaRPr lang="en-US" sz="3200" b="1" dirty="0"/>
          </a:p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2859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 </a:t>
            </a:r>
            <a:r>
              <a:rPr lang="en-US" sz="6000" dirty="0" smtClean="0"/>
              <a:t>#2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64003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8063" y="488833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Сделаем переключатель шкалы температуры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7122" y="5516626"/>
            <a:ext cx="7742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Воспользуйтесь заготовкой: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smtClean="0">
                <a:solidFill>
                  <a:srgbClr val="0070C0"/>
                </a:solidFill>
              </a:rPr>
              <a:t>source/ex02.html</a:t>
            </a:r>
            <a:r>
              <a:rPr lang="ru-RU" sz="2800" i="1" dirty="0" smtClean="0"/>
              <a:t> </a:t>
            </a:r>
            <a:endParaRPr lang="ru-RU" sz="28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2801"/>
          <a:stretch/>
        </p:blipFill>
        <p:spPr>
          <a:xfrm>
            <a:off x="2207568" y="1412777"/>
            <a:ext cx="5688632" cy="2529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060" y="2630048"/>
            <a:ext cx="5508392" cy="2517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61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4152" y="3068960"/>
            <a:ext cx="3888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Реализуем </a:t>
            </a:r>
            <a:r>
              <a:rPr lang="ru-RU" sz="2800" b="1" dirty="0"/>
              <a:t>переключатель шкалы </a:t>
            </a:r>
            <a:r>
              <a:rPr lang="ru-RU" sz="2800" b="1" dirty="0" smtClean="0"/>
              <a:t>температуры</a:t>
            </a:r>
            <a:r>
              <a:rPr lang="en-US" sz="2800" b="1" dirty="0" smtClean="0"/>
              <a:t> (c jQuery)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32656"/>
            <a:ext cx="6311967" cy="6048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9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</a:t>
            </a:r>
            <a:r>
              <a:rPr lang="en-US" sz="6000" dirty="0" smtClean="0"/>
              <a:t> #3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47551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929" y="109087"/>
            <a:ext cx="575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Кредитный калькулятор 3.0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517" y="4251866"/>
            <a:ext cx="388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Воспользуемся заготовкой: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00056" y="4221088"/>
            <a:ext cx="304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./source/ex0</a:t>
            </a:r>
            <a:r>
              <a:rPr lang="ru-RU" sz="2800" b="1" dirty="0" smtClean="0">
                <a:solidFill>
                  <a:srgbClr val="0070C0"/>
                </a:solidFill>
              </a:rPr>
              <a:t>3</a:t>
            </a:r>
            <a:r>
              <a:rPr lang="en-US" sz="2800" b="1" dirty="0" smtClean="0">
                <a:solidFill>
                  <a:srgbClr val="0070C0"/>
                </a:solidFill>
              </a:rPr>
              <a:t>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6822" y="4797152"/>
            <a:ext cx="7691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Реализуем </a:t>
            </a:r>
            <a:r>
              <a:rPr lang="ru-RU" sz="2000" i="1" dirty="0"/>
              <a:t>кредитный калькулятор, который будет получать данные для расчёта из элементов ввода, и выводить план погашения кредита в разметку. </a:t>
            </a:r>
            <a:r>
              <a:rPr lang="ru-RU" sz="2000" i="1" dirty="0" smtClean="0"/>
              <a:t>Используем алгоритм классической схемы погашения.</a:t>
            </a:r>
            <a:endParaRPr lang="ru-RU" sz="2000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28" y="869773"/>
            <a:ext cx="6781856" cy="316377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929" y="109087"/>
            <a:ext cx="575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Кредитный калькулятор 3.0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908720"/>
            <a:ext cx="7090431" cy="5481894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4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55042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jQuery</a:t>
            </a:r>
            <a:r>
              <a:rPr lang="en-US" sz="3200" b="1" dirty="0"/>
              <a:t> – </a:t>
            </a:r>
            <a:r>
              <a:rPr lang="ru-RU" sz="3200" b="1" dirty="0"/>
              <a:t>самая популярная </a:t>
            </a:r>
            <a:r>
              <a:rPr lang="en-US" sz="3200" b="1" dirty="0"/>
              <a:t>JS</a:t>
            </a:r>
            <a:r>
              <a:rPr lang="ru-RU" sz="3200" b="1" dirty="0"/>
              <a:t> библиотека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78584" y="1898830"/>
            <a:ext cx="8050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JavaScript </a:t>
            </a:r>
            <a:r>
              <a:rPr lang="ru-RU" sz="2800" i="1" dirty="0"/>
              <a:t>библиотеки </a:t>
            </a:r>
            <a:r>
              <a:rPr lang="en-US" sz="2800" i="1" dirty="0"/>
              <a:t>- </a:t>
            </a:r>
            <a:r>
              <a:rPr lang="ru-RU" sz="2800" i="1" dirty="0"/>
              <a:t>подключаемые файлы с </a:t>
            </a:r>
            <a:r>
              <a:rPr lang="en-US" sz="2800" i="1" dirty="0"/>
              <a:t>JavaScript-</a:t>
            </a:r>
            <a:r>
              <a:rPr lang="ru-RU" sz="2800" i="1" dirty="0"/>
              <a:t>кодом.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8585" y="3549624"/>
            <a:ext cx="8050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Файл можно скачать и хранить рядом с другими файлами своего сайта, или подключить ссылкой на сайт разработчиков </a:t>
            </a:r>
            <a:r>
              <a:rPr lang="en-US" sz="2800" i="1" dirty="0"/>
              <a:t>jQuery.</a:t>
            </a:r>
            <a:endParaRPr lang="ru-RU" sz="28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31546" y="5662990"/>
            <a:ext cx="5072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2"/>
              </a:rPr>
              <a:t>https://code.jquery.com/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33179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Математика в </a:t>
            </a:r>
            <a:r>
              <a:rPr lang="en-US" sz="6000" dirty="0" smtClean="0"/>
              <a:t>JS…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00915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70451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3712" y="260648"/>
            <a:ext cx="500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Математика в </a:t>
            </a:r>
            <a:r>
              <a:rPr lang="en-US" sz="3600" b="1" dirty="0" smtClean="0"/>
              <a:t>JavaScript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066538" y="4941168"/>
            <a:ext cx="4274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hlinkClick r:id="rId2"/>
              </a:rPr>
              <a:t>https://habr.com/post/312880</a:t>
            </a:r>
            <a:r>
              <a:rPr lang="uk-UA" sz="2400" b="1" dirty="0" smtClean="0">
                <a:hlinkClick r:id="rId2"/>
              </a:rPr>
              <a:t>/</a:t>
            </a:r>
            <a:endParaRPr lang="uk-UA" sz="2400" b="1" dirty="0"/>
          </a:p>
        </p:txBody>
      </p:sp>
      <p:pic>
        <p:nvPicPr>
          <p:cNvPr id="1026" name="Picture 2" descr="https://habrastorage.org/getpro/habr/post_images/57f/d60/327/57fd603270bf06e9c50b3fc4131a677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54" y="1124744"/>
            <a:ext cx="5098872" cy="33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427004" y="5838363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hlinkClick r:id="rId4"/>
              </a:rPr>
              <a:t>https://</a:t>
            </a:r>
            <a:r>
              <a:rPr lang="uk-UA" sz="2400" b="1" dirty="0" smtClean="0">
                <a:hlinkClick r:id="rId4"/>
              </a:rPr>
              <a:t>medium.com/</a:t>
            </a:r>
            <a:r>
              <a:rPr lang="en-US" sz="2400" b="1" dirty="0">
                <a:hlinkClick r:id="rId4"/>
              </a:rPr>
              <a:t>nuances-of-programming/</a:t>
            </a:r>
            <a:r>
              <a:rPr lang="en-US" sz="2400" b="1" dirty="0" err="1">
                <a:hlinkClick r:id="rId4"/>
              </a:rPr>
              <a:t>javascript</a:t>
            </a:r>
            <a:r>
              <a:rPr lang="en-US" sz="2400" b="1" dirty="0">
                <a:hlinkClick r:id="rId4"/>
              </a:rPr>
              <a:t>-essentials-</a:t>
            </a:r>
            <a:r>
              <a:rPr lang="uk-UA" sz="2400" b="1" dirty="0">
                <a:hlinkClick r:id="rId4"/>
              </a:rPr>
              <a:t>числа-и-математика-</a:t>
            </a:r>
            <a:r>
              <a:rPr lang="en-US" sz="2400" b="1" dirty="0" smtClean="0">
                <a:hlinkClick r:id="rId4"/>
              </a:rPr>
              <a:t>ccf6b582a79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1691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70451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0150" y="590151"/>
            <a:ext cx="3712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Числа в </a:t>
            </a:r>
            <a:r>
              <a:rPr lang="en-US" sz="3600" b="1" dirty="0" smtClean="0"/>
              <a:t>JavaScript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4642" y="2286164"/>
            <a:ext cx="8160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hlinkClick r:id="rId2"/>
              </a:rPr>
              <a:t>https://</a:t>
            </a:r>
            <a:r>
              <a:rPr lang="uk-UA" sz="2400" b="1" dirty="0" smtClean="0">
                <a:hlinkClick r:id="rId2"/>
              </a:rPr>
              <a:t>ru.wikipedia.org/wiki/Число_двойной_точности</a:t>
            </a:r>
            <a:endParaRPr lang="uk-UA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5807" y="1916832"/>
            <a:ext cx="496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хранятся числа в переменных типа </a:t>
            </a:r>
            <a:r>
              <a:rPr lang="en-US" b="1" dirty="0" smtClean="0"/>
              <a:t>Number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028038"/>
            <a:ext cx="10305574" cy="23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70451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3792" y="406405"/>
            <a:ext cx="370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Чисел в </a:t>
            </a:r>
            <a:r>
              <a:rPr lang="en-US" sz="3600" b="1" dirty="0" smtClean="0"/>
              <a:t>JavaScript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99456" y="1340768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Специальные константы (и методы) в </a:t>
            </a:r>
            <a:r>
              <a:rPr lang="en-US" sz="2400" i="1" dirty="0" err="1" smtClean="0"/>
              <a:t>JavaScript’e</a:t>
            </a:r>
            <a:r>
              <a:rPr lang="ru-RU" sz="2400" i="1" dirty="0" smtClean="0"/>
              <a:t> для определение «безопасных» чисел</a:t>
            </a:r>
            <a:endParaRPr lang="uk-UA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1464" y="226351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Number.MIN_VALUE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Number.MAX_VALUE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Number.MIN_SAFE_INTEGER</a:t>
            </a:r>
            <a:r>
              <a:rPr lang="uk-U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Number.MAX_SAFE_INTEGER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.isSafeInteger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.isInteger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1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70451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5290" y="406405"/>
            <a:ext cx="6146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Округление числе в </a:t>
            </a:r>
            <a:r>
              <a:rPr lang="en-US" sz="3600" b="1" dirty="0" smtClean="0"/>
              <a:t>JavaScript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99456" y="1124744"/>
            <a:ext cx="1036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Специальные Методы для округления:</a:t>
            </a:r>
            <a:endParaRPr lang="uk-UA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99456" y="177281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Number.toFixed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Number.toPrecision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Math.sign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70451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033" y="406405"/>
            <a:ext cx="815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Проблема сравнения чисел в </a:t>
            </a:r>
            <a:r>
              <a:rPr lang="en-US" sz="3600" b="1" dirty="0" smtClean="0"/>
              <a:t>JavaScript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27448" y="1335714"/>
            <a:ext cx="642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Сравнение чисел с поправкой на погрешность:</a:t>
            </a:r>
            <a:endParaRPr lang="uk-UA" sz="2400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3577"/>
          <a:stretch/>
        </p:blipFill>
        <p:spPr>
          <a:xfrm>
            <a:off x="983432" y="1988840"/>
            <a:ext cx="8909489" cy="2950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983432" y="5229200"/>
            <a:ext cx="8909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Number.EPSILON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i="1" dirty="0" smtClean="0"/>
              <a:t>отражает разницу между 1 и наименьшим числом с плавающей точкой, что более 1.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Будет полезным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606627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70451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04" y="404563"/>
            <a:ext cx="8878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/>
              <a:t>BigInt</a:t>
            </a:r>
            <a:r>
              <a:rPr lang="ru-RU" sz="3600" b="1" dirty="0" smtClean="0"/>
              <a:t> -</a:t>
            </a:r>
            <a:r>
              <a:rPr lang="en-US" sz="3600" b="1" dirty="0" smtClean="0"/>
              <a:t> </a:t>
            </a:r>
            <a:r>
              <a:rPr lang="ru-RU" sz="3600" b="1" dirty="0" smtClean="0"/>
              <a:t>потенциальное решение проблемы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2829" y="6015132"/>
            <a:ext cx="8066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hlinkClick r:id="rId2"/>
              </a:rPr>
              <a:t>https://</a:t>
            </a:r>
            <a:r>
              <a:rPr lang="uk-UA" sz="2400" b="1" dirty="0" smtClean="0">
                <a:hlinkClick r:id="rId2"/>
              </a:rPr>
              <a:t>developers.google.com/web/updates/2018/05/bigint</a:t>
            </a:r>
            <a:endParaRPr lang="uk-UA" sz="2400" b="1" dirty="0"/>
          </a:p>
        </p:txBody>
      </p:sp>
      <p:pic>
        <p:nvPicPr>
          <p:cNvPr id="6146" name="Picture 2" descr="https://image.slidesharecdn.com/danielehrenberg-bigint-171025103646/95/bigint-integers-as-big-as-you-want-in-javascript-web-engines-hackfest-2017-1-638.jpg?cb=15089278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51" y="1268760"/>
            <a:ext cx="8047874" cy="452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</a:t>
            </a:r>
            <a:r>
              <a:rPr lang="ru-RU" sz="6000" dirty="0" smtClean="0"/>
              <a:t>задание</a:t>
            </a:r>
            <a:endParaRPr lang="en-US" sz="6000" dirty="0" smtClean="0"/>
          </a:p>
          <a:p>
            <a:pPr algn="ctr"/>
            <a:r>
              <a:rPr lang="en-US" sz="6000" dirty="0" smtClean="0"/>
              <a:t>/</a:t>
            </a:r>
            <a:r>
              <a:rPr lang="ru-RU" sz="6000" dirty="0" smtClean="0"/>
              <a:t>сделать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10002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624" y="365756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#I.1</a:t>
            </a:r>
          </a:p>
          <a:p>
            <a:pPr algn="ctr"/>
            <a:r>
              <a:rPr lang="ru-RU" sz="2400" b="1" dirty="0" smtClean="0"/>
              <a:t>Реализуйте </a:t>
            </a:r>
            <a:r>
              <a:rPr lang="ru-RU" sz="2400" b="1" dirty="0"/>
              <a:t>переключение между тремя шкалами (Цельсию, Фаренгейту и Кельвину)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167"/>
          <a:stretch/>
        </p:blipFill>
        <p:spPr>
          <a:xfrm>
            <a:off x="2639617" y="1789900"/>
            <a:ext cx="7200799" cy="3295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31973" y="5399638"/>
            <a:ext cx="841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Воспользуйтесь заготовкой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smtClean="0">
                <a:solidFill>
                  <a:srgbClr val="0070C0"/>
                </a:solidFill>
              </a:rPr>
              <a:t>homework/hw_i1.html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8" y="548681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jQuery </a:t>
            </a:r>
            <a:r>
              <a:rPr lang="ru-RU" sz="4400" b="1" dirty="0"/>
              <a:t>любят за...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31704" y="1700808"/>
            <a:ext cx="540060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 err="1"/>
              <a:t>Кроссбраузерность</a:t>
            </a:r>
            <a:endParaRPr lang="ru-RU" sz="4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431704" y="2828353"/>
            <a:ext cx="5400600" cy="707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/>
              <a:t>Краткость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1704" y="3955898"/>
            <a:ext cx="5400600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/>
              <a:t>Спецэффекты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3431704" y="5013177"/>
            <a:ext cx="5400600" cy="95410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/>
              <a:t>AJAX</a:t>
            </a:r>
            <a:r>
              <a:rPr lang="ru-RU" sz="2800" i="1" dirty="0"/>
              <a:t> (асинхронная загрузка/выгрузка данных) </a:t>
            </a:r>
          </a:p>
        </p:txBody>
      </p:sp>
    </p:spTree>
    <p:extLst>
      <p:ext uri="{BB962C8B-B14F-4D97-AF65-F5344CB8AC3E}">
        <p14:creationId xmlns:p14="http://schemas.microsoft.com/office/powerpoint/2010/main" val="2245476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</a:t>
            </a:r>
            <a:r>
              <a:rPr lang="ru-RU" sz="6000" dirty="0" smtClean="0"/>
              <a:t>задание</a:t>
            </a:r>
            <a:endParaRPr lang="en-US" sz="6000" dirty="0" smtClean="0"/>
          </a:p>
          <a:p>
            <a:pPr algn="ctr"/>
            <a:r>
              <a:rPr lang="en-US" sz="6000" dirty="0" smtClean="0"/>
              <a:t>/</a:t>
            </a:r>
            <a:r>
              <a:rPr lang="ru-RU" sz="6000" dirty="0" smtClean="0"/>
              <a:t>разобраться</a:t>
            </a:r>
            <a:r>
              <a:rPr lang="en-US" sz="6000" dirty="0" smtClean="0"/>
              <a:t> </a:t>
            </a:r>
            <a:r>
              <a:rPr lang="ru-RU" sz="6000" dirty="0" smtClean="0"/>
              <a:t>и сделать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979401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2122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399" y="188640"/>
            <a:ext cx="1080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I.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ru-RU" sz="3200" b="1" dirty="0" smtClean="0"/>
              <a:t>: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200" b="1" dirty="0" smtClean="0"/>
              <a:t>библиотека </a:t>
            </a:r>
            <a:r>
              <a:rPr lang="en-US" sz="3200" b="1" dirty="0" err="1" smtClean="0">
                <a:solidFill>
                  <a:srgbClr val="00B0F0"/>
                </a:solidFill>
              </a:rPr>
              <a:t>HighCharts</a:t>
            </a:r>
            <a:endParaRPr lang="ru-RU" sz="20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400" y="829161"/>
            <a:ext cx="10873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Библиотека </a:t>
            </a:r>
            <a:r>
              <a:rPr lang="en-US" sz="2000" b="1" i="1" dirty="0" err="1" smtClean="0"/>
              <a:t>HighCharts</a:t>
            </a:r>
            <a:r>
              <a:rPr lang="en-US" sz="2000" b="1" i="1" dirty="0"/>
              <a:t> </a:t>
            </a:r>
            <a:r>
              <a:rPr lang="en-US" sz="2000" i="1" dirty="0" smtClean="0"/>
              <a:t>(</a:t>
            </a:r>
            <a:r>
              <a:rPr lang="en-US" sz="2000" i="1" dirty="0" smtClean="0">
                <a:hlinkClick r:id="rId2"/>
              </a:rPr>
              <a:t>https</a:t>
            </a:r>
            <a:r>
              <a:rPr lang="en-US" sz="2000" i="1" dirty="0">
                <a:hlinkClick r:id="rId2"/>
              </a:rPr>
              <a:t>://</a:t>
            </a:r>
            <a:r>
              <a:rPr lang="en-US" sz="2000" i="1" dirty="0" smtClean="0">
                <a:hlinkClick r:id="rId2"/>
              </a:rPr>
              <a:t>www.highcharts.com/docs/getting-started/installation</a:t>
            </a:r>
            <a:r>
              <a:rPr lang="en-US" sz="2000" i="1" dirty="0" smtClean="0"/>
              <a:t>)</a:t>
            </a:r>
            <a:r>
              <a:rPr lang="en-US" sz="2000" i="1" dirty="0" smtClean="0"/>
              <a:t> </a:t>
            </a:r>
            <a:r>
              <a:rPr lang="ru-RU" sz="2000" i="1" dirty="0" smtClean="0"/>
              <a:t>– одно из лучших решений для построения графиков на веб-страницах. Ваша задача, разобраться как её использовать и создать страницу на которой библиотека «нарисует» вот такой график: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81130"/>
              </p:ext>
            </p:extLst>
          </p:nvPr>
        </p:nvGraphicFramePr>
        <p:xfrm>
          <a:off x="8944768" y="2483269"/>
          <a:ext cx="29838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940">
                  <a:extLst>
                    <a:ext uri="{9D8B030D-6E8A-4147-A177-3AD203B41FA5}">
                      <a16:colId xmlns:a16="http://schemas.microsoft.com/office/drawing/2014/main" val="1240626416"/>
                    </a:ext>
                  </a:extLst>
                </a:gridCol>
                <a:gridCol w="1491940">
                  <a:extLst>
                    <a:ext uri="{9D8B030D-6E8A-4147-A177-3AD203B41FA5}">
                      <a16:colId xmlns:a16="http://schemas.microsoft.com/office/drawing/2014/main" val="1493585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Температура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1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05.11.2018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 ° С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4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06.11.2018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16.4 ° С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07.11.2018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° С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08.</a:t>
                      </a:r>
                      <a:r>
                        <a:rPr lang="ru-RU" dirty="0" smtClean="0"/>
                        <a:t>11.2018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8.5</a:t>
                      </a:r>
                      <a:r>
                        <a:rPr lang="ru-RU" baseline="0" dirty="0" smtClean="0"/>
                        <a:t> ° С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3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09</a:t>
                      </a:r>
                      <a:r>
                        <a:rPr lang="ru-RU" dirty="0" smtClean="0"/>
                        <a:t>.11.2018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10.4 ° С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7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r>
                        <a:rPr lang="ru-RU" dirty="0" smtClean="0"/>
                        <a:t>.11.2018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8.8</a:t>
                      </a:r>
                      <a:r>
                        <a:rPr lang="ru-RU" baseline="0" dirty="0" smtClean="0"/>
                        <a:t> ° С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2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r>
                        <a:rPr lang="ru-RU" dirty="0" smtClean="0"/>
                        <a:t>.11.2018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7.5 ° С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4428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7" y="1999455"/>
            <a:ext cx="7793223" cy="3805809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970436" y="2051556"/>
            <a:ext cx="23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Данные для графика: 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42715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Как использовать </a:t>
            </a:r>
            <a:r>
              <a:rPr lang="en-US" sz="6000" dirty="0"/>
              <a:t>jQuery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91501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332656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Немного </a:t>
            </a:r>
            <a:r>
              <a:rPr lang="ru-RU" sz="4400" b="1" dirty="0" smtClean="0"/>
              <a:t>практики </a:t>
            </a:r>
            <a:r>
              <a:rPr lang="en-US" sz="4400" b="1" dirty="0" smtClean="0"/>
              <a:t>#1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644816" y="5919663"/>
            <a:ext cx="659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/>
              <a:t>Воспользуйтесь </a:t>
            </a:r>
            <a:r>
              <a:rPr lang="ru-RU" sz="2400" i="1" dirty="0" smtClean="0"/>
              <a:t>заготовкой</a:t>
            </a:r>
            <a:r>
              <a:rPr lang="en-US" sz="2400" i="1" dirty="0"/>
              <a:t>:</a:t>
            </a:r>
            <a:r>
              <a:rPr lang="en-US" sz="2400" i="1" dirty="0" smtClean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smtClean="0">
                <a:solidFill>
                  <a:srgbClr val="0070C0"/>
                </a:solidFill>
              </a:rPr>
              <a:t>source/ex01.html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34" y="1398371"/>
            <a:ext cx="6744342" cy="4190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1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544" y="4436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Как использовать </a:t>
            </a:r>
            <a:r>
              <a:rPr lang="en-US" sz="3600" b="1" dirty="0" err="1"/>
              <a:t>jQuery</a:t>
            </a:r>
            <a:endParaRPr lang="ru-RU" sz="36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423592" y="1844824"/>
            <a:ext cx="792088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3600" b="1" i="1" dirty="0"/>
              <a:t>$(function(){ … }); </a:t>
            </a:r>
            <a:r>
              <a:rPr lang="en-US" sz="3600" i="1" dirty="0"/>
              <a:t>– </a:t>
            </a:r>
            <a:r>
              <a:rPr lang="ru-RU" sz="3600" i="1" dirty="0"/>
              <a:t>выполнить</a:t>
            </a:r>
            <a:r>
              <a:rPr lang="en-US" sz="3600" i="1" dirty="0"/>
              <a:t> </a:t>
            </a:r>
            <a:r>
              <a:rPr lang="ru-RU" sz="3600" i="1" dirty="0"/>
              <a:t>описываемую функцию после загрузки документа (но не внешних файлов, стилей, изображений и т.п.);</a:t>
            </a:r>
            <a:r>
              <a:rPr lang="en-US" sz="3600" i="1" dirty="0"/>
              <a:t> </a:t>
            </a:r>
            <a:r>
              <a:rPr lang="ru-RU" sz="3600" i="1" dirty="0"/>
              <a:t>Такой подход решает</a:t>
            </a:r>
            <a:r>
              <a:rPr lang="en-US" sz="3600" i="1" dirty="0"/>
              <a:t> </a:t>
            </a:r>
            <a:r>
              <a:rPr lang="ru-RU" sz="3600" i="1" dirty="0"/>
              <a:t>туже проблему что и  событие </a:t>
            </a:r>
            <a:r>
              <a:rPr lang="en-US" sz="3600" b="1" i="1" dirty="0" err="1"/>
              <a:t>window.onload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41694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18864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Как использовать </a:t>
            </a:r>
            <a:r>
              <a:rPr lang="en-US" sz="4000" b="1" dirty="0" err="1"/>
              <a:t>jQuery</a:t>
            </a:r>
            <a:endParaRPr lang="ru-RU" sz="4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079776" y="1136938"/>
            <a:ext cx="4781374" cy="707886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sz="4000" dirty="0"/>
              <a:t> </a:t>
            </a:r>
            <a:r>
              <a:rPr lang="en-US" sz="4000" b="1" dirty="0"/>
              <a:t>$(“</a:t>
            </a:r>
            <a:r>
              <a:rPr lang="en-US" sz="4000" b="1" i="1" dirty="0"/>
              <a:t>selector”</a:t>
            </a:r>
            <a:r>
              <a:rPr lang="en-US" sz="4000" b="1" dirty="0"/>
              <a:t>).</a:t>
            </a:r>
            <a:r>
              <a:rPr lang="en-US" sz="4000" b="1" i="1" dirty="0"/>
              <a:t>action</a:t>
            </a:r>
            <a:r>
              <a:rPr lang="en-US" sz="4000" b="1" dirty="0"/>
              <a:t>()</a:t>
            </a:r>
            <a:endParaRPr lang="ru-RU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9576" y="2276873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$()</a:t>
            </a:r>
            <a:r>
              <a:rPr lang="en-US" sz="2400" i="1" dirty="0"/>
              <a:t> – </a:t>
            </a:r>
            <a:r>
              <a:rPr lang="ru-RU" sz="2400" i="1" dirty="0"/>
              <a:t>главная (и по сути единственная) функция в библиотеке;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3284985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selector</a:t>
            </a:r>
            <a:r>
              <a:rPr lang="en-US" sz="2400" i="1" dirty="0"/>
              <a:t> –</a:t>
            </a:r>
            <a:r>
              <a:rPr lang="uk-UA" sz="2400" i="1" dirty="0"/>
              <a:t> </a:t>
            </a:r>
            <a:r>
              <a:rPr lang="en-US" sz="2400" i="1" dirty="0" err="1"/>
              <a:t>css</a:t>
            </a:r>
            <a:r>
              <a:rPr lang="ru-RU" sz="2400" i="1" dirty="0"/>
              <a:t>-селектор, для выборки элемента, или можно сразу передать объект-тег (из дерева документа);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9576" y="460493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action()</a:t>
            </a:r>
            <a:r>
              <a:rPr lang="en-US" sz="2400" i="1" dirty="0"/>
              <a:t> –</a:t>
            </a:r>
            <a:r>
              <a:rPr lang="uk-UA" sz="2400" i="1" dirty="0"/>
              <a:t> </a:t>
            </a:r>
            <a:r>
              <a:rPr lang="ru-RU" sz="2400" i="1" dirty="0"/>
              <a:t>какое-либо действие над найденным элементом (если элементов много, то действие примениться к каждому в этой коллекции).</a:t>
            </a:r>
          </a:p>
        </p:txBody>
      </p:sp>
    </p:spTree>
    <p:extLst>
      <p:ext uri="{BB962C8B-B14F-4D97-AF65-F5344CB8AC3E}">
        <p14:creationId xmlns:p14="http://schemas.microsoft.com/office/powerpoint/2010/main" val="223338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48886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ru-RU" sz="4000" b="1" dirty="0"/>
              <a:t> и свойства </a:t>
            </a:r>
            <a:r>
              <a:rPr lang="uk-UA" sz="4000" b="1" dirty="0"/>
              <a:t>С</a:t>
            </a:r>
            <a:r>
              <a:rPr lang="en-US" sz="4000" b="1" dirty="0"/>
              <a:t>SS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802724"/>
            <a:ext cx="7668852" cy="76218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279576" y="3431902"/>
            <a:ext cx="7668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.</a:t>
            </a:r>
            <a:r>
              <a:rPr lang="en-US" sz="3200" b="1" i="1" dirty="0" err="1"/>
              <a:t>css</a:t>
            </a:r>
            <a:r>
              <a:rPr lang="en-US" sz="3200" b="1" i="1" dirty="0"/>
              <a:t>(name, value)</a:t>
            </a:r>
            <a:r>
              <a:rPr lang="ru-RU" sz="3200" b="1" i="1" dirty="0"/>
              <a:t> </a:t>
            </a:r>
            <a:r>
              <a:rPr lang="ru-RU" sz="3200" i="1" dirty="0"/>
              <a:t>– задаёт (или получает) значение</a:t>
            </a:r>
            <a:r>
              <a:rPr lang="en-US" sz="3200" i="1" dirty="0"/>
              <a:t> (</a:t>
            </a:r>
            <a:r>
              <a:rPr lang="en-US" sz="3200" b="1" i="1" dirty="0"/>
              <a:t>value</a:t>
            </a:r>
            <a:r>
              <a:rPr lang="en-US" sz="3200" i="1" dirty="0"/>
              <a:t>)</a:t>
            </a:r>
            <a:r>
              <a:rPr lang="ru-RU" sz="3200" i="1" dirty="0"/>
              <a:t> </a:t>
            </a:r>
            <a:r>
              <a:rPr lang="en-US" sz="3200" i="1" dirty="0" err="1"/>
              <a:t>css</a:t>
            </a:r>
            <a:r>
              <a:rPr lang="en-US" sz="3200" i="1" dirty="0"/>
              <a:t>-</a:t>
            </a:r>
            <a:r>
              <a:rPr lang="ru-RU" sz="3200" i="1" dirty="0"/>
              <a:t>свойства (</a:t>
            </a:r>
            <a:r>
              <a:rPr lang="en-US" sz="3200" b="1" i="1" dirty="0"/>
              <a:t>name</a:t>
            </a:r>
            <a:r>
              <a:rPr lang="ru-RU" sz="3200" i="1" dirty="0"/>
              <a:t>)</a:t>
            </a:r>
            <a:r>
              <a:rPr lang="en-US" sz="3200" i="1" dirty="0"/>
              <a:t>.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297191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9116</TotalTime>
  <Words>886</Words>
  <Application>Microsoft Office PowerPoint</Application>
  <PresentationFormat>Широкоэкранный</PresentationFormat>
  <Paragraphs>159</Paragraphs>
  <Slides>41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Анатолий Кигель</cp:lastModifiedBy>
  <cp:revision>1387</cp:revision>
  <dcterms:created xsi:type="dcterms:W3CDTF">2014-11-20T09:08:59Z</dcterms:created>
  <dcterms:modified xsi:type="dcterms:W3CDTF">2018-12-12T15:17:30Z</dcterms:modified>
</cp:coreProperties>
</file>