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4"/>
  </p:notesMasterIdLst>
  <p:sldIdLst>
    <p:sldId id="291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0" r:id="rId13"/>
    <p:sldId id="271" r:id="rId14"/>
    <p:sldId id="273" r:id="rId15"/>
    <p:sldId id="274" r:id="rId16"/>
    <p:sldId id="275" r:id="rId17"/>
    <p:sldId id="279" r:id="rId18"/>
    <p:sldId id="280" r:id="rId19"/>
    <p:sldId id="281" r:id="rId20"/>
    <p:sldId id="282" r:id="rId21"/>
    <p:sldId id="283" r:id="rId22"/>
    <p:sldId id="290" r:id="rId23"/>
  </p:sldIdLst>
  <p:sldSz cx="12192000" cy="6858000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BFC7DD-9B66-4C5C-A96D-0252E7DA9200}">
  <a:tblStyle styleId="{E5BFC7DD-9B66-4C5C-A96D-0252E7DA92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4c4e84231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a4c4e8423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a4c4e84231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1a4c4e84231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a4c4e84231_2_1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1a4c4e84231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a4c4e84231_2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1a4c4e84231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a4c4e84231_2_2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1a4c4e84231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a4c4e84231_2_2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1a4c4e84231_2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a4c4e84231_2_2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1a4c4e84231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a4c4e84231_2_2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g1a4c4e84231_2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a4c4e84231_2_2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1a4c4e8423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a4c4e84231_2_3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1a4c4e84231_2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a4c4e84231_2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1a4c4e84231_2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4c4e84231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a4c4e84231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a4c4e84231_2_3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1a4c4e84231_2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a4c4e84231_2_3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1a4c4e84231_2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4c4e84231_2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a4c4e84231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4c4e84231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a4c4e84231_2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a4c4e84231_2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4c4e84231_2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a4c4e84231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4c4e84231_2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a4c4e84231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4c4e84231_2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1a4c4e84231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a4c4e84231_2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1a4c4e84231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a4c4e84231_2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1a4c4e84231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1" name="Google Shape;41;p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42" name="Google Shape;42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3" name="Google Shape;43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44" name="Google Shape;44;p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45" name="Google Shape;45;p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6" name="Google Shape;46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48" name="Google Shape;48;p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49" name="Google Shape;49;p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50" name="Google Shape;50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506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/>
          <p:nvPr/>
        </p:nvSpPr>
        <p:spPr>
          <a:xfrm rot="10800000" flipH="1">
            <a:off x="0" y="-1"/>
            <a:ext cx="3905777" cy="2019300"/>
          </a:xfrm>
          <a:custGeom>
            <a:avLst/>
            <a:gdLst/>
            <a:ahLst/>
            <a:cxnLst/>
            <a:rect l="l" t="t" r="r" b="b"/>
            <a:pathLst>
              <a:path w="4480752" h="2240376" extrusionOk="0">
                <a:moveTo>
                  <a:pt x="2240376" y="0"/>
                </a:moveTo>
                <a:cubicBezTo>
                  <a:pt x="3477701" y="0"/>
                  <a:pt x="4480752" y="1003051"/>
                  <a:pt x="4480752" y="2240376"/>
                </a:cubicBezTo>
                <a:lnTo>
                  <a:pt x="0" y="2240376"/>
                </a:lnTo>
                <a:cubicBezTo>
                  <a:pt x="0" y="1003051"/>
                  <a:pt x="1003051" y="0"/>
                  <a:pt x="2240376" y="0"/>
                </a:cubicBezTo>
                <a:close/>
              </a:path>
            </a:pathLst>
          </a:custGeom>
          <a:solidFill>
            <a:srgbClr val="6D91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559961" y="434387"/>
            <a:ext cx="2965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4739397" y="849886"/>
            <a:ext cx="508635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4833199" y="899690"/>
            <a:ext cx="46747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Admin can give any notice through student profile</a:t>
            </a: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4739397" y="1699772"/>
            <a:ext cx="508635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4816992" y="1752058"/>
            <a:ext cx="48462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Instantly can see user information, available room</a:t>
            </a: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4739397" y="2672292"/>
            <a:ext cx="508635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4867537" y="2801765"/>
            <a:ext cx="4606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Provide high security for information</a:t>
            </a: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4739397" y="3574464"/>
            <a:ext cx="508635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4835739" y="3634700"/>
            <a:ext cx="500960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Admin can check the every month hostel free easily</a:t>
            </a: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4739397" y="4424350"/>
            <a:ext cx="508635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4830264" y="4620561"/>
            <a:ext cx="4606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Users </a:t>
            </a: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can be able to give their </a:t>
            </a:r>
            <a:r>
              <a:rPr lang="en-US" sz="1800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complaints</a:t>
            </a: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4739397" y="5396870"/>
            <a:ext cx="508635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5061200" y="5519955"/>
            <a:ext cx="4606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Provide a web page for registration</a:t>
            </a: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3964758" y="829192"/>
            <a:ext cx="727188" cy="7271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4106011" y="1000053"/>
            <a:ext cx="4735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01</a:t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3964758" y="1699772"/>
            <a:ext cx="727188" cy="727188"/>
          </a:xfrm>
          <a:prstGeom prst="ellipse">
            <a:avLst/>
          </a:prstGeom>
          <a:solidFill>
            <a:srgbClr val="6D91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4106011" y="1870633"/>
            <a:ext cx="4735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02</a:t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3964758" y="2630904"/>
            <a:ext cx="727188" cy="727188"/>
          </a:xfrm>
          <a:prstGeom prst="ellipse">
            <a:avLst/>
          </a:prstGeom>
          <a:solidFill>
            <a:srgbClr val="8CE2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4106011" y="2801765"/>
            <a:ext cx="4735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03</a:t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3964758" y="3574464"/>
            <a:ext cx="727188" cy="727188"/>
          </a:xfrm>
          <a:prstGeom prst="ellipse">
            <a:avLst/>
          </a:prstGeom>
          <a:solidFill>
            <a:srgbClr val="6CD2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4106011" y="3745325"/>
            <a:ext cx="4735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04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3905777" y="4382962"/>
            <a:ext cx="727188" cy="7271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4047030" y="4553823"/>
            <a:ext cx="4735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05</a:t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3957230" y="5355482"/>
            <a:ext cx="727188" cy="727188"/>
          </a:xfrm>
          <a:prstGeom prst="ellipse">
            <a:avLst/>
          </a:prstGeom>
          <a:solidFill>
            <a:srgbClr val="BFE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4098483" y="5526343"/>
            <a:ext cx="4735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06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822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822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822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822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822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822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822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52225">
              <a:srgbClr val="D5F1FB"/>
            </a:gs>
            <a:gs pos="100000">
              <a:srgbClr val="9DB7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/>
          <p:nvPr/>
        </p:nvSpPr>
        <p:spPr>
          <a:xfrm rot="3043654">
            <a:off x="-98670" y="-2979859"/>
            <a:ext cx="3870803" cy="7956079"/>
          </a:xfrm>
          <a:custGeom>
            <a:avLst/>
            <a:gdLst/>
            <a:ahLst/>
            <a:cxnLst/>
            <a:rect l="l" t="t" r="r" b="b"/>
            <a:pathLst>
              <a:path w="3898799" h="7956079" extrusionOk="0">
                <a:moveTo>
                  <a:pt x="3898799" y="0"/>
                </a:moveTo>
                <a:lnTo>
                  <a:pt x="3898799" y="7956079"/>
                </a:lnTo>
                <a:lnTo>
                  <a:pt x="0" y="4768081"/>
                </a:lnTo>
                <a:close/>
              </a:path>
            </a:pathLst>
          </a:custGeom>
          <a:solidFill>
            <a:schemeClr val="accent1">
              <a:alpha val="5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297180" y="662940"/>
            <a:ext cx="41224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12D32"/>
                </a:solidFill>
                <a:latin typeface="Arial"/>
                <a:ea typeface="Arial"/>
                <a:cs typeface="Arial"/>
                <a:sym typeface="Arial"/>
              </a:rPr>
              <a:t>Feasibility</a:t>
            </a:r>
            <a:endParaRPr sz="5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5024115" y="1929170"/>
            <a:ext cx="4485724" cy="7505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5184219" y="1832867"/>
            <a:ext cx="4211320" cy="693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5812798" y="2020604"/>
            <a:ext cx="31268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Technical Feasibility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9"/>
          <p:cNvSpPr/>
          <p:nvPr/>
        </p:nvSpPr>
        <p:spPr>
          <a:xfrm rot="5400000">
            <a:off x="4475843" y="1762516"/>
            <a:ext cx="928330" cy="906038"/>
          </a:xfrm>
          <a:prstGeom prst="teardrop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4728360" y="1929170"/>
            <a:ext cx="330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5024115" y="3230061"/>
            <a:ext cx="4485724" cy="7505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5184219" y="3133758"/>
            <a:ext cx="4211320" cy="693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5812798" y="3321495"/>
            <a:ext cx="31268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Economic Feasibility</a:t>
            </a:r>
            <a:endParaRPr/>
          </a:p>
        </p:txBody>
      </p:sp>
      <p:sp>
        <p:nvSpPr>
          <p:cNvPr id="279" name="Google Shape;279;p29"/>
          <p:cNvSpPr/>
          <p:nvPr/>
        </p:nvSpPr>
        <p:spPr>
          <a:xfrm rot="5400000">
            <a:off x="4475843" y="3063407"/>
            <a:ext cx="928330" cy="906038"/>
          </a:xfrm>
          <a:prstGeom prst="teardrop">
            <a:avLst>
              <a:gd name="adj" fmla="val 10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4728360" y="3230061"/>
            <a:ext cx="330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5024115" y="4534743"/>
            <a:ext cx="4485724" cy="750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5184219" y="4438440"/>
            <a:ext cx="4211320" cy="693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29"/>
          <p:cNvSpPr txBox="1"/>
          <p:nvPr/>
        </p:nvSpPr>
        <p:spPr>
          <a:xfrm>
            <a:off x="5812798" y="4626177"/>
            <a:ext cx="31268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Operational Feasibility</a:t>
            </a:r>
            <a:endParaRPr/>
          </a:p>
        </p:txBody>
      </p:sp>
      <p:sp>
        <p:nvSpPr>
          <p:cNvPr id="284" name="Google Shape;284;p29"/>
          <p:cNvSpPr/>
          <p:nvPr/>
        </p:nvSpPr>
        <p:spPr>
          <a:xfrm rot="5400000">
            <a:off x="4475843" y="4368089"/>
            <a:ext cx="928330" cy="906038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4728360" y="4534743"/>
            <a:ext cx="330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822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822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822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822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822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/>
          <p:nvPr/>
        </p:nvSpPr>
        <p:spPr>
          <a:xfrm>
            <a:off x="2380344" y="348343"/>
            <a:ext cx="51670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Cost-Benefit Analysis</a:t>
            </a: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1045029" y="1369449"/>
            <a:ext cx="522514" cy="40129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3756689" y="2146125"/>
            <a:ext cx="3749708" cy="3749708"/>
          </a:xfrm>
          <a:custGeom>
            <a:avLst/>
            <a:gdLst/>
            <a:ahLst/>
            <a:cxnLst/>
            <a:rect l="l" t="t" r="r" b="b"/>
            <a:pathLst>
              <a:path w="3918858" h="3918858" extrusionOk="0">
                <a:moveTo>
                  <a:pt x="1959429" y="0"/>
                </a:moveTo>
                <a:cubicBezTo>
                  <a:pt x="3041592" y="0"/>
                  <a:pt x="3918858" y="877266"/>
                  <a:pt x="3918858" y="1959429"/>
                </a:cubicBezTo>
                <a:cubicBezTo>
                  <a:pt x="3918858" y="3041592"/>
                  <a:pt x="3041592" y="3918858"/>
                  <a:pt x="1959429" y="3918858"/>
                </a:cubicBezTo>
                <a:cubicBezTo>
                  <a:pt x="877266" y="3918858"/>
                  <a:pt x="0" y="3041592"/>
                  <a:pt x="0" y="1959429"/>
                </a:cubicBezTo>
                <a:cubicBezTo>
                  <a:pt x="0" y="877266"/>
                  <a:pt x="877266" y="0"/>
                  <a:pt x="1959429" y="0"/>
                </a:cubicBezTo>
                <a:close/>
                <a:moveTo>
                  <a:pt x="1959429" y="272980"/>
                </a:moveTo>
                <a:cubicBezTo>
                  <a:pt x="1028029" y="272980"/>
                  <a:pt x="272980" y="1028029"/>
                  <a:pt x="272980" y="1959429"/>
                </a:cubicBezTo>
                <a:cubicBezTo>
                  <a:pt x="272980" y="2890829"/>
                  <a:pt x="1028029" y="3645878"/>
                  <a:pt x="1959429" y="3645878"/>
                </a:cubicBezTo>
                <a:cubicBezTo>
                  <a:pt x="2890829" y="3645878"/>
                  <a:pt x="3645878" y="2890829"/>
                  <a:pt x="3645878" y="1959429"/>
                </a:cubicBezTo>
                <a:cubicBezTo>
                  <a:pt x="3645878" y="1028029"/>
                  <a:pt x="2890829" y="272980"/>
                  <a:pt x="1959429" y="27298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Google Shape;333;p32"/>
          <p:cNvSpPr/>
          <p:nvPr/>
        </p:nvSpPr>
        <p:spPr>
          <a:xfrm>
            <a:off x="4460083" y="2090985"/>
            <a:ext cx="2684598" cy="740229"/>
          </a:xfrm>
          <a:prstGeom prst="roundRect">
            <a:avLst>
              <a:gd name="adj" fmla="val 16667"/>
            </a:avLst>
          </a:prstGeom>
          <a:solidFill>
            <a:srgbClr val="28A4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32"/>
          <p:cNvSpPr/>
          <p:nvPr/>
        </p:nvSpPr>
        <p:spPr>
          <a:xfrm>
            <a:off x="6366853" y="3160853"/>
            <a:ext cx="2612179" cy="740229"/>
          </a:xfrm>
          <a:prstGeom prst="roundRect">
            <a:avLst>
              <a:gd name="adj" fmla="val 16667"/>
            </a:avLst>
          </a:prstGeom>
          <a:solidFill>
            <a:srgbClr val="28A4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2077305" y="3376822"/>
            <a:ext cx="2382778" cy="740229"/>
          </a:xfrm>
          <a:prstGeom prst="roundRect">
            <a:avLst>
              <a:gd name="adj" fmla="val 16667"/>
            </a:avLst>
          </a:prstGeom>
          <a:solidFill>
            <a:srgbClr val="28A4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6" name="Google Shape;336;p32"/>
          <p:cNvSpPr/>
          <p:nvPr/>
        </p:nvSpPr>
        <p:spPr>
          <a:xfrm>
            <a:off x="6109397" y="4574888"/>
            <a:ext cx="2793999" cy="740229"/>
          </a:xfrm>
          <a:prstGeom prst="roundRect">
            <a:avLst>
              <a:gd name="adj" fmla="val 16667"/>
            </a:avLst>
          </a:prstGeom>
          <a:solidFill>
            <a:srgbClr val="28A4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2553312" y="4907641"/>
            <a:ext cx="2946400" cy="740229"/>
          </a:xfrm>
          <a:prstGeom prst="roundRect">
            <a:avLst>
              <a:gd name="adj" fmla="val 16667"/>
            </a:avLst>
          </a:prstGeom>
          <a:solidFill>
            <a:srgbClr val="28A4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4738270" y="2199489"/>
            <a:ext cx="22488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1. Cost of computer systems</a:t>
            </a:r>
            <a:endParaRPr/>
          </a:p>
        </p:txBody>
      </p:sp>
      <p:sp>
        <p:nvSpPr>
          <p:cNvPr id="339" name="Google Shape;339;p32"/>
          <p:cNvSpPr txBox="1"/>
          <p:nvPr/>
        </p:nvSpPr>
        <p:spPr>
          <a:xfrm>
            <a:off x="6417781" y="3378204"/>
            <a:ext cx="25612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2. Cost of systems analysis time</a:t>
            </a:r>
            <a:endParaRPr/>
          </a:p>
        </p:txBody>
      </p:sp>
      <p:sp>
        <p:nvSpPr>
          <p:cNvPr id="340" name="Google Shape;340;p32"/>
          <p:cNvSpPr txBox="1"/>
          <p:nvPr/>
        </p:nvSpPr>
        <p:spPr>
          <a:xfrm>
            <a:off x="2269880" y="3468699"/>
            <a:ext cx="24175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5. Cost of programmer’ developing salaries</a:t>
            </a:r>
            <a:endParaRPr/>
          </a:p>
        </p:txBody>
      </p:sp>
      <p:sp>
        <p:nvSpPr>
          <p:cNvPr id="341" name="Google Shape;341;p32"/>
          <p:cNvSpPr txBox="1"/>
          <p:nvPr/>
        </p:nvSpPr>
        <p:spPr>
          <a:xfrm>
            <a:off x="6220429" y="4683392"/>
            <a:ext cx="25245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3. Cost of equipment, land or a new factory</a:t>
            </a:r>
            <a:endParaRPr/>
          </a:p>
        </p:txBody>
      </p:sp>
      <p:sp>
        <p:nvSpPr>
          <p:cNvPr id="342" name="Google Shape;342;p32"/>
          <p:cNvSpPr txBox="1"/>
          <p:nvPr/>
        </p:nvSpPr>
        <p:spPr>
          <a:xfrm>
            <a:off x="2627298" y="5032113"/>
            <a:ext cx="25593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4. Cost of Computer active server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1703734" y="1309078"/>
            <a:ext cx="172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Cost</a:t>
            </a:r>
            <a:endParaRPr/>
          </a:p>
        </p:txBody>
      </p:sp>
      <p:sp>
        <p:nvSpPr>
          <p:cNvPr id="344" name="Google Shape;344;p32"/>
          <p:cNvSpPr txBox="1"/>
          <p:nvPr/>
        </p:nvSpPr>
        <p:spPr>
          <a:xfrm>
            <a:off x="4606118" y="3830761"/>
            <a:ext cx="20508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Tangible Cost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/>
        </p:nvSpPr>
        <p:spPr>
          <a:xfrm>
            <a:off x="2380344" y="348343"/>
            <a:ext cx="51670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Cost-Benefit Analysis</a:t>
            </a:r>
            <a:endParaRPr/>
          </a:p>
        </p:txBody>
      </p:sp>
      <p:sp>
        <p:nvSpPr>
          <p:cNvPr id="350" name="Google Shape;350;p33"/>
          <p:cNvSpPr/>
          <p:nvPr/>
        </p:nvSpPr>
        <p:spPr>
          <a:xfrm>
            <a:off x="1045029" y="1369449"/>
            <a:ext cx="522514" cy="40129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4204650" y="2078732"/>
            <a:ext cx="3749708" cy="3749708"/>
          </a:xfrm>
          <a:custGeom>
            <a:avLst/>
            <a:gdLst/>
            <a:ahLst/>
            <a:cxnLst/>
            <a:rect l="l" t="t" r="r" b="b"/>
            <a:pathLst>
              <a:path w="3918858" h="3918858" extrusionOk="0">
                <a:moveTo>
                  <a:pt x="1959429" y="0"/>
                </a:moveTo>
                <a:cubicBezTo>
                  <a:pt x="3041592" y="0"/>
                  <a:pt x="3918858" y="877266"/>
                  <a:pt x="3918858" y="1959429"/>
                </a:cubicBezTo>
                <a:cubicBezTo>
                  <a:pt x="3918858" y="3041592"/>
                  <a:pt x="3041592" y="3918858"/>
                  <a:pt x="1959429" y="3918858"/>
                </a:cubicBezTo>
                <a:cubicBezTo>
                  <a:pt x="877266" y="3918858"/>
                  <a:pt x="0" y="3041592"/>
                  <a:pt x="0" y="1959429"/>
                </a:cubicBezTo>
                <a:cubicBezTo>
                  <a:pt x="0" y="877266"/>
                  <a:pt x="877266" y="0"/>
                  <a:pt x="1959429" y="0"/>
                </a:cubicBezTo>
                <a:close/>
                <a:moveTo>
                  <a:pt x="1959429" y="272980"/>
                </a:moveTo>
                <a:cubicBezTo>
                  <a:pt x="1028029" y="272980"/>
                  <a:pt x="272980" y="1028029"/>
                  <a:pt x="272980" y="1959429"/>
                </a:cubicBezTo>
                <a:cubicBezTo>
                  <a:pt x="272980" y="2890829"/>
                  <a:pt x="1028029" y="3645878"/>
                  <a:pt x="1959429" y="3645878"/>
                </a:cubicBezTo>
                <a:cubicBezTo>
                  <a:pt x="2890829" y="3645878"/>
                  <a:pt x="3645878" y="2890829"/>
                  <a:pt x="3645878" y="1959429"/>
                </a:cubicBezTo>
                <a:cubicBezTo>
                  <a:pt x="3645878" y="1028029"/>
                  <a:pt x="2890829" y="272980"/>
                  <a:pt x="1959429" y="27298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2" name="Google Shape;352;p33"/>
          <p:cNvSpPr/>
          <p:nvPr/>
        </p:nvSpPr>
        <p:spPr>
          <a:xfrm>
            <a:off x="4908044" y="2023592"/>
            <a:ext cx="2684598" cy="740229"/>
          </a:xfrm>
          <a:prstGeom prst="roundRect">
            <a:avLst>
              <a:gd name="adj" fmla="val 16667"/>
            </a:avLst>
          </a:prstGeom>
          <a:solidFill>
            <a:srgbClr val="28A4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3" name="Google Shape;353;p33"/>
          <p:cNvSpPr/>
          <p:nvPr/>
        </p:nvSpPr>
        <p:spPr>
          <a:xfrm>
            <a:off x="6814814" y="3093460"/>
            <a:ext cx="2612179" cy="740229"/>
          </a:xfrm>
          <a:prstGeom prst="roundRect">
            <a:avLst>
              <a:gd name="adj" fmla="val 16667"/>
            </a:avLst>
          </a:prstGeom>
          <a:solidFill>
            <a:srgbClr val="28A4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4" name="Google Shape;354;p33"/>
          <p:cNvSpPr/>
          <p:nvPr/>
        </p:nvSpPr>
        <p:spPr>
          <a:xfrm>
            <a:off x="2380344" y="3247805"/>
            <a:ext cx="2493512" cy="740229"/>
          </a:xfrm>
          <a:prstGeom prst="roundRect">
            <a:avLst>
              <a:gd name="adj" fmla="val 16667"/>
            </a:avLst>
          </a:prstGeom>
          <a:solidFill>
            <a:srgbClr val="28A4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5" name="Google Shape;355;p33"/>
          <p:cNvSpPr/>
          <p:nvPr/>
        </p:nvSpPr>
        <p:spPr>
          <a:xfrm>
            <a:off x="6311352" y="4464576"/>
            <a:ext cx="2793999" cy="740229"/>
          </a:xfrm>
          <a:prstGeom prst="roundRect">
            <a:avLst>
              <a:gd name="adj" fmla="val 16667"/>
            </a:avLst>
          </a:prstGeom>
          <a:solidFill>
            <a:srgbClr val="28A4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6" name="Google Shape;356;p33"/>
          <p:cNvSpPr/>
          <p:nvPr/>
        </p:nvSpPr>
        <p:spPr>
          <a:xfrm>
            <a:off x="3001273" y="4840248"/>
            <a:ext cx="2946400" cy="740229"/>
          </a:xfrm>
          <a:prstGeom prst="roundRect">
            <a:avLst>
              <a:gd name="adj" fmla="val 16667"/>
            </a:avLst>
          </a:prstGeom>
          <a:solidFill>
            <a:srgbClr val="28A4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7" name="Google Shape;357;p33"/>
          <p:cNvSpPr txBox="1"/>
          <p:nvPr/>
        </p:nvSpPr>
        <p:spPr>
          <a:xfrm>
            <a:off x="5186231" y="2132096"/>
            <a:ext cx="22488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1. 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Cost of Internet.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6879916" y="3247805"/>
            <a:ext cx="2561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Build company logo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9" name="Google Shape;359;p33"/>
          <p:cNvSpPr txBox="1"/>
          <p:nvPr/>
        </p:nvSpPr>
        <p:spPr>
          <a:xfrm>
            <a:off x="2431757" y="3344428"/>
            <a:ext cx="23371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5. 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Loss of employee morale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6422384" y="4573080"/>
            <a:ext cx="25245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satisfaction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1" name="Google Shape;361;p33"/>
          <p:cNvSpPr txBox="1"/>
          <p:nvPr/>
        </p:nvSpPr>
        <p:spPr>
          <a:xfrm>
            <a:off x="3075259" y="4964720"/>
            <a:ext cx="25593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Losing a competitive edge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2" name="Google Shape;362;p33"/>
          <p:cNvSpPr txBox="1"/>
          <p:nvPr/>
        </p:nvSpPr>
        <p:spPr>
          <a:xfrm>
            <a:off x="1703734" y="1309078"/>
            <a:ext cx="172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Cost</a:t>
            </a:r>
            <a:endParaRPr/>
          </a:p>
        </p:txBody>
      </p:sp>
      <p:sp>
        <p:nvSpPr>
          <p:cNvPr id="363" name="Google Shape;363;p33"/>
          <p:cNvSpPr txBox="1"/>
          <p:nvPr/>
        </p:nvSpPr>
        <p:spPr>
          <a:xfrm>
            <a:off x="4963050" y="3784820"/>
            <a:ext cx="2566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Intangible Cost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/>
        </p:nvSpPr>
        <p:spPr>
          <a:xfrm>
            <a:off x="1181100" y="379462"/>
            <a:ext cx="790575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stakeholders (users) of the new system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5"/>
          <p:cNvSpPr/>
          <p:nvPr/>
        </p:nvSpPr>
        <p:spPr>
          <a:xfrm>
            <a:off x="1997529" y="2343150"/>
            <a:ext cx="859970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4" name="Google Shape;394;p35"/>
          <p:cNvSpPr/>
          <p:nvPr/>
        </p:nvSpPr>
        <p:spPr>
          <a:xfrm>
            <a:off x="1997529" y="3220809"/>
            <a:ext cx="859970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1997529" y="4022268"/>
            <a:ext cx="859970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1997529" y="4899927"/>
            <a:ext cx="859970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3245758" y="2343150"/>
            <a:ext cx="3033486" cy="62411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Administrator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3245758" y="3232602"/>
            <a:ext cx="3033486" cy="62411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3245758" y="4045854"/>
            <a:ext cx="3033486" cy="62411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Visitor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3245758" y="4935306"/>
            <a:ext cx="3033486" cy="62411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Developer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Functionally Requirement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6"/>
          <p:cNvSpPr/>
          <p:nvPr/>
        </p:nvSpPr>
        <p:spPr>
          <a:xfrm>
            <a:off x="4508977" y="3626390"/>
            <a:ext cx="3035600" cy="982583"/>
          </a:xfrm>
          <a:prstGeom prst="roundRect">
            <a:avLst>
              <a:gd name="adj" fmla="val 16667"/>
            </a:avLst>
          </a:prstGeom>
          <a:solidFill>
            <a:srgbClr val="FDA1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Functional Requirement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7" name="Google Shape;407;p36"/>
          <p:cNvSpPr/>
          <p:nvPr/>
        </p:nvSpPr>
        <p:spPr>
          <a:xfrm rot="-2212536">
            <a:off x="7492911" y="3195632"/>
            <a:ext cx="618408" cy="496965"/>
          </a:xfrm>
          <a:prstGeom prst="rightArrow">
            <a:avLst>
              <a:gd name="adj1" fmla="val 42271"/>
              <a:gd name="adj2" fmla="val 53813"/>
            </a:avLst>
          </a:prstGeom>
          <a:solidFill>
            <a:srgbClr val="F58A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8" name="Google Shape;408;p36"/>
          <p:cNvSpPr/>
          <p:nvPr/>
        </p:nvSpPr>
        <p:spPr>
          <a:xfrm>
            <a:off x="8190083" y="2525660"/>
            <a:ext cx="2208335" cy="701163"/>
          </a:xfrm>
          <a:prstGeom prst="roundRect">
            <a:avLst>
              <a:gd name="adj" fmla="val 16667"/>
            </a:avLst>
          </a:prstGeom>
          <a:solidFill>
            <a:srgbClr val="5122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User Module</a:t>
            </a:r>
            <a:endParaRPr/>
          </a:p>
        </p:txBody>
      </p:sp>
      <p:sp>
        <p:nvSpPr>
          <p:cNvPr id="409" name="Google Shape;409;p36"/>
          <p:cNvSpPr/>
          <p:nvPr/>
        </p:nvSpPr>
        <p:spPr>
          <a:xfrm>
            <a:off x="8320212" y="3753243"/>
            <a:ext cx="2347502" cy="701163"/>
          </a:xfrm>
          <a:prstGeom prst="roundRect">
            <a:avLst>
              <a:gd name="adj" fmla="val 16667"/>
            </a:avLst>
          </a:prstGeom>
          <a:solidFill>
            <a:srgbClr val="5122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Account and Login 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0" name="Google Shape;410;p36"/>
          <p:cNvSpPr/>
          <p:nvPr/>
        </p:nvSpPr>
        <p:spPr>
          <a:xfrm>
            <a:off x="7958290" y="5147825"/>
            <a:ext cx="2208335" cy="701163"/>
          </a:xfrm>
          <a:prstGeom prst="roundRect">
            <a:avLst>
              <a:gd name="adj" fmla="val 16667"/>
            </a:avLst>
          </a:prstGeom>
          <a:solidFill>
            <a:srgbClr val="5122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Room allotment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1" name="Google Shape;411;p36"/>
          <p:cNvSpPr/>
          <p:nvPr/>
        </p:nvSpPr>
        <p:spPr>
          <a:xfrm>
            <a:off x="4957328" y="5254366"/>
            <a:ext cx="2208335" cy="701163"/>
          </a:xfrm>
          <a:prstGeom prst="roundRect">
            <a:avLst>
              <a:gd name="adj" fmla="val 16667"/>
            </a:avLst>
          </a:prstGeom>
          <a:solidFill>
            <a:srgbClr val="5122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rating and review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2" name="Google Shape;412;p36"/>
          <p:cNvSpPr/>
          <p:nvPr/>
        </p:nvSpPr>
        <p:spPr>
          <a:xfrm>
            <a:off x="2082915" y="5147824"/>
            <a:ext cx="2208335" cy="701163"/>
          </a:xfrm>
          <a:prstGeom prst="roundRect">
            <a:avLst>
              <a:gd name="adj" fmla="val 16667"/>
            </a:avLst>
          </a:prstGeom>
          <a:solidFill>
            <a:srgbClr val="5122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Mess bill 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3" name="Google Shape;413;p36"/>
          <p:cNvSpPr/>
          <p:nvPr/>
        </p:nvSpPr>
        <p:spPr>
          <a:xfrm>
            <a:off x="1672253" y="3811035"/>
            <a:ext cx="2208335" cy="701163"/>
          </a:xfrm>
          <a:prstGeom prst="roundRect">
            <a:avLst>
              <a:gd name="adj" fmla="val 16667"/>
            </a:avLst>
          </a:prstGeom>
          <a:solidFill>
            <a:srgbClr val="5122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Setting System 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4" name="Google Shape;414;p36"/>
          <p:cNvSpPr/>
          <p:nvPr/>
        </p:nvSpPr>
        <p:spPr>
          <a:xfrm>
            <a:off x="2016872" y="2525661"/>
            <a:ext cx="2208335" cy="701163"/>
          </a:xfrm>
          <a:prstGeom prst="roundRect">
            <a:avLst>
              <a:gd name="adj" fmla="val 16667"/>
            </a:avLst>
          </a:prstGeom>
          <a:solidFill>
            <a:srgbClr val="5122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Search module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5" name="Google Shape;415;p36"/>
          <p:cNvSpPr/>
          <p:nvPr/>
        </p:nvSpPr>
        <p:spPr>
          <a:xfrm>
            <a:off x="4957327" y="2262018"/>
            <a:ext cx="2208335" cy="701163"/>
          </a:xfrm>
          <a:prstGeom prst="roundRect">
            <a:avLst>
              <a:gd name="adj" fmla="val 16667"/>
            </a:avLst>
          </a:prstGeom>
          <a:solidFill>
            <a:srgbClr val="5122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Report generation 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6" name="Google Shape;416;p36"/>
          <p:cNvSpPr/>
          <p:nvPr/>
        </p:nvSpPr>
        <p:spPr>
          <a:xfrm>
            <a:off x="7627362" y="3864583"/>
            <a:ext cx="475494" cy="487089"/>
          </a:xfrm>
          <a:prstGeom prst="rightArrow">
            <a:avLst>
              <a:gd name="adj1" fmla="val 42271"/>
              <a:gd name="adj2" fmla="val 50001"/>
            </a:avLst>
          </a:prstGeom>
          <a:solidFill>
            <a:srgbClr val="F58A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7" name="Google Shape;417;p36"/>
          <p:cNvSpPr/>
          <p:nvPr/>
        </p:nvSpPr>
        <p:spPr>
          <a:xfrm rot="2797867">
            <a:off x="7425329" y="4576289"/>
            <a:ext cx="569351" cy="542997"/>
          </a:xfrm>
          <a:prstGeom prst="rightArrow">
            <a:avLst>
              <a:gd name="adj1" fmla="val 42271"/>
              <a:gd name="adj2" fmla="val 50001"/>
            </a:avLst>
          </a:prstGeom>
          <a:solidFill>
            <a:srgbClr val="F58A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8" name="Google Shape;418;p36"/>
          <p:cNvSpPr/>
          <p:nvPr/>
        </p:nvSpPr>
        <p:spPr>
          <a:xfrm rot="5400000">
            <a:off x="5742100" y="4667120"/>
            <a:ext cx="569351" cy="496965"/>
          </a:xfrm>
          <a:prstGeom prst="rightArrow">
            <a:avLst>
              <a:gd name="adj1" fmla="val 42271"/>
              <a:gd name="adj2" fmla="val 50001"/>
            </a:avLst>
          </a:prstGeom>
          <a:solidFill>
            <a:srgbClr val="F58A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9" name="Google Shape;419;p36"/>
          <p:cNvSpPr/>
          <p:nvPr/>
        </p:nvSpPr>
        <p:spPr>
          <a:xfrm rot="-5400000">
            <a:off x="5796793" y="3011064"/>
            <a:ext cx="529407" cy="496965"/>
          </a:xfrm>
          <a:prstGeom prst="rightArrow">
            <a:avLst>
              <a:gd name="adj1" fmla="val 42271"/>
              <a:gd name="adj2" fmla="val 53813"/>
            </a:avLst>
          </a:prstGeom>
          <a:solidFill>
            <a:srgbClr val="F58A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0" name="Google Shape;420;p36"/>
          <p:cNvSpPr/>
          <p:nvPr/>
        </p:nvSpPr>
        <p:spPr>
          <a:xfrm rot="7290748">
            <a:off x="4204457" y="4581715"/>
            <a:ext cx="441326" cy="496965"/>
          </a:xfrm>
          <a:prstGeom prst="rightArrow">
            <a:avLst>
              <a:gd name="adj1" fmla="val 42271"/>
              <a:gd name="adj2" fmla="val 50001"/>
            </a:avLst>
          </a:prstGeom>
          <a:solidFill>
            <a:srgbClr val="F58A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1" name="Google Shape;421;p36"/>
          <p:cNvSpPr/>
          <p:nvPr/>
        </p:nvSpPr>
        <p:spPr>
          <a:xfrm rot="10800000">
            <a:off x="4004545" y="3864583"/>
            <a:ext cx="441326" cy="496965"/>
          </a:xfrm>
          <a:prstGeom prst="rightArrow">
            <a:avLst>
              <a:gd name="adj1" fmla="val 42271"/>
              <a:gd name="adj2" fmla="val 50001"/>
            </a:avLst>
          </a:prstGeom>
          <a:solidFill>
            <a:srgbClr val="F58A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2" name="Google Shape;422;p36"/>
          <p:cNvSpPr/>
          <p:nvPr/>
        </p:nvSpPr>
        <p:spPr>
          <a:xfrm rot="-8100000">
            <a:off x="4126257" y="3184908"/>
            <a:ext cx="441326" cy="496965"/>
          </a:xfrm>
          <a:prstGeom prst="rightArrow">
            <a:avLst>
              <a:gd name="adj1" fmla="val 42271"/>
              <a:gd name="adj2" fmla="val 50001"/>
            </a:avLst>
          </a:prstGeom>
          <a:solidFill>
            <a:srgbClr val="F58A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5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5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5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25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5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Non-Functionally Requirement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4337527" y="3626390"/>
            <a:ext cx="3035600" cy="982583"/>
          </a:xfrm>
          <a:prstGeom prst="roundRect">
            <a:avLst>
              <a:gd name="adj" fmla="val 16667"/>
            </a:avLst>
          </a:prstGeom>
          <a:solidFill>
            <a:srgbClr val="FDA1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Non-Functional Requirement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8032488" y="3762483"/>
            <a:ext cx="2235462" cy="701163"/>
          </a:xfrm>
          <a:prstGeom prst="roundRect">
            <a:avLst>
              <a:gd name="adj" fmla="val 16667"/>
            </a:avLst>
          </a:prstGeom>
          <a:solidFill>
            <a:srgbClr val="5122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Safety Requirements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0" name="Google Shape;430;p37"/>
          <p:cNvSpPr/>
          <p:nvPr/>
        </p:nvSpPr>
        <p:spPr>
          <a:xfrm>
            <a:off x="4785878" y="5254366"/>
            <a:ext cx="2208335" cy="701163"/>
          </a:xfrm>
          <a:prstGeom prst="roundRect">
            <a:avLst>
              <a:gd name="adj" fmla="val 16667"/>
            </a:avLst>
          </a:prstGeom>
          <a:solidFill>
            <a:srgbClr val="5122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 Requirements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1552615" y="3753243"/>
            <a:ext cx="2208335" cy="701163"/>
          </a:xfrm>
          <a:prstGeom prst="roundRect">
            <a:avLst>
              <a:gd name="adj" fmla="val 16667"/>
            </a:avLst>
          </a:prstGeom>
          <a:solidFill>
            <a:srgbClr val="5122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Reliability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4785877" y="2262018"/>
            <a:ext cx="2208335" cy="701163"/>
          </a:xfrm>
          <a:prstGeom prst="roundRect">
            <a:avLst>
              <a:gd name="adj" fmla="val 16667"/>
            </a:avLst>
          </a:prstGeom>
          <a:solidFill>
            <a:srgbClr val="5122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3" name="Google Shape;433;p37"/>
          <p:cNvSpPr/>
          <p:nvPr/>
        </p:nvSpPr>
        <p:spPr>
          <a:xfrm>
            <a:off x="7455911" y="3864583"/>
            <a:ext cx="493793" cy="487089"/>
          </a:xfrm>
          <a:prstGeom prst="rightArrow">
            <a:avLst>
              <a:gd name="adj1" fmla="val 42271"/>
              <a:gd name="adj2" fmla="val 50001"/>
            </a:avLst>
          </a:prstGeom>
          <a:solidFill>
            <a:srgbClr val="F58A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4" name="Google Shape;434;p37"/>
          <p:cNvSpPr/>
          <p:nvPr/>
        </p:nvSpPr>
        <p:spPr>
          <a:xfrm rot="5400000">
            <a:off x="5570650" y="4667120"/>
            <a:ext cx="569351" cy="496965"/>
          </a:xfrm>
          <a:prstGeom prst="rightArrow">
            <a:avLst>
              <a:gd name="adj1" fmla="val 42271"/>
              <a:gd name="adj2" fmla="val 50001"/>
            </a:avLst>
          </a:prstGeom>
          <a:solidFill>
            <a:srgbClr val="F58A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Google Shape;435;p37"/>
          <p:cNvSpPr/>
          <p:nvPr/>
        </p:nvSpPr>
        <p:spPr>
          <a:xfrm rot="-5400000">
            <a:off x="5625343" y="3011064"/>
            <a:ext cx="529407" cy="496965"/>
          </a:xfrm>
          <a:prstGeom prst="rightArrow">
            <a:avLst>
              <a:gd name="adj1" fmla="val 42271"/>
              <a:gd name="adj2" fmla="val 53813"/>
            </a:avLst>
          </a:prstGeom>
          <a:solidFill>
            <a:srgbClr val="F58A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6" name="Google Shape;436;p37"/>
          <p:cNvSpPr/>
          <p:nvPr/>
        </p:nvSpPr>
        <p:spPr>
          <a:xfrm rot="10800000">
            <a:off x="3833095" y="3864583"/>
            <a:ext cx="441326" cy="496965"/>
          </a:xfrm>
          <a:prstGeom prst="rightArrow">
            <a:avLst>
              <a:gd name="adj1" fmla="val 42271"/>
              <a:gd name="adj2" fmla="val 50001"/>
            </a:avLst>
          </a:prstGeom>
          <a:solidFill>
            <a:srgbClr val="F58A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11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 txBox="1"/>
          <p:nvPr/>
        </p:nvSpPr>
        <p:spPr>
          <a:xfrm>
            <a:off x="1592826" y="6033957"/>
            <a:ext cx="83770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Use Case Diagram for Student management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441335" y="3670011"/>
            <a:ext cx="27372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Administrator</a:t>
            </a:r>
            <a:endParaRPr sz="3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7" name="Google Shape;467;p41"/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8" name="Google Shape;468;p41"/>
          <p:cNvSpPr txBox="1"/>
          <p:nvPr/>
        </p:nvSpPr>
        <p:spPr>
          <a:xfrm>
            <a:off x="1314450" y="210234"/>
            <a:ext cx="629283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❑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/>
          </a:p>
        </p:txBody>
      </p:sp>
      <p:pic>
        <p:nvPicPr>
          <p:cNvPr id="469" name="Google Shape;46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6996" y="943897"/>
            <a:ext cx="5610491" cy="5090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 txBox="1"/>
          <p:nvPr/>
        </p:nvSpPr>
        <p:spPr>
          <a:xfrm>
            <a:off x="1592826" y="6033957"/>
            <a:ext cx="83770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Use Case Diagram for Visitor management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2"/>
          <p:cNvSpPr txBox="1"/>
          <p:nvPr/>
        </p:nvSpPr>
        <p:spPr>
          <a:xfrm>
            <a:off x="441335" y="3670011"/>
            <a:ext cx="27372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Administrator</a:t>
            </a:r>
            <a:endParaRPr sz="3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6" name="Google Shape;476;p42"/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7" name="Google Shape;477;p42"/>
          <p:cNvSpPr txBox="1"/>
          <p:nvPr/>
        </p:nvSpPr>
        <p:spPr>
          <a:xfrm>
            <a:off x="1314450" y="210234"/>
            <a:ext cx="629283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❑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/>
          </a:p>
        </p:txBody>
      </p:sp>
      <p:pic>
        <p:nvPicPr>
          <p:cNvPr id="478" name="Google Shape;47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1512" y="943897"/>
            <a:ext cx="5599712" cy="505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"/>
          <p:cNvSpPr/>
          <p:nvPr/>
        </p:nvSpPr>
        <p:spPr>
          <a:xfrm>
            <a:off x="0" y="0"/>
            <a:ext cx="12192000" cy="1066800"/>
          </a:xfrm>
          <a:custGeom>
            <a:avLst/>
            <a:gdLst/>
            <a:ahLst/>
            <a:cxnLst/>
            <a:rect l="l" t="t" r="r" b="b"/>
            <a:pathLst>
              <a:path w="12192000" h="1066800" extrusionOk="0">
                <a:moveTo>
                  <a:pt x="0" y="0"/>
                </a:moveTo>
                <a:lnTo>
                  <a:pt x="12192000" y="0"/>
                </a:lnTo>
                <a:lnTo>
                  <a:pt x="121920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4" name="Google Shape;484;p43"/>
          <p:cNvSpPr txBox="1"/>
          <p:nvPr/>
        </p:nvSpPr>
        <p:spPr>
          <a:xfrm>
            <a:off x="1203702" y="210233"/>
            <a:ext cx="805828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❑"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Administrator Activity Diagram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5" name="Google Shape;48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7479" y="1066797"/>
            <a:ext cx="8539932" cy="5791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56862"/>
              </a:srgbClr>
            </a:gs>
            <a:gs pos="35000">
              <a:srgbClr val="FFFFFF"/>
            </a:gs>
            <a:gs pos="100000">
              <a:srgbClr val="5FCBE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EEF">
              <a:alpha val="9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678426" y="2921168"/>
            <a:ext cx="1123827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Welcome To Our Presentation</a:t>
            </a:r>
            <a:endParaRPr sz="6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4"/>
          <p:cNvSpPr/>
          <p:nvPr/>
        </p:nvSpPr>
        <p:spPr>
          <a:xfrm>
            <a:off x="0" y="0"/>
            <a:ext cx="12192000" cy="1066800"/>
          </a:xfrm>
          <a:custGeom>
            <a:avLst/>
            <a:gdLst/>
            <a:ahLst/>
            <a:cxnLst/>
            <a:rect l="l" t="t" r="r" b="b"/>
            <a:pathLst>
              <a:path w="12192000" h="1066800" extrusionOk="0">
                <a:moveTo>
                  <a:pt x="0" y="0"/>
                </a:moveTo>
                <a:lnTo>
                  <a:pt x="12192000" y="0"/>
                </a:lnTo>
                <a:lnTo>
                  <a:pt x="121920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1" name="Google Shape;491;p44"/>
          <p:cNvSpPr txBox="1"/>
          <p:nvPr/>
        </p:nvSpPr>
        <p:spPr>
          <a:xfrm>
            <a:off x="1203702" y="210233"/>
            <a:ext cx="805828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❑"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Activity Diagram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92" name="Google Shape;49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3856" y="1066796"/>
            <a:ext cx="8861961" cy="5791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5"/>
          <p:cNvSpPr/>
          <p:nvPr/>
        </p:nvSpPr>
        <p:spPr>
          <a:xfrm>
            <a:off x="0" y="0"/>
            <a:ext cx="12192000" cy="1066800"/>
          </a:xfrm>
          <a:custGeom>
            <a:avLst/>
            <a:gdLst/>
            <a:ahLst/>
            <a:cxnLst/>
            <a:rect l="l" t="t" r="r" b="b"/>
            <a:pathLst>
              <a:path w="12192000" h="1066800" extrusionOk="0">
                <a:moveTo>
                  <a:pt x="0" y="0"/>
                </a:moveTo>
                <a:lnTo>
                  <a:pt x="12192000" y="0"/>
                </a:lnTo>
                <a:lnTo>
                  <a:pt x="121920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8" name="Google Shape;498;p45"/>
          <p:cNvSpPr txBox="1"/>
          <p:nvPr/>
        </p:nvSpPr>
        <p:spPr>
          <a:xfrm>
            <a:off x="1203702" y="210233"/>
            <a:ext cx="805828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❑"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Visitor Activity Diagram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99" name="Google Shape;49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50" y="1066797"/>
            <a:ext cx="10058400" cy="5791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!</a:t>
            </a:r>
            <a:endParaRPr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/>
        </p:nvSpPr>
        <p:spPr>
          <a:xfrm>
            <a:off x="248315" y="5121716"/>
            <a:ext cx="476419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Prepared by</a:t>
            </a:r>
            <a:endParaRPr dirty="0"/>
          </a:p>
          <a:p>
            <a:pPr lvl="0"/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Name: </a:t>
            </a:r>
            <a:r>
              <a:rPr lang="en-US" sz="2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Young Stunners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60" name="Google Shape;160;p20"/>
          <p:cNvGraphicFramePr/>
          <p:nvPr>
            <p:extLst>
              <p:ext uri="{D42A27DB-BD31-4B8C-83A1-F6EECF244321}">
                <p14:modId xmlns:p14="http://schemas.microsoft.com/office/powerpoint/2010/main" val="2197683363"/>
              </p:ext>
            </p:extLst>
          </p:nvPr>
        </p:nvGraphicFramePr>
        <p:xfrm>
          <a:off x="5151052" y="4770322"/>
          <a:ext cx="6751975" cy="1228575"/>
        </p:xfrm>
        <a:graphic>
          <a:graphicData uri="http://schemas.openxmlformats.org/drawingml/2006/table">
            <a:tbl>
              <a:tblPr firstRow="1" bandRow="1">
                <a:noFill/>
                <a:tableStyleId>{E5BFC7DD-9B66-4C5C-A96D-0252E7DA9200}</a:tableStyleId>
              </a:tblPr>
              <a:tblGrid>
                <a:gridCol w="95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solidFill>
                            <a:schemeClr val="dk1"/>
                          </a:solidFill>
                        </a:rPr>
                        <a:t>S No.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Name 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ID No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Department</a:t>
                      </a:r>
                      <a:endParaRPr/>
                    </a:p>
                  </a:txBody>
                  <a:tcPr marL="91425" marR="9142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solidFill>
                            <a:schemeClr val="dk1"/>
                          </a:solidFill>
                        </a:rPr>
                        <a:t>Muhammad</a:t>
                      </a:r>
                      <a:r>
                        <a:rPr lang="en-US" sz="1600" u="none" strike="noStrike" cap="none" baseline="0" dirty="0" smtClean="0">
                          <a:solidFill>
                            <a:schemeClr val="dk1"/>
                          </a:solidFill>
                        </a:rPr>
                        <a:t> Noman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solidFill>
                            <a:schemeClr val="dk1"/>
                          </a:solidFill>
                        </a:rPr>
                        <a:t>FA21-BSCS-0032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solidFill>
                            <a:schemeClr val="dk1"/>
                          </a:solidFill>
                        </a:rPr>
                        <a:t>BSCS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02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solidFill>
                            <a:schemeClr val="dk1"/>
                          </a:solidFill>
                        </a:rPr>
                        <a:t>Syed</a:t>
                      </a:r>
                      <a:r>
                        <a:rPr lang="en-US" sz="1600" u="none" strike="noStrike" cap="none" baseline="0" dirty="0" smtClean="0">
                          <a:solidFill>
                            <a:schemeClr val="dk1"/>
                          </a:solidFill>
                        </a:rPr>
                        <a:t> Mustafa Hassan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solidFill>
                            <a:schemeClr val="dk1"/>
                          </a:solidFill>
                        </a:rPr>
                        <a:t>FA21-BSCS-0030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solidFill>
                            <a:schemeClr val="dk1"/>
                          </a:solidFill>
                        </a:rPr>
                        <a:t>BSCS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1" name="Google Shape;161;p20"/>
          <p:cNvSpPr txBox="1"/>
          <p:nvPr/>
        </p:nvSpPr>
        <p:spPr>
          <a:xfrm>
            <a:off x="689928" y="422062"/>
            <a:ext cx="1150207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Course </a:t>
            </a:r>
            <a:r>
              <a:rPr lang="en-US" sz="24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Title     : Data Structure and Algorithm </a:t>
            </a: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Course </a:t>
            </a:r>
            <a:r>
              <a:rPr lang="en-US" sz="24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CS2510/CS2511</a:t>
            </a:r>
            <a:endParaRPr lang="en-US"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24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Semester         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Fall 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- 2022</a:t>
            </a: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-13855" y="1949152"/>
            <a:ext cx="12192000" cy="22418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3495907" y="2331457"/>
            <a:ext cx="4920296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Prepared for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 </a:t>
            </a:r>
            <a:r>
              <a:rPr lang="en-US" sz="2400" i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Anam</a:t>
            </a:r>
            <a:r>
              <a:rPr lang="en-US" sz="2400" i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i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Javed</a:t>
            </a:r>
            <a:r>
              <a:rPr lang="en-US" sz="24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0" y="1858297"/>
            <a:ext cx="12192000" cy="2536722"/>
          </a:xfrm>
          <a:prstGeom prst="rect">
            <a:avLst/>
          </a:prstGeom>
          <a:solidFill>
            <a:srgbClr val="009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727587" y="2618826"/>
            <a:ext cx="1073682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Hostel Management System</a:t>
            </a:r>
            <a:endParaRPr sz="6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5FCBE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501445" y="648928"/>
            <a:ext cx="10441858" cy="1275122"/>
          </a:xfrm>
          <a:prstGeom prst="rect">
            <a:avLst/>
          </a:prstGeom>
          <a:solidFill>
            <a:srgbClr val="0F7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943896" y="807387"/>
            <a:ext cx="578136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4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943896" y="2082509"/>
            <a:ext cx="4447254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Project 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Issues/Limitations 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 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Feasibility 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stakeholders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5973655" y="2528455"/>
            <a:ext cx="5695336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Requirements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Non-Functional Requirements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Constraints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Diagram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</a:t>
            </a:r>
            <a:r>
              <a:rPr lang="en-US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1879" y="0"/>
            <a:ext cx="779012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/>
          <p:nvPr/>
        </p:nvSpPr>
        <p:spPr>
          <a:xfrm>
            <a:off x="0" y="-27710"/>
            <a:ext cx="4401879" cy="6858000"/>
          </a:xfrm>
          <a:prstGeom prst="rect">
            <a:avLst/>
          </a:prstGeom>
          <a:solidFill>
            <a:srgbClr val="164161"/>
          </a:solidFill>
          <a:ln w="25400" cap="flat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552893" y="2211573"/>
            <a:ext cx="3464925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Hostel </a:t>
            </a:r>
            <a:r>
              <a:rPr lang="en-US" sz="4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Management System</a:t>
            </a:r>
            <a:endParaRPr sz="4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52225">
              <a:srgbClr val="D5F1FB"/>
            </a:gs>
            <a:gs pos="100000">
              <a:srgbClr val="5FCBE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>
            <a:off x="4782734" y="0"/>
            <a:ext cx="7409266" cy="13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5205709" y="282029"/>
            <a:ext cx="580865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Goals of </a:t>
            </a:r>
            <a:r>
              <a:rPr lang="en-US" sz="4400" b="1" dirty="0" smtClean="0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Project</a:t>
            </a:r>
            <a:endParaRPr sz="4400" b="1" dirty="0">
              <a:solidFill>
                <a:srgbClr val="26262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5014" y="0"/>
            <a:ext cx="4857749" cy="6858000"/>
          </a:xfrm>
          <a:prstGeom prst="rect">
            <a:avLst/>
          </a:prstGeom>
          <a:solidFill>
            <a:srgbClr val="CCDCE0">
              <a:alpha val="27843"/>
            </a:srgbClr>
          </a:solidFill>
          <a:ln>
            <a:noFill/>
          </a:ln>
          <a:effectLst>
            <a:outerShdw dist="165100" sx="1000" sy="1000" algn="ctr" rotWithShape="0">
              <a:schemeClr val="lt2">
                <a:alpha val="45882"/>
              </a:schemeClr>
            </a:outerShdw>
          </a:effectLst>
        </p:spPr>
      </p:pic>
      <p:sp>
        <p:nvSpPr>
          <p:cNvPr id="193" name="Google Shape;193;p24"/>
          <p:cNvSpPr/>
          <p:nvPr/>
        </p:nvSpPr>
        <p:spPr>
          <a:xfrm>
            <a:off x="-75015" y="0"/>
            <a:ext cx="4857749" cy="6858000"/>
          </a:xfrm>
          <a:prstGeom prst="rect">
            <a:avLst/>
          </a:prstGeom>
          <a:solidFill>
            <a:srgbClr val="CCDCE0">
              <a:alpha val="36862"/>
            </a:srgbClr>
          </a:solidFill>
          <a:ln w="25400" cap="flat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D3D3D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5068484" y="2043793"/>
            <a:ext cx="7523566" cy="45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Provide quick and efficient service.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Efficient way data insert, update and delete.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save records of student.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 friendly Interface.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Ensure high security.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Finding student details. </a:t>
            </a:r>
            <a:endParaRPr/>
          </a:p>
          <a:p>
            <a:pPr marL="457200" marR="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62" y="2388913"/>
            <a:ext cx="5537638" cy="311492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/>
          <p:nvPr/>
        </p:nvSpPr>
        <p:spPr>
          <a:xfrm>
            <a:off x="0" y="411754"/>
            <a:ext cx="5276850" cy="1240095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6312310" y="0"/>
            <a:ext cx="587969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6581775" y="2720370"/>
            <a:ext cx="55245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 we want to build new hostel system for our hostel?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/>
          <p:nvPr/>
        </p:nvSpPr>
        <p:spPr>
          <a:xfrm rot="10800000" flipH="1">
            <a:off x="0" y="0"/>
            <a:ext cx="4019550" cy="2080027"/>
          </a:xfrm>
          <a:custGeom>
            <a:avLst/>
            <a:gdLst/>
            <a:ahLst/>
            <a:cxnLst/>
            <a:rect l="l" t="t" r="r" b="b"/>
            <a:pathLst>
              <a:path w="4480752" h="2240376" extrusionOk="0">
                <a:moveTo>
                  <a:pt x="2240376" y="0"/>
                </a:moveTo>
                <a:cubicBezTo>
                  <a:pt x="3477701" y="0"/>
                  <a:pt x="4480752" y="1003051"/>
                  <a:pt x="4480752" y="2240376"/>
                </a:cubicBezTo>
                <a:lnTo>
                  <a:pt x="0" y="2240376"/>
                </a:lnTo>
                <a:cubicBezTo>
                  <a:pt x="0" y="1003051"/>
                  <a:pt x="1003051" y="0"/>
                  <a:pt x="2240376" y="0"/>
                </a:cubicBezTo>
                <a:close/>
              </a:path>
            </a:pathLst>
          </a:custGeom>
          <a:solidFill>
            <a:srgbClr val="6D91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1025718" y="546455"/>
            <a:ext cx="237285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Issues</a:t>
            </a:r>
            <a:endParaRPr sz="4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4739397" y="849886"/>
            <a:ext cx="508635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048199" y="1008120"/>
            <a:ext cx="4606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Need more time to give any information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4739397" y="1699772"/>
            <a:ext cx="508635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5048199" y="1858006"/>
            <a:ext cx="4606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Don’t no which room are available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4739397" y="2672292"/>
            <a:ext cx="508635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5048199" y="2830526"/>
            <a:ext cx="4606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Unsecured information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4739397" y="3574464"/>
            <a:ext cx="508635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5048199" y="3732698"/>
            <a:ext cx="4606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Difficult to calculate student money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4739397" y="4424350"/>
            <a:ext cx="508635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5048199" y="4582584"/>
            <a:ext cx="4606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Don’t have any option for complain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4739397" y="5396870"/>
            <a:ext cx="508635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5048199" y="5555104"/>
            <a:ext cx="4606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Need time and registration paper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9200" y="2853623"/>
            <a:ext cx="583777" cy="583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8444" y="3842252"/>
            <a:ext cx="582098" cy="58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43764" y="1858006"/>
            <a:ext cx="626872" cy="626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15598" y="5538801"/>
            <a:ext cx="522401" cy="52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15598" y="4653436"/>
            <a:ext cx="480514" cy="480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43764" y="911503"/>
            <a:ext cx="624183" cy="624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387</Words>
  <Application>Microsoft Office PowerPoint</Application>
  <PresentationFormat>Widescreen</PresentationFormat>
  <Paragraphs>122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Century Gothic</vt:lpstr>
      <vt:lpstr>Times New Roman</vt:lpstr>
      <vt:lpstr>Courier New</vt:lpstr>
      <vt:lpstr>Arial</vt:lpstr>
      <vt:lpstr>Twentieth Century</vt:lpstr>
      <vt:lpstr>Trebuchet MS</vt:lpstr>
      <vt:lpstr>Calibri</vt:lpstr>
      <vt:lpstr>Noto Sans Symbols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Dell Latitude E5470</cp:lastModifiedBy>
  <cp:revision>4</cp:revision>
  <dcterms:modified xsi:type="dcterms:W3CDTF">2022-12-04T18:15:51Z</dcterms:modified>
</cp:coreProperties>
</file>