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56" r:id="rId4"/>
    <p:sldId id="271" r:id="rId5"/>
    <p:sldId id="257" r:id="rId6"/>
    <p:sldId id="272" r:id="rId7"/>
    <p:sldId id="259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C470-79ED-9288-9C89-5257CFF5F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46FE2-6C19-2E86-D7B7-7BE40634F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1177-25B1-7107-4075-6EF09C8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0588-7F4F-E9C6-15B9-90C87E4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72E7-195A-A4C9-3BE1-CBE2B193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136E-69C3-A96A-52B9-2A2407E8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59BB-450B-1F0D-2195-B64493619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ACD1-2A40-83DA-EE11-567D58C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F00B-E273-CA30-4065-8364413A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0994-10E4-F312-9C7C-11E4BF6C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3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CF36B-BAD1-7782-0FFF-99184BB90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D416D-E74B-4F78-69B7-E2F5B6CD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418C-8374-7183-E10A-90EA5F6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6E26-8CB8-0382-9EAC-86EC2519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696E-6706-F35A-1156-CF8628FA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7446-534A-928C-FD6F-5792728A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5382-7912-6B72-90CF-653522A0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644E-4072-5C48-D6B0-6C964D7D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3433-5630-3EC7-8CBF-668539E1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0115-EBAF-A2F7-6B6D-9732EF3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75A6-1334-57E1-2E08-037E93A9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F0DA0-9F07-DD00-9674-7268C90A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F7F0-BE48-F420-4A60-CDD062E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62D1-748A-566A-E9E5-73A424D0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8F04-50E0-414E-679E-476ADCCC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98B9-0115-F700-ECD7-B879D30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69DE-CD37-2686-092D-257E1DBE0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308A4-8DB2-5F6D-0ABE-C9378C02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4C2DC-F3FC-7309-F884-8D130773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B88C4-CCC3-8F26-4A2C-34AE4A89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CA9B0-4DE4-66C2-8AC4-8452064C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5DB4-F9ED-4CC0-4D1A-623D8E8C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B446-48ED-F942-F170-128492F3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888C-8737-46BF-E4D9-D985A6C78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44AEC-FA71-99C9-362D-32F3932F4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760D1-32AB-A780-144B-9DEBAC835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7282A-D046-A388-0F8D-A2EEB1D4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C2283-C933-A03C-1EBA-A6C9CE68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7FBBB-4F27-3AD7-0A31-0FC16274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0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2D1-9F9B-D61A-90BD-79E97B9D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A32AD-0A26-698C-9EFD-6F2D395D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3A96A-5FC3-3BBB-F2AC-4CE906E7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51126-54D5-C3F4-1CC6-538E1EBC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095E-4729-1EE0-6344-17DABF4B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03AB9-677A-12A2-7B50-30C85BB9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90120-CE60-457E-06FA-00D091B7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3809-E795-D927-9186-D8B30A5E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2869-CF52-9EC4-AF6E-9603CA87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E4231-928F-AA02-1613-2F954677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86506-C4DB-F875-9E6A-B8E32A5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63676-D250-6C95-3A0E-BD3D41EC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7DCB-B403-CB27-4EC4-0BD3143D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96CC-D46A-80F9-391D-3B1D05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AD2E0-7122-F955-4D5F-C0DC5935B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33124-FBBB-B0B4-D080-9AA4F2B7B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359C-4706-0E5E-42DE-6FF8A190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8838-0198-9C6E-BC95-A48C79AB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C6920-2622-AF05-A7DD-7437844E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B43B3-16A4-6644-E7FC-FFBF5DC3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C84B-9DC8-1D40-5AF8-3CA050FD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8EE7-0DE5-ECD4-3C49-E5713E7A2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097B-016B-4C16-9D4F-80255138B8B3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3A41-BCA4-2D7D-2483-445649E3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DBE1-B788-2F0C-FC23-1F07FA2C8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7782-E57A-45D8-8E49-0E552050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" y="413622"/>
            <a:ext cx="6655936" cy="200168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GG 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55245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ER Diagram	</a:t>
            </a:r>
          </a:p>
          <a:p>
            <a:r>
              <a:rPr lang="en-US" dirty="0"/>
              <a:t>Relational Schema</a:t>
            </a:r>
          </a:p>
          <a:p>
            <a:r>
              <a:rPr lang="en-US" dirty="0"/>
              <a:t>Normalization Documentation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4579" y="6261815"/>
            <a:ext cx="2482842" cy="365125"/>
          </a:xfrm>
        </p:spPr>
        <p:txBody>
          <a:bodyPr/>
          <a:lstStyle/>
          <a:p>
            <a:r>
              <a:rPr lang="en-US" dirty="0"/>
              <a:t>THE BEST VIDEO PLATFORM EVER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093D67-5060-8D45-084C-5C10D30F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786"/>
            <a:ext cx="12192000" cy="24416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9470EB-1889-5980-6031-6FC8F15B5A1A}"/>
              </a:ext>
            </a:extLst>
          </p:cNvPr>
          <p:cNvSpPr/>
          <p:nvPr/>
        </p:nvSpPr>
        <p:spPr>
          <a:xfrm>
            <a:off x="623213" y="132080"/>
            <a:ext cx="501558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video_</a:t>
            </a:r>
            <a: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B4EE2-EFDA-659D-2955-21F4BBEBF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3" y="3591561"/>
            <a:ext cx="10515600" cy="298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NF is satisfied because the relation has no multi-valued attributes.</a:t>
            </a:r>
          </a:p>
          <a:p>
            <a:pPr marL="0" indent="0">
              <a:buNone/>
            </a:pPr>
            <a:r>
              <a:rPr lang="en-US" sz="2400" dirty="0"/>
              <a:t>2 NF is satisfied because no non-prime attribute is dependent on any proper subset of any candidate key of the relation.</a:t>
            </a:r>
          </a:p>
          <a:p>
            <a:pPr marL="0" indent="0">
              <a:buNone/>
            </a:pPr>
            <a:r>
              <a:rPr lang="en-US" sz="2400" dirty="0"/>
              <a:t>3 NF is satisfied because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there is no transitive dependency of a non-prime attribute on the primary key.</a:t>
            </a:r>
          </a:p>
          <a:p>
            <a:pPr marL="0" indent="0">
              <a:buNone/>
            </a:pPr>
            <a:r>
              <a:rPr lang="en-US" sz="2400" dirty="0"/>
              <a:t>BCNF is satisfied because whenever a nontrivial functional dependency X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Y holds in the relation, then X is a super-key of the relation.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214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50081838-7020-D1D5-C236-78A4EA75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396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E072DA-2D26-1A9A-6197-7016D0A6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3401"/>
            <a:ext cx="10515600" cy="298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NF is satisfied because the relation has no multi-valued attributes.</a:t>
            </a:r>
          </a:p>
          <a:p>
            <a:pPr marL="0" indent="0">
              <a:buNone/>
            </a:pPr>
            <a:r>
              <a:rPr lang="en-US" sz="2400" dirty="0"/>
              <a:t>2 NF is satisfied because no non-prime attribute is dependent on any proper subset of any candidate key of the relation.</a:t>
            </a:r>
          </a:p>
          <a:p>
            <a:pPr marL="0" indent="0">
              <a:buNone/>
            </a:pPr>
            <a:r>
              <a:rPr lang="en-US" sz="2400" dirty="0"/>
              <a:t>3 NF is satisfied because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there is no transitive dependency of a non-prime attribute on the primary key.</a:t>
            </a:r>
          </a:p>
          <a:p>
            <a:pPr marL="0" indent="0">
              <a:buNone/>
            </a:pPr>
            <a:r>
              <a:rPr lang="en-US" sz="2400" dirty="0"/>
              <a:t>BCNF is satisfied because whenever a nontrivial functional dependency X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Y holds in the relation, then X is a super-key of the relation.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A2F916-B098-3123-20D1-15629ADA66FE}"/>
              </a:ext>
            </a:extLst>
          </p:cNvPr>
          <p:cNvCxnSpPr/>
          <p:nvPr/>
        </p:nvCxnSpPr>
        <p:spPr>
          <a:xfrm flipV="1">
            <a:off x="680720" y="1361440"/>
            <a:ext cx="680720" cy="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9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1C8BD1F3-C6F5-3D1F-B459-24D6EB4B7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0765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63E7-B0E8-899C-D655-B75ED2B7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441"/>
            <a:ext cx="10515600" cy="298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NF is satisfied because the relation has no multi-valued attributes.</a:t>
            </a:r>
          </a:p>
          <a:p>
            <a:pPr marL="0" indent="0">
              <a:buNone/>
            </a:pPr>
            <a:r>
              <a:rPr lang="en-US" sz="2400" dirty="0"/>
              <a:t>2 NF is satisfied because no non-prime attribute is dependent on any proper subset of any candidate key of the relation.</a:t>
            </a:r>
          </a:p>
          <a:p>
            <a:pPr marL="0" indent="0">
              <a:buNone/>
            </a:pPr>
            <a:r>
              <a:rPr lang="en-US" sz="2400" dirty="0"/>
              <a:t>3 NF is satisfied because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there is no transitive dependency of a non-prime attribute on the primary key.</a:t>
            </a:r>
          </a:p>
          <a:p>
            <a:pPr marL="0" indent="0">
              <a:buNone/>
            </a:pPr>
            <a:r>
              <a:rPr lang="en-US" sz="2400" dirty="0"/>
              <a:t>BCNF is satisfied because whenever a nontrivial functional dependency X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Y holds in the relation, then X is a super-key of the relation.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19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C244208-2DAE-B8C2-6BEF-27AE25BB5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446404"/>
            <a:ext cx="5953125" cy="26252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B2DF4-792C-95FF-9311-71CCF02B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441"/>
            <a:ext cx="10515600" cy="298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NF is satisfied because the relation has no multi-valued attributes.</a:t>
            </a:r>
          </a:p>
          <a:p>
            <a:pPr marL="0" indent="0">
              <a:buNone/>
            </a:pPr>
            <a:r>
              <a:rPr lang="en-US" sz="2400" dirty="0"/>
              <a:t>2 NF is satisfied because no non-prime attribute is dependent on any proper subset of any candidate key of the relation.</a:t>
            </a:r>
          </a:p>
          <a:p>
            <a:pPr marL="0" indent="0">
              <a:buNone/>
            </a:pPr>
            <a:r>
              <a:rPr lang="en-US" sz="2400" dirty="0"/>
              <a:t>3 NF is satisfied because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there is no transitive dependency of a non-prime attribute on the primary key.</a:t>
            </a:r>
          </a:p>
          <a:p>
            <a:pPr marL="0" indent="0">
              <a:buNone/>
            </a:pPr>
            <a:r>
              <a:rPr lang="en-US" sz="2400" dirty="0"/>
              <a:t>BCNF is satisfied because whenever a nontrivial functional dependency X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Y holds in the relation, then X is a super-key of the relation.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14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41F44F54-D65C-2151-8229-C9EA5B20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07" y="274002"/>
            <a:ext cx="7957185" cy="30036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84BD71-1EF7-2003-7FA4-726C0575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9000"/>
            <a:ext cx="10515600" cy="298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NF is satisfied because the relation has no multi-valued attributes.</a:t>
            </a:r>
          </a:p>
          <a:p>
            <a:pPr marL="0" indent="0">
              <a:buNone/>
            </a:pPr>
            <a:r>
              <a:rPr lang="en-US" sz="2400" dirty="0"/>
              <a:t>2 NF is satisfied because no non-prime attribute is dependent on any proper subset of any candidate key of the relation.</a:t>
            </a:r>
          </a:p>
          <a:p>
            <a:pPr marL="0" indent="0">
              <a:buNone/>
            </a:pPr>
            <a:r>
              <a:rPr lang="en-US" sz="2400" dirty="0"/>
              <a:t>3 NF is satisfied because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there is no transitive dependency of a non-prime attribute on the primary key.</a:t>
            </a:r>
          </a:p>
          <a:p>
            <a:pPr marL="0" indent="0">
              <a:buNone/>
            </a:pPr>
            <a:r>
              <a:rPr lang="en-US" sz="2400" dirty="0"/>
              <a:t>BCNF is satisfied because whenever a nontrivial functional dependency X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Y holds in the relation, then X is a super-key of the relation.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2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05CB8-C570-7FE3-ABC4-1AB54C6A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441"/>
            <a:ext cx="10515600" cy="298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NF is satisfied because the relation has no multi-valued attributes.</a:t>
            </a:r>
          </a:p>
          <a:p>
            <a:pPr marL="0" indent="0">
              <a:buNone/>
            </a:pPr>
            <a:r>
              <a:rPr lang="en-US" sz="2400" dirty="0"/>
              <a:t>2 NF is satisfied because no non-prime attribute is dependent on any proper subset of any candidate key of the relation.</a:t>
            </a:r>
          </a:p>
          <a:p>
            <a:pPr marL="0" indent="0">
              <a:buNone/>
            </a:pPr>
            <a:r>
              <a:rPr lang="en-US" sz="2400" dirty="0"/>
              <a:t>3 NF is satisfied because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there is no transitive dependency of a non-prime attribute on the primary key.</a:t>
            </a:r>
          </a:p>
          <a:p>
            <a:pPr marL="0" indent="0">
              <a:buNone/>
            </a:pPr>
            <a:r>
              <a:rPr lang="en-US" sz="2400" dirty="0"/>
              <a:t>BCNF is satisfied because whenever a nontrivial functional dependency X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Y holds in the relation, then X is a super-key of the relation.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Diagram, letter&#10;&#10;Description automatically generated">
            <a:extLst>
              <a:ext uri="{FF2B5EF4-FFF2-40B4-BE49-F238E27FC236}">
                <a16:creationId xmlns:a16="http://schemas.microsoft.com/office/drawing/2014/main" id="{E423161B-CC64-7C8E-FEC1-D9A33E8CD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5"/>
            <a:ext cx="12192000" cy="28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5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B73E0-730F-FF32-7D98-EF89C0DD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513"/>
            <a:ext cx="10515600" cy="298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NF is satisfied because the relation has no multi-valued attributes.</a:t>
            </a:r>
          </a:p>
          <a:p>
            <a:pPr marL="0" indent="0">
              <a:buNone/>
            </a:pPr>
            <a:r>
              <a:rPr lang="en-US" sz="2400" dirty="0"/>
              <a:t>2 NF is satisfied because no non-prime attribute is dependent on any proper subset of any candidate key of the relation.</a:t>
            </a:r>
          </a:p>
          <a:p>
            <a:pPr marL="0" indent="0">
              <a:buNone/>
            </a:pPr>
            <a:r>
              <a:rPr lang="en-US" sz="2400" dirty="0"/>
              <a:t>3 NF is satisfied because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there is no transitive dependency of a non-prime attribute on the primary key.</a:t>
            </a:r>
          </a:p>
          <a:p>
            <a:pPr marL="0" indent="0">
              <a:buNone/>
            </a:pPr>
            <a:r>
              <a:rPr lang="en-US" sz="2400" dirty="0"/>
              <a:t>BCNF is satisfied because whenever a nontrivial functional dependency X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Y holds in the relation, then X is a super-key of the relation.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12021D22-E358-4797-2FAB-6D247EFBC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10" y="413621"/>
            <a:ext cx="10787380" cy="3955813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Implementation</a:t>
            </a:r>
            <a:br>
              <a:rPr lang="en-US" sz="9600" dirty="0">
                <a:latin typeface="Arial Rounded MT Bold" panose="020F0704030504030204" pitchFamily="34" charset="0"/>
              </a:rPr>
            </a:br>
            <a:r>
              <a:rPr lang="en-US" sz="9600" dirty="0">
                <a:latin typeface="Arial Rounded MT Bold" panose="020F0704030504030204" pitchFamily="34" charset="0"/>
              </a:rPr>
              <a:t>Time…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4579" y="6261816"/>
            <a:ext cx="2482842" cy="365125"/>
          </a:xfrm>
        </p:spPr>
        <p:txBody>
          <a:bodyPr/>
          <a:lstStyle/>
          <a:p>
            <a:r>
              <a:rPr lang="en-US" dirty="0"/>
              <a:t>THE BEST VIDEO PLATFORM EVER</a:t>
            </a:r>
          </a:p>
        </p:txBody>
      </p:sp>
    </p:spTree>
    <p:extLst>
      <p:ext uri="{BB962C8B-B14F-4D97-AF65-F5344CB8AC3E}">
        <p14:creationId xmlns:p14="http://schemas.microsoft.com/office/powerpoint/2010/main" val="414474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10" y="778747"/>
            <a:ext cx="10787380" cy="292901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THE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4579" y="6261815"/>
            <a:ext cx="2482842" cy="365125"/>
          </a:xfrm>
        </p:spPr>
        <p:txBody>
          <a:bodyPr/>
          <a:lstStyle/>
          <a:p>
            <a:r>
              <a:rPr lang="en-US" dirty="0"/>
              <a:t>THE BEST VIDEO PLATFORM EVER</a:t>
            </a:r>
          </a:p>
        </p:txBody>
      </p:sp>
    </p:spTree>
    <p:extLst>
      <p:ext uri="{BB962C8B-B14F-4D97-AF65-F5344CB8AC3E}">
        <p14:creationId xmlns:p14="http://schemas.microsoft.com/office/powerpoint/2010/main" val="33544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10" y="778747"/>
            <a:ext cx="10787380" cy="292901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Introduction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4579" y="6261815"/>
            <a:ext cx="2482842" cy="365125"/>
          </a:xfrm>
        </p:spPr>
        <p:txBody>
          <a:bodyPr/>
          <a:lstStyle/>
          <a:p>
            <a:r>
              <a:rPr lang="en-US" dirty="0"/>
              <a:t>THE BEST VIDEO PLATFORM EVER</a:t>
            </a:r>
          </a:p>
        </p:txBody>
      </p:sp>
    </p:spTree>
    <p:extLst>
      <p:ext uri="{BB962C8B-B14F-4D97-AF65-F5344CB8AC3E}">
        <p14:creationId xmlns:p14="http://schemas.microsoft.com/office/powerpoint/2010/main" val="6186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DC1FDD-B072-9A1C-7404-A2BF6764D339}"/>
              </a:ext>
            </a:extLst>
          </p:cNvPr>
          <p:cNvSpPr txBox="1"/>
          <p:nvPr/>
        </p:nvSpPr>
        <p:spPr>
          <a:xfrm>
            <a:off x="177800" y="364578"/>
            <a:ext cx="5664200" cy="556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channel can upload many videos.                 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video can be uploaded by one channel.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channel can view many videos.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video can be viewed by many channels.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(The channel can view the same video many times)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channel can like many videos.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video can be liked by many channels.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(The channel can like the same video just once)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channel can dislike many videos.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video can be disliked by many channels.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(The channel can dislike the same video just once)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81A6F-0157-BF45-0AC6-819770417158}"/>
              </a:ext>
            </a:extLst>
          </p:cNvPr>
          <p:cNvSpPr txBox="1"/>
          <p:nvPr/>
        </p:nvSpPr>
        <p:spPr>
          <a:xfrm>
            <a:off x="6096000" y="364578"/>
            <a:ext cx="6096000" cy="476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can comment on many videos.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video can have many comments.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can subscribe to many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can have many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can own many playlists.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playlist can be owned by one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playlist can contain many videos.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video can be in many playlists.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2D581-EA31-2F4E-7157-91A544349FB8}"/>
              </a:ext>
            </a:extLst>
          </p:cNvPr>
          <p:cNvCxnSpPr/>
          <p:nvPr/>
        </p:nvCxnSpPr>
        <p:spPr>
          <a:xfrm>
            <a:off x="5842000" y="215900"/>
            <a:ext cx="0" cy="6311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1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10" y="778747"/>
            <a:ext cx="10787380" cy="292901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ER-Diagram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4579" y="6261815"/>
            <a:ext cx="2482842" cy="365125"/>
          </a:xfrm>
        </p:spPr>
        <p:txBody>
          <a:bodyPr/>
          <a:lstStyle/>
          <a:p>
            <a:r>
              <a:rPr lang="en-US" dirty="0"/>
              <a:t>THE BEST VIDEO PLATFORM EVER</a:t>
            </a:r>
          </a:p>
        </p:txBody>
      </p:sp>
    </p:spTree>
    <p:extLst>
      <p:ext uri="{BB962C8B-B14F-4D97-AF65-F5344CB8AC3E}">
        <p14:creationId xmlns:p14="http://schemas.microsoft.com/office/powerpoint/2010/main" val="28394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7E1744B-9BD3-48C1-3841-C1FA86AD9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83" y="0"/>
            <a:ext cx="9689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778747"/>
            <a:ext cx="11572240" cy="292901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Relational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9979" y="6221175"/>
            <a:ext cx="2482842" cy="365125"/>
          </a:xfrm>
        </p:spPr>
        <p:txBody>
          <a:bodyPr/>
          <a:lstStyle/>
          <a:p>
            <a:r>
              <a:rPr lang="en-US" dirty="0"/>
              <a:t>THE BEST VIDEO PLATFORM EVER</a:t>
            </a:r>
          </a:p>
        </p:txBody>
      </p:sp>
    </p:spTree>
    <p:extLst>
      <p:ext uri="{BB962C8B-B14F-4D97-AF65-F5344CB8AC3E}">
        <p14:creationId xmlns:p14="http://schemas.microsoft.com/office/powerpoint/2010/main" val="360660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0DF991-050F-AEF0-7E47-6D5C33CC0B6B}"/>
              </a:ext>
            </a:extLst>
          </p:cNvPr>
          <p:cNvSpPr txBox="1"/>
          <p:nvPr/>
        </p:nvSpPr>
        <p:spPr>
          <a:xfrm>
            <a:off x="158750" y="428478"/>
            <a:ext cx="11874500" cy="581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email, password,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_name,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birth_date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gender, region,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date_of_registration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profile_picture_path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video_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comment(</a:t>
            </a:r>
            <a:r>
              <a:rPr lang="en-GB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comment_text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commenting_date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video(</a:t>
            </a:r>
            <a:r>
              <a:rPr lang="en-GB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title, description,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source_video_path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thumbnail_path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date_of_uploading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video_privacy_status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playlist(</a:t>
            </a:r>
            <a:r>
              <a:rPr lang="en-GB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playlist_id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playlist_name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date_of_creation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playlist_privacy_status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contains(</a:t>
            </a:r>
            <a:r>
              <a:rPr lang="en-GB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video_id</a:t>
            </a:r>
            <a:r>
              <a:rPr lang="en-GB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playlist_id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subscribes(</a:t>
            </a:r>
            <a:r>
              <a:rPr lang="en-GB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subscriber_id</a:t>
            </a:r>
            <a:r>
              <a:rPr lang="en-GB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subscribed_to</a:t>
            </a: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en-GB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subscription_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views(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_id,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view_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likes(</a:t>
            </a: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en-GB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_id , </a:t>
            </a:r>
            <a:r>
              <a:rPr lang="en-GB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video_id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like_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9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10" y="778747"/>
            <a:ext cx="10787380" cy="292901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Normalization Documentation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4579" y="6282135"/>
            <a:ext cx="2482842" cy="365125"/>
          </a:xfrm>
        </p:spPr>
        <p:txBody>
          <a:bodyPr/>
          <a:lstStyle/>
          <a:p>
            <a:r>
              <a:rPr lang="en-US" dirty="0"/>
              <a:t>THE BEST VIDEO PLATFORM EVER</a:t>
            </a:r>
          </a:p>
        </p:txBody>
      </p:sp>
    </p:spTree>
    <p:extLst>
      <p:ext uri="{BB962C8B-B14F-4D97-AF65-F5344CB8AC3E}">
        <p14:creationId xmlns:p14="http://schemas.microsoft.com/office/powerpoint/2010/main" val="292883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9E5E5FF1-EB70-5AF2-89CE-102CCB308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194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8191F1-9965-CC5B-1B83-FCD51058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3638551"/>
            <a:ext cx="10515600" cy="298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NF is satisfied because the relation has no multi-valued attributes.</a:t>
            </a:r>
          </a:p>
          <a:p>
            <a:pPr marL="0" indent="0">
              <a:buNone/>
            </a:pPr>
            <a:r>
              <a:rPr lang="en-US" sz="2400" dirty="0"/>
              <a:t>2 NF is satisfied because no non-prime attribute is dependent on any proper subset of any candidate key of the relation.</a:t>
            </a:r>
          </a:p>
          <a:p>
            <a:pPr marL="0" indent="0">
              <a:buNone/>
            </a:pPr>
            <a:r>
              <a:rPr lang="en-US" sz="2400" dirty="0"/>
              <a:t>3 NF is satisfied because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there is no transitive dependency of a non-prime attribute on the primary key.</a:t>
            </a:r>
          </a:p>
          <a:p>
            <a:pPr marL="0" indent="0">
              <a:buNone/>
            </a:pPr>
            <a:r>
              <a:rPr lang="en-US" sz="2400" dirty="0"/>
              <a:t>BCNF is satisfied because whenever a nontrivial functional dependency X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Y holds in the relation, then X is a super-key of the relation.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44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1033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inherit</vt:lpstr>
      <vt:lpstr>Office Theme</vt:lpstr>
      <vt:lpstr>GG TUBE</vt:lpstr>
      <vt:lpstr>Introduction </vt:lpstr>
      <vt:lpstr>PowerPoint Presentation</vt:lpstr>
      <vt:lpstr>ER-Diagram</vt:lpstr>
      <vt:lpstr>PowerPoint Presentation</vt:lpstr>
      <vt:lpstr>Relational Schema</vt:lpstr>
      <vt:lpstr>PowerPoint Presentation</vt:lpstr>
      <vt:lpstr>Normalization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Time…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 TUBE</dc:title>
  <dc:creator>Yousef Abuali</dc:creator>
  <cp:lastModifiedBy>Yousef Abuali</cp:lastModifiedBy>
  <cp:revision>8</cp:revision>
  <dcterms:created xsi:type="dcterms:W3CDTF">2023-01-02T19:50:59Z</dcterms:created>
  <dcterms:modified xsi:type="dcterms:W3CDTF">2023-01-03T12:05:27Z</dcterms:modified>
</cp:coreProperties>
</file>