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77" r:id="rId2"/>
    <p:sldId id="278" r:id="rId3"/>
    <p:sldId id="390" r:id="rId4"/>
    <p:sldId id="306" r:id="rId5"/>
    <p:sldId id="379" r:id="rId6"/>
    <p:sldId id="381" r:id="rId7"/>
    <p:sldId id="383" r:id="rId8"/>
    <p:sldId id="388" r:id="rId9"/>
    <p:sldId id="380" r:id="rId10"/>
    <p:sldId id="386" r:id="rId11"/>
    <p:sldId id="389" r:id="rId12"/>
    <p:sldId id="384" r:id="rId13"/>
    <p:sldId id="260" r:id="rId14"/>
    <p:sldId id="385" r:id="rId15"/>
    <p:sldId id="261" r:id="rId16"/>
    <p:sldId id="391" r:id="rId17"/>
    <p:sldId id="307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77"/>
            <p14:sldId id="278"/>
            <p14:sldId id="390"/>
            <p14:sldId id="306"/>
            <p14:sldId id="379"/>
            <p14:sldId id="381"/>
            <p14:sldId id="383"/>
            <p14:sldId id="388"/>
            <p14:sldId id="380"/>
            <p14:sldId id="386"/>
            <p14:sldId id="389"/>
            <p14:sldId id="384"/>
          </p14:sldIdLst>
        </p14:section>
        <p14:section name="Author Your Presentation" id="{16378913-E5ED-4281-BAF5-F1F938CB0BED}">
          <p14:sldIdLst>
            <p14:sldId id="260"/>
            <p14:sldId id="385"/>
            <p14:sldId id="261"/>
            <p14:sldId id="391"/>
            <p14:sldId id="307"/>
          </p14:sldIdLst>
        </p14:section>
        <p14:section name="End" id="{2E16B512-814A-4DC1-A986-25475E10E0EF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212"/>
    <a:srgbClr val="CC0066"/>
    <a:srgbClr val="040701"/>
    <a:srgbClr val="000000"/>
    <a:srgbClr val="58941C"/>
    <a:srgbClr val="EA3632"/>
    <a:srgbClr val="FF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91313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4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 is the leading tool for statistics, data analysis, and machine learning. It is more than a statistical package; it’s a programming language, so you can create your own objects, functions, and packages.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Speaking of packages, there are over 2,000 cutting-edge, user-contributed packages available on CRAN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core set of packages is included with the installation of R, with more than 7,801 additional packages (as of January 2016) available at the Comprehensive R Archive Network (CRAN)</a:t>
            </a:r>
            <a:r>
              <a:rPr lang="en-US" dirty="0" smtClean="0"/>
              <a:t>t). To get an idea of what packages are out there, just take a look at these Task Views. Many packages are submitted by prominent members of their respective fields.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Like all programs, R programs explicitly document the steps of your analysis and make it easy to reproduce and/or update analysis, which means you can quickly try many ideas and/or correct issues.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You can easily use it anywhere. It’s platform-independent, so you can use it on any operating system. And it’s free, so you can use it at any employer without having to persuade your boss to purchase a license.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Not only is R free, but it’s also open-source. That means anyone can examine the source code to see exactly what it’s doing. This also means that you, or anyone, can fix bugs and/or add features, rather than waiting for the vendor to find/fix the bug and/or add the feature–at their discretion–in a future release.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 allows you to integrate with other languages (C/C++, Java, Python) and enables you to interact with many data sources: ODBC-compliant databases (Excel, Access) and other statistical packages (SAS, Stata, SPSS, Minitab).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Explicit parallelism is straightforward in R (see the High Performance Computing Task View): several packages allow you to take advantage of multiple cores, either on a single machine or across a network. You can also build R with custom BLAS.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 has a large, active, and growing community of users. The mailing lists provide access to many users and package authors who are experts in their respective fields. Additionally, there are several R conferences every year. The most prominent and general is </a:t>
            </a:r>
            <a:r>
              <a:rPr lang="en-US" dirty="0" err="1" smtClean="0"/>
              <a:t>useR</a:t>
            </a:r>
            <a:r>
              <a:rPr lang="en-US" dirty="0" smtClean="0"/>
              <a:t>. Finance-related conferences include </a:t>
            </a:r>
            <a:r>
              <a:rPr lang="en-US" dirty="0" err="1" smtClean="0"/>
              <a:t>Rmetrics</a:t>
            </a:r>
            <a:r>
              <a:rPr lang="en-US" dirty="0" smtClean="0"/>
              <a:t> Workshop on Computational Finance and Financial Engineering in </a:t>
            </a:r>
            <a:r>
              <a:rPr lang="en-US" dirty="0" err="1" smtClean="0"/>
              <a:t>Meielisalp</a:t>
            </a:r>
            <a:r>
              <a:rPr lang="en-US" dirty="0" smtClean="0"/>
              <a:t>, Switzerland and R/Finance: Applied Finance with R in Chicago, USA.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32040" y="0"/>
            <a:ext cx="42119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4427984" cy="457200"/>
          </a:xfrm>
          <a:noFill/>
        </p:spPr>
        <p:txBody>
          <a:bodyPr>
            <a:noAutofit/>
          </a:bodyPr>
          <a:lstStyle>
            <a:lvl1pPr algn="l">
              <a:defRPr lang="en-US" sz="36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330824" cy="445110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292080" y="1196750"/>
            <a:ext cx="3394720" cy="445110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229600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65538"/>
            <a:ext cx="8229600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99" y="0"/>
            <a:ext cx="527769" cy="692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99" y="692696"/>
            <a:ext cx="527769" cy="692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45110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0"/>
            <a:ext cx="4038600" cy="445110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8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78" r:id="rId13"/>
    <p:sldLayoutId id="2147483659" r:id="rId14"/>
    <p:sldLayoutId id="2147483663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://cran.r-projec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://www.rstudio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84161"/>
            <a:ext cx="7560840" cy="1940983"/>
          </a:xfrm>
        </p:spPr>
        <p:txBody>
          <a:bodyPr>
            <a:no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Psychometric Analysis with R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Yogyakarta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11-13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Agustus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962436"/>
            <a:ext cx="1397876" cy="1834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1348083"/>
            <a:ext cx="1372395" cy="106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Advantage &amp; Disadvantage of R</a:t>
            </a:r>
            <a:endParaRPr lang="en-US" sz="3200" dirty="0">
              <a:solidFill>
                <a:prstClr val="white"/>
              </a:solidFill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1562038" y="404664"/>
            <a:ext cx="3672846" cy="7560840"/>
            <a:chOff x="720" y="1296"/>
            <a:chExt cx="1367" cy="2542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1190" y="1296"/>
              <a:ext cx="405" cy="405"/>
              <a:chOff x="1288" y="582"/>
              <a:chExt cx="667" cy="668"/>
            </a:xfrm>
          </p:grpSpPr>
          <p:sp>
            <p:nvSpPr>
              <p:cNvPr id="22" name="Oval 11"/>
              <p:cNvSpPr>
                <a:spLocks noChangeArrowheads="1"/>
              </p:cNvSpPr>
              <p:nvPr/>
            </p:nvSpPr>
            <p:spPr bwMode="gray">
              <a:xfrm>
                <a:off x="1288" y="582"/>
                <a:ext cx="667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1314" y="1354"/>
              <a:ext cx="145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+</a:t>
              </a:r>
              <a:endParaRPr lang="en-US" sz="2400" b="1" dirty="0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R is the most comprehensive statistical analysis package </a:t>
              </a:r>
              <a:r>
                <a:rPr lang="en-US" dirty="0" smtClean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available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R </a:t>
              </a:r>
              <a:r>
                <a:rPr lang="en-US" dirty="0" smtClean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developed by </a:t>
              </a:r>
              <a:r>
                <a:rPr lang="en-US" dirty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practicing statisticians and </a:t>
              </a:r>
              <a:r>
                <a:rPr lang="en-US" dirty="0" smtClean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researchers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The graphical capabilities of R are </a:t>
              </a:r>
              <a:r>
                <a:rPr lang="en-US" dirty="0" smtClean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outstanding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R is free and open source </a:t>
              </a:r>
              <a:r>
                <a:rPr lang="en-US" dirty="0" smtClean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software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R is up-to-date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R is </a:t>
              </a:r>
              <a:r>
                <a:rPr lang="en-US" dirty="0" smtClean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cross-platform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Segoe UI" panose="020B0502040204020203" pitchFamily="34" charset="0"/>
                  <a:ea typeface="Adobe Heiti Std R" pitchFamily="34" charset="-128"/>
                  <a:cs typeface="Segoe UI" panose="020B0502040204020203" pitchFamily="34" charset="0"/>
                </a:rPr>
                <a:t>R plays well with many other tools</a:t>
              </a:r>
              <a:endParaRPr lang="id-ID" dirty="0">
                <a:latin typeface="Segoe UI" panose="020B0502040204020203" pitchFamily="34" charset="0"/>
                <a:ea typeface="Adobe Heiti Std R" pitchFamily="34" charset="-128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5261660" y="404661"/>
            <a:ext cx="3667473" cy="7560839"/>
            <a:chOff x="2208" y="1296"/>
            <a:chExt cx="1365" cy="2542"/>
          </a:xfrm>
        </p:grpSpPr>
        <p:sp>
          <p:nvSpPr>
            <p:cNvPr id="28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4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gray">
            <a:xfrm>
              <a:off x="2783" y="1354"/>
              <a:ext cx="18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__</a:t>
              </a:r>
              <a:endParaRPr lang="en-US" b="1" dirty="0"/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defRPr sz="2400">
                  <a:ea typeface="Adobe Heiti Std R" pitchFamily="34" charset="-128"/>
                </a:defRPr>
              </a:lvl1pPr>
            </a:lstStyle>
            <a:p>
              <a:pPr marL="342900" indent="-342900" algn="l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Many R commands give little thought to memory </a:t>
              </a:r>
              <a:r>
                <a:rPr lang="en-US" sz="1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management</a:t>
              </a:r>
            </a:p>
            <a:p>
              <a:pPr marL="342900" indent="-342900" algn="l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Easy to make mistakes and not know. </a:t>
              </a:r>
            </a:p>
            <a:p>
              <a:pPr marL="342900" indent="-342900" algn="l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The quality of some packages is less than </a:t>
              </a:r>
              <a:r>
                <a:rPr lang="en-US" sz="1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perfect</a:t>
              </a:r>
            </a:p>
            <a:p>
              <a:pPr marL="342900" indent="-342900" algn="l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Capabilities such as security were not built into the R language,</a:t>
              </a:r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55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924944"/>
            <a:ext cx="7200800" cy="2160240"/>
          </a:xfrm>
        </p:spPr>
        <p:txBody>
          <a:bodyPr>
            <a:noAutofit/>
          </a:bodyPr>
          <a:lstStyle/>
          <a:p>
            <a:r>
              <a:rPr lang="en-US" sz="2800" dirty="0"/>
              <a:t>Many users think of R as a statistics system. We prefer to think of it of an environment within which statistical techniques are implemented. R can be extended (easily) via packages.</a:t>
            </a:r>
            <a:endParaRPr lang="id-ID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15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7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Installing R program (1/2)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008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instalasi</a:t>
            </a:r>
            <a:r>
              <a:rPr lang="en-US" sz="2400" dirty="0" smtClean="0"/>
              <a:t> program 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Download program R </a:t>
            </a:r>
            <a:r>
              <a:rPr lang="en-US" sz="2400" dirty="0" err="1" smtClean="0"/>
              <a:t>dari</a:t>
            </a:r>
            <a:r>
              <a:rPr lang="en-US" sz="2400" dirty="0" smtClean="0"/>
              <a:t> Website: </a:t>
            </a:r>
            <a:r>
              <a:rPr lang="id-ID" sz="2400" dirty="0" smtClean="0">
                <a:hlinkClick r:id="rId4"/>
              </a:rPr>
              <a:t>http</a:t>
            </a:r>
            <a:r>
              <a:rPr lang="id-ID" sz="2400" dirty="0">
                <a:hlinkClick r:id="rId4"/>
              </a:rPr>
              <a:t>://</a:t>
            </a:r>
            <a:r>
              <a:rPr lang="id-ID" sz="2400" dirty="0" smtClean="0">
                <a:hlinkClick r:id="rId4"/>
              </a:rPr>
              <a:t>cran.r-project.org/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9008153" cy="422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Installing R program (2/2)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08012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Download interface R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websitenya</a:t>
            </a:r>
            <a:r>
              <a:rPr lang="en-US" sz="2400" dirty="0" smtClean="0"/>
              <a:t>: </a:t>
            </a:r>
            <a:r>
              <a:rPr lang="id-ID" sz="2400" dirty="0">
                <a:hlinkClick r:id="rId4"/>
              </a:rPr>
              <a:t>http://www.rstudio.org/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09" y="2204864"/>
            <a:ext cx="9154209" cy="408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8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22" y="991579"/>
            <a:ext cx="745253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Starting up R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8631" y="468881"/>
            <a:ext cx="188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Rstudio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screen</a:t>
            </a:r>
            <a:endParaRPr lang="id-ID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6622" y="5391834"/>
            <a:ext cx="2067595" cy="64633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</a:t>
            </a:r>
            <a:r>
              <a:rPr lang="en-US" sz="1200" b="1" dirty="0">
                <a:solidFill>
                  <a:srgbClr val="FF0000"/>
                </a:solidFill>
              </a:rPr>
              <a:t>console </a:t>
            </a:r>
            <a:r>
              <a:rPr lang="en-US" sz="1200" dirty="0">
                <a:solidFill>
                  <a:srgbClr val="FF0000"/>
                </a:solidFill>
              </a:rPr>
              <a:t>is where you can type commands and see output </a:t>
            </a:r>
            <a:endParaRPr lang="id-ID" sz="1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4088" y="468581"/>
            <a:ext cx="3505240" cy="646331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</a:t>
            </a:r>
            <a:r>
              <a:rPr lang="en-US" sz="1200" b="1" dirty="0">
                <a:solidFill>
                  <a:srgbClr val="FF0000"/>
                </a:solidFill>
              </a:rPr>
              <a:t>workspace</a:t>
            </a:r>
            <a:r>
              <a:rPr lang="en-US" sz="1200" dirty="0">
                <a:solidFill>
                  <a:srgbClr val="FF0000"/>
                </a:solidFill>
              </a:rPr>
              <a:t> tab shows all the active objects (see next slide).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The </a:t>
            </a:r>
            <a:r>
              <a:rPr lang="en-US" sz="1200" b="1" dirty="0">
                <a:solidFill>
                  <a:srgbClr val="FF0000"/>
                </a:solidFill>
              </a:rPr>
              <a:t>history</a:t>
            </a:r>
            <a:r>
              <a:rPr lang="en-US" sz="1200" dirty="0">
                <a:solidFill>
                  <a:srgbClr val="FF0000"/>
                </a:solidFill>
              </a:rPr>
              <a:t> tab shows a list of commands used so far.</a:t>
            </a:r>
            <a:endParaRPr lang="id-ID" sz="1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928" y="5157192"/>
            <a:ext cx="5110878" cy="1200329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</a:t>
            </a:r>
            <a:r>
              <a:rPr lang="en-US" sz="1200" b="1" dirty="0">
                <a:solidFill>
                  <a:srgbClr val="FF0000"/>
                </a:solidFill>
              </a:rPr>
              <a:t>files</a:t>
            </a:r>
            <a:r>
              <a:rPr lang="en-US" sz="1200" dirty="0">
                <a:solidFill>
                  <a:srgbClr val="FF0000"/>
                </a:solidFill>
              </a:rPr>
              <a:t> tab shows all the files and folders in your default workspace as if you were on a PC/Mac window. 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The </a:t>
            </a:r>
            <a:r>
              <a:rPr lang="en-US" sz="1200" b="1" dirty="0">
                <a:solidFill>
                  <a:srgbClr val="FF0000"/>
                </a:solidFill>
              </a:rPr>
              <a:t>plots</a:t>
            </a:r>
            <a:r>
              <a:rPr lang="en-US" sz="1200" dirty="0">
                <a:solidFill>
                  <a:srgbClr val="FF0000"/>
                </a:solidFill>
              </a:rPr>
              <a:t> tab will show all your graphs. 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The </a:t>
            </a:r>
            <a:r>
              <a:rPr lang="en-US" sz="1200" b="1" dirty="0">
                <a:solidFill>
                  <a:srgbClr val="FF0000"/>
                </a:solidFill>
              </a:rPr>
              <a:t>packages </a:t>
            </a:r>
            <a:r>
              <a:rPr lang="en-US" sz="1200" dirty="0">
                <a:solidFill>
                  <a:srgbClr val="FF0000"/>
                </a:solidFill>
              </a:rPr>
              <a:t>tab will list a series of packages or add-ons needed to run certain processes.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For </a:t>
            </a:r>
            <a:r>
              <a:rPr lang="en-US" sz="1200" dirty="0">
                <a:solidFill>
                  <a:srgbClr val="FF0000"/>
                </a:solidFill>
              </a:rPr>
              <a:t>additional info see the </a:t>
            </a:r>
            <a:r>
              <a:rPr lang="en-US" sz="1200" b="1" dirty="0">
                <a:solidFill>
                  <a:srgbClr val="FF0000"/>
                </a:solidFill>
              </a:rPr>
              <a:t>help</a:t>
            </a:r>
            <a:r>
              <a:rPr lang="en-US" sz="1200" dirty="0">
                <a:solidFill>
                  <a:srgbClr val="FF0000"/>
                </a:solidFill>
              </a:rPr>
              <a:t> tab </a:t>
            </a:r>
            <a:endParaRPr lang="id-ID" sz="1200" dirty="0">
              <a:solidFill>
                <a:srgbClr val="FF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1426622" y="1412775"/>
            <a:ext cx="4729554" cy="3539243"/>
          </a:xfrm>
          <a:prstGeom prst="borderCallout2">
            <a:avLst>
              <a:gd name="adj1" fmla="val 99870"/>
              <a:gd name="adj2" fmla="val 18069"/>
              <a:gd name="adj3" fmla="val 105704"/>
              <a:gd name="adj4" fmla="val 7448"/>
              <a:gd name="adj5" fmla="val 111944"/>
              <a:gd name="adj6" fmla="val 759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Line Callout 2 43"/>
          <p:cNvSpPr/>
          <p:nvPr/>
        </p:nvSpPr>
        <p:spPr>
          <a:xfrm>
            <a:off x="6228184" y="1412777"/>
            <a:ext cx="2641322" cy="1872208"/>
          </a:xfrm>
          <a:prstGeom prst="borderCallout2">
            <a:avLst>
              <a:gd name="adj1" fmla="val -962"/>
              <a:gd name="adj2" fmla="val 50082"/>
              <a:gd name="adj3" fmla="val -10358"/>
              <a:gd name="adj4" fmla="val 43184"/>
              <a:gd name="adj5" fmla="val -16197"/>
              <a:gd name="adj6" fmla="val 3439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Line Callout 2 45"/>
          <p:cNvSpPr/>
          <p:nvPr/>
        </p:nvSpPr>
        <p:spPr>
          <a:xfrm>
            <a:off x="6236588" y="3284985"/>
            <a:ext cx="2632740" cy="1667034"/>
          </a:xfrm>
          <a:prstGeom prst="borderCallout2">
            <a:avLst>
              <a:gd name="adj1" fmla="val 99870"/>
              <a:gd name="adj2" fmla="val 18069"/>
              <a:gd name="adj3" fmla="val 105704"/>
              <a:gd name="adj4" fmla="val 7448"/>
              <a:gd name="adj5" fmla="val 111944"/>
              <a:gd name="adj6" fmla="val 759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14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Latihan</a:t>
            </a:r>
            <a:r>
              <a:rPr lang="en-US" dirty="0" smtClean="0"/>
              <a:t> R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9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Terimakasih</a:t>
            </a:r>
            <a:endParaRPr lang="en-US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Agenda</a:t>
            </a:r>
            <a:endParaRPr lang="en-US" sz="28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088136"/>
              </p:ext>
            </p:extLst>
          </p:nvPr>
        </p:nvGraphicFramePr>
        <p:xfrm>
          <a:off x="611560" y="1196752"/>
          <a:ext cx="7857744" cy="41072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224"/>
                <a:gridCol w="5841520"/>
              </a:tblGrid>
              <a:tr h="41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Hari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966" marR="689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Acara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966" marR="68966"/>
                </a:tc>
              </a:tr>
              <a:tr h="41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(11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Agustus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2016)</a:t>
                      </a:r>
                      <a:endParaRPr lang="id-ID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966" marR="6896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Dasar-dasar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Pemrograman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dan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penggunaan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perintah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Syntax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sederhana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Manipulasi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Grafik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id-ID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966" marR="68966"/>
                </a:tc>
              </a:tr>
              <a:tr h="385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(12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Agustus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2016)</a:t>
                      </a:r>
                    </a:p>
                  </a:txBody>
                  <a:tcPr marL="68966" marR="68966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tx1"/>
                          </a:solidFill>
                        </a:rPr>
                        <a:t>Exploratory Factor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tx1"/>
                          </a:solidFill>
                        </a:rPr>
                        <a:t>Confirmatory Factor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tx1"/>
                          </a:solidFill>
                        </a:rPr>
                        <a:t>SEM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tx1"/>
                          </a:solidFill>
                        </a:rPr>
                        <a:t>Classical Test Theory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i="1" kern="1200" dirty="0" err="1" smtClean="0">
                          <a:solidFill>
                            <a:schemeClr val="tx1"/>
                          </a:solidFill>
                        </a:rPr>
                        <a:t>Rasch</a:t>
                      </a:r>
                      <a:r>
                        <a:rPr kumimoji="0" lang="en-US" sz="1600" i="1" kern="120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kumimoji="0" lang="en-US" sz="1600" i="1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d-ID" sz="16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966" marR="68966"/>
                </a:tc>
              </a:tr>
              <a:tr h="3460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Agustus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2016)</a:t>
                      </a:r>
                    </a:p>
                  </a:txBody>
                  <a:tcPr marL="68966" marR="6896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Item</a:t>
                      </a:r>
                      <a:r>
                        <a:rPr lang="en-US" sz="1600" i="1" baseline="0" dirty="0" smtClean="0">
                          <a:solidFill>
                            <a:schemeClr val="tx1"/>
                          </a:solidFill>
                        </a:rPr>
                        <a:t> Response Theory (IRT)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baseline="0" dirty="0" err="1" smtClean="0">
                          <a:solidFill>
                            <a:schemeClr val="tx1"/>
                          </a:solidFill>
                        </a:rPr>
                        <a:t>Polytomous</a:t>
                      </a:r>
                      <a:endParaRPr lang="en-US" sz="16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baseline="0" dirty="0" smtClean="0">
                          <a:solidFill>
                            <a:schemeClr val="tx1"/>
                          </a:solidFill>
                        </a:rPr>
                        <a:t>Computerized Adaptive Testing</a:t>
                      </a:r>
                      <a:endParaRPr lang="id-ID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8966" marR="68966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 descr="D:\Personal\trip\20151031_16100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-27384"/>
            <a:ext cx="1209734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88640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ASWIN JANUARSJAF</a:t>
            </a:r>
            <a:endParaRPr lang="id-ID" sz="4400" dirty="0">
              <a:latin typeface="Segoe UI Semibold" panose="020B0702040204020203" pitchFamily="34" charset="0"/>
              <a:ea typeface="Adobe Fan Heiti Std B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970940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PENDIDIKAN</a:t>
            </a:r>
          </a:p>
          <a:p>
            <a:pPr lvl="1"/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1986: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Universitas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Padjadjaran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,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Fakultas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Psikologi</a:t>
            </a:r>
            <a:endParaRPr lang="en-US" sz="1600" dirty="0" smtClean="0">
              <a:latin typeface="Segoe UI Semibold" panose="020B0702040204020203" pitchFamily="34" charset="0"/>
              <a:ea typeface="Adobe Fan Heiti Std B" pitchFamily="34" charset="-128"/>
              <a:cs typeface="Segoe UI Semibold" panose="020B0702040204020203" pitchFamily="34" charset="0"/>
            </a:endParaRPr>
          </a:p>
          <a:p>
            <a:pPr lvl="1"/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1991:  LPKIA, Application Programmer</a:t>
            </a:r>
          </a:p>
          <a:p>
            <a:pPr lvl="1"/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1993: PPM Institute of Management,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Wijawiyata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Manajemen</a:t>
            </a:r>
            <a:endParaRPr lang="en-US" sz="1600" dirty="0" smtClean="0">
              <a:latin typeface="Segoe UI Semibold" panose="020B0702040204020203" pitchFamily="34" charset="0"/>
              <a:ea typeface="Adobe Fan Heiti Std B" pitchFamily="34" charset="-128"/>
              <a:cs typeface="Segoe UI Semibold" panose="020B0702040204020203" pitchFamily="34" charset="0"/>
            </a:endParaRPr>
          </a:p>
          <a:p>
            <a:pPr lvl="1"/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2007: </a:t>
            </a:r>
            <a:r>
              <a:rPr lang="en-US" sz="1600" dirty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PPM Institute of Management, 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Magister Management</a:t>
            </a:r>
            <a:endParaRPr lang="id-ID" sz="1600" dirty="0">
              <a:latin typeface="Segoe UI Semibold" panose="020B0702040204020203" pitchFamily="34" charset="0"/>
              <a:ea typeface="Adobe Fan Heiti Std B" pitchFamily="34" charset="-128"/>
              <a:cs typeface="Segoe UI Semibold" panose="020B0702040204020203" pitchFamily="34" charset="0"/>
            </a:endParaRPr>
          </a:p>
          <a:p>
            <a:endParaRPr lang="id-ID" sz="1600" dirty="0">
              <a:latin typeface="Segoe UI Semibold" panose="020B0702040204020203" pitchFamily="34" charset="0"/>
              <a:ea typeface="Adobe Fan Heiti Std B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355359"/>
            <a:ext cx="77048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KEGIATAN SAAT INI</a:t>
            </a:r>
          </a:p>
          <a:p>
            <a:pPr lvl="1"/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Universitas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YARSI,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Fakultas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Psikologi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,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Staf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Pengajar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Statistik</a:t>
            </a:r>
            <a:endParaRPr lang="en-US" sz="1600" dirty="0" smtClean="0">
              <a:latin typeface="Segoe UI Semibold" panose="020B0702040204020203" pitchFamily="34" charset="0"/>
              <a:ea typeface="Adobe Fan Heiti Std B" pitchFamily="34" charset="-128"/>
              <a:cs typeface="Segoe UI Semibold" panose="020B0702040204020203" pitchFamily="34" charset="0"/>
            </a:endParaRPr>
          </a:p>
          <a:p>
            <a:pPr lvl="1"/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PPM Institute of Management, HR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Trainner</a:t>
            </a:r>
            <a:r>
              <a:rPr lang="en-US" sz="16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&amp; </a:t>
            </a:r>
            <a:r>
              <a:rPr lang="en-US" sz="16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Fasilitator</a:t>
            </a:r>
            <a:endParaRPr lang="id-ID" sz="1600" dirty="0">
              <a:latin typeface="Segoe UI Semibold" panose="020B0702040204020203" pitchFamily="34" charset="0"/>
              <a:ea typeface="Adobe Fan Heiti Std B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3375533"/>
            <a:ext cx="77048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APLIKASI SOFTWARE YANG DIBUAT: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Pauli Software (1990)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EPPS Software (2003)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IST </a:t>
            </a:r>
            <a:r>
              <a:rPr lang="en-US" sz="1200" dirty="0" err="1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Intrepretation</a:t>
            </a: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(2004)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DISC </a:t>
            </a:r>
            <a:r>
              <a:rPr lang="en-US" sz="1200" dirty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Software (2005)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Learning Style (2006)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Multirater</a:t>
            </a:r>
            <a:r>
              <a:rPr lang="en-US" sz="1200" dirty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 Software (2007</a:t>
            </a: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Performance Software (2013)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Fluid Intelligence Software (2014)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Automatic Report System (2014)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Organization Health Inventory </a:t>
            </a:r>
            <a:r>
              <a:rPr lang="en-US" sz="120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(2015)</a:t>
            </a:r>
            <a:endParaRPr lang="en-US" sz="1200" dirty="0" smtClean="0">
              <a:latin typeface="Segoe UI Semibold" panose="020B0702040204020203" pitchFamily="34" charset="0"/>
              <a:ea typeface="Adobe Fan Heiti Std B" pitchFamily="34" charset="-128"/>
              <a:cs typeface="Segoe UI Semibold" panose="020B07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 Semibold" panose="020B0702040204020203" pitchFamily="34" charset="0"/>
                <a:ea typeface="Adobe Fan Heiti Std B" pitchFamily="34" charset="-128"/>
                <a:cs typeface="Segoe UI Semibold" panose="020B0702040204020203" pitchFamily="34" charset="0"/>
              </a:rPr>
              <a:t>Leadership Software (2016)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d-ID" sz="1200" dirty="0">
              <a:latin typeface="Segoe UI Semibold" panose="020B0702040204020203" pitchFamily="34" charset="0"/>
              <a:ea typeface="Adobe Fan Heiti Std B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7448" y="311750"/>
            <a:ext cx="269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+62 8158143441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aswin.januarsjaf@gmail.com</a:t>
            </a:r>
            <a:endParaRPr lang="id-ID" sz="140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Software Statistic </a:t>
            </a:r>
            <a:r>
              <a:rPr lang="en-US" dirty="0" err="1" smtClean="0"/>
              <a:t>berbayar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8052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32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Software Statistic </a:t>
            </a:r>
            <a:r>
              <a:rPr lang="en-US" sz="4000" dirty="0" smtClean="0"/>
              <a:t>GRATIS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8052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76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4116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       ?  </a:t>
            </a:r>
            <a:endParaRPr lang="id-ID" dirty="0">
              <a:solidFill>
                <a:schemeClr val="accent5">
                  <a:lumMod val="40000"/>
                  <a:lumOff val="6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5" y="404664"/>
            <a:ext cx="1031795" cy="7827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67133" y="1412776"/>
            <a:ext cx="5616624" cy="1077218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id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The R statistical programming language </a:t>
            </a:r>
            <a:endParaRPr lang="id-ID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7133" y="2708920"/>
            <a:ext cx="5397355" cy="2369880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id-ID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There are user-contributed </a:t>
            </a:r>
            <a:r>
              <a:rPr lang="en-US" altLang="id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packages available on Comprehensive R Archive Network </a:t>
            </a:r>
            <a:r>
              <a:rPr lang="en-US" altLang="id-ID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(CRAN) </a:t>
            </a:r>
            <a:r>
              <a:rPr lang="en-US" alt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(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more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than 7,801 additional packages (as of January 2016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))</a:t>
            </a:r>
            <a:endParaRPr lang="id-ID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550" y="5144520"/>
            <a:ext cx="8653938" cy="1077218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id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R programming language is a lot like magic... except instead of spells you have functions.</a:t>
            </a:r>
          </a:p>
        </p:txBody>
      </p:sp>
    </p:spTree>
    <p:extLst>
      <p:ext uri="{BB962C8B-B14F-4D97-AF65-F5344CB8AC3E}">
        <p14:creationId xmlns:p14="http://schemas.microsoft.com/office/powerpoint/2010/main" val="42089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 was developed at Bell Laboratories by John Chambers and colleagues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 can be considered as a different implementation of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 provides a wide variety of statistical (linear and nonlinear modelling, classical statistical tests, time-series analysis, classification, clustering, …) and graphical.</a:t>
            </a:r>
            <a:endParaRPr lang="id-ID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about R</a:t>
            </a:r>
            <a:endParaRPr lang="id-ID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gray">
          <a:xfrm rot="5400000">
            <a:off x="-2926430" y="846311"/>
            <a:ext cx="6120680" cy="5525421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ltGray">
          <a:xfrm rot="5400000">
            <a:off x="-2583022" y="1253495"/>
            <a:ext cx="5206196" cy="4697894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22" name="Group 57"/>
          <p:cNvGrpSpPr>
            <a:grpSpLocks/>
          </p:cNvGrpSpPr>
          <p:nvPr/>
        </p:nvGrpSpPr>
        <p:grpSpPr bwMode="auto">
          <a:xfrm>
            <a:off x="1873101" y="1278952"/>
            <a:ext cx="6479650" cy="732464"/>
            <a:chOff x="1698" y="1437"/>
            <a:chExt cx="3273" cy="334"/>
          </a:xfrm>
        </p:grpSpPr>
        <p:sp>
          <p:nvSpPr>
            <p:cNvPr id="63" name="AutoShape 21"/>
            <p:cNvSpPr>
              <a:spLocks noChangeArrowheads="1"/>
            </p:cNvSpPr>
            <p:nvPr/>
          </p:nvSpPr>
          <p:spPr bwMode="gray">
            <a:xfrm>
              <a:off x="1931" y="1437"/>
              <a:ext cx="3040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3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280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64" name="Group 22"/>
            <p:cNvGrpSpPr>
              <a:grpSpLocks/>
            </p:cNvGrpSpPr>
            <p:nvPr/>
          </p:nvGrpSpPr>
          <p:grpSpPr bwMode="auto">
            <a:xfrm>
              <a:off x="1698" y="1447"/>
              <a:ext cx="316" cy="316"/>
              <a:chOff x="1583" y="1494"/>
              <a:chExt cx="526" cy="526"/>
            </a:xfrm>
          </p:grpSpPr>
          <p:sp>
            <p:nvSpPr>
              <p:cNvPr id="67" name="Oval 2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8" name="Oval 2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9" name="Oval 2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" name="Oval 2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1" name="Oval 2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65" name="Text Box 43"/>
            <p:cNvSpPr txBox="1">
              <a:spLocks noChangeArrowheads="1"/>
            </p:cNvSpPr>
            <p:nvPr/>
          </p:nvSpPr>
          <p:spPr bwMode="auto">
            <a:xfrm>
              <a:off x="1748" y="14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2064" y="1491"/>
              <a:ext cx="1263" cy="23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id-ID" sz="2800" b="1" dirty="0" smtClean="0"/>
                <a:t>OPEN SOURCE</a:t>
              </a:r>
              <a:endParaRPr lang="en-US" altLang="id-ID" sz="2800" b="1" dirty="0"/>
            </a:p>
          </p:txBody>
        </p:sp>
      </p:grpSp>
      <p:grpSp>
        <p:nvGrpSpPr>
          <p:cNvPr id="23" name="Group 56"/>
          <p:cNvGrpSpPr>
            <a:grpSpLocks/>
          </p:cNvGrpSpPr>
          <p:nvPr/>
        </p:nvGrpSpPr>
        <p:grpSpPr bwMode="auto">
          <a:xfrm>
            <a:off x="2375952" y="2285542"/>
            <a:ext cx="6515285" cy="730271"/>
            <a:chOff x="1952" y="1896"/>
            <a:chExt cx="3291" cy="333"/>
          </a:xfrm>
        </p:grpSpPr>
        <p:sp>
          <p:nvSpPr>
            <p:cNvPr id="54" name="AutoShape 14"/>
            <p:cNvSpPr>
              <a:spLocks noChangeArrowheads="1"/>
            </p:cNvSpPr>
            <p:nvPr/>
          </p:nvSpPr>
          <p:spPr bwMode="gray">
            <a:xfrm>
              <a:off x="2185" y="1896"/>
              <a:ext cx="3041" cy="33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5" name="Group 15"/>
            <p:cNvGrpSpPr>
              <a:grpSpLocks/>
            </p:cNvGrpSpPr>
            <p:nvPr/>
          </p:nvGrpSpPr>
          <p:grpSpPr bwMode="auto">
            <a:xfrm>
              <a:off x="1952" y="1906"/>
              <a:ext cx="316" cy="316"/>
              <a:chOff x="1583" y="1494"/>
              <a:chExt cx="526" cy="526"/>
            </a:xfrm>
          </p:grpSpPr>
          <p:sp>
            <p:nvSpPr>
              <p:cNvPr id="58" name="Oval 1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9" name="Oval 1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0" name="Oval 1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1" name="Oval 1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2" name="Oval 2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56" name="Text Box 44"/>
            <p:cNvSpPr txBox="1">
              <a:spLocks noChangeArrowheads="1"/>
            </p:cNvSpPr>
            <p:nvPr/>
          </p:nvSpPr>
          <p:spPr bwMode="auto">
            <a:xfrm>
              <a:off x="2010" y="195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7" name="Text Box 49"/>
            <p:cNvSpPr txBox="1">
              <a:spLocks noChangeArrowheads="1"/>
            </p:cNvSpPr>
            <p:nvPr/>
          </p:nvSpPr>
          <p:spPr bwMode="auto">
            <a:xfrm>
              <a:off x="2304" y="1950"/>
              <a:ext cx="2939" cy="23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id-ID" sz="28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CROSS PLATFORM COMPATIBLE</a:t>
              </a:r>
              <a:endParaRPr lang="en-US" altLang="id-ID" sz="28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4" name="Group 55"/>
          <p:cNvGrpSpPr>
            <a:grpSpLocks/>
          </p:cNvGrpSpPr>
          <p:nvPr/>
        </p:nvGrpSpPr>
        <p:grpSpPr bwMode="auto">
          <a:xfrm>
            <a:off x="2482858" y="3289939"/>
            <a:ext cx="6481629" cy="730271"/>
            <a:chOff x="2006" y="2354"/>
            <a:chExt cx="3274" cy="333"/>
          </a:xfrm>
        </p:grpSpPr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2240" y="2354"/>
              <a:ext cx="3040" cy="33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46" name="Group 7"/>
            <p:cNvGrpSpPr>
              <a:grpSpLocks/>
            </p:cNvGrpSpPr>
            <p:nvPr/>
          </p:nvGrpSpPr>
          <p:grpSpPr bwMode="auto">
            <a:xfrm>
              <a:off x="2006" y="2364"/>
              <a:ext cx="316" cy="316"/>
              <a:chOff x="1583" y="1494"/>
              <a:chExt cx="526" cy="526"/>
            </a:xfrm>
          </p:grpSpPr>
          <p:sp>
            <p:nvSpPr>
              <p:cNvPr id="49" name="Oval 8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0" name="Oval 9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1" name="Oval 10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2" name="Oval 11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3" name="Oval 12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2064" y="240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2352" y="2416"/>
              <a:ext cx="1810" cy="23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id-ID" sz="28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VAST COMMUNITY</a:t>
              </a:r>
              <a:endParaRPr lang="en-US" altLang="id-ID" sz="28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5" name="Group 54"/>
          <p:cNvGrpSpPr>
            <a:grpSpLocks/>
          </p:cNvGrpSpPr>
          <p:nvPr/>
        </p:nvGrpSpPr>
        <p:grpSpPr bwMode="auto">
          <a:xfrm>
            <a:off x="2375952" y="4294335"/>
            <a:ext cx="6481629" cy="732464"/>
            <a:chOff x="1952" y="2812"/>
            <a:chExt cx="3274" cy="334"/>
          </a:xfrm>
        </p:grpSpPr>
        <p:sp>
          <p:nvSpPr>
            <p:cNvPr id="36" name="AutoShape 28"/>
            <p:cNvSpPr>
              <a:spLocks noChangeArrowheads="1"/>
            </p:cNvSpPr>
            <p:nvPr/>
          </p:nvSpPr>
          <p:spPr bwMode="gray">
            <a:xfrm>
              <a:off x="2185" y="2812"/>
              <a:ext cx="3041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952" y="2822"/>
              <a:ext cx="316" cy="316"/>
              <a:chOff x="1583" y="1494"/>
              <a:chExt cx="526" cy="526"/>
            </a:xfrm>
          </p:grpSpPr>
          <p:sp>
            <p:nvSpPr>
              <p:cNvPr id="40" name="Oval 3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1" name="Oval 3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2" name="Oval 3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3" name="Oval 3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4" name="Oval 3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2010" y="286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9" name="Text Box 51"/>
            <p:cNvSpPr txBox="1">
              <a:spLocks noChangeArrowheads="1"/>
            </p:cNvSpPr>
            <p:nvPr/>
          </p:nvSpPr>
          <p:spPr bwMode="auto">
            <a:xfrm>
              <a:off x="2304" y="2862"/>
              <a:ext cx="2757" cy="23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id-ID" sz="28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EXTREMELY COMPREHENSIVE</a:t>
              </a:r>
              <a:endParaRPr lang="en-US" altLang="id-ID" sz="28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6" name="Group 53"/>
          <p:cNvGrpSpPr>
            <a:grpSpLocks/>
          </p:cNvGrpSpPr>
          <p:nvPr/>
        </p:nvGrpSpPr>
        <p:grpSpPr bwMode="auto">
          <a:xfrm>
            <a:off x="1815689" y="5298732"/>
            <a:ext cx="6481629" cy="732464"/>
            <a:chOff x="1669" y="3270"/>
            <a:chExt cx="3274" cy="334"/>
          </a:xfrm>
        </p:grpSpPr>
        <p:sp>
          <p:nvSpPr>
            <p:cNvPr id="27" name="AutoShape 35"/>
            <p:cNvSpPr>
              <a:spLocks noChangeArrowheads="1"/>
            </p:cNvSpPr>
            <p:nvPr/>
          </p:nvSpPr>
          <p:spPr bwMode="gray">
            <a:xfrm>
              <a:off x="1902" y="3270"/>
              <a:ext cx="3041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28" name="Group 36"/>
            <p:cNvGrpSpPr>
              <a:grpSpLocks/>
            </p:cNvGrpSpPr>
            <p:nvPr/>
          </p:nvGrpSpPr>
          <p:grpSpPr bwMode="auto">
            <a:xfrm>
              <a:off x="1669" y="3281"/>
              <a:ext cx="316" cy="316"/>
              <a:chOff x="1583" y="1494"/>
              <a:chExt cx="526" cy="526"/>
            </a:xfrm>
          </p:grpSpPr>
          <p:sp>
            <p:nvSpPr>
              <p:cNvPr id="31" name="Oval 37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2" name="Oval 38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3" name="Oval 39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4" name="Oval 40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5" name="Oval 41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1722" y="332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2016" y="3328"/>
              <a:ext cx="2158" cy="23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id-ID" sz="28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OUTSTANDING GRAPH</a:t>
              </a:r>
              <a:endParaRPr lang="en-US" altLang="id-ID" sz="28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3524"/>
            <a:ext cx="2063589" cy="1565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419" y="1895670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WHY We Should learn</a:t>
            </a:r>
            <a:endParaRPr lang="id-ID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150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1027</Words>
  <Application>Microsoft Office PowerPoint</Application>
  <PresentationFormat>On-screen Show (4:3)</PresentationFormat>
  <Paragraphs>116</Paragraphs>
  <Slides>18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Introducing PowerPoint 2010</vt:lpstr>
      <vt:lpstr>Applied Psychometric Analysis with R Yogyakarta  11-13 Agustus 2016</vt:lpstr>
      <vt:lpstr>Agenda</vt:lpstr>
      <vt:lpstr>PowerPoint Presentation</vt:lpstr>
      <vt:lpstr>Berbagai Jenis Software Statistic berbayar</vt:lpstr>
      <vt:lpstr>Berbagai Jenis Software Statistic GRATIS</vt:lpstr>
      <vt:lpstr>What is R?</vt:lpstr>
      <vt:lpstr>What is        ?  </vt:lpstr>
      <vt:lpstr>More about R</vt:lpstr>
      <vt:lpstr>PowerPoint Presentation</vt:lpstr>
      <vt:lpstr>PowerPoint Presentation</vt:lpstr>
      <vt:lpstr>Many users think of R as a statistics system. We prefer to think of it of an environment within which statistical techniques are implemented. R can be extended (easily) via packages.</vt:lpstr>
      <vt:lpstr>PowerPoint Presentation</vt:lpstr>
      <vt:lpstr>Installing R program (1/2)</vt:lpstr>
      <vt:lpstr>Installing R program (2/2)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2012-09-19T22:26:09Z</dcterms:created>
  <dcterms:modified xsi:type="dcterms:W3CDTF">2016-08-09T13:33:43Z</dcterms:modified>
</cp:coreProperties>
</file>