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62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CD481F-DDAA-44D7-AA80-D526D557218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28638CBC-44C2-4285-B58A-FE768A942FED}">
      <dgm:prSet/>
      <dgm:spPr/>
      <dgm:t>
        <a:bodyPr/>
        <a:lstStyle/>
        <a:p>
          <a:r>
            <a:rPr lang="en-GB" dirty="0"/>
            <a:t>Sub-setting data to Lahore city.</a:t>
          </a:r>
          <a:endParaRPr lang="en-US" dirty="0"/>
        </a:p>
      </dgm:t>
    </dgm:pt>
    <dgm:pt modelId="{C89BA547-81B1-4BBC-958C-D9E853934FA3}" type="parTrans" cxnId="{924F84F0-538B-4248-AA0E-B9484D34A646}">
      <dgm:prSet/>
      <dgm:spPr/>
      <dgm:t>
        <a:bodyPr/>
        <a:lstStyle/>
        <a:p>
          <a:endParaRPr lang="en-US"/>
        </a:p>
      </dgm:t>
    </dgm:pt>
    <dgm:pt modelId="{33799EDD-3DF3-4CCF-B544-2C8DE0C9F402}" type="sibTrans" cxnId="{924F84F0-538B-4248-AA0E-B9484D34A646}">
      <dgm:prSet/>
      <dgm:spPr/>
      <dgm:t>
        <a:bodyPr/>
        <a:lstStyle/>
        <a:p>
          <a:endParaRPr lang="en-US"/>
        </a:p>
      </dgm:t>
    </dgm:pt>
    <dgm:pt modelId="{B0D95C11-CEFB-45A6-986D-1BF021EF4560}">
      <dgm:prSet/>
      <dgm:spPr/>
      <dgm:t>
        <a:bodyPr/>
        <a:lstStyle/>
        <a:p>
          <a:r>
            <a:rPr lang="en-GB"/>
            <a:t>Dropping all rows with property_type other than House.</a:t>
          </a:r>
          <a:endParaRPr lang="en-US"/>
        </a:p>
      </dgm:t>
    </dgm:pt>
    <dgm:pt modelId="{6C84F816-9E98-4F5A-91F3-0EFE923D957E}" type="parTrans" cxnId="{C4DB24E8-4BDC-4699-A9CB-24A929401263}">
      <dgm:prSet/>
      <dgm:spPr/>
      <dgm:t>
        <a:bodyPr/>
        <a:lstStyle/>
        <a:p>
          <a:endParaRPr lang="en-US"/>
        </a:p>
      </dgm:t>
    </dgm:pt>
    <dgm:pt modelId="{3D919536-5726-4A80-AC9A-23DC93072808}" type="sibTrans" cxnId="{C4DB24E8-4BDC-4699-A9CB-24A929401263}">
      <dgm:prSet/>
      <dgm:spPr/>
      <dgm:t>
        <a:bodyPr/>
        <a:lstStyle/>
        <a:p>
          <a:endParaRPr lang="en-US"/>
        </a:p>
      </dgm:t>
    </dgm:pt>
    <dgm:pt modelId="{AD7225B2-FF1B-44BD-B68B-310491240158}">
      <dgm:prSet/>
      <dgm:spPr/>
      <dgm:t>
        <a:bodyPr/>
        <a:lstStyle/>
        <a:p>
          <a:r>
            <a:rPr lang="en-GB"/>
            <a:t>Dropping extra columns (giving less consideration)</a:t>
          </a:r>
          <a:endParaRPr lang="en-US"/>
        </a:p>
      </dgm:t>
    </dgm:pt>
    <dgm:pt modelId="{34162AA3-C2DB-45F0-B630-D9BE779F37E7}" type="parTrans" cxnId="{8DDD765B-9873-4315-97EB-290DA4632778}">
      <dgm:prSet/>
      <dgm:spPr/>
      <dgm:t>
        <a:bodyPr/>
        <a:lstStyle/>
        <a:p>
          <a:endParaRPr lang="en-US"/>
        </a:p>
      </dgm:t>
    </dgm:pt>
    <dgm:pt modelId="{B4599487-3C73-4F30-98D2-DA4EFCF22979}" type="sibTrans" cxnId="{8DDD765B-9873-4315-97EB-290DA4632778}">
      <dgm:prSet/>
      <dgm:spPr/>
      <dgm:t>
        <a:bodyPr/>
        <a:lstStyle/>
        <a:p>
          <a:endParaRPr lang="en-US"/>
        </a:p>
      </dgm:t>
    </dgm:pt>
    <dgm:pt modelId="{FD1FD417-D1F1-49D1-B3B3-E6C3756FC741}">
      <dgm:prSet/>
      <dgm:spPr/>
      <dgm:t>
        <a:bodyPr/>
        <a:lstStyle/>
        <a:p>
          <a:r>
            <a:rPr lang="en-GB" dirty="0"/>
            <a:t>Data Cleaning (Baths &amp; Bedroom Case I &amp; II)</a:t>
          </a:r>
          <a:endParaRPr lang="en-US" dirty="0"/>
        </a:p>
      </dgm:t>
    </dgm:pt>
    <dgm:pt modelId="{517569AC-A016-4E78-BB18-29EF6823EB4C}" type="parTrans" cxnId="{BF28CD7E-1915-471C-BCBE-D5D653720EEA}">
      <dgm:prSet/>
      <dgm:spPr/>
      <dgm:t>
        <a:bodyPr/>
        <a:lstStyle/>
        <a:p>
          <a:endParaRPr lang="en-US"/>
        </a:p>
      </dgm:t>
    </dgm:pt>
    <dgm:pt modelId="{5C2FF36E-2DBD-40BC-97AB-19E19A8F8CEE}" type="sibTrans" cxnId="{BF28CD7E-1915-471C-BCBE-D5D653720EEA}">
      <dgm:prSet/>
      <dgm:spPr/>
      <dgm:t>
        <a:bodyPr/>
        <a:lstStyle/>
        <a:p>
          <a:endParaRPr lang="en-US"/>
        </a:p>
      </dgm:t>
    </dgm:pt>
    <dgm:pt modelId="{14FD0DC6-2534-4698-83B5-E7B958498BB2}">
      <dgm:prSet/>
      <dgm:spPr/>
      <dgm:t>
        <a:bodyPr/>
        <a:lstStyle/>
        <a:p>
          <a:r>
            <a:rPr lang="en-GB"/>
            <a:t>Converting Area from Marla &amp; Canal to Square foot</a:t>
          </a:r>
          <a:endParaRPr lang="en-US"/>
        </a:p>
      </dgm:t>
    </dgm:pt>
    <dgm:pt modelId="{3A34DAA2-A9F5-4F27-8A93-F60EB44DEB2E}" type="parTrans" cxnId="{A42EE447-76A1-494B-9462-9325C90BCCC1}">
      <dgm:prSet/>
      <dgm:spPr/>
      <dgm:t>
        <a:bodyPr/>
        <a:lstStyle/>
        <a:p>
          <a:endParaRPr lang="en-US"/>
        </a:p>
      </dgm:t>
    </dgm:pt>
    <dgm:pt modelId="{2EF9935E-9DF3-434D-B3D1-9D4BA6A72B78}" type="sibTrans" cxnId="{A42EE447-76A1-494B-9462-9325C90BCCC1}">
      <dgm:prSet/>
      <dgm:spPr/>
      <dgm:t>
        <a:bodyPr/>
        <a:lstStyle/>
        <a:p>
          <a:endParaRPr lang="en-US"/>
        </a:p>
      </dgm:t>
    </dgm:pt>
    <dgm:pt modelId="{4A4D65F7-2456-4E59-8D53-4E0F6DCF8F70}">
      <dgm:prSet/>
      <dgm:spPr/>
      <dgm:t>
        <a:bodyPr/>
        <a:lstStyle/>
        <a:p>
          <a:r>
            <a:rPr lang="en-GB"/>
            <a:t>Finding Price_Per_Sqft</a:t>
          </a:r>
          <a:endParaRPr lang="en-US"/>
        </a:p>
      </dgm:t>
    </dgm:pt>
    <dgm:pt modelId="{0C4D1CE5-6A64-4FCF-8296-0DAB13817F73}" type="parTrans" cxnId="{AD980B42-FA3F-4289-94D8-86FC7BCCA68D}">
      <dgm:prSet/>
      <dgm:spPr/>
      <dgm:t>
        <a:bodyPr/>
        <a:lstStyle/>
        <a:p>
          <a:endParaRPr lang="en-US"/>
        </a:p>
      </dgm:t>
    </dgm:pt>
    <dgm:pt modelId="{88F9C89C-3C0F-4B66-BD34-74742F3E9AF9}" type="sibTrans" cxnId="{AD980B42-FA3F-4289-94D8-86FC7BCCA68D}">
      <dgm:prSet/>
      <dgm:spPr/>
      <dgm:t>
        <a:bodyPr/>
        <a:lstStyle/>
        <a:p>
          <a:endParaRPr lang="en-US"/>
        </a:p>
      </dgm:t>
    </dgm:pt>
    <dgm:pt modelId="{00287B83-334A-44EA-8B33-17FF069A8622}">
      <dgm:prSet/>
      <dgm:spPr/>
      <dgm:t>
        <a:bodyPr/>
        <a:lstStyle/>
        <a:p>
          <a:r>
            <a:rPr lang="en-GB"/>
            <a:t>Dropping Locations having less then 10 properties</a:t>
          </a:r>
          <a:endParaRPr lang="en-US"/>
        </a:p>
      </dgm:t>
    </dgm:pt>
    <dgm:pt modelId="{3D7438F2-BC5C-4472-981D-EC4CD9C4C979}" type="parTrans" cxnId="{53E6700A-D31A-4639-A282-20B6F9B97972}">
      <dgm:prSet/>
      <dgm:spPr/>
      <dgm:t>
        <a:bodyPr/>
        <a:lstStyle/>
        <a:p>
          <a:endParaRPr lang="en-US"/>
        </a:p>
      </dgm:t>
    </dgm:pt>
    <dgm:pt modelId="{186AE182-F974-41E3-B97A-15C6C057BE03}" type="sibTrans" cxnId="{53E6700A-D31A-4639-A282-20B6F9B97972}">
      <dgm:prSet/>
      <dgm:spPr/>
      <dgm:t>
        <a:bodyPr/>
        <a:lstStyle/>
        <a:p>
          <a:endParaRPr lang="en-US"/>
        </a:p>
      </dgm:t>
    </dgm:pt>
    <dgm:pt modelId="{9D9684FB-A0B1-4741-A3B3-E36CAB98D517}">
      <dgm:prSet/>
      <dgm:spPr/>
      <dgm:t>
        <a:bodyPr/>
        <a:lstStyle/>
        <a:p>
          <a:r>
            <a:rPr lang="en-GB"/>
            <a:t>Dropping rows having rooms with area less then 300 sqft</a:t>
          </a:r>
          <a:endParaRPr lang="en-US"/>
        </a:p>
      </dgm:t>
    </dgm:pt>
    <dgm:pt modelId="{1DCD537E-E14C-41E5-8E30-E668FA570180}" type="parTrans" cxnId="{0B1EDB18-08B5-48B3-9B48-C535437D664F}">
      <dgm:prSet/>
      <dgm:spPr/>
      <dgm:t>
        <a:bodyPr/>
        <a:lstStyle/>
        <a:p>
          <a:endParaRPr lang="en-US"/>
        </a:p>
      </dgm:t>
    </dgm:pt>
    <dgm:pt modelId="{8978A615-3FCD-4C23-8126-205E632FB643}" type="sibTrans" cxnId="{0B1EDB18-08B5-48B3-9B48-C535437D664F}">
      <dgm:prSet/>
      <dgm:spPr/>
      <dgm:t>
        <a:bodyPr/>
        <a:lstStyle/>
        <a:p>
          <a:endParaRPr lang="en-US"/>
        </a:p>
      </dgm:t>
    </dgm:pt>
    <dgm:pt modelId="{B06F5E27-BBD7-4DF8-9571-E8BED36CB2A9}">
      <dgm:prSet/>
      <dgm:spPr/>
      <dgm:t>
        <a:bodyPr/>
        <a:lstStyle/>
        <a:p>
          <a:r>
            <a:rPr lang="en-GB"/>
            <a:t>Dropping those rows having less rooms but more price than others.</a:t>
          </a:r>
          <a:endParaRPr lang="en-US"/>
        </a:p>
      </dgm:t>
    </dgm:pt>
    <dgm:pt modelId="{43F7770C-2BF9-4218-A942-1FB497E0BA56}" type="parTrans" cxnId="{2764D6D7-CE70-4D48-8AE2-598A89E02D12}">
      <dgm:prSet/>
      <dgm:spPr/>
      <dgm:t>
        <a:bodyPr/>
        <a:lstStyle/>
        <a:p>
          <a:endParaRPr lang="en-US"/>
        </a:p>
      </dgm:t>
    </dgm:pt>
    <dgm:pt modelId="{5C501AD4-7256-41EF-AD29-1A214FDA0E56}" type="sibTrans" cxnId="{2764D6D7-CE70-4D48-8AE2-598A89E02D12}">
      <dgm:prSet/>
      <dgm:spPr/>
      <dgm:t>
        <a:bodyPr/>
        <a:lstStyle/>
        <a:p>
          <a:endParaRPr lang="en-US"/>
        </a:p>
      </dgm:t>
    </dgm:pt>
    <dgm:pt modelId="{55E361D9-7544-478D-A8B8-6F2AE1EC3252}">
      <dgm:prSet/>
      <dgm:spPr/>
      <dgm:t>
        <a:bodyPr/>
        <a:lstStyle/>
        <a:p>
          <a:r>
            <a:rPr lang="en-GB"/>
            <a:t>Creating a new DataFrame with binary columns for each unique value in the specified Location.</a:t>
          </a:r>
          <a:endParaRPr lang="en-US"/>
        </a:p>
      </dgm:t>
    </dgm:pt>
    <dgm:pt modelId="{31293456-5B69-4902-A851-48A06FF4C0B6}" type="parTrans" cxnId="{5EA24E8B-5472-4753-A3C6-F1C45607C829}">
      <dgm:prSet/>
      <dgm:spPr/>
      <dgm:t>
        <a:bodyPr/>
        <a:lstStyle/>
        <a:p>
          <a:endParaRPr lang="en-US"/>
        </a:p>
      </dgm:t>
    </dgm:pt>
    <dgm:pt modelId="{2BDC76D8-2F03-4CE4-9F46-BFBE55FD7EF6}" type="sibTrans" cxnId="{5EA24E8B-5472-4753-A3C6-F1C45607C829}">
      <dgm:prSet/>
      <dgm:spPr/>
      <dgm:t>
        <a:bodyPr/>
        <a:lstStyle/>
        <a:p>
          <a:endParaRPr lang="en-US"/>
        </a:p>
      </dgm:t>
    </dgm:pt>
    <dgm:pt modelId="{F7DE7FA6-ACE0-4FFC-B472-48A5F6CD61DE}" type="pres">
      <dgm:prSet presAssocID="{CFCD481F-DDAA-44D7-AA80-D526D557218A}" presName="vert0" presStyleCnt="0">
        <dgm:presLayoutVars>
          <dgm:dir/>
          <dgm:animOne val="branch"/>
          <dgm:animLvl val="lvl"/>
        </dgm:presLayoutVars>
      </dgm:prSet>
      <dgm:spPr/>
    </dgm:pt>
    <dgm:pt modelId="{6DD0C5B3-313D-4C1F-BA40-35849B26EB79}" type="pres">
      <dgm:prSet presAssocID="{28638CBC-44C2-4285-B58A-FE768A942FED}" presName="thickLine" presStyleLbl="alignNode1" presStyleIdx="0" presStyleCnt="10"/>
      <dgm:spPr/>
    </dgm:pt>
    <dgm:pt modelId="{70F2C91A-9358-40C1-950D-1F68FFE795E9}" type="pres">
      <dgm:prSet presAssocID="{28638CBC-44C2-4285-B58A-FE768A942FED}" presName="horz1" presStyleCnt="0"/>
      <dgm:spPr/>
    </dgm:pt>
    <dgm:pt modelId="{E7FF66BD-0E12-457E-B0D1-F02842DDB2C1}" type="pres">
      <dgm:prSet presAssocID="{28638CBC-44C2-4285-B58A-FE768A942FED}" presName="tx1" presStyleLbl="revTx" presStyleIdx="0" presStyleCnt="10"/>
      <dgm:spPr/>
    </dgm:pt>
    <dgm:pt modelId="{7924C078-6E27-4FD4-A686-5F7620B6D2A9}" type="pres">
      <dgm:prSet presAssocID="{28638CBC-44C2-4285-B58A-FE768A942FED}" presName="vert1" presStyleCnt="0"/>
      <dgm:spPr/>
    </dgm:pt>
    <dgm:pt modelId="{4791FE4E-C781-41E9-A048-399226E9CBE4}" type="pres">
      <dgm:prSet presAssocID="{B0D95C11-CEFB-45A6-986D-1BF021EF4560}" presName="thickLine" presStyleLbl="alignNode1" presStyleIdx="1" presStyleCnt="10"/>
      <dgm:spPr/>
    </dgm:pt>
    <dgm:pt modelId="{92B62593-BEE6-46C8-87C7-285BBAD491C5}" type="pres">
      <dgm:prSet presAssocID="{B0D95C11-CEFB-45A6-986D-1BF021EF4560}" presName="horz1" presStyleCnt="0"/>
      <dgm:spPr/>
    </dgm:pt>
    <dgm:pt modelId="{C7C24D0E-4B61-4842-A06C-4CE1FC449382}" type="pres">
      <dgm:prSet presAssocID="{B0D95C11-CEFB-45A6-986D-1BF021EF4560}" presName="tx1" presStyleLbl="revTx" presStyleIdx="1" presStyleCnt="10"/>
      <dgm:spPr/>
    </dgm:pt>
    <dgm:pt modelId="{BD647094-DFED-49FA-9DD3-4126DD3126EC}" type="pres">
      <dgm:prSet presAssocID="{B0D95C11-CEFB-45A6-986D-1BF021EF4560}" presName="vert1" presStyleCnt="0"/>
      <dgm:spPr/>
    </dgm:pt>
    <dgm:pt modelId="{964CA3EC-F9CE-44C6-A460-C1C60CCBC45A}" type="pres">
      <dgm:prSet presAssocID="{AD7225B2-FF1B-44BD-B68B-310491240158}" presName="thickLine" presStyleLbl="alignNode1" presStyleIdx="2" presStyleCnt="10"/>
      <dgm:spPr/>
    </dgm:pt>
    <dgm:pt modelId="{8D333333-FAEC-4875-B9DD-2DCE6E1DDE32}" type="pres">
      <dgm:prSet presAssocID="{AD7225B2-FF1B-44BD-B68B-310491240158}" presName="horz1" presStyleCnt="0"/>
      <dgm:spPr/>
    </dgm:pt>
    <dgm:pt modelId="{CE3A026E-3EFD-4B63-A198-E9FD1F421726}" type="pres">
      <dgm:prSet presAssocID="{AD7225B2-FF1B-44BD-B68B-310491240158}" presName="tx1" presStyleLbl="revTx" presStyleIdx="2" presStyleCnt="10"/>
      <dgm:spPr/>
    </dgm:pt>
    <dgm:pt modelId="{E893FD43-ECB7-449F-AE93-AD16A6B2E5A3}" type="pres">
      <dgm:prSet presAssocID="{AD7225B2-FF1B-44BD-B68B-310491240158}" presName="vert1" presStyleCnt="0"/>
      <dgm:spPr/>
    </dgm:pt>
    <dgm:pt modelId="{32359872-2624-44BF-B6AD-A3D2BA1A957A}" type="pres">
      <dgm:prSet presAssocID="{FD1FD417-D1F1-49D1-B3B3-E6C3756FC741}" presName="thickLine" presStyleLbl="alignNode1" presStyleIdx="3" presStyleCnt="10"/>
      <dgm:spPr/>
    </dgm:pt>
    <dgm:pt modelId="{E082E27A-3147-4C84-88C4-CD92E7198CD0}" type="pres">
      <dgm:prSet presAssocID="{FD1FD417-D1F1-49D1-B3B3-E6C3756FC741}" presName="horz1" presStyleCnt="0"/>
      <dgm:spPr/>
    </dgm:pt>
    <dgm:pt modelId="{424B4376-FA31-42F8-821F-97F925C22C08}" type="pres">
      <dgm:prSet presAssocID="{FD1FD417-D1F1-49D1-B3B3-E6C3756FC741}" presName="tx1" presStyleLbl="revTx" presStyleIdx="3" presStyleCnt="10"/>
      <dgm:spPr/>
    </dgm:pt>
    <dgm:pt modelId="{D0546F03-3F2D-457C-A9DD-B1B2DFF26DD4}" type="pres">
      <dgm:prSet presAssocID="{FD1FD417-D1F1-49D1-B3B3-E6C3756FC741}" presName="vert1" presStyleCnt="0"/>
      <dgm:spPr/>
    </dgm:pt>
    <dgm:pt modelId="{5BDBF298-F6D6-4898-8C80-8FB715A0AB09}" type="pres">
      <dgm:prSet presAssocID="{14FD0DC6-2534-4698-83B5-E7B958498BB2}" presName="thickLine" presStyleLbl="alignNode1" presStyleIdx="4" presStyleCnt="10"/>
      <dgm:spPr/>
    </dgm:pt>
    <dgm:pt modelId="{B5118DF3-D550-42A0-AD06-4FC1B5876B5C}" type="pres">
      <dgm:prSet presAssocID="{14FD0DC6-2534-4698-83B5-E7B958498BB2}" presName="horz1" presStyleCnt="0"/>
      <dgm:spPr/>
    </dgm:pt>
    <dgm:pt modelId="{7676F2AF-4E21-4855-8F47-58FF17F2A6D0}" type="pres">
      <dgm:prSet presAssocID="{14FD0DC6-2534-4698-83B5-E7B958498BB2}" presName="tx1" presStyleLbl="revTx" presStyleIdx="4" presStyleCnt="10"/>
      <dgm:spPr/>
    </dgm:pt>
    <dgm:pt modelId="{BD86992E-1379-4286-878D-13190085E8B2}" type="pres">
      <dgm:prSet presAssocID="{14FD0DC6-2534-4698-83B5-E7B958498BB2}" presName="vert1" presStyleCnt="0"/>
      <dgm:spPr/>
    </dgm:pt>
    <dgm:pt modelId="{0F4D053C-E9A6-40A6-9E87-5BDC0623BFFE}" type="pres">
      <dgm:prSet presAssocID="{4A4D65F7-2456-4E59-8D53-4E0F6DCF8F70}" presName="thickLine" presStyleLbl="alignNode1" presStyleIdx="5" presStyleCnt="10"/>
      <dgm:spPr/>
    </dgm:pt>
    <dgm:pt modelId="{D78D0F01-CCA2-4AF7-919C-A26B8F426964}" type="pres">
      <dgm:prSet presAssocID="{4A4D65F7-2456-4E59-8D53-4E0F6DCF8F70}" presName="horz1" presStyleCnt="0"/>
      <dgm:spPr/>
    </dgm:pt>
    <dgm:pt modelId="{B4211478-EAA3-49F7-B431-DCA9BB883705}" type="pres">
      <dgm:prSet presAssocID="{4A4D65F7-2456-4E59-8D53-4E0F6DCF8F70}" presName="tx1" presStyleLbl="revTx" presStyleIdx="5" presStyleCnt="10"/>
      <dgm:spPr/>
    </dgm:pt>
    <dgm:pt modelId="{D6C14FBE-8C17-49F8-9618-7E27EA01E642}" type="pres">
      <dgm:prSet presAssocID="{4A4D65F7-2456-4E59-8D53-4E0F6DCF8F70}" presName="vert1" presStyleCnt="0"/>
      <dgm:spPr/>
    </dgm:pt>
    <dgm:pt modelId="{4D4653AF-DAC2-467A-BF67-919E0293DC97}" type="pres">
      <dgm:prSet presAssocID="{00287B83-334A-44EA-8B33-17FF069A8622}" presName="thickLine" presStyleLbl="alignNode1" presStyleIdx="6" presStyleCnt="10"/>
      <dgm:spPr/>
    </dgm:pt>
    <dgm:pt modelId="{61353DD2-486F-47EB-BB66-FF6273156DCA}" type="pres">
      <dgm:prSet presAssocID="{00287B83-334A-44EA-8B33-17FF069A8622}" presName="horz1" presStyleCnt="0"/>
      <dgm:spPr/>
    </dgm:pt>
    <dgm:pt modelId="{7AF81C44-AE05-4582-B10A-0298D8387BC4}" type="pres">
      <dgm:prSet presAssocID="{00287B83-334A-44EA-8B33-17FF069A8622}" presName="tx1" presStyleLbl="revTx" presStyleIdx="6" presStyleCnt="10"/>
      <dgm:spPr/>
    </dgm:pt>
    <dgm:pt modelId="{CD37235D-9BDB-4652-BFD8-F3BFF7C12FF8}" type="pres">
      <dgm:prSet presAssocID="{00287B83-334A-44EA-8B33-17FF069A8622}" presName="vert1" presStyleCnt="0"/>
      <dgm:spPr/>
    </dgm:pt>
    <dgm:pt modelId="{3470DDEF-9B0A-45AC-AE77-4EC647998859}" type="pres">
      <dgm:prSet presAssocID="{9D9684FB-A0B1-4741-A3B3-E36CAB98D517}" presName="thickLine" presStyleLbl="alignNode1" presStyleIdx="7" presStyleCnt="10"/>
      <dgm:spPr/>
    </dgm:pt>
    <dgm:pt modelId="{F3E95E9C-C67F-4516-806F-C1041E60119B}" type="pres">
      <dgm:prSet presAssocID="{9D9684FB-A0B1-4741-A3B3-E36CAB98D517}" presName="horz1" presStyleCnt="0"/>
      <dgm:spPr/>
    </dgm:pt>
    <dgm:pt modelId="{5CB9536E-00D0-4A04-9D39-C312031DA2D9}" type="pres">
      <dgm:prSet presAssocID="{9D9684FB-A0B1-4741-A3B3-E36CAB98D517}" presName="tx1" presStyleLbl="revTx" presStyleIdx="7" presStyleCnt="10"/>
      <dgm:spPr/>
    </dgm:pt>
    <dgm:pt modelId="{B13C7E06-B1F4-442C-AF21-62A08C25F601}" type="pres">
      <dgm:prSet presAssocID="{9D9684FB-A0B1-4741-A3B3-E36CAB98D517}" presName="vert1" presStyleCnt="0"/>
      <dgm:spPr/>
    </dgm:pt>
    <dgm:pt modelId="{03CC15EC-D551-4F4F-AD37-C1AB06612538}" type="pres">
      <dgm:prSet presAssocID="{B06F5E27-BBD7-4DF8-9571-E8BED36CB2A9}" presName="thickLine" presStyleLbl="alignNode1" presStyleIdx="8" presStyleCnt="10"/>
      <dgm:spPr/>
    </dgm:pt>
    <dgm:pt modelId="{FCF58EDF-1287-44D8-8F5E-C950BF830F56}" type="pres">
      <dgm:prSet presAssocID="{B06F5E27-BBD7-4DF8-9571-E8BED36CB2A9}" presName="horz1" presStyleCnt="0"/>
      <dgm:spPr/>
    </dgm:pt>
    <dgm:pt modelId="{BD1BD9C2-85F1-4C56-8E38-F6B31DF65278}" type="pres">
      <dgm:prSet presAssocID="{B06F5E27-BBD7-4DF8-9571-E8BED36CB2A9}" presName="tx1" presStyleLbl="revTx" presStyleIdx="8" presStyleCnt="10"/>
      <dgm:spPr/>
    </dgm:pt>
    <dgm:pt modelId="{5035A2C4-88EA-4D3D-8FE0-7D9930F52637}" type="pres">
      <dgm:prSet presAssocID="{B06F5E27-BBD7-4DF8-9571-E8BED36CB2A9}" presName="vert1" presStyleCnt="0"/>
      <dgm:spPr/>
    </dgm:pt>
    <dgm:pt modelId="{7F0969C5-0A41-421D-AB19-5418523BE0D5}" type="pres">
      <dgm:prSet presAssocID="{55E361D9-7544-478D-A8B8-6F2AE1EC3252}" presName="thickLine" presStyleLbl="alignNode1" presStyleIdx="9" presStyleCnt="10"/>
      <dgm:spPr/>
    </dgm:pt>
    <dgm:pt modelId="{BEB9E27F-E47D-4CB2-BBA6-796CF868F45D}" type="pres">
      <dgm:prSet presAssocID="{55E361D9-7544-478D-A8B8-6F2AE1EC3252}" presName="horz1" presStyleCnt="0"/>
      <dgm:spPr/>
    </dgm:pt>
    <dgm:pt modelId="{E8CA1F22-992A-463C-83F3-4381026A9924}" type="pres">
      <dgm:prSet presAssocID="{55E361D9-7544-478D-A8B8-6F2AE1EC3252}" presName="tx1" presStyleLbl="revTx" presStyleIdx="9" presStyleCnt="10"/>
      <dgm:spPr/>
    </dgm:pt>
    <dgm:pt modelId="{066285B8-41CC-47CC-9E63-7A5086C8C15B}" type="pres">
      <dgm:prSet presAssocID="{55E361D9-7544-478D-A8B8-6F2AE1EC3252}" presName="vert1" presStyleCnt="0"/>
      <dgm:spPr/>
    </dgm:pt>
  </dgm:ptLst>
  <dgm:cxnLst>
    <dgm:cxn modelId="{53E6700A-D31A-4639-A282-20B6F9B97972}" srcId="{CFCD481F-DDAA-44D7-AA80-D526D557218A}" destId="{00287B83-334A-44EA-8B33-17FF069A8622}" srcOrd="6" destOrd="0" parTransId="{3D7438F2-BC5C-4472-981D-EC4CD9C4C979}" sibTransId="{186AE182-F974-41E3-B97A-15C6C057BE03}"/>
    <dgm:cxn modelId="{0B1EDB18-08B5-48B3-9B48-C535437D664F}" srcId="{CFCD481F-DDAA-44D7-AA80-D526D557218A}" destId="{9D9684FB-A0B1-4741-A3B3-E36CAB98D517}" srcOrd="7" destOrd="0" parTransId="{1DCD537E-E14C-41E5-8E30-E668FA570180}" sibTransId="{8978A615-3FCD-4C23-8126-205E632FB643}"/>
    <dgm:cxn modelId="{419EFD30-2437-4C42-BABA-532E521D84C2}" type="presOf" srcId="{B06F5E27-BBD7-4DF8-9571-E8BED36CB2A9}" destId="{BD1BD9C2-85F1-4C56-8E38-F6B31DF65278}" srcOrd="0" destOrd="0" presId="urn:microsoft.com/office/officeart/2008/layout/LinedList"/>
    <dgm:cxn modelId="{8DDD765B-9873-4315-97EB-290DA4632778}" srcId="{CFCD481F-DDAA-44D7-AA80-D526D557218A}" destId="{AD7225B2-FF1B-44BD-B68B-310491240158}" srcOrd="2" destOrd="0" parTransId="{34162AA3-C2DB-45F0-B630-D9BE779F37E7}" sibTransId="{B4599487-3C73-4F30-98D2-DA4EFCF22979}"/>
    <dgm:cxn modelId="{AD980B42-FA3F-4289-94D8-86FC7BCCA68D}" srcId="{CFCD481F-DDAA-44D7-AA80-D526D557218A}" destId="{4A4D65F7-2456-4E59-8D53-4E0F6DCF8F70}" srcOrd="5" destOrd="0" parTransId="{0C4D1CE5-6A64-4FCF-8296-0DAB13817F73}" sibTransId="{88F9C89C-3C0F-4B66-BD34-74742F3E9AF9}"/>
    <dgm:cxn modelId="{A42EE447-76A1-494B-9462-9325C90BCCC1}" srcId="{CFCD481F-DDAA-44D7-AA80-D526D557218A}" destId="{14FD0DC6-2534-4698-83B5-E7B958498BB2}" srcOrd="4" destOrd="0" parTransId="{3A34DAA2-A9F5-4F27-8A93-F60EB44DEB2E}" sibTransId="{2EF9935E-9DF3-434D-B3D1-9D4BA6A72B78}"/>
    <dgm:cxn modelId="{4A0F186D-5044-4558-AA7B-A39A00C774F5}" type="presOf" srcId="{AD7225B2-FF1B-44BD-B68B-310491240158}" destId="{CE3A026E-3EFD-4B63-A198-E9FD1F421726}" srcOrd="0" destOrd="0" presId="urn:microsoft.com/office/officeart/2008/layout/LinedList"/>
    <dgm:cxn modelId="{D3A34C70-590B-441F-B889-8E8103C003D6}" type="presOf" srcId="{CFCD481F-DDAA-44D7-AA80-D526D557218A}" destId="{F7DE7FA6-ACE0-4FFC-B472-48A5F6CD61DE}" srcOrd="0" destOrd="0" presId="urn:microsoft.com/office/officeart/2008/layout/LinedList"/>
    <dgm:cxn modelId="{8F03C972-D439-4B7F-A9E6-A33684EB63A3}" type="presOf" srcId="{00287B83-334A-44EA-8B33-17FF069A8622}" destId="{7AF81C44-AE05-4582-B10A-0298D8387BC4}" srcOrd="0" destOrd="0" presId="urn:microsoft.com/office/officeart/2008/layout/LinedList"/>
    <dgm:cxn modelId="{BF28CD7E-1915-471C-BCBE-D5D653720EEA}" srcId="{CFCD481F-DDAA-44D7-AA80-D526D557218A}" destId="{FD1FD417-D1F1-49D1-B3B3-E6C3756FC741}" srcOrd="3" destOrd="0" parTransId="{517569AC-A016-4E78-BB18-29EF6823EB4C}" sibTransId="{5C2FF36E-2DBD-40BC-97AB-19E19A8F8CEE}"/>
    <dgm:cxn modelId="{E21E5C81-E59A-4CE2-A8A6-145B07D80FA2}" type="presOf" srcId="{55E361D9-7544-478D-A8B8-6F2AE1EC3252}" destId="{E8CA1F22-992A-463C-83F3-4381026A9924}" srcOrd="0" destOrd="0" presId="urn:microsoft.com/office/officeart/2008/layout/LinedList"/>
    <dgm:cxn modelId="{69E33085-A8B0-40E9-B270-0228DE3F118D}" type="presOf" srcId="{4A4D65F7-2456-4E59-8D53-4E0F6DCF8F70}" destId="{B4211478-EAA3-49F7-B431-DCA9BB883705}" srcOrd="0" destOrd="0" presId="urn:microsoft.com/office/officeart/2008/layout/LinedList"/>
    <dgm:cxn modelId="{5EA24E8B-5472-4753-A3C6-F1C45607C829}" srcId="{CFCD481F-DDAA-44D7-AA80-D526D557218A}" destId="{55E361D9-7544-478D-A8B8-6F2AE1EC3252}" srcOrd="9" destOrd="0" parTransId="{31293456-5B69-4902-A851-48A06FF4C0B6}" sibTransId="{2BDC76D8-2F03-4CE4-9F46-BFBE55FD7EF6}"/>
    <dgm:cxn modelId="{A2C76395-1756-48C7-BCE5-90CDB0A284A1}" type="presOf" srcId="{28638CBC-44C2-4285-B58A-FE768A942FED}" destId="{E7FF66BD-0E12-457E-B0D1-F02842DDB2C1}" srcOrd="0" destOrd="0" presId="urn:microsoft.com/office/officeart/2008/layout/LinedList"/>
    <dgm:cxn modelId="{7C44BD9B-D880-4DC7-8A04-032F0F12672C}" type="presOf" srcId="{B0D95C11-CEFB-45A6-986D-1BF021EF4560}" destId="{C7C24D0E-4B61-4842-A06C-4CE1FC449382}" srcOrd="0" destOrd="0" presId="urn:microsoft.com/office/officeart/2008/layout/LinedList"/>
    <dgm:cxn modelId="{2764D6D7-CE70-4D48-8AE2-598A89E02D12}" srcId="{CFCD481F-DDAA-44D7-AA80-D526D557218A}" destId="{B06F5E27-BBD7-4DF8-9571-E8BED36CB2A9}" srcOrd="8" destOrd="0" parTransId="{43F7770C-2BF9-4218-A942-1FB497E0BA56}" sibTransId="{5C501AD4-7256-41EF-AD29-1A214FDA0E56}"/>
    <dgm:cxn modelId="{E6D417E2-0CA5-4BD1-984D-68F4F343859E}" type="presOf" srcId="{FD1FD417-D1F1-49D1-B3B3-E6C3756FC741}" destId="{424B4376-FA31-42F8-821F-97F925C22C08}" srcOrd="0" destOrd="0" presId="urn:microsoft.com/office/officeart/2008/layout/LinedList"/>
    <dgm:cxn modelId="{C4DB24E8-4BDC-4699-A9CB-24A929401263}" srcId="{CFCD481F-DDAA-44D7-AA80-D526D557218A}" destId="{B0D95C11-CEFB-45A6-986D-1BF021EF4560}" srcOrd="1" destOrd="0" parTransId="{6C84F816-9E98-4F5A-91F3-0EFE923D957E}" sibTransId="{3D919536-5726-4A80-AC9A-23DC93072808}"/>
    <dgm:cxn modelId="{924F84F0-538B-4248-AA0E-B9484D34A646}" srcId="{CFCD481F-DDAA-44D7-AA80-D526D557218A}" destId="{28638CBC-44C2-4285-B58A-FE768A942FED}" srcOrd="0" destOrd="0" parTransId="{C89BA547-81B1-4BBC-958C-D9E853934FA3}" sibTransId="{33799EDD-3DF3-4CCF-B544-2C8DE0C9F402}"/>
    <dgm:cxn modelId="{628437F3-F97E-432C-AE2E-D38F2EDB89BC}" type="presOf" srcId="{14FD0DC6-2534-4698-83B5-E7B958498BB2}" destId="{7676F2AF-4E21-4855-8F47-58FF17F2A6D0}" srcOrd="0" destOrd="0" presId="urn:microsoft.com/office/officeart/2008/layout/LinedList"/>
    <dgm:cxn modelId="{61359AF7-12F0-467A-AF5A-7D734DFE6C32}" type="presOf" srcId="{9D9684FB-A0B1-4741-A3B3-E36CAB98D517}" destId="{5CB9536E-00D0-4A04-9D39-C312031DA2D9}" srcOrd="0" destOrd="0" presId="urn:microsoft.com/office/officeart/2008/layout/LinedList"/>
    <dgm:cxn modelId="{F1244163-4304-4F18-B1EC-BEE3E3EBFDA0}" type="presParOf" srcId="{F7DE7FA6-ACE0-4FFC-B472-48A5F6CD61DE}" destId="{6DD0C5B3-313D-4C1F-BA40-35849B26EB79}" srcOrd="0" destOrd="0" presId="urn:microsoft.com/office/officeart/2008/layout/LinedList"/>
    <dgm:cxn modelId="{7408AA59-E3B9-4D2A-B7F0-8E8F05264D2E}" type="presParOf" srcId="{F7DE7FA6-ACE0-4FFC-B472-48A5F6CD61DE}" destId="{70F2C91A-9358-40C1-950D-1F68FFE795E9}" srcOrd="1" destOrd="0" presId="urn:microsoft.com/office/officeart/2008/layout/LinedList"/>
    <dgm:cxn modelId="{249E72B0-A2B6-4BAA-ADC5-7F220EC8A480}" type="presParOf" srcId="{70F2C91A-9358-40C1-950D-1F68FFE795E9}" destId="{E7FF66BD-0E12-457E-B0D1-F02842DDB2C1}" srcOrd="0" destOrd="0" presId="urn:microsoft.com/office/officeart/2008/layout/LinedList"/>
    <dgm:cxn modelId="{AB14A5D4-1289-4721-A2E6-5BB6D73B4CB8}" type="presParOf" srcId="{70F2C91A-9358-40C1-950D-1F68FFE795E9}" destId="{7924C078-6E27-4FD4-A686-5F7620B6D2A9}" srcOrd="1" destOrd="0" presId="urn:microsoft.com/office/officeart/2008/layout/LinedList"/>
    <dgm:cxn modelId="{7C3DC02D-15C9-47C2-9261-F6CED0241787}" type="presParOf" srcId="{F7DE7FA6-ACE0-4FFC-B472-48A5F6CD61DE}" destId="{4791FE4E-C781-41E9-A048-399226E9CBE4}" srcOrd="2" destOrd="0" presId="urn:microsoft.com/office/officeart/2008/layout/LinedList"/>
    <dgm:cxn modelId="{E2C42189-3942-4AA4-8F68-CCF7359AF3E3}" type="presParOf" srcId="{F7DE7FA6-ACE0-4FFC-B472-48A5F6CD61DE}" destId="{92B62593-BEE6-46C8-87C7-285BBAD491C5}" srcOrd="3" destOrd="0" presId="urn:microsoft.com/office/officeart/2008/layout/LinedList"/>
    <dgm:cxn modelId="{CBEF6536-8585-4510-AD55-79D9DDEF1052}" type="presParOf" srcId="{92B62593-BEE6-46C8-87C7-285BBAD491C5}" destId="{C7C24D0E-4B61-4842-A06C-4CE1FC449382}" srcOrd="0" destOrd="0" presId="urn:microsoft.com/office/officeart/2008/layout/LinedList"/>
    <dgm:cxn modelId="{EC8FB5E4-14BD-4EC9-B4CF-371FE9FE0355}" type="presParOf" srcId="{92B62593-BEE6-46C8-87C7-285BBAD491C5}" destId="{BD647094-DFED-49FA-9DD3-4126DD3126EC}" srcOrd="1" destOrd="0" presId="urn:microsoft.com/office/officeart/2008/layout/LinedList"/>
    <dgm:cxn modelId="{94D6AD1F-3DB7-4716-8A8B-3D43C0BEC1ED}" type="presParOf" srcId="{F7DE7FA6-ACE0-4FFC-B472-48A5F6CD61DE}" destId="{964CA3EC-F9CE-44C6-A460-C1C60CCBC45A}" srcOrd="4" destOrd="0" presId="urn:microsoft.com/office/officeart/2008/layout/LinedList"/>
    <dgm:cxn modelId="{0A8387CC-6650-4FC1-B35B-68E68292AF3C}" type="presParOf" srcId="{F7DE7FA6-ACE0-4FFC-B472-48A5F6CD61DE}" destId="{8D333333-FAEC-4875-B9DD-2DCE6E1DDE32}" srcOrd="5" destOrd="0" presId="urn:microsoft.com/office/officeart/2008/layout/LinedList"/>
    <dgm:cxn modelId="{79E60DEF-3751-4802-B502-7F7044454281}" type="presParOf" srcId="{8D333333-FAEC-4875-B9DD-2DCE6E1DDE32}" destId="{CE3A026E-3EFD-4B63-A198-E9FD1F421726}" srcOrd="0" destOrd="0" presId="urn:microsoft.com/office/officeart/2008/layout/LinedList"/>
    <dgm:cxn modelId="{4CECBC19-9D5D-401B-A269-621501863C62}" type="presParOf" srcId="{8D333333-FAEC-4875-B9DD-2DCE6E1DDE32}" destId="{E893FD43-ECB7-449F-AE93-AD16A6B2E5A3}" srcOrd="1" destOrd="0" presId="urn:microsoft.com/office/officeart/2008/layout/LinedList"/>
    <dgm:cxn modelId="{E6FE82DB-48F2-49F5-833B-2BFD0306F7FB}" type="presParOf" srcId="{F7DE7FA6-ACE0-4FFC-B472-48A5F6CD61DE}" destId="{32359872-2624-44BF-B6AD-A3D2BA1A957A}" srcOrd="6" destOrd="0" presId="urn:microsoft.com/office/officeart/2008/layout/LinedList"/>
    <dgm:cxn modelId="{D0F29B49-5979-4A5F-A744-CB7FAA7122C3}" type="presParOf" srcId="{F7DE7FA6-ACE0-4FFC-B472-48A5F6CD61DE}" destId="{E082E27A-3147-4C84-88C4-CD92E7198CD0}" srcOrd="7" destOrd="0" presId="urn:microsoft.com/office/officeart/2008/layout/LinedList"/>
    <dgm:cxn modelId="{EBE2A81F-050E-46C0-A7E9-5AE4686F0C15}" type="presParOf" srcId="{E082E27A-3147-4C84-88C4-CD92E7198CD0}" destId="{424B4376-FA31-42F8-821F-97F925C22C08}" srcOrd="0" destOrd="0" presId="urn:microsoft.com/office/officeart/2008/layout/LinedList"/>
    <dgm:cxn modelId="{AFACAA1A-886D-4717-93C8-D93DD7E1D0DB}" type="presParOf" srcId="{E082E27A-3147-4C84-88C4-CD92E7198CD0}" destId="{D0546F03-3F2D-457C-A9DD-B1B2DFF26DD4}" srcOrd="1" destOrd="0" presId="urn:microsoft.com/office/officeart/2008/layout/LinedList"/>
    <dgm:cxn modelId="{AB6A6273-3D28-4D7F-9FCF-B28CB25AF322}" type="presParOf" srcId="{F7DE7FA6-ACE0-4FFC-B472-48A5F6CD61DE}" destId="{5BDBF298-F6D6-4898-8C80-8FB715A0AB09}" srcOrd="8" destOrd="0" presId="urn:microsoft.com/office/officeart/2008/layout/LinedList"/>
    <dgm:cxn modelId="{91E4B583-185C-49D7-8E91-3F8A8F884B0C}" type="presParOf" srcId="{F7DE7FA6-ACE0-4FFC-B472-48A5F6CD61DE}" destId="{B5118DF3-D550-42A0-AD06-4FC1B5876B5C}" srcOrd="9" destOrd="0" presId="urn:microsoft.com/office/officeart/2008/layout/LinedList"/>
    <dgm:cxn modelId="{E3C1A3D2-ADB4-44B3-A356-19174A37F4DB}" type="presParOf" srcId="{B5118DF3-D550-42A0-AD06-4FC1B5876B5C}" destId="{7676F2AF-4E21-4855-8F47-58FF17F2A6D0}" srcOrd="0" destOrd="0" presId="urn:microsoft.com/office/officeart/2008/layout/LinedList"/>
    <dgm:cxn modelId="{FADA7A6C-65D1-4A71-83AE-94B2F3155C64}" type="presParOf" srcId="{B5118DF3-D550-42A0-AD06-4FC1B5876B5C}" destId="{BD86992E-1379-4286-878D-13190085E8B2}" srcOrd="1" destOrd="0" presId="urn:microsoft.com/office/officeart/2008/layout/LinedList"/>
    <dgm:cxn modelId="{75A11D78-32D1-4103-8AB2-B16BE904BF5C}" type="presParOf" srcId="{F7DE7FA6-ACE0-4FFC-B472-48A5F6CD61DE}" destId="{0F4D053C-E9A6-40A6-9E87-5BDC0623BFFE}" srcOrd="10" destOrd="0" presId="urn:microsoft.com/office/officeart/2008/layout/LinedList"/>
    <dgm:cxn modelId="{7DF6BDC4-6EA8-4647-A566-87E2CF5D6D33}" type="presParOf" srcId="{F7DE7FA6-ACE0-4FFC-B472-48A5F6CD61DE}" destId="{D78D0F01-CCA2-4AF7-919C-A26B8F426964}" srcOrd="11" destOrd="0" presId="urn:microsoft.com/office/officeart/2008/layout/LinedList"/>
    <dgm:cxn modelId="{F2315C5E-0568-4089-A702-350A2A847779}" type="presParOf" srcId="{D78D0F01-CCA2-4AF7-919C-A26B8F426964}" destId="{B4211478-EAA3-49F7-B431-DCA9BB883705}" srcOrd="0" destOrd="0" presId="urn:microsoft.com/office/officeart/2008/layout/LinedList"/>
    <dgm:cxn modelId="{77319533-CCA0-4107-90FA-1DDB3F39C5ED}" type="presParOf" srcId="{D78D0F01-CCA2-4AF7-919C-A26B8F426964}" destId="{D6C14FBE-8C17-49F8-9618-7E27EA01E642}" srcOrd="1" destOrd="0" presId="urn:microsoft.com/office/officeart/2008/layout/LinedList"/>
    <dgm:cxn modelId="{1B741BC3-F634-48D5-A6F5-89DE89BA0585}" type="presParOf" srcId="{F7DE7FA6-ACE0-4FFC-B472-48A5F6CD61DE}" destId="{4D4653AF-DAC2-467A-BF67-919E0293DC97}" srcOrd="12" destOrd="0" presId="urn:microsoft.com/office/officeart/2008/layout/LinedList"/>
    <dgm:cxn modelId="{FD5CC9AE-235A-49F9-87DC-C41EA51C50AF}" type="presParOf" srcId="{F7DE7FA6-ACE0-4FFC-B472-48A5F6CD61DE}" destId="{61353DD2-486F-47EB-BB66-FF6273156DCA}" srcOrd="13" destOrd="0" presId="urn:microsoft.com/office/officeart/2008/layout/LinedList"/>
    <dgm:cxn modelId="{BF21A8FC-01F8-46E7-8B12-BC4286F60427}" type="presParOf" srcId="{61353DD2-486F-47EB-BB66-FF6273156DCA}" destId="{7AF81C44-AE05-4582-B10A-0298D8387BC4}" srcOrd="0" destOrd="0" presId="urn:microsoft.com/office/officeart/2008/layout/LinedList"/>
    <dgm:cxn modelId="{1A8CEDF9-9090-48A9-BB9B-DE7475BEC05C}" type="presParOf" srcId="{61353DD2-486F-47EB-BB66-FF6273156DCA}" destId="{CD37235D-9BDB-4652-BFD8-F3BFF7C12FF8}" srcOrd="1" destOrd="0" presId="urn:microsoft.com/office/officeart/2008/layout/LinedList"/>
    <dgm:cxn modelId="{111837D9-0859-4A2C-8E02-7C122709BC27}" type="presParOf" srcId="{F7DE7FA6-ACE0-4FFC-B472-48A5F6CD61DE}" destId="{3470DDEF-9B0A-45AC-AE77-4EC647998859}" srcOrd="14" destOrd="0" presId="urn:microsoft.com/office/officeart/2008/layout/LinedList"/>
    <dgm:cxn modelId="{2F482066-A096-4B92-B000-73868512B0A8}" type="presParOf" srcId="{F7DE7FA6-ACE0-4FFC-B472-48A5F6CD61DE}" destId="{F3E95E9C-C67F-4516-806F-C1041E60119B}" srcOrd="15" destOrd="0" presId="urn:microsoft.com/office/officeart/2008/layout/LinedList"/>
    <dgm:cxn modelId="{42104464-A63D-498F-86D0-FCAA2F7A396F}" type="presParOf" srcId="{F3E95E9C-C67F-4516-806F-C1041E60119B}" destId="{5CB9536E-00D0-4A04-9D39-C312031DA2D9}" srcOrd="0" destOrd="0" presId="urn:microsoft.com/office/officeart/2008/layout/LinedList"/>
    <dgm:cxn modelId="{2B6CDDB5-8D01-4602-95A2-7574F4DC8BA9}" type="presParOf" srcId="{F3E95E9C-C67F-4516-806F-C1041E60119B}" destId="{B13C7E06-B1F4-442C-AF21-62A08C25F601}" srcOrd="1" destOrd="0" presId="urn:microsoft.com/office/officeart/2008/layout/LinedList"/>
    <dgm:cxn modelId="{33FBDA2A-937C-4656-8AA6-17DF208333BE}" type="presParOf" srcId="{F7DE7FA6-ACE0-4FFC-B472-48A5F6CD61DE}" destId="{03CC15EC-D551-4F4F-AD37-C1AB06612538}" srcOrd="16" destOrd="0" presId="urn:microsoft.com/office/officeart/2008/layout/LinedList"/>
    <dgm:cxn modelId="{5B2AEAA9-5979-4B60-BD41-C58850B10800}" type="presParOf" srcId="{F7DE7FA6-ACE0-4FFC-B472-48A5F6CD61DE}" destId="{FCF58EDF-1287-44D8-8F5E-C950BF830F56}" srcOrd="17" destOrd="0" presId="urn:microsoft.com/office/officeart/2008/layout/LinedList"/>
    <dgm:cxn modelId="{5B830962-4ECB-4D19-93FE-9B4197E55602}" type="presParOf" srcId="{FCF58EDF-1287-44D8-8F5E-C950BF830F56}" destId="{BD1BD9C2-85F1-4C56-8E38-F6B31DF65278}" srcOrd="0" destOrd="0" presId="urn:microsoft.com/office/officeart/2008/layout/LinedList"/>
    <dgm:cxn modelId="{AE6AC3A3-8AEA-41B6-8C6D-06D3FCF7E4C6}" type="presParOf" srcId="{FCF58EDF-1287-44D8-8F5E-C950BF830F56}" destId="{5035A2C4-88EA-4D3D-8FE0-7D9930F52637}" srcOrd="1" destOrd="0" presId="urn:microsoft.com/office/officeart/2008/layout/LinedList"/>
    <dgm:cxn modelId="{E870625F-0177-4129-963B-1E66D3CB9E40}" type="presParOf" srcId="{F7DE7FA6-ACE0-4FFC-B472-48A5F6CD61DE}" destId="{7F0969C5-0A41-421D-AB19-5418523BE0D5}" srcOrd="18" destOrd="0" presId="urn:microsoft.com/office/officeart/2008/layout/LinedList"/>
    <dgm:cxn modelId="{A9BAB6A8-A831-4B6D-B9CE-16C33F8C974A}" type="presParOf" srcId="{F7DE7FA6-ACE0-4FFC-B472-48A5F6CD61DE}" destId="{BEB9E27F-E47D-4CB2-BBA6-796CF868F45D}" srcOrd="19" destOrd="0" presId="urn:microsoft.com/office/officeart/2008/layout/LinedList"/>
    <dgm:cxn modelId="{39FC060B-97BA-4020-BD8A-53B189B4FEB2}" type="presParOf" srcId="{BEB9E27F-E47D-4CB2-BBA6-796CF868F45D}" destId="{E8CA1F22-992A-463C-83F3-4381026A9924}" srcOrd="0" destOrd="0" presId="urn:microsoft.com/office/officeart/2008/layout/LinedList"/>
    <dgm:cxn modelId="{1B21867B-7B6F-4511-826B-0F3F8DDDB419}" type="presParOf" srcId="{BEB9E27F-E47D-4CB2-BBA6-796CF868F45D}" destId="{066285B8-41CC-47CC-9E63-7A5086C8C15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83A0FB-10A0-4D68-88E6-61A34C0DD1E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A1DDEAA-F468-47A5-84FB-D5AA3279B266}">
      <dgm:prSet/>
      <dgm:spPr/>
      <dgm:t>
        <a:bodyPr/>
        <a:lstStyle/>
        <a:p>
          <a:pPr>
            <a:lnSpc>
              <a:spcPct val="100000"/>
            </a:lnSpc>
          </a:pPr>
          <a:r>
            <a:rPr lang="en-GB" dirty="0"/>
            <a:t>Consider adding new features that may be relevant to the prediction.</a:t>
          </a:r>
          <a:endParaRPr lang="en-US" dirty="0"/>
        </a:p>
      </dgm:t>
    </dgm:pt>
    <dgm:pt modelId="{DD45034F-BA80-412E-A311-D9CDA4D277CF}" type="parTrans" cxnId="{482DA674-E6CC-4426-9095-8739ED13A60D}">
      <dgm:prSet/>
      <dgm:spPr/>
      <dgm:t>
        <a:bodyPr/>
        <a:lstStyle/>
        <a:p>
          <a:endParaRPr lang="en-US"/>
        </a:p>
      </dgm:t>
    </dgm:pt>
    <dgm:pt modelId="{4DD835A1-FE16-4F33-9654-999331E114C1}" type="sibTrans" cxnId="{482DA674-E6CC-4426-9095-8739ED13A60D}">
      <dgm:prSet/>
      <dgm:spPr/>
      <dgm:t>
        <a:bodyPr/>
        <a:lstStyle/>
        <a:p>
          <a:endParaRPr lang="en-US"/>
        </a:p>
      </dgm:t>
    </dgm:pt>
    <dgm:pt modelId="{9D629925-6B7C-4F34-A250-A0F5BE66777E}">
      <dgm:prSet/>
      <dgm:spPr/>
      <dgm:t>
        <a:bodyPr/>
        <a:lstStyle/>
        <a:p>
          <a:pPr>
            <a:lnSpc>
              <a:spcPct val="100000"/>
            </a:lnSpc>
          </a:pPr>
          <a:r>
            <a:rPr lang="en-GB" dirty="0"/>
            <a:t>Explore the use of deep learning techniques, such as </a:t>
          </a:r>
          <a:r>
            <a:rPr lang="en-GB" b="1" dirty="0"/>
            <a:t>neural networks,</a:t>
          </a:r>
          <a:r>
            <a:rPr lang="en-GB" dirty="0"/>
            <a:t> for house price prediction, and compare the results with the decision tree regressor model.</a:t>
          </a:r>
          <a:endParaRPr lang="en-US" dirty="0"/>
        </a:p>
      </dgm:t>
    </dgm:pt>
    <dgm:pt modelId="{D8C65422-4FBF-41D6-BDF1-FBAECD20C978}" type="parTrans" cxnId="{788D7066-3B1A-4493-823C-4CFA10BBFEEA}">
      <dgm:prSet/>
      <dgm:spPr/>
      <dgm:t>
        <a:bodyPr/>
        <a:lstStyle/>
        <a:p>
          <a:endParaRPr lang="en-US"/>
        </a:p>
      </dgm:t>
    </dgm:pt>
    <dgm:pt modelId="{3B7CE4C1-34C1-49E4-8CCE-4F259B7214A3}" type="sibTrans" cxnId="{788D7066-3B1A-4493-823C-4CFA10BBFEEA}">
      <dgm:prSet/>
      <dgm:spPr/>
      <dgm:t>
        <a:bodyPr/>
        <a:lstStyle/>
        <a:p>
          <a:endParaRPr lang="en-US"/>
        </a:p>
      </dgm:t>
    </dgm:pt>
    <dgm:pt modelId="{97D1621C-B1D9-4F56-9DC5-36233DF752DB}">
      <dgm:prSet/>
      <dgm:spPr/>
      <dgm:t>
        <a:bodyPr/>
        <a:lstStyle/>
        <a:p>
          <a:pPr>
            <a:lnSpc>
              <a:spcPct val="100000"/>
            </a:lnSpc>
          </a:pPr>
          <a:r>
            <a:rPr lang="en-GB" dirty="0"/>
            <a:t>Test the model in different </a:t>
          </a:r>
          <a:r>
            <a:rPr lang="en-GB" b="1" dirty="0"/>
            <a:t>real estate markets</a:t>
          </a:r>
          <a:r>
            <a:rPr lang="en-GB" dirty="0"/>
            <a:t> to determine its generalizability and adaptability to different conditions.</a:t>
          </a:r>
          <a:endParaRPr lang="en-US" dirty="0"/>
        </a:p>
      </dgm:t>
    </dgm:pt>
    <dgm:pt modelId="{7296EF25-6917-44D1-981E-B681D6CF3A43}" type="parTrans" cxnId="{B98AA178-3E26-4A36-9126-94E1657AB4EB}">
      <dgm:prSet/>
      <dgm:spPr/>
      <dgm:t>
        <a:bodyPr/>
        <a:lstStyle/>
        <a:p>
          <a:endParaRPr lang="en-US"/>
        </a:p>
      </dgm:t>
    </dgm:pt>
    <dgm:pt modelId="{D329E66F-061C-4F01-9BBA-FBE97C022864}" type="sibTrans" cxnId="{B98AA178-3E26-4A36-9126-94E1657AB4EB}">
      <dgm:prSet/>
      <dgm:spPr/>
      <dgm:t>
        <a:bodyPr/>
        <a:lstStyle/>
        <a:p>
          <a:endParaRPr lang="en-US"/>
        </a:p>
      </dgm:t>
    </dgm:pt>
    <dgm:pt modelId="{B241E842-C6DE-4319-9EAC-B7C72FB0DA56}" type="pres">
      <dgm:prSet presAssocID="{4783A0FB-10A0-4D68-88E6-61A34C0DD1E2}" presName="root" presStyleCnt="0">
        <dgm:presLayoutVars>
          <dgm:dir/>
          <dgm:resizeHandles val="exact"/>
        </dgm:presLayoutVars>
      </dgm:prSet>
      <dgm:spPr/>
    </dgm:pt>
    <dgm:pt modelId="{E8A4E398-7858-4018-9A5A-FCA02637869C}" type="pres">
      <dgm:prSet presAssocID="{4A1DDEAA-F468-47A5-84FB-D5AA3279B266}" presName="compNode" presStyleCnt="0"/>
      <dgm:spPr/>
    </dgm:pt>
    <dgm:pt modelId="{490B7A86-E3EF-493F-A542-59645564AF1B}" type="pres">
      <dgm:prSet presAssocID="{4A1DDEAA-F468-47A5-84FB-D5AA3279B266}" presName="bgRect" presStyleLbl="bgShp" presStyleIdx="0" presStyleCnt="3"/>
      <dgm:spPr/>
    </dgm:pt>
    <dgm:pt modelId="{189A442A-E842-413F-AC85-5AD6ED57A694}" type="pres">
      <dgm:prSet presAssocID="{4A1DDEAA-F468-47A5-84FB-D5AA3279B26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Bulb and Gear"/>
        </a:ext>
      </dgm:extLst>
    </dgm:pt>
    <dgm:pt modelId="{0D205D61-0203-4A20-BD02-42CFB05C5D2D}" type="pres">
      <dgm:prSet presAssocID="{4A1DDEAA-F468-47A5-84FB-D5AA3279B266}" presName="spaceRect" presStyleCnt="0"/>
      <dgm:spPr/>
    </dgm:pt>
    <dgm:pt modelId="{FB841E32-2263-4CD0-8772-7B094B204DD4}" type="pres">
      <dgm:prSet presAssocID="{4A1DDEAA-F468-47A5-84FB-D5AA3279B266}" presName="parTx" presStyleLbl="revTx" presStyleIdx="0" presStyleCnt="3">
        <dgm:presLayoutVars>
          <dgm:chMax val="0"/>
          <dgm:chPref val="0"/>
        </dgm:presLayoutVars>
      </dgm:prSet>
      <dgm:spPr/>
    </dgm:pt>
    <dgm:pt modelId="{23AEB104-43BC-4003-84AA-E6B395257500}" type="pres">
      <dgm:prSet presAssocID="{4DD835A1-FE16-4F33-9654-999331E114C1}" presName="sibTrans" presStyleCnt="0"/>
      <dgm:spPr/>
    </dgm:pt>
    <dgm:pt modelId="{9F80838E-644E-4E0E-BD4B-15F228729805}" type="pres">
      <dgm:prSet presAssocID="{9D629925-6B7C-4F34-A250-A0F5BE66777E}" presName="compNode" presStyleCnt="0"/>
      <dgm:spPr/>
    </dgm:pt>
    <dgm:pt modelId="{EE7417E0-7403-404C-8DB7-5484F312A6DF}" type="pres">
      <dgm:prSet presAssocID="{9D629925-6B7C-4F34-A250-A0F5BE66777E}" presName="bgRect" presStyleLbl="bgShp" presStyleIdx="1" presStyleCnt="3"/>
      <dgm:spPr/>
    </dgm:pt>
    <dgm:pt modelId="{76D740F3-1086-4588-8AAB-B3C269C3F53A}" type="pres">
      <dgm:prSet presAssocID="{9D629925-6B7C-4F34-A250-A0F5BE66777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rson with Idea"/>
        </a:ext>
      </dgm:extLst>
    </dgm:pt>
    <dgm:pt modelId="{5D12411C-8F72-481C-BBEA-881620462028}" type="pres">
      <dgm:prSet presAssocID="{9D629925-6B7C-4F34-A250-A0F5BE66777E}" presName="spaceRect" presStyleCnt="0"/>
      <dgm:spPr/>
    </dgm:pt>
    <dgm:pt modelId="{B16514E3-6420-4F3E-84B6-276B45FA75C9}" type="pres">
      <dgm:prSet presAssocID="{9D629925-6B7C-4F34-A250-A0F5BE66777E}" presName="parTx" presStyleLbl="revTx" presStyleIdx="1" presStyleCnt="3">
        <dgm:presLayoutVars>
          <dgm:chMax val="0"/>
          <dgm:chPref val="0"/>
        </dgm:presLayoutVars>
      </dgm:prSet>
      <dgm:spPr/>
    </dgm:pt>
    <dgm:pt modelId="{6A0E5F93-84E9-4EE1-AE99-337E4FDFBB72}" type="pres">
      <dgm:prSet presAssocID="{3B7CE4C1-34C1-49E4-8CCE-4F259B7214A3}" presName="sibTrans" presStyleCnt="0"/>
      <dgm:spPr/>
    </dgm:pt>
    <dgm:pt modelId="{6D50CC8F-A954-4999-9037-25C8688CAAF2}" type="pres">
      <dgm:prSet presAssocID="{97D1621C-B1D9-4F56-9DC5-36233DF752DB}" presName="compNode" presStyleCnt="0"/>
      <dgm:spPr/>
    </dgm:pt>
    <dgm:pt modelId="{6C20046E-EA15-41B3-BF8A-D61CE84A10A7}" type="pres">
      <dgm:prSet presAssocID="{97D1621C-B1D9-4F56-9DC5-36233DF752DB}" presName="bgRect" presStyleLbl="bgShp" presStyleIdx="2" presStyleCnt="3"/>
      <dgm:spPr/>
    </dgm:pt>
    <dgm:pt modelId="{EA06F991-9662-455C-B17E-74C8D0511F52}" type="pres">
      <dgm:prSet presAssocID="{97D1621C-B1D9-4F56-9DC5-36233DF752D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F242FB4E-162B-4EA7-AA73-2FC0D7F13B25}" type="pres">
      <dgm:prSet presAssocID="{97D1621C-B1D9-4F56-9DC5-36233DF752DB}" presName="spaceRect" presStyleCnt="0"/>
      <dgm:spPr/>
    </dgm:pt>
    <dgm:pt modelId="{9CE04E59-BAC1-4829-8CA7-C30E7C2326EE}" type="pres">
      <dgm:prSet presAssocID="{97D1621C-B1D9-4F56-9DC5-36233DF752DB}" presName="parTx" presStyleLbl="revTx" presStyleIdx="2" presStyleCnt="3">
        <dgm:presLayoutVars>
          <dgm:chMax val="0"/>
          <dgm:chPref val="0"/>
        </dgm:presLayoutVars>
      </dgm:prSet>
      <dgm:spPr/>
    </dgm:pt>
  </dgm:ptLst>
  <dgm:cxnLst>
    <dgm:cxn modelId="{7487D845-7416-45AA-AB57-B729E7ED86E4}" type="presOf" srcId="{9D629925-6B7C-4F34-A250-A0F5BE66777E}" destId="{B16514E3-6420-4F3E-84B6-276B45FA75C9}" srcOrd="0" destOrd="0" presId="urn:microsoft.com/office/officeart/2018/2/layout/IconVerticalSolidList"/>
    <dgm:cxn modelId="{788D7066-3B1A-4493-823C-4CFA10BBFEEA}" srcId="{4783A0FB-10A0-4D68-88E6-61A34C0DD1E2}" destId="{9D629925-6B7C-4F34-A250-A0F5BE66777E}" srcOrd="1" destOrd="0" parTransId="{D8C65422-4FBF-41D6-BDF1-FBAECD20C978}" sibTransId="{3B7CE4C1-34C1-49E4-8CCE-4F259B7214A3}"/>
    <dgm:cxn modelId="{482DA674-E6CC-4426-9095-8739ED13A60D}" srcId="{4783A0FB-10A0-4D68-88E6-61A34C0DD1E2}" destId="{4A1DDEAA-F468-47A5-84FB-D5AA3279B266}" srcOrd="0" destOrd="0" parTransId="{DD45034F-BA80-412E-A311-D9CDA4D277CF}" sibTransId="{4DD835A1-FE16-4F33-9654-999331E114C1}"/>
    <dgm:cxn modelId="{7AFD3977-8539-4F21-8892-1E64F4174735}" type="presOf" srcId="{97D1621C-B1D9-4F56-9DC5-36233DF752DB}" destId="{9CE04E59-BAC1-4829-8CA7-C30E7C2326EE}" srcOrd="0" destOrd="0" presId="urn:microsoft.com/office/officeart/2018/2/layout/IconVerticalSolidList"/>
    <dgm:cxn modelId="{B98AA178-3E26-4A36-9126-94E1657AB4EB}" srcId="{4783A0FB-10A0-4D68-88E6-61A34C0DD1E2}" destId="{97D1621C-B1D9-4F56-9DC5-36233DF752DB}" srcOrd="2" destOrd="0" parTransId="{7296EF25-6917-44D1-981E-B681D6CF3A43}" sibTransId="{D329E66F-061C-4F01-9BBA-FBE97C022864}"/>
    <dgm:cxn modelId="{55058E96-C59B-4B3E-802C-9C47FEAEA5DA}" type="presOf" srcId="{4783A0FB-10A0-4D68-88E6-61A34C0DD1E2}" destId="{B241E842-C6DE-4319-9EAC-B7C72FB0DA56}" srcOrd="0" destOrd="0" presId="urn:microsoft.com/office/officeart/2018/2/layout/IconVerticalSolidList"/>
    <dgm:cxn modelId="{8E6501B1-32FB-4809-B4EB-C9C46FA6C1BA}" type="presOf" srcId="{4A1DDEAA-F468-47A5-84FB-D5AA3279B266}" destId="{FB841E32-2263-4CD0-8772-7B094B204DD4}" srcOrd="0" destOrd="0" presId="urn:microsoft.com/office/officeart/2018/2/layout/IconVerticalSolidList"/>
    <dgm:cxn modelId="{88EF126B-BD6D-4888-B1E0-10155589B55C}" type="presParOf" srcId="{B241E842-C6DE-4319-9EAC-B7C72FB0DA56}" destId="{E8A4E398-7858-4018-9A5A-FCA02637869C}" srcOrd="0" destOrd="0" presId="urn:microsoft.com/office/officeart/2018/2/layout/IconVerticalSolidList"/>
    <dgm:cxn modelId="{5E132AAD-E84C-4DFE-AEDC-F6B85818661E}" type="presParOf" srcId="{E8A4E398-7858-4018-9A5A-FCA02637869C}" destId="{490B7A86-E3EF-493F-A542-59645564AF1B}" srcOrd="0" destOrd="0" presId="urn:microsoft.com/office/officeart/2018/2/layout/IconVerticalSolidList"/>
    <dgm:cxn modelId="{11E94630-8E6A-48DA-BFB0-047DD8C9BED7}" type="presParOf" srcId="{E8A4E398-7858-4018-9A5A-FCA02637869C}" destId="{189A442A-E842-413F-AC85-5AD6ED57A694}" srcOrd="1" destOrd="0" presId="urn:microsoft.com/office/officeart/2018/2/layout/IconVerticalSolidList"/>
    <dgm:cxn modelId="{9DA99DC1-32C3-4E78-96C5-C825A5AC63CE}" type="presParOf" srcId="{E8A4E398-7858-4018-9A5A-FCA02637869C}" destId="{0D205D61-0203-4A20-BD02-42CFB05C5D2D}" srcOrd="2" destOrd="0" presId="urn:microsoft.com/office/officeart/2018/2/layout/IconVerticalSolidList"/>
    <dgm:cxn modelId="{34D2F93E-850D-4051-B366-83FFDA58886E}" type="presParOf" srcId="{E8A4E398-7858-4018-9A5A-FCA02637869C}" destId="{FB841E32-2263-4CD0-8772-7B094B204DD4}" srcOrd="3" destOrd="0" presId="urn:microsoft.com/office/officeart/2018/2/layout/IconVerticalSolidList"/>
    <dgm:cxn modelId="{16103EAD-CA79-4377-A9AE-8B1517A81F69}" type="presParOf" srcId="{B241E842-C6DE-4319-9EAC-B7C72FB0DA56}" destId="{23AEB104-43BC-4003-84AA-E6B395257500}" srcOrd="1" destOrd="0" presId="urn:microsoft.com/office/officeart/2018/2/layout/IconVerticalSolidList"/>
    <dgm:cxn modelId="{3DC6A4A9-45AB-4425-B4D5-E178B9BEFB01}" type="presParOf" srcId="{B241E842-C6DE-4319-9EAC-B7C72FB0DA56}" destId="{9F80838E-644E-4E0E-BD4B-15F228729805}" srcOrd="2" destOrd="0" presId="urn:microsoft.com/office/officeart/2018/2/layout/IconVerticalSolidList"/>
    <dgm:cxn modelId="{DC665B6B-FB22-4301-AFB9-B0486B066674}" type="presParOf" srcId="{9F80838E-644E-4E0E-BD4B-15F228729805}" destId="{EE7417E0-7403-404C-8DB7-5484F312A6DF}" srcOrd="0" destOrd="0" presId="urn:microsoft.com/office/officeart/2018/2/layout/IconVerticalSolidList"/>
    <dgm:cxn modelId="{CDB09A31-568C-4F43-94EA-A70CC751225B}" type="presParOf" srcId="{9F80838E-644E-4E0E-BD4B-15F228729805}" destId="{76D740F3-1086-4588-8AAB-B3C269C3F53A}" srcOrd="1" destOrd="0" presId="urn:microsoft.com/office/officeart/2018/2/layout/IconVerticalSolidList"/>
    <dgm:cxn modelId="{16F3B606-919C-42A5-83E1-024FCE5D16BA}" type="presParOf" srcId="{9F80838E-644E-4E0E-BD4B-15F228729805}" destId="{5D12411C-8F72-481C-BBEA-881620462028}" srcOrd="2" destOrd="0" presId="urn:microsoft.com/office/officeart/2018/2/layout/IconVerticalSolidList"/>
    <dgm:cxn modelId="{1FE5963B-2211-4827-9917-D5662D41AAF3}" type="presParOf" srcId="{9F80838E-644E-4E0E-BD4B-15F228729805}" destId="{B16514E3-6420-4F3E-84B6-276B45FA75C9}" srcOrd="3" destOrd="0" presId="urn:microsoft.com/office/officeart/2018/2/layout/IconVerticalSolidList"/>
    <dgm:cxn modelId="{1F503765-0798-4674-8520-B2F94CB78EC9}" type="presParOf" srcId="{B241E842-C6DE-4319-9EAC-B7C72FB0DA56}" destId="{6A0E5F93-84E9-4EE1-AE99-337E4FDFBB72}" srcOrd="3" destOrd="0" presId="urn:microsoft.com/office/officeart/2018/2/layout/IconVerticalSolidList"/>
    <dgm:cxn modelId="{E6063AE0-7FD8-444E-852B-C0BF6C87E51C}" type="presParOf" srcId="{B241E842-C6DE-4319-9EAC-B7C72FB0DA56}" destId="{6D50CC8F-A954-4999-9037-25C8688CAAF2}" srcOrd="4" destOrd="0" presId="urn:microsoft.com/office/officeart/2018/2/layout/IconVerticalSolidList"/>
    <dgm:cxn modelId="{21E2684C-6596-410A-9A48-04302D2E3FCD}" type="presParOf" srcId="{6D50CC8F-A954-4999-9037-25C8688CAAF2}" destId="{6C20046E-EA15-41B3-BF8A-D61CE84A10A7}" srcOrd="0" destOrd="0" presId="urn:microsoft.com/office/officeart/2018/2/layout/IconVerticalSolidList"/>
    <dgm:cxn modelId="{B075B683-F84F-4DF6-B98C-BDD4E51E461B}" type="presParOf" srcId="{6D50CC8F-A954-4999-9037-25C8688CAAF2}" destId="{EA06F991-9662-455C-B17E-74C8D0511F52}" srcOrd="1" destOrd="0" presId="urn:microsoft.com/office/officeart/2018/2/layout/IconVerticalSolidList"/>
    <dgm:cxn modelId="{2D221555-25F5-4638-95AA-2150015C289D}" type="presParOf" srcId="{6D50CC8F-A954-4999-9037-25C8688CAAF2}" destId="{F242FB4E-162B-4EA7-AA73-2FC0D7F13B25}" srcOrd="2" destOrd="0" presId="urn:microsoft.com/office/officeart/2018/2/layout/IconVerticalSolidList"/>
    <dgm:cxn modelId="{B8580CE9-EF34-4978-9756-287E6E721B0E}" type="presParOf" srcId="{6D50CC8F-A954-4999-9037-25C8688CAAF2}" destId="{9CE04E59-BAC1-4829-8CA7-C30E7C2326E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0C5B3-313D-4C1F-BA40-35849B26EB79}">
      <dsp:nvSpPr>
        <dsp:cNvPr id="0" name=""/>
        <dsp:cNvSpPr/>
      </dsp:nvSpPr>
      <dsp:spPr>
        <a:xfrm>
          <a:off x="0" y="450"/>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FF66BD-0E12-457E-B0D1-F02842DDB2C1}">
      <dsp:nvSpPr>
        <dsp:cNvPr id="0" name=""/>
        <dsp:cNvSpPr/>
      </dsp:nvSpPr>
      <dsp:spPr>
        <a:xfrm>
          <a:off x="0" y="450"/>
          <a:ext cx="10168127" cy="369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dirty="0"/>
            <a:t>Sub-setting data to Lahore city.</a:t>
          </a:r>
          <a:endParaRPr lang="en-US" sz="1700" kern="1200" dirty="0"/>
        </a:p>
      </dsp:txBody>
      <dsp:txXfrm>
        <a:off x="0" y="450"/>
        <a:ext cx="10168127" cy="369327"/>
      </dsp:txXfrm>
    </dsp:sp>
    <dsp:sp modelId="{4791FE4E-C781-41E9-A048-399226E9CBE4}">
      <dsp:nvSpPr>
        <dsp:cNvPr id="0" name=""/>
        <dsp:cNvSpPr/>
      </dsp:nvSpPr>
      <dsp:spPr>
        <a:xfrm>
          <a:off x="0" y="369778"/>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C24D0E-4B61-4842-A06C-4CE1FC449382}">
      <dsp:nvSpPr>
        <dsp:cNvPr id="0" name=""/>
        <dsp:cNvSpPr/>
      </dsp:nvSpPr>
      <dsp:spPr>
        <a:xfrm>
          <a:off x="0" y="369778"/>
          <a:ext cx="10168127" cy="369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a:t>Dropping all rows with property_type other than House.</a:t>
          </a:r>
          <a:endParaRPr lang="en-US" sz="1700" kern="1200"/>
        </a:p>
      </dsp:txBody>
      <dsp:txXfrm>
        <a:off x="0" y="369778"/>
        <a:ext cx="10168127" cy="369327"/>
      </dsp:txXfrm>
    </dsp:sp>
    <dsp:sp modelId="{964CA3EC-F9CE-44C6-A460-C1C60CCBC45A}">
      <dsp:nvSpPr>
        <dsp:cNvPr id="0" name=""/>
        <dsp:cNvSpPr/>
      </dsp:nvSpPr>
      <dsp:spPr>
        <a:xfrm>
          <a:off x="0" y="739105"/>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3A026E-3EFD-4B63-A198-E9FD1F421726}">
      <dsp:nvSpPr>
        <dsp:cNvPr id="0" name=""/>
        <dsp:cNvSpPr/>
      </dsp:nvSpPr>
      <dsp:spPr>
        <a:xfrm>
          <a:off x="0" y="739105"/>
          <a:ext cx="10168127" cy="369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a:t>Dropping extra columns (giving less consideration)</a:t>
          </a:r>
          <a:endParaRPr lang="en-US" sz="1700" kern="1200"/>
        </a:p>
      </dsp:txBody>
      <dsp:txXfrm>
        <a:off x="0" y="739105"/>
        <a:ext cx="10168127" cy="369327"/>
      </dsp:txXfrm>
    </dsp:sp>
    <dsp:sp modelId="{32359872-2624-44BF-B6AD-A3D2BA1A957A}">
      <dsp:nvSpPr>
        <dsp:cNvPr id="0" name=""/>
        <dsp:cNvSpPr/>
      </dsp:nvSpPr>
      <dsp:spPr>
        <a:xfrm>
          <a:off x="0" y="1108433"/>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4B4376-FA31-42F8-821F-97F925C22C08}">
      <dsp:nvSpPr>
        <dsp:cNvPr id="0" name=""/>
        <dsp:cNvSpPr/>
      </dsp:nvSpPr>
      <dsp:spPr>
        <a:xfrm>
          <a:off x="0" y="1108433"/>
          <a:ext cx="10168127" cy="369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dirty="0"/>
            <a:t>Data Cleaning (Baths &amp; Bedroom Case I &amp; II)</a:t>
          </a:r>
          <a:endParaRPr lang="en-US" sz="1700" kern="1200" dirty="0"/>
        </a:p>
      </dsp:txBody>
      <dsp:txXfrm>
        <a:off x="0" y="1108433"/>
        <a:ext cx="10168127" cy="369327"/>
      </dsp:txXfrm>
    </dsp:sp>
    <dsp:sp modelId="{5BDBF298-F6D6-4898-8C80-8FB715A0AB09}">
      <dsp:nvSpPr>
        <dsp:cNvPr id="0" name=""/>
        <dsp:cNvSpPr/>
      </dsp:nvSpPr>
      <dsp:spPr>
        <a:xfrm>
          <a:off x="0" y="1477760"/>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76F2AF-4E21-4855-8F47-58FF17F2A6D0}">
      <dsp:nvSpPr>
        <dsp:cNvPr id="0" name=""/>
        <dsp:cNvSpPr/>
      </dsp:nvSpPr>
      <dsp:spPr>
        <a:xfrm>
          <a:off x="0" y="1477760"/>
          <a:ext cx="10168127" cy="369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a:t>Converting Area from Marla &amp; Canal to Square foot</a:t>
          </a:r>
          <a:endParaRPr lang="en-US" sz="1700" kern="1200"/>
        </a:p>
      </dsp:txBody>
      <dsp:txXfrm>
        <a:off x="0" y="1477760"/>
        <a:ext cx="10168127" cy="369327"/>
      </dsp:txXfrm>
    </dsp:sp>
    <dsp:sp modelId="{0F4D053C-E9A6-40A6-9E87-5BDC0623BFFE}">
      <dsp:nvSpPr>
        <dsp:cNvPr id="0" name=""/>
        <dsp:cNvSpPr/>
      </dsp:nvSpPr>
      <dsp:spPr>
        <a:xfrm>
          <a:off x="0" y="1847088"/>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211478-EAA3-49F7-B431-DCA9BB883705}">
      <dsp:nvSpPr>
        <dsp:cNvPr id="0" name=""/>
        <dsp:cNvSpPr/>
      </dsp:nvSpPr>
      <dsp:spPr>
        <a:xfrm>
          <a:off x="0" y="1847088"/>
          <a:ext cx="10168127" cy="369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a:t>Finding Price_Per_Sqft</a:t>
          </a:r>
          <a:endParaRPr lang="en-US" sz="1700" kern="1200"/>
        </a:p>
      </dsp:txBody>
      <dsp:txXfrm>
        <a:off x="0" y="1847088"/>
        <a:ext cx="10168127" cy="369327"/>
      </dsp:txXfrm>
    </dsp:sp>
    <dsp:sp modelId="{4D4653AF-DAC2-467A-BF67-919E0293DC97}">
      <dsp:nvSpPr>
        <dsp:cNvPr id="0" name=""/>
        <dsp:cNvSpPr/>
      </dsp:nvSpPr>
      <dsp:spPr>
        <a:xfrm>
          <a:off x="0" y="2216415"/>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F81C44-AE05-4582-B10A-0298D8387BC4}">
      <dsp:nvSpPr>
        <dsp:cNvPr id="0" name=""/>
        <dsp:cNvSpPr/>
      </dsp:nvSpPr>
      <dsp:spPr>
        <a:xfrm>
          <a:off x="0" y="2216415"/>
          <a:ext cx="10168127" cy="369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a:t>Dropping Locations having less then 10 properties</a:t>
          </a:r>
          <a:endParaRPr lang="en-US" sz="1700" kern="1200"/>
        </a:p>
      </dsp:txBody>
      <dsp:txXfrm>
        <a:off x="0" y="2216415"/>
        <a:ext cx="10168127" cy="369327"/>
      </dsp:txXfrm>
    </dsp:sp>
    <dsp:sp modelId="{3470DDEF-9B0A-45AC-AE77-4EC647998859}">
      <dsp:nvSpPr>
        <dsp:cNvPr id="0" name=""/>
        <dsp:cNvSpPr/>
      </dsp:nvSpPr>
      <dsp:spPr>
        <a:xfrm>
          <a:off x="0" y="2585742"/>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B9536E-00D0-4A04-9D39-C312031DA2D9}">
      <dsp:nvSpPr>
        <dsp:cNvPr id="0" name=""/>
        <dsp:cNvSpPr/>
      </dsp:nvSpPr>
      <dsp:spPr>
        <a:xfrm>
          <a:off x="0" y="2585742"/>
          <a:ext cx="10168127" cy="369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a:t>Dropping rows having rooms with area less then 300 sqft</a:t>
          </a:r>
          <a:endParaRPr lang="en-US" sz="1700" kern="1200"/>
        </a:p>
      </dsp:txBody>
      <dsp:txXfrm>
        <a:off x="0" y="2585742"/>
        <a:ext cx="10168127" cy="369327"/>
      </dsp:txXfrm>
    </dsp:sp>
    <dsp:sp modelId="{03CC15EC-D551-4F4F-AD37-C1AB06612538}">
      <dsp:nvSpPr>
        <dsp:cNvPr id="0" name=""/>
        <dsp:cNvSpPr/>
      </dsp:nvSpPr>
      <dsp:spPr>
        <a:xfrm>
          <a:off x="0" y="2955070"/>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1BD9C2-85F1-4C56-8E38-F6B31DF65278}">
      <dsp:nvSpPr>
        <dsp:cNvPr id="0" name=""/>
        <dsp:cNvSpPr/>
      </dsp:nvSpPr>
      <dsp:spPr>
        <a:xfrm>
          <a:off x="0" y="2955070"/>
          <a:ext cx="10168127" cy="369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a:t>Dropping those rows having less rooms but more price than others.</a:t>
          </a:r>
          <a:endParaRPr lang="en-US" sz="1700" kern="1200"/>
        </a:p>
      </dsp:txBody>
      <dsp:txXfrm>
        <a:off x="0" y="2955070"/>
        <a:ext cx="10168127" cy="369327"/>
      </dsp:txXfrm>
    </dsp:sp>
    <dsp:sp modelId="{7F0969C5-0A41-421D-AB19-5418523BE0D5}">
      <dsp:nvSpPr>
        <dsp:cNvPr id="0" name=""/>
        <dsp:cNvSpPr/>
      </dsp:nvSpPr>
      <dsp:spPr>
        <a:xfrm>
          <a:off x="0" y="3324397"/>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CA1F22-992A-463C-83F3-4381026A9924}">
      <dsp:nvSpPr>
        <dsp:cNvPr id="0" name=""/>
        <dsp:cNvSpPr/>
      </dsp:nvSpPr>
      <dsp:spPr>
        <a:xfrm>
          <a:off x="0" y="3324397"/>
          <a:ext cx="10168127" cy="369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a:t>Creating a new DataFrame with binary columns for each unique value in the specified Location.</a:t>
          </a:r>
          <a:endParaRPr lang="en-US" sz="1700" kern="1200"/>
        </a:p>
      </dsp:txBody>
      <dsp:txXfrm>
        <a:off x="0" y="3324397"/>
        <a:ext cx="10168127" cy="3693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0B7A86-E3EF-493F-A542-59645564AF1B}">
      <dsp:nvSpPr>
        <dsp:cNvPr id="0" name=""/>
        <dsp:cNvSpPr/>
      </dsp:nvSpPr>
      <dsp:spPr>
        <a:xfrm>
          <a:off x="0" y="673"/>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9A442A-E842-413F-AC85-5AD6ED57A694}">
      <dsp:nvSpPr>
        <dsp:cNvPr id="0" name=""/>
        <dsp:cNvSpPr/>
      </dsp:nvSpPr>
      <dsp:spPr>
        <a:xfrm>
          <a:off x="476436" y="355047"/>
          <a:ext cx="866247" cy="8662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841E32-2263-4CD0-8772-7B094B204DD4}">
      <dsp:nvSpPr>
        <dsp:cNvPr id="0" name=""/>
        <dsp:cNvSpPr/>
      </dsp:nvSpPr>
      <dsp:spPr>
        <a:xfrm>
          <a:off x="1819120" y="673"/>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711200">
            <a:lnSpc>
              <a:spcPct val="100000"/>
            </a:lnSpc>
            <a:spcBef>
              <a:spcPct val="0"/>
            </a:spcBef>
            <a:spcAft>
              <a:spcPct val="35000"/>
            </a:spcAft>
            <a:buNone/>
          </a:pPr>
          <a:r>
            <a:rPr lang="en-GB" sz="1600" kern="1200" dirty="0"/>
            <a:t>Consider adding new features that may be relevant to the prediction.</a:t>
          </a:r>
          <a:endParaRPr lang="en-US" sz="1600" kern="1200" dirty="0"/>
        </a:p>
      </dsp:txBody>
      <dsp:txXfrm>
        <a:off x="1819120" y="673"/>
        <a:ext cx="4545103" cy="1574995"/>
      </dsp:txXfrm>
    </dsp:sp>
    <dsp:sp modelId="{EE7417E0-7403-404C-8DB7-5484F312A6DF}">
      <dsp:nvSpPr>
        <dsp:cNvPr id="0" name=""/>
        <dsp:cNvSpPr/>
      </dsp:nvSpPr>
      <dsp:spPr>
        <a:xfrm>
          <a:off x="0" y="1969418"/>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D740F3-1086-4588-8AAB-B3C269C3F53A}">
      <dsp:nvSpPr>
        <dsp:cNvPr id="0" name=""/>
        <dsp:cNvSpPr/>
      </dsp:nvSpPr>
      <dsp:spPr>
        <a:xfrm>
          <a:off x="476436" y="2323792"/>
          <a:ext cx="866247" cy="8662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6514E3-6420-4F3E-84B6-276B45FA75C9}">
      <dsp:nvSpPr>
        <dsp:cNvPr id="0" name=""/>
        <dsp:cNvSpPr/>
      </dsp:nvSpPr>
      <dsp:spPr>
        <a:xfrm>
          <a:off x="1819120" y="1969418"/>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711200">
            <a:lnSpc>
              <a:spcPct val="100000"/>
            </a:lnSpc>
            <a:spcBef>
              <a:spcPct val="0"/>
            </a:spcBef>
            <a:spcAft>
              <a:spcPct val="35000"/>
            </a:spcAft>
            <a:buNone/>
          </a:pPr>
          <a:r>
            <a:rPr lang="en-GB" sz="1600" kern="1200" dirty="0"/>
            <a:t>Explore the use of deep learning techniques, such as </a:t>
          </a:r>
          <a:r>
            <a:rPr lang="en-GB" sz="1600" b="1" kern="1200" dirty="0"/>
            <a:t>neural networks,</a:t>
          </a:r>
          <a:r>
            <a:rPr lang="en-GB" sz="1600" kern="1200" dirty="0"/>
            <a:t> for house price prediction, and compare the results with the decision tree regressor model.</a:t>
          </a:r>
          <a:endParaRPr lang="en-US" sz="1600" kern="1200" dirty="0"/>
        </a:p>
      </dsp:txBody>
      <dsp:txXfrm>
        <a:off x="1819120" y="1969418"/>
        <a:ext cx="4545103" cy="1574995"/>
      </dsp:txXfrm>
    </dsp:sp>
    <dsp:sp modelId="{6C20046E-EA15-41B3-BF8A-D61CE84A10A7}">
      <dsp:nvSpPr>
        <dsp:cNvPr id="0" name=""/>
        <dsp:cNvSpPr/>
      </dsp:nvSpPr>
      <dsp:spPr>
        <a:xfrm>
          <a:off x="0" y="3938162"/>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06F991-9662-455C-B17E-74C8D0511F52}">
      <dsp:nvSpPr>
        <dsp:cNvPr id="0" name=""/>
        <dsp:cNvSpPr/>
      </dsp:nvSpPr>
      <dsp:spPr>
        <a:xfrm>
          <a:off x="476436" y="4292537"/>
          <a:ext cx="866247" cy="8662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E04E59-BAC1-4829-8CA7-C30E7C2326EE}">
      <dsp:nvSpPr>
        <dsp:cNvPr id="0" name=""/>
        <dsp:cNvSpPr/>
      </dsp:nvSpPr>
      <dsp:spPr>
        <a:xfrm>
          <a:off x="1819120" y="3938162"/>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711200">
            <a:lnSpc>
              <a:spcPct val="100000"/>
            </a:lnSpc>
            <a:spcBef>
              <a:spcPct val="0"/>
            </a:spcBef>
            <a:spcAft>
              <a:spcPct val="35000"/>
            </a:spcAft>
            <a:buNone/>
          </a:pPr>
          <a:r>
            <a:rPr lang="en-GB" sz="1600" kern="1200" dirty="0"/>
            <a:t>Test the model in different </a:t>
          </a:r>
          <a:r>
            <a:rPr lang="en-GB" sz="1600" b="1" kern="1200" dirty="0"/>
            <a:t>real estate markets</a:t>
          </a:r>
          <a:r>
            <a:rPr lang="en-GB" sz="1600" kern="1200" dirty="0"/>
            <a:t> to determine its generalizability and adaptability to different conditions.</a:t>
          </a:r>
          <a:endParaRPr lang="en-US" sz="1600" kern="1200" dirty="0"/>
        </a:p>
      </dsp:txBody>
      <dsp:txXfrm>
        <a:off x="1819120" y="3938162"/>
        <a:ext cx="4545103" cy="157499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8/4/2024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3971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8/4/2024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25039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8/4/2024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69787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8/4/2024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42213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8/4/2024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43645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8/4/2024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52056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8/4/2024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59121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8/4/2024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05488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8/4/2024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53389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8/4/2024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69300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8/4/2024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85762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8/4/2024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956681814"/>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3" descr="A midsection of a person holding a miniature house">
            <a:extLst>
              <a:ext uri="{FF2B5EF4-FFF2-40B4-BE49-F238E27FC236}">
                <a16:creationId xmlns:a16="http://schemas.microsoft.com/office/drawing/2014/main" id="{D70BB011-B12B-668A-8E21-01337196C439}"/>
              </a:ext>
            </a:extLst>
          </p:cNvPr>
          <p:cNvPicPr>
            <a:picLocks noChangeAspect="1"/>
          </p:cNvPicPr>
          <p:nvPr/>
        </p:nvPicPr>
        <p:blipFill rotWithShape="1">
          <a:blip r:embed="rId2"/>
          <a:srcRect l="10876" r="9492" b="-1"/>
          <a:stretch/>
        </p:blipFill>
        <p:spPr>
          <a:xfrm>
            <a:off x="-2" y="10"/>
            <a:ext cx="8668512" cy="6857990"/>
          </a:xfrm>
          <a:prstGeom prst="rect">
            <a:avLst/>
          </a:prstGeom>
        </p:spPr>
      </p:pic>
      <p:sp>
        <p:nvSpPr>
          <p:cNvPr id="33" name="Rectangle 32">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B00B15-0847-BC86-C6D5-61C5A62FC97E}"/>
              </a:ext>
            </a:extLst>
          </p:cNvPr>
          <p:cNvSpPr>
            <a:spLocks noGrp="1"/>
          </p:cNvSpPr>
          <p:nvPr>
            <p:ph type="ctrTitle"/>
          </p:nvPr>
        </p:nvSpPr>
        <p:spPr>
          <a:xfrm>
            <a:off x="7848600" y="1122363"/>
            <a:ext cx="4023360" cy="3204134"/>
          </a:xfrm>
        </p:spPr>
        <p:txBody>
          <a:bodyPr anchor="b">
            <a:normAutofit/>
          </a:bodyPr>
          <a:lstStyle/>
          <a:p>
            <a:r>
              <a:rPr lang="en-GB" sz="4800" dirty="0"/>
              <a:t>House Price Prediction</a:t>
            </a:r>
          </a:p>
        </p:txBody>
      </p:sp>
      <p:sp>
        <p:nvSpPr>
          <p:cNvPr id="3" name="Subtitle 2">
            <a:extLst>
              <a:ext uri="{FF2B5EF4-FFF2-40B4-BE49-F238E27FC236}">
                <a16:creationId xmlns:a16="http://schemas.microsoft.com/office/drawing/2014/main" id="{38E28AEF-84D6-B457-7F56-4B4645F76800}"/>
              </a:ext>
            </a:extLst>
          </p:cNvPr>
          <p:cNvSpPr>
            <a:spLocks noGrp="1"/>
          </p:cNvSpPr>
          <p:nvPr>
            <p:ph type="subTitle" idx="1"/>
          </p:nvPr>
        </p:nvSpPr>
        <p:spPr>
          <a:xfrm>
            <a:off x="7848600" y="4872922"/>
            <a:ext cx="4023360" cy="1208141"/>
          </a:xfrm>
        </p:spPr>
        <p:txBody>
          <a:bodyPr>
            <a:normAutofit/>
          </a:bodyPr>
          <a:lstStyle/>
          <a:p>
            <a:r>
              <a:rPr lang="en-GB" sz="2000" dirty="0"/>
              <a:t>Muhammad Abubakar Saddique</a:t>
            </a:r>
          </a:p>
          <a:p>
            <a:endParaRPr lang="en-GB" sz="2000" dirty="0"/>
          </a:p>
        </p:txBody>
      </p:sp>
      <p:sp>
        <p:nvSpPr>
          <p:cNvPr id="35" name="Rectangle 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2579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1">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3">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46B518-8B7E-3A37-EED8-D43BFCE7C613}"/>
              </a:ext>
            </a:extLst>
          </p:cNvPr>
          <p:cNvSpPr>
            <a:spLocks noGrp="1"/>
          </p:cNvSpPr>
          <p:nvPr>
            <p:ph type="title"/>
          </p:nvPr>
        </p:nvSpPr>
        <p:spPr>
          <a:xfrm>
            <a:off x="621792" y="1161288"/>
            <a:ext cx="3602736" cy="4526280"/>
          </a:xfrm>
        </p:spPr>
        <p:txBody>
          <a:bodyPr>
            <a:normAutofit/>
          </a:bodyPr>
          <a:lstStyle/>
          <a:p>
            <a:r>
              <a:rPr lang="en-GB" dirty="0"/>
              <a:t>Future Plans</a:t>
            </a:r>
          </a:p>
        </p:txBody>
      </p:sp>
      <p:sp>
        <p:nvSpPr>
          <p:cNvPr id="16" name="Rectangle 15">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28749B1A-D76E-3B0E-3C09-69124CC8E594}"/>
              </a:ext>
            </a:extLst>
          </p:cNvPr>
          <p:cNvGraphicFramePr>
            <a:graphicFrameLocks noGrp="1"/>
          </p:cNvGraphicFramePr>
          <p:nvPr>
            <p:ph idx="1"/>
            <p:extLst>
              <p:ext uri="{D42A27DB-BD31-4B8C-83A1-F6EECF244321}">
                <p14:modId xmlns:p14="http://schemas.microsoft.com/office/powerpoint/2010/main" val="1637960070"/>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65914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04B5AA7D-D5CB-0564-8541-02FC689F235E}"/>
              </a:ext>
            </a:extLst>
          </p:cNvPr>
          <p:cNvPicPr>
            <a:picLocks noChangeAspect="1"/>
          </p:cNvPicPr>
          <p:nvPr/>
        </p:nvPicPr>
        <p:blipFill rotWithShape="1">
          <a:blip r:embed="rId2"/>
          <a:srcRect l="14586" r="1031" b="-1"/>
          <a:stretch/>
        </p:blipFill>
        <p:spPr>
          <a:xfrm>
            <a:off x="3522468" y="10"/>
            <a:ext cx="8669532" cy="6857990"/>
          </a:xfrm>
          <a:prstGeom prst="rect">
            <a:avLst/>
          </a:prstGeom>
        </p:spPr>
      </p:pic>
      <p:sp>
        <p:nvSpPr>
          <p:cNvPr id="20" name="Rectangle 19">
            <a:extLst>
              <a:ext uri="{FF2B5EF4-FFF2-40B4-BE49-F238E27FC236}">
                <a16:creationId xmlns:a16="http://schemas.microsoft.com/office/drawing/2014/main" id="{8A6DB0E6-E65F-4229-A5A0-2500203B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245282-C93A-95A4-D572-985CD00028E1}"/>
              </a:ext>
            </a:extLst>
          </p:cNvPr>
          <p:cNvSpPr>
            <a:spLocks noGrp="1"/>
          </p:cNvSpPr>
          <p:nvPr>
            <p:ph type="title"/>
          </p:nvPr>
        </p:nvSpPr>
        <p:spPr>
          <a:xfrm>
            <a:off x="371094" y="1161288"/>
            <a:ext cx="3438144" cy="1124712"/>
          </a:xfrm>
        </p:spPr>
        <p:txBody>
          <a:bodyPr anchor="b">
            <a:normAutofit/>
          </a:bodyPr>
          <a:lstStyle/>
          <a:p>
            <a:r>
              <a:rPr lang="en-GB" dirty="0"/>
              <a:t>Introduction</a:t>
            </a:r>
          </a:p>
        </p:txBody>
      </p:sp>
      <p:sp>
        <p:nvSpPr>
          <p:cNvPr id="22" name="Rectangle 2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3ED54AC-E3B0-D758-AAD3-B6E19BF2438D}"/>
              </a:ext>
            </a:extLst>
          </p:cNvPr>
          <p:cNvSpPr>
            <a:spLocks noGrp="1"/>
          </p:cNvSpPr>
          <p:nvPr>
            <p:ph idx="1"/>
          </p:nvPr>
        </p:nvSpPr>
        <p:spPr>
          <a:xfrm>
            <a:off x="371094" y="2718054"/>
            <a:ext cx="3438906" cy="3207258"/>
          </a:xfrm>
        </p:spPr>
        <p:txBody>
          <a:bodyPr anchor="t">
            <a:normAutofit/>
          </a:bodyPr>
          <a:lstStyle/>
          <a:p>
            <a:r>
              <a:rPr lang="en-GB" sz="1700" dirty="0"/>
              <a:t> House price prediction is an important aspect of the </a:t>
            </a:r>
            <a:r>
              <a:rPr lang="en-GB" sz="1700" b="1" dirty="0"/>
              <a:t>real estate market</a:t>
            </a:r>
            <a:r>
              <a:rPr lang="en-GB" sz="1700" dirty="0"/>
              <a:t>, as it helps to determine the value of a property. </a:t>
            </a:r>
            <a:r>
              <a:rPr lang="en-GB" sz="1700" b="1" dirty="0"/>
              <a:t>Accurate predictions</a:t>
            </a:r>
            <a:r>
              <a:rPr lang="en-GB" sz="1700" dirty="0"/>
              <a:t> can help buyers, sellers, and investors make informed decisions.</a:t>
            </a:r>
          </a:p>
        </p:txBody>
      </p:sp>
    </p:spTree>
    <p:extLst>
      <p:ext uri="{BB962C8B-B14F-4D97-AF65-F5344CB8AC3E}">
        <p14:creationId xmlns:p14="http://schemas.microsoft.com/office/powerpoint/2010/main" val="2534451192"/>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Many question marks on black background">
            <a:extLst>
              <a:ext uri="{FF2B5EF4-FFF2-40B4-BE49-F238E27FC236}">
                <a16:creationId xmlns:a16="http://schemas.microsoft.com/office/drawing/2014/main" id="{689584EA-1617-351A-CC29-D013EE2AFF6D}"/>
              </a:ext>
            </a:extLst>
          </p:cNvPr>
          <p:cNvPicPr>
            <a:picLocks noChangeAspect="1"/>
          </p:cNvPicPr>
          <p:nvPr/>
        </p:nvPicPr>
        <p:blipFill rotWithShape="1">
          <a:blip r:embed="rId2">
            <a:alphaModFix amt="40000"/>
          </a:blip>
          <a:srcRect t="7787"/>
          <a:stretch/>
        </p:blipFill>
        <p:spPr>
          <a:xfrm>
            <a:off x="20" y="10"/>
            <a:ext cx="12191979" cy="6857990"/>
          </a:xfrm>
          <a:prstGeom prst="rect">
            <a:avLst/>
          </a:prstGeom>
        </p:spPr>
      </p:pic>
      <p:sp>
        <p:nvSpPr>
          <p:cNvPr id="2" name="Title 1">
            <a:extLst>
              <a:ext uri="{FF2B5EF4-FFF2-40B4-BE49-F238E27FC236}">
                <a16:creationId xmlns:a16="http://schemas.microsoft.com/office/drawing/2014/main" id="{0A8E5795-6D71-46B6-E668-5C704769B3E3}"/>
              </a:ext>
            </a:extLst>
          </p:cNvPr>
          <p:cNvSpPr>
            <a:spLocks noGrp="1"/>
          </p:cNvSpPr>
          <p:nvPr>
            <p:ph type="title"/>
          </p:nvPr>
        </p:nvSpPr>
        <p:spPr>
          <a:xfrm>
            <a:off x="841249" y="941832"/>
            <a:ext cx="10506456" cy="2057400"/>
          </a:xfrm>
        </p:spPr>
        <p:txBody>
          <a:bodyPr anchor="b">
            <a:normAutofit/>
          </a:bodyPr>
          <a:lstStyle/>
          <a:p>
            <a:r>
              <a:rPr lang="en-GB" sz="5000" dirty="0"/>
              <a:t>Problem Statement</a:t>
            </a:r>
          </a:p>
        </p:txBody>
      </p:sp>
      <p:sp>
        <p:nvSpPr>
          <p:cNvPr id="31" name="Rectangle 3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FB50F36-DDFB-5E46-AAB7-1922C5AB62A3}"/>
              </a:ext>
            </a:extLst>
          </p:cNvPr>
          <p:cNvSpPr>
            <a:spLocks noGrp="1"/>
          </p:cNvSpPr>
          <p:nvPr>
            <p:ph idx="1"/>
          </p:nvPr>
        </p:nvSpPr>
        <p:spPr>
          <a:xfrm>
            <a:off x="841248" y="3502152"/>
            <a:ext cx="10506456" cy="2670048"/>
          </a:xfrm>
        </p:spPr>
        <p:txBody>
          <a:bodyPr>
            <a:normAutofit/>
          </a:bodyPr>
          <a:lstStyle/>
          <a:p>
            <a:r>
              <a:rPr lang="en-GB" sz="2000" dirty="0"/>
              <a:t>Our Problem Statement is to analyse the dataset of properties in Lahore and then building a model to predict its price using location, Area(Sq. Ft), bedrooms, baths.</a:t>
            </a:r>
          </a:p>
        </p:txBody>
      </p:sp>
    </p:spTree>
    <p:extLst>
      <p:ext uri="{BB962C8B-B14F-4D97-AF65-F5344CB8AC3E}">
        <p14:creationId xmlns:p14="http://schemas.microsoft.com/office/powerpoint/2010/main" val="163985579"/>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Graph">
            <a:extLst>
              <a:ext uri="{FF2B5EF4-FFF2-40B4-BE49-F238E27FC236}">
                <a16:creationId xmlns:a16="http://schemas.microsoft.com/office/drawing/2014/main" id="{141B1A5F-57EC-64C1-BCAF-60C261FD452C}"/>
              </a:ext>
            </a:extLst>
          </p:cNvPr>
          <p:cNvPicPr>
            <a:picLocks noChangeAspect="1"/>
          </p:cNvPicPr>
          <p:nvPr/>
        </p:nvPicPr>
        <p:blipFill rotWithShape="1">
          <a:blip r:embed="rId2">
            <a:alphaModFix amt="40000"/>
          </a:blip>
          <a:srcRect t="3674" b="6326"/>
          <a:stretch/>
        </p:blipFill>
        <p:spPr>
          <a:xfrm>
            <a:off x="20" y="10"/>
            <a:ext cx="12191979" cy="6857990"/>
          </a:xfrm>
          <a:prstGeom prst="rect">
            <a:avLst/>
          </a:prstGeom>
        </p:spPr>
      </p:pic>
      <p:sp>
        <p:nvSpPr>
          <p:cNvPr id="2" name="Title 1">
            <a:extLst>
              <a:ext uri="{FF2B5EF4-FFF2-40B4-BE49-F238E27FC236}">
                <a16:creationId xmlns:a16="http://schemas.microsoft.com/office/drawing/2014/main" id="{92470150-182A-F8BD-D9D5-7886A1A830B8}"/>
              </a:ext>
            </a:extLst>
          </p:cNvPr>
          <p:cNvSpPr>
            <a:spLocks noGrp="1"/>
          </p:cNvSpPr>
          <p:nvPr>
            <p:ph type="title"/>
          </p:nvPr>
        </p:nvSpPr>
        <p:spPr>
          <a:xfrm>
            <a:off x="841249" y="941832"/>
            <a:ext cx="10506456" cy="2057400"/>
          </a:xfrm>
        </p:spPr>
        <p:txBody>
          <a:bodyPr anchor="b">
            <a:normAutofit/>
          </a:bodyPr>
          <a:lstStyle/>
          <a:p>
            <a:r>
              <a:rPr lang="en-GB" sz="5000" dirty="0"/>
              <a:t>Data Collection</a:t>
            </a:r>
          </a:p>
        </p:txBody>
      </p:sp>
      <p:sp>
        <p:nvSpPr>
          <p:cNvPr id="45" name="Rectangle 4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142F85E-74D0-86FF-B976-17F77B205475}"/>
              </a:ext>
            </a:extLst>
          </p:cNvPr>
          <p:cNvSpPr>
            <a:spLocks noGrp="1"/>
          </p:cNvSpPr>
          <p:nvPr>
            <p:ph idx="1"/>
          </p:nvPr>
        </p:nvSpPr>
        <p:spPr>
          <a:xfrm>
            <a:off x="841248" y="3502152"/>
            <a:ext cx="10506456" cy="2670048"/>
          </a:xfrm>
        </p:spPr>
        <p:txBody>
          <a:bodyPr>
            <a:normAutofit/>
          </a:bodyPr>
          <a:lstStyle/>
          <a:p>
            <a:r>
              <a:rPr lang="en-GB" sz="2000" dirty="0"/>
              <a:t>The dataset is taken from Kaggle (Zameen.pk-2021).</a:t>
            </a:r>
          </a:p>
          <a:p>
            <a:r>
              <a:rPr lang="en-GB" sz="2000" dirty="0"/>
              <a:t>It has 17 Columns.</a:t>
            </a:r>
          </a:p>
          <a:p>
            <a:r>
              <a:rPr lang="en-GB" sz="2000" dirty="0"/>
              <a:t>Target features are location, Area, bedrooms, baths and price.</a:t>
            </a:r>
          </a:p>
        </p:txBody>
      </p:sp>
    </p:spTree>
    <p:extLst>
      <p:ext uri="{BB962C8B-B14F-4D97-AF65-F5344CB8AC3E}">
        <p14:creationId xmlns:p14="http://schemas.microsoft.com/office/powerpoint/2010/main" val="3119866192"/>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1723-1F6C-30BD-E653-22ECCDA832A6}"/>
              </a:ext>
            </a:extLst>
          </p:cNvPr>
          <p:cNvSpPr>
            <a:spLocks noGrp="1"/>
          </p:cNvSpPr>
          <p:nvPr>
            <p:ph type="title"/>
          </p:nvPr>
        </p:nvSpPr>
        <p:spPr/>
        <p:txBody>
          <a:bodyPr/>
          <a:lstStyle/>
          <a:p>
            <a:r>
              <a:rPr lang="en-GB" dirty="0"/>
              <a:t>Data Pre-Processing</a:t>
            </a:r>
          </a:p>
        </p:txBody>
      </p:sp>
      <p:graphicFrame>
        <p:nvGraphicFramePr>
          <p:cNvPr id="5" name="Content Placeholder 2">
            <a:extLst>
              <a:ext uri="{FF2B5EF4-FFF2-40B4-BE49-F238E27FC236}">
                <a16:creationId xmlns:a16="http://schemas.microsoft.com/office/drawing/2014/main" id="{ADBF647A-1410-EF8E-DEC7-00D596DCFDA6}"/>
              </a:ext>
            </a:extLst>
          </p:cNvPr>
          <p:cNvGraphicFramePr>
            <a:graphicFrameLocks noGrp="1"/>
          </p:cNvGraphicFramePr>
          <p:nvPr>
            <p:ph idx="1"/>
            <p:extLst>
              <p:ext uri="{D42A27DB-BD31-4B8C-83A1-F6EECF244321}">
                <p14:modId xmlns:p14="http://schemas.microsoft.com/office/powerpoint/2010/main" val="4016325954"/>
              </p:ext>
            </p:extLst>
          </p:nvPr>
        </p:nvGraphicFramePr>
        <p:xfrm>
          <a:off x="1115568" y="2478024"/>
          <a:ext cx="10168128" cy="36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6088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1EB7FA-354E-E685-AB94-CC2EFD787EEB}"/>
              </a:ext>
            </a:extLst>
          </p:cNvPr>
          <p:cNvSpPr>
            <a:spLocks noGrp="1"/>
          </p:cNvSpPr>
          <p:nvPr>
            <p:ph type="title"/>
          </p:nvPr>
        </p:nvSpPr>
        <p:spPr>
          <a:xfrm>
            <a:off x="429768" y="411480"/>
            <a:ext cx="11201400" cy="1106424"/>
          </a:xfrm>
        </p:spPr>
        <p:txBody>
          <a:bodyPr>
            <a:normAutofit/>
          </a:bodyPr>
          <a:lstStyle/>
          <a:p>
            <a:r>
              <a:rPr lang="en-GB" sz="3600" dirty="0"/>
              <a:t>Model Development</a:t>
            </a:r>
          </a:p>
        </p:txBody>
      </p:sp>
      <p:sp>
        <p:nvSpPr>
          <p:cNvPr id="21" name="Rectangle 11">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picture containing text, sign, map, street&#10;&#10;Description automatically generated">
            <a:extLst>
              <a:ext uri="{FF2B5EF4-FFF2-40B4-BE49-F238E27FC236}">
                <a16:creationId xmlns:a16="http://schemas.microsoft.com/office/drawing/2014/main" id="{6868B5C4-FEBC-6517-3F67-A0DA01099D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768" y="1757420"/>
            <a:ext cx="6702552" cy="4440439"/>
          </a:xfrm>
          <a:prstGeom prst="rect">
            <a:avLst/>
          </a:prstGeom>
        </p:spPr>
      </p:pic>
      <p:sp useBgFill="1">
        <p:nvSpPr>
          <p:cNvPr id="22" name="Rectangle 13">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1A7C215-08E3-192B-ED66-644B49E0054E}"/>
              </a:ext>
            </a:extLst>
          </p:cNvPr>
          <p:cNvSpPr>
            <a:spLocks noGrp="1"/>
          </p:cNvSpPr>
          <p:nvPr>
            <p:ph idx="1"/>
          </p:nvPr>
        </p:nvSpPr>
        <p:spPr>
          <a:xfrm>
            <a:off x="7938752" y="2020824"/>
            <a:ext cx="3455097" cy="3959352"/>
          </a:xfrm>
        </p:spPr>
        <p:txBody>
          <a:bodyPr anchor="ctr">
            <a:normAutofit/>
          </a:bodyPr>
          <a:lstStyle/>
          <a:p>
            <a:pPr algn="just"/>
            <a:r>
              <a:rPr lang="en-GB" sz="1700" dirty="0"/>
              <a:t>Decision tree regressor model works by dividing the data into subsets based on the input features and using the average house price in each subset as the prediction for all houses in that subset. This results in a series of decision rules that map the input features to predicted house prices.</a:t>
            </a:r>
          </a:p>
        </p:txBody>
      </p:sp>
    </p:spTree>
    <p:extLst>
      <p:ext uri="{BB962C8B-B14F-4D97-AF65-F5344CB8AC3E}">
        <p14:creationId xmlns:p14="http://schemas.microsoft.com/office/powerpoint/2010/main" val="6737826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48229-7689-BE08-204D-D5E2CE38BB26}"/>
              </a:ext>
            </a:extLst>
          </p:cNvPr>
          <p:cNvSpPr>
            <a:spLocks noGrp="1"/>
          </p:cNvSpPr>
          <p:nvPr>
            <p:ph type="title"/>
          </p:nvPr>
        </p:nvSpPr>
        <p:spPr/>
        <p:txBody>
          <a:bodyPr/>
          <a:lstStyle/>
          <a:p>
            <a:r>
              <a:rPr lang="en-GB" dirty="0"/>
              <a:t>Linear Vs Decision Tree Regressor</a:t>
            </a:r>
          </a:p>
        </p:txBody>
      </p:sp>
      <p:pic>
        <p:nvPicPr>
          <p:cNvPr id="13" name="Picture 12">
            <a:extLst>
              <a:ext uri="{FF2B5EF4-FFF2-40B4-BE49-F238E27FC236}">
                <a16:creationId xmlns:a16="http://schemas.microsoft.com/office/drawing/2014/main" id="{3A271B0F-C90F-2F35-6F15-B1125AA089DA}"/>
              </a:ext>
            </a:extLst>
          </p:cNvPr>
          <p:cNvPicPr>
            <a:picLocks noChangeAspect="1"/>
          </p:cNvPicPr>
          <p:nvPr/>
        </p:nvPicPr>
        <p:blipFill>
          <a:blip r:embed="rId2"/>
          <a:stretch>
            <a:fillRect/>
          </a:stretch>
        </p:blipFill>
        <p:spPr>
          <a:xfrm>
            <a:off x="3849420" y="4172591"/>
            <a:ext cx="3885906" cy="694831"/>
          </a:xfrm>
          <a:prstGeom prst="rect">
            <a:avLst/>
          </a:prstGeom>
        </p:spPr>
      </p:pic>
      <p:pic>
        <p:nvPicPr>
          <p:cNvPr id="15" name="Picture 14">
            <a:extLst>
              <a:ext uri="{FF2B5EF4-FFF2-40B4-BE49-F238E27FC236}">
                <a16:creationId xmlns:a16="http://schemas.microsoft.com/office/drawing/2014/main" id="{7D052C5C-08B1-9D15-6826-0BE27DC6B965}"/>
              </a:ext>
            </a:extLst>
          </p:cNvPr>
          <p:cNvPicPr>
            <a:picLocks noChangeAspect="1"/>
          </p:cNvPicPr>
          <p:nvPr/>
        </p:nvPicPr>
        <p:blipFill>
          <a:blip r:embed="rId3"/>
          <a:stretch>
            <a:fillRect/>
          </a:stretch>
        </p:blipFill>
        <p:spPr>
          <a:xfrm>
            <a:off x="3700604" y="2948122"/>
            <a:ext cx="6555135" cy="480878"/>
          </a:xfrm>
          <a:prstGeom prst="rect">
            <a:avLst/>
          </a:prstGeom>
        </p:spPr>
      </p:pic>
    </p:spTree>
    <p:extLst>
      <p:ext uri="{BB962C8B-B14F-4D97-AF65-F5344CB8AC3E}">
        <p14:creationId xmlns:p14="http://schemas.microsoft.com/office/powerpoint/2010/main" val="31305144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07E5B4-2864-A1AE-0F73-2CD0229FA420}"/>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dirty="0"/>
              <a:t>Results and Evaluation</a:t>
            </a:r>
          </a:p>
        </p:txBody>
      </p:sp>
      <p:sp>
        <p:nvSpPr>
          <p:cNvPr id="18" name="Rectangle 17">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30604" y="1071836"/>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B7386463-58DE-B897-77D2-CD80AB6A1751}"/>
              </a:ext>
            </a:extLst>
          </p:cNvPr>
          <p:cNvPicPr>
            <a:picLocks noChangeAspect="1"/>
          </p:cNvPicPr>
          <p:nvPr/>
        </p:nvPicPr>
        <p:blipFill>
          <a:blip r:embed="rId2"/>
          <a:stretch>
            <a:fillRect/>
          </a:stretch>
        </p:blipFill>
        <p:spPr>
          <a:xfrm>
            <a:off x="549058" y="2238308"/>
            <a:ext cx="11097349" cy="3911813"/>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6" name="Rectangle 5">
            <a:extLst>
              <a:ext uri="{FF2B5EF4-FFF2-40B4-BE49-F238E27FC236}">
                <a16:creationId xmlns:a16="http://schemas.microsoft.com/office/drawing/2014/main" id="{267AD7F1-455E-6F31-11C4-B95546AA853F}"/>
              </a:ext>
            </a:extLst>
          </p:cNvPr>
          <p:cNvSpPr/>
          <p:nvPr/>
        </p:nvSpPr>
        <p:spPr>
          <a:xfrm>
            <a:off x="1392702" y="2785403"/>
            <a:ext cx="773723" cy="23633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89F2E76B-C28C-14E6-7B31-E9AA1F5F2D97}"/>
              </a:ext>
            </a:extLst>
          </p:cNvPr>
          <p:cNvSpPr/>
          <p:nvPr/>
        </p:nvSpPr>
        <p:spPr>
          <a:xfrm>
            <a:off x="1392701" y="3565692"/>
            <a:ext cx="773723" cy="23633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8CA71390-849D-3093-74BB-266BA1D550F7}"/>
              </a:ext>
            </a:extLst>
          </p:cNvPr>
          <p:cNvSpPr/>
          <p:nvPr/>
        </p:nvSpPr>
        <p:spPr>
          <a:xfrm>
            <a:off x="1390691" y="4844274"/>
            <a:ext cx="5611000" cy="1405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943B061D-EB9C-5686-5A19-B982E4076071}"/>
              </a:ext>
            </a:extLst>
          </p:cNvPr>
          <p:cNvSpPr/>
          <p:nvPr/>
        </p:nvSpPr>
        <p:spPr>
          <a:xfrm>
            <a:off x="1392701" y="5913784"/>
            <a:ext cx="773723" cy="23633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233504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n placed on top of a signature line">
            <a:extLst>
              <a:ext uri="{FF2B5EF4-FFF2-40B4-BE49-F238E27FC236}">
                <a16:creationId xmlns:a16="http://schemas.microsoft.com/office/drawing/2014/main" id="{13541287-B05B-3F00-85B0-07681005AF8C}"/>
              </a:ext>
            </a:extLst>
          </p:cNvPr>
          <p:cNvPicPr>
            <a:picLocks noChangeAspect="1"/>
          </p:cNvPicPr>
          <p:nvPr/>
        </p:nvPicPr>
        <p:blipFill rotWithShape="1">
          <a:blip r:embed="rId2"/>
          <a:srcRect l="15618" r="-1" b="-1"/>
          <a:stretch/>
        </p:blipFill>
        <p:spPr>
          <a:xfrm>
            <a:off x="3522468" y="10"/>
            <a:ext cx="8669532" cy="6857990"/>
          </a:xfrm>
          <a:prstGeom prst="rect">
            <a:avLst/>
          </a:prstGeom>
        </p:spPr>
      </p:pic>
      <p:sp>
        <p:nvSpPr>
          <p:cNvPr id="20" name="Rectangle 19">
            <a:extLst>
              <a:ext uri="{FF2B5EF4-FFF2-40B4-BE49-F238E27FC236}">
                <a16:creationId xmlns:a16="http://schemas.microsoft.com/office/drawing/2014/main" id="{8A6DB0E6-E65F-4229-A5A0-2500203B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FF676F-214E-79FE-F75A-BEFECC27C80D}"/>
              </a:ext>
            </a:extLst>
          </p:cNvPr>
          <p:cNvSpPr>
            <a:spLocks noGrp="1"/>
          </p:cNvSpPr>
          <p:nvPr>
            <p:ph type="title"/>
          </p:nvPr>
        </p:nvSpPr>
        <p:spPr>
          <a:xfrm>
            <a:off x="371094" y="1161288"/>
            <a:ext cx="3438144" cy="1124712"/>
          </a:xfrm>
        </p:spPr>
        <p:txBody>
          <a:bodyPr anchor="b">
            <a:normAutofit/>
          </a:bodyPr>
          <a:lstStyle/>
          <a:p>
            <a:r>
              <a:rPr lang="en-GB" sz="2800" dirty="0"/>
              <a:t>Conclusion</a:t>
            </a:r>
          </a:p>
        </p:txBody>
      </p:sp>
      <p:sp>
        <p:nvSpPr>
          <p:cNvPr id="22" name="Rectangle 2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D4EF159-68FE-835F-466D-79FB6841F37F}"/>
              </a:ext>
            </a:extLst>
          </p:cNvPr>
          <p:cNvSpPr>
            <a:spLocks noGrp="1"/>
          </p:cNvSpPr>
          <p:nvPr>
            <p:ph idx="1"/>
          </p:nvPr>
        </p:nvSpPr>
        <p:spPr>
          <a:xfrm>
            <a:off x="371094" y="2718054"/>
            <a:ext cx="3438906" cy="3207258"/>
          </a:xfrm>
        </p:spPr>
        <p:txBody>
          <a:bodyPr anchor="t">
            <a:normAutofit fontScale="92500" lnSpcReduction="10000"/>
          </a:bodyPr>
          <a:lstStyle/>
          <a:p>
            <a:pPr marL="342900" indent="-342900" algn="just">
              <a:buFont typeface="+mj-lt"/>
              <a:buAutoNum type="arabicPeriod"/>
            </a:pPr>
            <a:r>
              <a:rPr lang="en-GB" sz="1700" dirty="0"/>
              <a:t>Decision trees are one of the most widely-used machine learning models, due to the fact that they work well with </a:t>
            </a:r>
            <a:r>
              <a:rPr lang="en-GB" sz="1700" b="1" dirty="0"/>
              <a:t>noisy or missing data </a:t>
            </a:r>
            <a:endParaRPr lang="en-GB" sz="1700" dirty="0"/>
          </a:p>
          <a:p>
            <a:pPr marL="342900" indent="-342900" algn="just">
              <a:buFont typeface="+mj-lt"/>
              <a:buAutoNum type="arabicPeriod"/>
            </a:pPr>
            <a:r>
              <a:rPr lang="en-GB" sz="1700" dirty="0"/>
              <a:t>It can easily be </a:t>
            </a:r>
            <a:r>
              <a:rPr lang="en-GB" sz="1700" b="1" dirty="0"/>
              <a:t>ensembled</a:t>
            </a:r>
            <a:r>
              <a:rPr lang="en-GB" sz="1700" dirty="0"/>
              <a:t> to form more robust predictors. </a:t>
            </a:r>
          </a:p>
          <a:p>
            <a:pPr marL="342900" indent="-342900" algn="just">
              <a:buFont typeface="+mj-lt"/>
              <a:buAutoNum type="arabicPeriod"/>
            </a:pPr>
            <a:r>
              <a:rPr lang="en-GB" sz="1700" dirty="0"/>
              <a:t>One more reason behind splitting in decision tree is it gives us </a:t>
            </a:r>
            <a:r>
              <a:rPr lang="en-GB" sz="1700" b="1" dirty="0"/>
              <a:t>more accurate results</a:t>
            </a:r>
            <a:r>
              <a:rPr lang="en-GB" sz="1700" dirty="0"/>
              <a:t>.</a:t>
            </a:r>
          </a:p>
        </p:txBody>
      </p:sp>
    </p:spTree>
    <p:extLst>
      <p:ext uri="{BB962C8B-B14F-4D97-AF65-F5344CB8AC3E}">
        <p14:creationId xmlns:p14="http://schemas.microsoft.com/office/powerpoint/2010/main" val="3028447014"/>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AccentBoxVTI">
  <a:themeElements>
    <a:clrScheme name="AnalogousFromLightSeed_2SEEDS">
      <a:dk1>
        <a:srgbClr val="000000"/>
      </a:dk1>
      <a:lt1>
        <a:srgbClr val="FFFFFF"/>
      </a:lt1>
      <a:dk2>
        <a:srgbClr val="243541"/>
      </a:dk2>
      <a:lt2>
        <a:srgbClr val="E8E2E2"/>
      </a:lt2>
      <a:accent1>
        <a:srgbClr val="74A9A9"/>
      </a:accent1>
      <a:accent2>
        <a:srgbClr val="81AA99"/>
      </a:accent2>
      <a:accent3>
        <a:srgbClr val="85A5BD"/>
      </a:accent3>
      <a:accent4>
        <a:srgbClr val="BA807F"/>
      </a:accent4>
      <a:accent5>
        <a:srgbClr val="BC9B82"/>
      </a:accent5>
      <a:accent6>
        <a:srgbClr val="AAA274"/>
      </a:accent6>
      <a:hlink>
        <a:srgbClr val="AE6A69"/>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Office Theme 2013 - 2022</Template>
  <TotalTime>157</TotalTime>
  <Words>388</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Neue Haas Grotesk Text Pro</vt:lpstr>
      <vt:lpstr>AccentBoxVTI</vt:lpstr>
      <vt:lpstr>House Price Prediction</vt:lpstr>
      <vt:lpstr>Introduction</vt:lpstr>
      <vt:lpstr>Problem Statement</vt:lpstr>
      <vt:lpstr>Data Collection</vt:lpstr>
      <vt:lpstr>Data Pre-Processing</vt:lpstr>
      <vt:lpstr>Model Development</vt:lpstr>
      <vt:lpstr>Linear Vs Decision Tree Regressor</vt:lpstr>
      <vt:lpstr>Results and Evaluation</vt:lpstr>
      <vt:lpstr>Conclusion</vt:lpstr>
      <vt:lpstr>Future Plans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Muhammad Abubakar Saddique</dc:creator>
  <cp:lastModifiedBy>Muhammad Abubakar Saddique</cp:lastModifiedBy>
  <cp:revision>10</cp:revision>
  <dcterms:created xsi:type="dcterms:W3CDTF">2023-02-01T21:42:24Z</dcterms:created>
  <dcterms:modified xsi:type="dcterms:W3CDTF">2024-08-03T22:58:21Z</dcterms:modified>
</cp:coreProperties>
</file>