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5" r:id="rId6"/>
    <p:sldId id="257" r:id="rId7"/>
    <p:sldId id="266" r:id="rId8"/>
    <p:sldId id="259" r:id="rId9"/>
    <p:sldId id="267" r:id="rId10"/>
    <p:sldId id="270" r:id="rId11"/>
    <p:sldId id="271" r:id="rId12"/>
    <p:sldId id="258" r:id="rId13"/>
    <p:sldId id="269" r:id="rId14"/>
    <p:sldId id="272" r:id="rId15"/>
    <p:sldId id="268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3874D-A20A-4B3E-9C12-F524953D5B7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0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Rotation is along</a:t>
            </a:r>
            <a:r>
              <a:rPr lang="en-US" baseline="0" dirty="0" smtClean="0"/>
              <a:t> z-axis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3874D-A20A-4B3E-9C12-F524953D5B7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08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Designed using </a:t>
            </a:r>
            <a:r>
              <a:rPr lang="en-US" dirty="0" err="1" smtClean="0"/>
              <a:t>SimScape</a:t>
            </a:r>
            <a:r>
              <a:rPr lang="en-US" dirty="0" smtClean="0"/>
              <a:t> Toolbox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3874D-A20A-4B3E-9C12-F524953D5B7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38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5/16/2023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5/16/2023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3">
            <a:extLst>
              <a:ext uri="{FF2B5EF4-FFF2-40B4-BE49-F238E27FC236}">
                <a16:creationId xmlns=""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=""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5/16/2023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5/16/2023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5/16/2023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5/16/2023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5/16/2023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5/16/2023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5/16/2023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5/16/2023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5/16/2023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5/16/2023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nger.com/gp/book/9783319325507" TargetMode="External"/><Relationship Id="rId2" Type="http://schemas.openxmlformats.org/officeDocument/2006/relationships/hyperlink" Target="https://doi.org/10.1155/2009/28417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@LearningOrbis" TargetMode="External"/><Relationship Id="rId4" Type="http://schemas.openxmlformats.org/officeDocument/2006/relationships/hyperlink" Target="https://doi.org/10.1109/TMECH.2017.2694118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5" y="802298"/>
            <a:ext cx="6713392" cy="25087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POSITION CONTROL OF ROBOTIC ARM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511" y="802298"/>
            <a:ext cx="2404268" cy="24194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30956" y="3912498"/>
            <a:ext cx="8762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Linear Control Systems</a:t>
            </a:r>
          </a:p>
          <a:p>
            <a:pPr algn="ctr"/>
            <a:r>
              <a:rPr lang="en-US" dirty="0" smtClean="0"/>
              <a:t>Semester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88" r="9005"/>
          <a:stretch/>
        </p:blipFill>
        <p:spPr>
          <a:xfrm>
            <a:off x="875736" y="863059"/>
            <a:ext cx="10754317" cy="575436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4363" y="223521"/>
            <a:ext cx="9603275" cy="880115"/>
          </a:xfrm>
        </p:spPr>
        <p:txBody>
          <a:bodyPr/>
          <a:lstStyle/>
          <a:p>
            <a:pPr algn="ctr"/>
            <a:r>
              <a:rPr lang="en-US" dirty="0" smtClean="0"/>
              <a:t>Design with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4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209"/>
          <a:stretch/>
        </p:blipFill>
        <p:spPr>
          <a:xfrm>
            <a:off x="1243112" y="734051"/>
            <a:ext cx="9686145" cy="589389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37792" y="209434"/>
            <a:ext cx="9603275" cy="1049235"/>
          </a:xfrm>
        </p:spPr>
        <p:txBody>
          <a:bodyPr/>
          <a:lstStyle/>
          <a:p>
            <a:r>
              <a:rPr lang="en-US" dirty="0" smtClean="0"/>
              <a:t>Code for tuning </a:t>
            </a:r>
            <a:r>
              <a:rPr lang="en-US" dirty="0" err="1" smtClean="0"/>
              <a:t>pID</a:t>
            </a:r>
            <a:r>
              <a:rPr lang="en-US" dirty="0" smtClean="0"/>
              <a:t>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76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2369" b="3186"/>
          <a:stretch/>
        </p:blipFill>
        <p:spPr>
          <a:xfrm>
            <a:off x="-14551" y="1451429"/>
            <a:ext cx="12231030" cy="461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3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Comparison of graph With &amp; W/O PID Controller</a:t>
            </a:r>
          </a:p>
          <a:p>
            <a:r>
              <a:rPr lang="en-US" sz="2400" dirty="0" smtClean="0"/>
              <a:t>Why do the results not exactly match the input trajectory?</a:t>
            </a:r>
          </a:p>
          <a:p>
            <a:r>
              <a:rPr lang="en-US" sz="2400" dirty="0" smtClean="0"/>
              <a:t>Why is there a ripple in the trajectory of the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Joint? </a:t>
            </a:r>
          </a:p>
          <a:p>
            <a:r>
              <a:rPr lang="en-US" sz="2400" dirty="0" smtClean="0"/>
              <a:t>Possible </a:t>
            </a:r>
            <a:r>
              <a:rPr lang="en-US" sz="2400" dirty="0"/>
              <a:t>i</a:t>
            </a:r>
            <a:r>
              <a:rPr lang="en-US" sz="2400" dirty="0" smtClean="0"/>
              <a:t>mprovements to design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9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80056" y="668083"/>
            <a:ext cx="8009465" cy="599268"/>
          </a:xfrm>
        </p:spPr>
        <p:txBody>
          <a:bodyPr>
            <a:normAutofit/>
          </a:bodyPr>
          <a:lstStyle/>
          <a:p>
            <a:r>
              <a:rPr lang="en-US" dirty="0" smtClean="0"/>
              <a:t>Current Research Areas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020045" y="1543759"/>
            <a:ext cx="9458559" cy="31005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b="1" dirty="0" smtClean="0"/>
              <a:t>Adaptive control</a:t>
            </a:r>
            <a:r>
              <a:rPr lang="en-US" dirty="0" smtClean="0"/>
              <a:t>: Developing control algorithms that can adapt to changes in the environment or system dynamics, ensuring consistent performance under varying conditions.</a:t>
            </a:r>
          </a:p>
          <a:p>
            <a:pPr marL="285750" indent="-285750"/>
            <a:r>
              <a:rPr lang="en-US" b="1" dirty="0" smtClean="0"/>
              <a:t>Force control</a:t>
            </a:r>
            <a:r>
              <a:rPr lang="en-US" dirty="0" smtClean="0"/>
              <a:t>: Researching methods to precisely control the force exerted by the robotic arm, enabling delicate manipulation of objects and improved interaction with the environment.</a:t>
            </a:r>
          </a:p>
          <a:p>
            <a:pPr marL="285750" indent="-285750"/>
            <a:r>
              <a:rPr lang="en-US" b="1" dirty="0" smtClean="0"/>
              <a:t>Machine learning and artificial intelligence</a:t>
            </a:r>
            <a:r>
              <a:rPr lang="en-US" dirty="0" smtClean="0"/>
              <a:t>: Integrating AI and machine learning techniques to improve control algorithms, allowing for self-improvement and adaptation to new tasks.</a:t>
            </a:r>
          </a:p>
          <a:p>
            <a:pPr marL="285750" indent="-285750"/>
            <a:r>
              <a:rPr lang="en-US" b="1" dirty="0" smtClean="0"/>
              <a:t>Fault-tolerant control</a:t>
            </a:r>
            <a:r>
              <a:rPr lang="en-US" dirty="0" smtClean="0"/>
              <a:t>: Designing control systems capable of maintaining performance even when faced with component failures or unexpected disturbances.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94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294363" y="2015732"/>
            <a:ext cx="9603275" cy="1834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Yang, J., Chen, I. M., &amp; Yeo, S. H. (2009). A general approach for deriving the inverse kinematics of a serial robotic manipulator. Journal of Robotics, 2009. </a:t>
            </a:r>
            <a:r>
              <a:rPr lang="en-US" sz="1050" u="sng" dirty="0">
                <a:hlinkClick r:id="rId2"/>
              </a:rPr>
              <a:t>https://</a:t>
            </a:r>
            <a:r>
              <a:rPr lang="en-US" sz="1050" u="sng" dirty="0" smtClean="0">
                <a:hlinkClick r:id="rId2"/>
              </a:rPr>
              <a:t>doi.org/10.1155/2009/284176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 smtClean="0"/>
              <a:t>Siciliano</a:t>
            </a:r>
            <a:r>
              <a:rPr lang="en-US" sz="1050" dirty="0"/>
              <a:t>, B., &amp; </a:t>
            </a:r>
            <a:r>
              <a:rPr lang="en-US" sz="1050" dirty="0" err="1"/>
              <a:t>Khatib</a:t>
            </a:r>
            <a:r>
              <a:rPr lang="en-US" sz="1050" dirty="0"/>
              <a:t>, O. (Eds.). (2008). Springer handbook of robotics. Springer Science &amp; Business Media. </a:t>
            </a:r>
            <a:r>
              <a:rPr lang="en-US" sz="1050" u="sng" dirty="0">
                <a:hlinkClick r:id="rId3"/>
              </a:rPr>
              <a:t>https://</a:t>
            </a:r>
            <a:r>
              <a:rPr lang="en-US" sz="1050" u="sng" dirty="0" smtClean="0">
                <a:hlinkClick r:id="rId3"/>
              </a:rPr>
              <a:t>www.springer.com/gp/book/9783319325507</a:t>
            </a:r>
          </a:p>
          <a:p>
            <a:pPr marL="171450" indent="-171450"/>
            <a:r>
              <a:rPr lang="en-US" sz="1050" dirty="0"/>
              <a:t>Han, J., Kim, D., &amp; Kwon, D.-S. (2017). Robust precision control of a flexible robot arm using an adaptive sliding mode controller. IEEE/ASME Transactions on Mechatronics, 22(3), 1363-1373. </a:t>
            </a:r>
            <a:r>
              <a:rPr lang="en-US" sz="1050" u="sng" dirty="0">
                <a:hlinkClick r:id="rId4"/>
              </a:rPr>
              <a:t>https://</a:t>
            </a:r>
            <a:r>
              <a:rPr lang="en-US" sz="1050" u="sng" dirty="0" smtClean="0">
                <a:hlinkClick r:id="rId4"/>
              </a:rPr>
              <a:t>doi.org/10.1109/TMECH.2017.2694118</a:t>
            </a:r>
            <a:endParaRPr lang="en-US" sz="1050" u="sng" dirty="0" smtClean="0">
              <a:hlinkClick r:id="rId3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How to design Robots using MATLAB 2021 </a:t>
            </a:r>
            <a:r>
              <a:rPr lang="en-US" sz="1050" b="1" dirty="0" smtClean="0"/>
              <a:t>– </a:t>
            </a:r>
            <a:r>
              <a:rPr lang="en-US" sz="1050" dirty="0" err="1" smtClean="0"/>
              <a:t>Youtube</a:t>
            </a:r>
            <a:r>
              <a:rPr lang="en-US" sz="1050" dirty="0" smtClean="0"/>
              <a:t> playlist</a:t>
            </a:r>
            <a:r>
              <a:rPr lang="en-US" sz="1050" b="1" dirty="0" smtClean="0"/>
              <a:t>: </a:t>
            </a:r>
            <a:r>
              <a:rPr lang="en-US" sz="1050" dirty="0" smtClean="0">
                <a:hlinkClick r:id="rId5"/>
              </a:rPr>
              <a:t>Learning </a:t>
            </a:r>
            <a:r>
              <a:rPr lang="en-US" sz="1050" dirty="0" err="1" smtClean="0">
                <a:hlinkClick r:id="rId5"/>
              </a:rPr>
              <a:t>Orbis</a:t>
            </a:r>
            <a:endParaRPr lang="en-US" sz="1050" dirty="0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1383376" y="626495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6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2" descr="Lollipop">
            <a:extLst>
              <a:ext uri="{FF2B5EF4-FFF2-40B4-BE49-F238E27FC236}">
                <a16:creationId xmlns="" xmlns:a16="http://schemas.microsoft.com/office/drawing/2014/main" xmlns:lc="http://schemas.openxmlformats.org/drawingml/2006/lockedCanvas" id="{C22C4770-6F74-93E3-A780-6541734BF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xmlns:lc="http://schemas.openxmlformats.org/drawingml/2006/lockedCanvas" r:embed="rId4"/>
              </a:ext>
            </a:extLst>
          </a:blip>
          <a:stretch>
            <a:fillRect/>
          </a:stretch>
        </p:blipFill>
        <p:spPr>
          <a:xfrm>
            <a:off x="4413283" y="1616810"/>
            <a:ext cx="2782808" cy="27828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94570" y="4399618"/>
            <a:ext cx="41754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/>
              <a:t> Thank You!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8783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Abdur </a:t>
            </a:r>
            <a:r>
              <a:rPr lang="en-US" sz="2400" dirty="0" err="1" smtClean="0"/>
              <a:t>Rehman</a:t>
            </a:r>
            <a:r>
              <a:rPr lang="en-US" sz="2400" dirty="0" smtClean="0"/>
              <a:t> 			337668</a:t>
            </a:r>
          </a:p>
          <a:p>
            <a:r>
              <a:rPr lang="en-US" sz="2400" dirty="0" smtClean="0"/>
              <a:t>Asad Ahmed				331881</a:t>
            </a:r>
          </a:p>
          <a:p>
            <a:r>
              <a:rPr lang="en-US" sz="2400" dirty="0" smtClean="0"/>
              <a:t>Syed Muhammad </a:t>
            </a:r>
            <a:r>
              <a:rPr lang="en-US" sz="2400" dirty="0" err="1" smtClean="0"/>
              <a:t>Abubakar</a:t>
            </a:r>
            <a:r>
              <a:rPr lang="en-US" sz="2400" dirty="0" smtClean="0"/>
              <a:t>		337385</a:t>
            </a:r>
          </a:p>
          <a:p>
            <a:r>
              <a:rPr lang="en-US" sz="2400" dirty="0" smtClean="0"/>
              <a:t>Muhammad Taha Qaiser		332741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pic>
        <p:nvPicPr>
          <p:cNvPr id="4" name="Graphic 4" descr="Man and Woman icon">
            <a:extLst>
              <a:ext uri="{FF2B5EF4-FFF2-40B4-BE49-F238E27FC236}">
                <a16:creationId xmlns=""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4117" y="341339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0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=""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3"/>
            <a:ext cx="6434723" cy="3335914"/>
          </a:xfrm>
        </p:spPr>
        <p:txBody>
          <a:bodyPr/>
          <a:lstStyle/>
          <a:p>
            <a:r>
              <a:rPr lang="en-US" dirty="0" smtClean="0"/>
              <a:t>Robotic </a:t>
            </a:r>
            <a:r>
              <a:rPr lang="en-US" dirty="0"/>
              <a:t>arms, with their exceptional precision and efficiency, have revolutionized numerous </a:t>
            </a:r>
            <a:r>
              <a:rPr lang="en-US" dirty="0" smtClean="0"/>
              <a:t>industries.</a:t>
            </a:r>
          </a:p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harness their full potential, a robust and adaptable control system is essential</a:t>
            </a:r>
            <a:r>
              <a:rPr lang="en-US" dirty="0" smtClean="0"/>
              <a:t>.</a:t>
            </a:r>
          </a:p>
          <a:p>
            <a:r>
              <a:rPr lang="en-US" dirty="0"/>
              <a:t>Simulink provides an intuitive, graphical environment for modeling, simulating, and analyzing dynamic systems.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9099" y="1923400"/>
            <a:ext cx="4058326" cy="22675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80725" y="4260555"/>
            <a:ext cx="2829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            Manufacturing Vehicles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8738" y="1772474"/>
            <a:ext cx="3970364" cy="83827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Dynamics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675" r="1382"/>
          <a:stretch/>
        </p:blipFill>
        <p:spPr>
          <a:xfrm>
            <a:off x="6126480" y="1853754"/>
            <a:ext cx="4704080" cy="30332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38738" y="2773680"/>
            <a:ext cx="40984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First term represents force being consumed to produce acceleration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Second term includes forces to counter Carioles forces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Last term requires forces to overcome gravitational pull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6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smtClean="0"/>
              <a:t>Free Body Diagram</a:t>
            </a:r>
            <a:endParaRPr lang="en-US" dirty="0"/>
          </a:p>
        </p:txBody>
      </p:sp>
      <p:pic>
        <p:nvPicPr>
          <p:cNvPr id="6" name="Graphic 5" descr="Tools icon">
            <a:extLst>
              <a:ext uri="{FF2B5EF4-FFF2-40B4-BE49-F238E27FC236}">
                <a16:creationId xmlns=""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0393" y="1853754"/>
            <a:ext cx="3454021" cy="32147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54957" y="5068491"/>
            <a:ext cx="222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Radius = 0.08m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6676" y="1870055"/>
            <a:ext cx="5845047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structure design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82" y="4322278"/>
            <a:ext cx="3847424" cy="1722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080" y="1584198"/>
            <a:ext cx="8468681" cy="282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1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93" r="11901" b="4056"/>
          <a:stretch/>
        </p:blipFill>
        <p:spPr>
          <a:xfrm>
            <a:off x="243280" y="1372374"/>
            <a:ext cx="11492917" cy="526309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without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04" y="128648"/>
            <a:ext cx="10146029" cy="6381394"/>
          </a:xfrm>
        </p:spPr>
      </p:pic>
    </p:spTree>
    <p:extLst>
      <p:ext uri="{BB962C8B-B14F-4D97-AF65-F5344CB8AC3E}">
        <p14:creationId xmlns:p14="http://schemas.microsoft.com/office/powerpoint/2010/main" val="5488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smtClean="0"/>
              <a:t>Flow Diagram with controller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36"/>
          <a:stretch/>
        </p:blipFill>
        <p:spPr>
          <a:xfrm>
            <a:off x="791243" y="2005868"/>
            <a:ext cx="10609514" cy="429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My invention presentation_AAS_v5" id="{87E5ADC5-22B1-48B6-A377-CC62C9F76903}" vid="{35D6D025-A430-4CAD-B81F-81678F6B39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FA01955-FFEB-4169-B0BF-D790410D62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9C8665-7E41-4E8E-957E-307F6F826A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1DB373-C1A1-4924-9AF2-F04368201509}">
  <ds:schemaRefs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0</TotalTime>
  <Words>402</Words>
  <Application>Microsoft Office PowerPoint</Application>
  <PresentationFormat>Widescreen</PresentationFormat>
  <Paragraphs>47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Gill Sans MT</vt:lpstr>
      <vt:lpstr>Gallery</vt:lpstr>
      <vt:lpstr>POSITION CONTROL OF ROBOTIC ARM</vt:lpstr>
      <vt:lpstr>Group Members</vt:lpstr>
      <vt:lpstr>Introduction</vt:lpstr>
      <vt:lpstr>Robot Dynamics</vt:lpstr>
      <vt:lpstr>Free Body Diagram</vt:lpstr>
      <vt:lpstr>Robot structure design</vt:lpstr>
      <vt:lpstr>Design without controller</vt:lpstr>
      <vt:lpstr>PowerPoint Presentation</vt:lpstr>
      <vt:lpstr>Flow Diagram with controller</vt:lpstr>
      <vt:lpstr>Design with controller</vt:lpstr>
      <vt:lpstr>Code for tuning pID controller</vt:lpstr>
      <vt:lpstr>PowerPoint Presentation</vt:lpstr>
      <vt:lpstr>Outcome discussion</vt:lpstr>
      <vt:lpstr>Current Research Areas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2023-05-13T07:01:32Z</dcterms:created>
  <dcterms:modified xsi:type="dcterms:W3CDTF">2023-05-16T08:36:57Z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