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9" r:id="rId3"/>
    <p:sldId id="270" r:id="rId4"/>
    <p:sldId id="274" r:id="rId5"/>
    <p:sldId id="278" r:id="rId6"/>
    <p:sldId id="271" r:id="rId7"/>
    <p:sldId id="275" r:id="rId8"/>
    <p:sldId id="277" r:id="rId9"/>
    <p:sldId id="276" r:id="rId10"/>
    <p:sldId id="272" r:id="rId11"/>
    <p:sldId id="257" r:id="rId12"/>
    <p:sldId id="258" r:id="rId13"/>
    <p:sldId id="259" r:id="rId14"/>
    <p:sldId id="260" r:id="rId15"/>
    <p:sldId id="261" r:id="rId16"/>
    <p:sldId id="268" r:id="rId17"/>
    <p:sldId id="262" r:id="rId18"/>
    <p:sldId id="263" r:id="rId19"/>
    <p:sldId id="279" r:id="rId20"/>
    <p:sldId id="264" r:id="rId21"/>
    <p:sldId id="265" r:id="rId22"/>
    <p:sldId id="266" r:id="rId23"/>
    <p:sldId id="280"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4F09D7-B47C-4614-A75C-A9B0E68204AE}" type="datetimeFigureOut">
              <a:rPr lang="en-US" smtClean="0"/>
              <a:pPr/>
              <a:t>23-May-22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57B45B4-361B-4042-8517-A8593E8F3A3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4F09D7-B47C-4614-A75C-A9B0E68204AE}" type="datetimeFigureOut">
              <a:rPr lang="en-US" smtClean="0"/>
              <a:pPr/>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B45B4-361B-4042-8517-A8593E8F3A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4F09D7-B47C-4614-A75C-A9B0E68204AE}" type="datetimeFigureOut">
              <a:rPr lang="en-US" smtClean="0"/>
              <a:pPr/>
              <a:t>23-May-22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57B45B4-361B-4042-8517-A8593E8F3A3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64F09D7-B47C-4614-A75C-A9B0E68204AE}" type="datetimeFigureOut">
              <a:rPr lang="en-US" smtClean="0"/>
              <a:pPr/>
              <a:t>23-May-22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57B45B4-361B-4042-8517-A8593E8F3A3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D64F09D7-B47C-4614-A75C-A9B0E68204AE}" type="datetimeFigureOut">
              <a:rPr lang="en-US" smtClean="0"/>
              <a:pPr/>
              <a:t>23-May-22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57B45B4-361B-4042-8517-A8593E8F3A3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64F09D7-B47C-4614-A75C-A9B0E68204AE}" type="datetimeFigureOut">
              <a:rPr lang="en-US" smtClean="0"/>
              <a:pPr/>
              <a:t>23-May-22</a:t>
            </a:fld>
            <a:endParaRPr lang="en-US"/>
          </a:p>
        </p:txBody>
      </p:sp>
      <p:sp>
        <p:nvSpPr>
          <p:cNvPr id="10" name="Slide Number Placeholder 9"/>
          <p:cNvSpPr>
            <a:spLocks noGrp="1"/>
          </p:cNvSpPr>
          <p:nvPr>
            <p:ph type="sldNum" sz="quarter" idx="16"/>
          </p:nvPr>
        </p:nvSpPr>
        <p:spPr/>
        <p:txBody>
          <a:bodyPr rtlCol="0"/>
          <a:lstStyle/>
          <a:p>
            <a:fld id="{357B45B4-361B-4042-8517-A8593E8F3A3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64F09D7-B47C-4614-A75C-A9B0E68204AE}" type="datetimeFigureOut">
              <a:rPr lang="en-US" smtClean="0"/>
              <a:pPr/>
              <a:t>23-May-22</a:t>
            </a:fld>
            <a:endParaRPr lang="en-US"/>
          </a:p>
        </p:txBody>
      </p:sp>
      <p:sp>
        <p:nvSpPr>
          <p:cNvPr id="12" name="Slide Number Placeholder 11"/>
          <p:cNvSpPr>
            <a:spLocks noGrp="1"/>
          </p:cNvSpPr>
          <p:nvPr>
            <p:ph type="sldNum" sz="quarter" idx="16"/>
          </p:nvPr>
        </p:nvSpPr>
        <p:spPr/>
        <p:txBody>
          <a:bodyPr rtlCol="0"/>
          <a:lstStyle/>
          <a:p>
            <a:fld id="{357B45B4-361B-4042-8517-A8593E8F3A3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64F09D7-B47C-4614-A75C-A9B0E68204AE}" type="datetimeFigureOut">
              <a:rPr lang="en-US" smtClean="0"/>
              <a:pPr/>
              <a:t>23-May-22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57B45B4-361B-4042-8517-A8593E8F3A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F09D7-B47C-4614-A75C-A9B0E68204AE}" type="datetimeFigureOut">
              <a:rPr lang="en-US" smtClean="0"/>
              <a:pPr/>
              <a:t>23-May-22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57B45B4-361B-4042-8517-A8593E8F3A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D64F09D7-B47C-4614-A75C-A9B0E68204AE}" type="datetimeFigureOut">
              <a:rPr lang="en-US" smtClean="0"/>
              <a:pPr/>
              <a:t>23-May-22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57B45B4-361B-4042-8517-A8593E8F3A3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4F09D7-B47C-4614-A75C-A9B0E68204AE}" type="datetimeFigureOut">
              <a:rPr lang="en-US" smtClean="0"/>
              <a:pPr/>
              <a:t>23-May-22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57B45B4-361B-4042-8517-A8593E8F3A3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4F09D7-B47C-4614-A75C-A9B0E68204AE}" type="datetimeFigureOut">
              <a:rPr lang="en-US" smtClean="0"/>
              <a:pPr/>
              <a:t>23-May-22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57B45B4-361B-4042-8517-A8593E8F3A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447800"/>
            <a:ext cx="6477000" cy="1828800"/>
          </a:xfrm>
        </p:spPr>
        <p:txBody>
          <a:bodyPr/>
          <a:lstStyle/>
          <a:p>
            <a:pPr algn="ctr"/>
            <a:r>
              <a:rPr lang="en-US" b="1" dirty="0">
                <a:solidFill>
                  <a:schemeClr val="tx1"/>
                </a:solidFill>
              </a:rPr>
              <a:t>Essay writing</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Main Body: In main body, points are clearly stated in separate paragraphs and exemplified or justified</a:t>
            </a:r>
          </a:p>
          <a:p>
            <a:r>
              <a:rPr lang="en-US" dirty="0"/>
              <a:t>Closing Paragraph: It summarizes the main points of the essay, in which you state/restate your opinion, and/or give a balanced consideration of the topic.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Argumentative writing</a:t>
            </a:r>
          </a:p>
        </p:txBody>
      </p:sp>
      <p:sp>
        <p:nvSpPr>
          <p:cNvPr id="3" name="Content Placeholder 2"/>
          <p:cNvSpPr>
            <a:spLocks noGrp="1"/>
          </p:cNvSpPr>
          <p:nvPr>
            <p:ph sz="quarter" idx="1"/>
          </p:nvPr>
        </p:nvSpPr>
        <p:spPr/>
        <p:txBody>
          <a:bodyPr/>
          <a:lstStyle/>
          <a:p>
            <a:r>
              <a:rPr lang="en-US" b="1" dirty="0"/>
              <a:t>An argumentative essay uses reasoning and evidence to take a definitive stand on a controversial or debatable issue.  </a:t>
            </a:r>
          </a:p>
          <a:p>
            <a:pPr>
              <a:buNone/>
            </a:pPr>
            <a:endParaRPr lang="en-US" b="1" dirty="0"/>
          </a:p>
          <a:p>
            <a:pPr>
              <a:buNone/>
            </a:pPr>
            <a:endParaRPr lang="en-US" b="1" dirty="0"/>
          </a:p>
          <a:p>
            <a:r>
              <a:rPr lang="en-US" b="1" dirty="0"/>
              <a:t>The essay explores two sides of a topic and proves why one side or position is the best.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an Argumentative Essay</a:t>
            </a:r>
          </a:p>
        </p:txBody>
      </p:sp>
      <p:sp>
        <p:nvSpPr>
          <p:cNvPr id="3" name="Content Placeholder 2"/>
          <p:cNvSpPr>
            <a:spLocks noGrp="1"/>
          </p:cNvSpPr>
          <p:nvPr>
            <p:ph sz="quarter" idx="1"/>
          </p:nvPr>
        </p:nvSpPr>
        <p:spPr/>
        <p:txBody>
          <a:bodyPr>
            <a:normAutofit fontScale="92500" lnSpcReduction="20000"/>
          </a:bodyPr>
          <a:lstStyle/>
          <a:p>
            <a:r>
              <a:rPr lang="en-US" b="1" dirty="0">
                <a:solidFill>
                  <a:srgbClr val="C00000"/>
                </a:solidFill>
              </a:rPr>
              <a:t>Think about both sides of the topic: </a:t>
            </a:r>
            <a:r>
              <a:rPr lang="en-US" dirty="0"/>
              <a:t>Even if you know which side you want to argue, brainstorming can help you consider counterarguments and help your essay show balance rather than bias.</a:t>
            </a:r>
          </a:p>
          <a:p>
            <a:r>
              <a:rPr lang="en-US" b="1" dirty="0">
                <a:solidFill>
                  <a:srgbClr val="C00000"/>
                </a:solidFill>
              </a:rPr>
              <a:t>Develop a thesis statement: </a:t>
            </a:r>
            <a:r>
              <a:rPr lang="en-US" dirty="0"/>
              <a:t>State your position on the issue and summarize your arguments’ main reasons in one sentence.</a:t>
            </a:r>
          </a:p>
          <a:p>
            <a:pPr>
              <a:buNone/>
            </a:pPr>
            <a:endParaRPr lang="en-US" b="1" dirty="0">
              <a:solidFill>
                <a:srgbClr val="C00000"/>
              </a:solidFill>
            </a:endParaRPr>
          </a:p>
          <a:p>
            <a:pPr>
              <a:buNone/>
            </a:pPr>
            <a:r>
              <a:rPr lang="en-US" dirty="0"/>
              <a:t>    “Pakistan’s anti-pollution efforts should focus on privately owned cars because it would allow most citizens to contribute to national efforts and care about the outcome.”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Paragraphs</a:t>
            </a:r>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r>
              <a:rPr lang="en-US" b="1" dirty="0"/>
              <a:t>Option# 1: Present both sides of the issue, then explain your opinion and tell why you chose that side.</a:t>
            </a:r>
          </a:p>
          <a:p>
            <a:pPr>
              <a:buFont typeface="Wingdings" pitchFamily="2" charset="2"/>
              <a:buChar char="Ø"/>
            </a:pPr>
            <a:r>
              <a:rPr lang="en-US" dirty="0"/>
              <a:t>One half to two thirds of your paper explains the issue, and gives an assessment of each. This demonstrates that you have vast knowledge and you are an expert on the subject.</a:t>
            </a:r>
          </a:p>
          <a:p>
            <a:pPr>
              <a:buFont typeface="Wingdings" pitchFamily="2" charset="2"/>
              <a:buChar char="Ø"/>
            </a:pPr>
            <a:r>
              <a:rPr lang="en-US" dirty="0"/>
              <a:t>Next, when you explain your opinion, readers will be more inclined to agree with you.</a:t>
            </a:r>
          </a:p>
          <a:p>
            <a:pPr>
              <a:buFont typeface="Wingdings" pitchFamily="2" charset="2"/>
              <a:buChar char="Ø"/>
            </a:pPr>
            <a:r>
              <a:rPr lang="en-US" dirty="0"/>
              <a:t>Last, explain your reasons for choosing that side without repeating ideas from previous paragraphs.</a:t>
            </a:r>
          </a:p>
          <a:p>
            <a:pPr>
              <a:buFont typeface="Wingdings" pitchFamily="2" charset="2"/>
              <a:buChar char="Ø"/>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 2</a:t>
            </a:r>
          </a:p>
        </p:txBody>
      </p:sp>
      <p:sp>
        <p:nvSpPr>
          <p:cNvPr id="3" name="Content Placeholder 2"/>
          <p:cNvSpPr>
            <a:spLocks noGrp="1"/>
          </p:cNvSpPr>
          <p:nvPr>
            <p:ph sz="quarter" idx="1"/>
          </p:nvPr>
        </p:nvSpPr>
        <p:spPr>
          <a:xfrm>
            <a:off x="457200" y="1371600"/>
            <a:ext cx="8153400" cy="5257800"/>
          </a:xfrm>
        </p:spPr>
        <p:txBody>
          <a:bodyPr>
            <a:normAutofit lnSpcReduction="10000"/>
          </a:bodyPr>
          <a:lstStyle/>
          <a:p>
            <a:r>
              <a:rPr lang="en-US" b="1" dirty="0"/>
              <a:t>State your opinion at the beginning. List and explain reason for your choice. Acknowledge the other side’s arguments; then, disprove/refute those arguments.</a:t>
            </a:r>
          </a:p>
          <a:p>
            <a:pPr>
              <a:buFont typeface="Wingdings" pitchFamily="2" charset="2"/>
              <a:buChar char="Ø"/>
            </a:pPr>
            <a:r>
              <a:rPr lang="en-US" dirty="0"/>
              <a:t>This option is useful when your audience already has some knowledge of the issue. </a:t>
            </a:r>
          </a:p>
          <a:p>
            <a:pPr>
              <a:buFont typeface="Wingdings" pitchFamily="2" charset="2"/>
              <a:buChar char="Ø"/>
            </a:pPr>
            <a:r>
              <a:rPr lang="en-US" dirty="0"/>
              <a:t>It allows you to be more assertive, thus making a stronger argument.</a:t>
            </a:r>
          </a:p>
          <a:p>
            <a:pPr>
              <a:buFont typeface="Wingdings" pitchFamily="2" charset="2"/>
              <a:buChar char="Ø"/>
            </a:pPr>
            <a:r>
              <a:rPr lang="en-US" dirty="0"/>
              <a:t>Select the strongest evidence and present your points ------ usually one point per body paragraph.</a:t>
            </a:r>
          </a:p>
          <a:p>
            <a:pPr>
              <a:buFont typeface="Wingdings" pitchFamily="2" charset="2"/>
              <a:buChar char="Ø"/>
            </a:pPr>
            <a:r>
              <a:rPr lang="en-US" dirty="0"/>
              <a:t>Select one or two of the opposing side’s points to show how readers might object to your argument.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Then show how these arguments are not reasonable, logical and effective.</a:t>
            </a:r>
          </a:p>
          <a:p>
            <a:r>
              <a:rPr lang="en-US" dirty="0"/>
              <a:t> Be assure to reassert your viewpoint and why it is the best choice.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Conclusion</a:t>
            </a:r>
          </a:p>
        </p:txBody>
      </p:sp>
      <p:sp>
        <p:nvSpPr>
          <p:cNvPr id="3" name="Content Placeholder 2"/>
          <p:cNvSpPr>
            <a:spLocks noGrp="1"/>
          </p:cNvSpPr>
          <p:nvPr>
            <p:ph sz="quarter" idx="1"/>
          </p:nvPr>
        </p:nvSpPr>
        <p:spPr/>
        <p:txBody>
          <a:bodyPr/>
          <a:lstStyle/>
          <a:p>
            <a:r>
              <a:rPr lang="en-US" dirty="0"/>
              <a:t>   In your conclusion, emphasize why your topic is important, summarize your arguments and restate your choice as the most suitable choice.</a:t>
            </a:r>
          </a:p>
          <a:p>
            <a:r>
              <a:rPr lang="en-US" dirty="0"/>
              <a:t>    Do not include new arguments or evidences.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Introducing topics and main ideas</a:t>
            </a:r>
          </a:p>
        </p:txBody>
      </p:sp>
      <p:sp>
        <p:nvSpPr>
          <p:cNvPr id="3" name="Content Placeholder 2"/>
          <p:cNvSpPr>
            <a:spLocks noGrp="1"/>
          </p:cNvSpPr>
          <p:nvPr>
            <p:ph sz="quarter" idx="1"/>
          </p:nvPr>
        </p:nvSpPr>
        <p:spPr>
          <a:xfrm>
            <a:off x="612648" y="1600200"/>
            <a:ext cx="8153400" cy="5257800"/>
          </a:xfrm>
        </p:spPr>
        <p:txBody>
          <a:bodyPr numCol="1">
            <a:normAutofit fontScale="85000" lnSpcReduction="20000"/>
          </a:bodyPr>
          <a:lstStyle/>
          <a:p>
            <a:r>
              <a:rPr lang="en-US" b="1" dirty="0">
                <a:solidFill>
                  <a:srgbClr val="C00000"/>
                </a:solidFill>
              </a:rPr>
              <a:t>Expressing Views</a:t>
            </a:r>
          </a:p>
          <a:p>
            <a:pPr>
              <a:buNone/>
            </a:pPr>
            <a:r>
              <a:rPr lang="en-US" dirty="0"/>
              <a:t>    Your key ideas will form the basis of your argument. Often they can simply be stated as facts, but if you want to personalize your argument, the following structure can help you reinforce what is your opinion or show that you are giving a general opinion.</a:t>
            </a:r>
          </a:p>
          <a:p>
            <a:pPr marL="514350" indent="-514350">
              <a:buFont typeface="+mj-lt"/>
              <a:buAutoNum type="arabicPeriod"/>
            </a:pPr>
            <a:r>
              <a:rPr lang="en-US" dirty="0"/>
              <a:t>I would argue that</a:t>
            </a:r>
          </a:p>
          <a:p>
            <a:pPr marL="514350" indent="-514350">
              <a:buFont typeface="+mj-lt"/>
              <a:buAutoNum type="arabicPeriod"/>
            </a:pPr>
            <a:r>
              <a:rPr lang="en-US" dirty="0"/>
              <a:t>I firmly believe that</a:t>
            </a:r>
          </a:p>
          <a:p>
            <a:pPr marL="514350" indent="-514350">
              <a:buFont typeface="+mj-lt"/>
              <a:buAutoNum type="arabicPeriod"/>
            </a:pPr>
            <a:r>
              <a:rPr lang="en-US" dirty="0"/>
              <a:t>It seems to me that </a:t>
            </a:r>
          </a:p>
          <a:p>
            <a:pPr marL="514350" indent="-514350">
              <a:buFont typeface="+mj-lt"/>
              <a:buAutoNum type="arabicPeriod"/>
            </a:pPr>
            <a:r>
              <a:rPr lang="en-US" dirty="0"/>
              <a:t>I tend to think that</a:t>
            </a:r>
          </a:p>
          <a:p>
            <a:pPr marL="514350" indent="-514350">
              <a:buFont typeface="+mj-lt"/>
              <a:buAutoNum type="arabicPeriod"/>
            </a:pPr>
            <a:r>
              <a:rPr lang="en-US" dirty="0"/>
              <a:t>People argue that</a:t>
            </a:r>
          </a:p>
          <a:p>
            <a:pPr marL="514350" indent="-514350">
              <a:buFont typeface="+mj-lt"/>
              <a:buAutoNum type="arabicPeriod"/>
            </a:pPr>
            <a:r>
              <a:rPr lang="en-US" dirty="0"/>
              <a:t>It is understood that</a:t>
            </a:r>
          </a:p>
          <a:p>
            <a:pPr marL="514350" indent="-514350">
              <a:buFont typeface="+mj-lt"/>
              <a:buAutoNum type="arabicPeriod"/>
            </a:pPr>
            <a:r>
              <a:rPr lang="en-US" dirty="0"/>
              <a:t>It is generally accepted that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sz="quarter" idx="1"/>
          </p:nvPr>
        </p:nvSpPr>
        <p:spPr/>
        <p:txBody>
          <a:bodyPr>
            <a:normAutofit fontScale="92500" lnSpcReduction="20000"/>
          </a:bodyPr>
          <a:lstStyle/>
          <a:p>
            <a:r>
              <a:rPr lang="en-US" b="1" dirty="0">
                <a:solidFill>
                  <a:srgbClr val="C00000"/>
                </a:solidFill>
              </a:rPr>
              <a:t>Making Concessions</a:t>
            </a:r>
          </a:p>
          <a:p>
            <a:pPr>
              <a:buNone/>
            </a:pPr>
            <a:r>
              <a:rPr lang="en-US" dirty="0"/>
              <a:t>  Another way of putting forward an argument without being too dogmatic, is to admit that there are arguments that differ from your own. Linking words and expressions such as </a:t>
            </a:r>
            <a:r>
              <a:rPr lang="en-US" b="1" i="1" dirty="0">
                <a:solidFill>
                  <a:srgbClr val="C00000"/>
                </a:solidFill>
              </a:rPr>
              <a:t>while, although, despite the fact </a:t>
            </a:r>
            <a:r>
              <a:rPr lang="en-US" dirty="0"/>
              <a:t>that are useful in doing this.</a:t>
            </a:r>
          </a:p>
          <a:p>
            <a:pPr>
              <a:buNone/>
            </a:pPr>
            <a:r>
              <a:rPr lang="en-US" dirty="0"/>
              <a:t>    </a:t>
            </a:r>
          </a:p>
          <a:p>
            <a:pPr>
              <a:buNone/>
            </a:pPr>
            <a:r>
              <a:rPr lang="en-US" dirty="0"/>
              <a:t>   “As far as I can tell, television has few benefits for children. While I agree that there are some good educational </a:t>
            </a:r>
            <a:r>
              <a:rPr lang="en-US" dirty="0" err="1"/>
              <a:t>programmes</a:t>
            </a:r>
            <a:r>
              <a:rPr lang="en-US" dirty="0"/>
              <a:t> these days, far too much advertising is targeted at children and this makes television viewing very undesirable.”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……………………………Continued</a:t>
            </a:r>
            <a:endParaRPr lang="en-GB"/>
          </a:p>
        </p:txBody>
      </p:sp>
      <p:sp>
        <p:nvSpPr>
          <p:cNvPr id="3" name="Content Placeholder 2"/>
          <p:cNvSpPr>
            <a:spLocks noGrp="1"/>
          </p:cNvSpPr>
          <p:nvPr>
            <p:ph sz="quarter" idx="1"/>
          </p:nvPr>
        </p:nvSpPr>
        <p:spPr/>
        <p:txBody>
          <a:bodyPr/>
          <a:lstStyle/>
          <a:p>
            <a:r>
              <a:rPr lang="en-US" dirty="0"/>
              <a:t>Even though I believe that the social media has brought us closer together as a society by increasing our communication with each other </a:t>
            </a:r>
            <a:r>
              <a:rPr lang="en-GB" dirty="0"/>
              <a:t>and understanding of each other with respect to greater society and culture but considering it as a substitute for human contact and personal interactions is a very wrong attitude. </a:t>
            </a:r>
          </a:p>
          <a:p>
            <a:endParaRPr lang="en-GB" dirty="0"/>
          </a:p>
        </p:txBody>
      </p:sp>
    </p:spTree>
    <p:extLst>
      <p:ext uri="{BB962C8B-B14F-4D97-AF65-F5344CB8AC3E}">
        <p14:creationId xmlns:p14="http://schemas.microsoft.com/office/powerpoint/2010/main" val="338721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8153400" cy="5105400"/>
          </a:xfrm>
        </p:spPr>
        <p:txBody>
          <a:bodyPr>
            <a:normAutofit/>
          </a:bodyPr>
          <a:lstStyle/>
          <a:p>
            <a:endParaRPr lang="en-US" dirty="0"/>
          </a:p>
          <a:p>
            <a:r>
              <a:rPr lang="en-US" dirty="0"/>
              <a:t>An </a:t>
            </a:r>
            <a:r>
              <a:rPr lang="en-US" b="1" dirty="0"/>
              <a:t>essay</a:t>
            </a:r>
            <a:r>
              <a:rPr lang="en-US" dirty="0"/>
              <a:t> is a piece of writing that methodically analyses and evaluates a topic or issue.</a:t>
            </a:r>
          </a:p>
          <a:p>
            <a:endParaRPr lang="en-US" dirty="0"/>
          </a:p>
          <a:p>
            <a:endParaRPr lang="en-US" dirty="0"/>
          </a:p>
          <a:p>
            <a:r>
              <a:rPr lang="en-US" dirty="0"/>
              <a:t>Fundamentally, an </a:t>
            </a:r>
            <a:r>
              <a:rPr lang="en-US" b="1" dirty="0"/>
              <a:t>essay</a:t>
            </a:r>
            <a:r>
              <a:rPr lang="en-US" dirty="0"/>
              <a:t> is designed to get your opinion on a particular matter.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solidFill>
                  <a:srgbClr val="C00000"/>
                </a:solidFill>
              </a:rPr>
              <a:t>Refuting an Argument:</a:t>
            </a:r>
            <a:br>
              <a:rPr lang="en-US" b="1" dirty="0">
                <a:solidFill>
                  <a:srgbClr val="C00000"/>
                </a:solidFill>
              </a:rPr>
            </a:br>
            <a:endParaRPr lang="en-US" b="1" dirty="0">
              <a:solidFill>
                <a:srgbClr val="C00000"/>
              </a:solidFill>
            </a:endParaRPr>
          </a:p>
        </p:txBody>
      </p:sp>
      <p:sp>
        <p:nvSpPr>
          <p:cNvPr id="3" name="Content Placeholder 2"/>
          <p:cNvSpPr>
            <a:spLocks noGrp="1"/>
          </p:cNvSpPr>
          <p:nvPr>
            <p:ph sz="quarter" idx="1"/>
          </p:nvPr>
        </p:nvSpPr>
        <p:spPr>
          <a:xfrm>
            <a:off x="612648" y="1600200"/>
            <a:ext cx="8153400" cy="5257800"/>
          </a:xfrm>
        </p:spPr>
        <p:txBody>
          <a:bodyPr>
            <a:normAutofit fontScale="92500"/>
          </a:bodyPr>
          <a:lstStyle/>
          <a:p>
            <a:pPr>
              <a:buNone/>
            </a:pPr>
            <a:r>
              <a:rPr lang="en-US" dirty="0"/>
              <a:t>This is a forceful way of expressing an argument and it is done by rejecting an argument. The following are examples which can be used to reject an argument:</a:t>
            </a:r>
          </a:p>
          <a:p>
            <a:pPr marL="571500" indent="-571500">
              <a:buClr>
                <a:srgbClr val="C00000"/>
              </a:buClr>
              <a:buFont typeface="+mj-lt"/>
              <a:buAutoNum type="romanLcPeriod"/>
            </a:pPr>
            <a:r>
              <a:rPr lang="en-US" dirty="0"/>
              <a:t>I am unconvinced that</a:t>
            </a:r>
          </a:p>
          <a:p>
            <a:pPr marL="571500" indent="-571500">
              <a:buClr>
                <a:srgbClr val="C00000"/>
              </a:buClr>
              <a:buFont typeface="+mj-lt"/>
              <a:buAutoNum type="romanLcPeriod"/>
            </a:pPr>
            <a:r>
              <a:rPr lang="en-US" dirty="0"/>
              <a:t>I don’t believe that</a:t>
            </a:r>
          </a:p>
          <a:p>
            <a:pPr marL="571500" indent="-571500">
              <a:buClr>
                <a:srgbClr val="C00000"/>
              </a:buClr>
              <a:buFont typeface="+mj-lt"/>
              <a:buAutoNum type="romanLcPeriod"/>
            </a:pPr>
            <a:r>
              <a:rPr lang="en-US" dirty="0"/>
              <a:t>It is hard to accept that</a:t>
            </a:r>
          </a:p>
          <a:p>
            <a:pPr marL="571500" indent="-571500">
              <a:buClr>
                <a:srgbClr val="C00000"/>
              </a:buClr>
              <a:buFont typeface="+mj-lt"/>
              <a:buAutoNum type="romanLcPeriod"/>
            </a:pPr>
            <a:r>
              <a:rPr lang="en-US" dirty="0"/>
              <a:t>There is little evidence to support that</a:t>
            </a:r>
          </a:p>
          <a:p>
            <a:pPr marL="571500" indent="-571500">
              <a:buClr>
                <a:srgbClr val="C00000"/>
              </a:buClr>
              <a:buFont typeface="+mj-lt"/>
              <a:buAutoNum type="romanLcPeriod"/>
            </a:pPr>
            <a:r>
              <a:rPr lang="en-US" dirty="0"/>
              <a:t>It is unjustifiable to say that</a:t>
            </a:r>
          </a:p>
          <a:p>
            <a:pPr marL="571500" indent="-571500">
              <a:buNone/>
            </a:pPr>
            <a:r>
              <a:rPr lang="en-US" b="1" dirty="0">
                <a:solidFill>
                  <a:srgbClr val="C00000"/>
                </a:solidFill>
              </a:rPr>
              <a:t>Example</a:t>
            </a:r>
            <a:r>
              <a:rPr lang="en-US" dirty="0"/>
              <a:t>: I don’t believe that politicians should be paid high salaries. They are simply employed to do a job like anybody else.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Defining/ Explaining</a:t>
            </a:r>
          </a:p>
        </p:txBody>
      </p:sp>
      <p:sp>
        <p:nvSpPr>
          <p:cNvPr id="3" name="Content Placeholder 2"/>
          <p:cNvSpPr>
            <a:spLocks noGrp="1"/>
          </p:cNvSpPr>
          <p:nvPr>
            <p:ph sz="quarter" idx="1"/>
          </p:nvPr>
        </p:nvSpPr>
        <p:spPr/>
        <p:txBody>
          <a:bodyPr>
            <a:normAutofit fontScale="92500" lnSpcReduction="20000"/>
          </a:bodyPr>
          <a:lstStyle/>
          <a:p>
            <a:pPr>
              <a:buNone/>
            </a:pPr>
            <a:r>
              <a:rPr lang="en-US" dirty="0"/>
              <a:t>   Sometimes it is necessary to explain what we mean more clearly. Defining is particularly useful when you want to make your argument clearer or when you are using terms that may have many possible interpretations. The following structures can be helpful in doing this:</a:t>
            </a:r>
          </a:p>
          <a:p>
            <a:r>
              <a:rPr lang="en-US" dirty="0"/>
              <a:t>By this I mean</a:t>
            </a:r>
          </a:p>
          <a:p>
            <a:r>
              <a:rPr lang="en-US" dirty="0"/>
              <a:t>In other words</a:t>
            </a:r>
          </a:p>
          <a:p>
            <a:r>
              <a:rPr lang="en-US" dirty="0"/>
              <a:t>To be more precise</a:t>
            </a:r>
          </a:p>
          <a:p>
            <a:r>
              <a:rPr lang="en-US" dirty="0"/>
              <a:t>Here I am referring to</a:t>
            </a:r>
          </a:p>
          <a:p>
            <a:r>
              <a:rPr lang="en-US" dirty="0"/>
              <a:t>That is to say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a:t>Example:</a:t>
            </a:r>
          </a:p>
          <a:p>
            <a:pPr>
              <a:buNone/>
            </a:pPr>
            <a:r>
              <a:rPr lang="en-US" dirty="0"/>
              <a:t>   I would argue that many people spend too much on leisure. By this I mean that they seem unable to enjoy themselves without having to pay for their entertainment by, for example, buying videos or going to cinema.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C141-247E-45A5-4602-EE4E61209C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6126AF-8635-39CE-BC71-B6F400ADD875}"/>
              </a:ext>
            </a:extLst>
          </p:cNvPr>
          <p:cNvSpPr>
            <a:spLocks noGrp="1"/>
          </p:cNvSpPr>
          <p:nvPr>
            <p:ph sz="quarter" idx="1"/>
          </p:nvPr>
        </p:nvSpPr>
        <p:spPr/>
        <p:txBody>
          <a:bodyPr/>
          <a:lstStyle/>
          <a:p>
            <a:r>
              <a:rPr lang="en-US" b="0" i="0" dirty="0">
                <a:solidFill>
                  <a:srgbClr val="333333"/>
                </a:solidFill>
                <a:effectLst/>
                <a:latin typeface="Open Sans" panose="020B0606030504020204" pitchFamily="34" charset="0"/>
              </a:rPr>
              <a:t>Do you agree or disagree with the following statement?  The knowledge we gain from our personal experiences is more valuable than the knowledge we gain from books or the internet.</a:t>
            </a:r>
            <a:endParaRPr lang="en-US" dirty="0"/>
          </a:p>
        </p:txBody>
      </p:sp>
    </p:spTree>
    <p:extLst>
      <p:ext uri="{BB962C8B-B14F-4D97-AF65-F5344CB8AC3E}">
        <p14:creationId xmlns:p14="http://schemas.microsoft.com/office/powerpoint/2010/main" val="215078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6000" b="1" dirty="0">
              <a:solidFill>
                <a:srgbClr val="C00000"/>
              </a:solidFill>
            </a:endParaRPr>
          </a:p>
          <a:p>
            <a:pPr algn="ctr">
              <a:buNone/>
            </a:pPr>
            <a:r>
              <a:rPr lang="en-US" sz="6000" b="1" dirty="0">
                <a:solidFill>
                  <a:srgbClr val="C000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Thesis Statement:</a:t>
            </a:r>
            <a:br>
              <a:rPr lang="en-US" dirty="0"/>
            </a:b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sz="3200" dirty="0"/>
              <a:t>The essay is controlled by one central idea. In the essay, the sentence containing the central idea is called the “Thesis Statement”</a:t>
            </a:r>
          </a:p>
          <a:p>
            <a:pPr>
              <a:buFont typeface="Wingdings" pitchFamily="2" charset="2"/>
              <a:buChar char="Ø"/>
            </a:pPr>
            <a:r>
              <a:rPr lang="en-US" sz="3200" dirty="0"/>
              <a:t>Thesis statement should be expressed in a complete sentence e.g. </a:t>
            </a:r>
          </a:p>
          <a:p>
            <a:pPr>
              <a:buNone/>
            </a:pPr>
            <a:r>
              <a:rPr lang="en-US" sz="3200" dirty="0"/>
              <a:t>   </a:t>
            </a:r>
            <a:r>
              <a:rPr lang="en-US" sz="3200" b="1" dirty="0"/>
              <a:t>Democracy and Human Rights VS Democracy provides an environment that respects human rights and fundamental freedom.</a:t>
            </a:r>
            <a:endParaRPr lang="en-US" sz="3100" b="1" dirty="0"/>
          </a:p>
          <a:p>
            <a:r>
              <a:rPr lang="en-US" sz="3100" dirty="0"/>
              <a:t>A thesis statement expresses an opinion, attitude or idea; it does not simply announce the topic the essay will develop.</a:t>
            </a:r>
          </a:p>
          <a:p>
            <a:pPr>
              <a:buNone/>
            </a:pPr>
            <a:r>
              <a:rPr lang="en-US" sz="3100" b="1" dirty="0"/>
              <a:t>Not a thesis statement: </a:t>
            </a:r>
            <a:r>
              <a:rPr lang="en-US" sz="3100" dirty="0"/>
              <a:t>I am going to discuss the effects of radiation.</a:t>
            </a:r>
          </a:p>
          <a:p>
            <a:pPr>
              <a:buNone/>
            </a:pPr>
            <a:r>
              <a:rPr lang="en-US" sz="3100" b="1" dirty="0"/>
              <a:t>Thesis statement</a:t>
            </a:r>
            <a:r>
              <a:rPr lang="en-US" sz="3100" dirty="0"/>
              <a:t>: The effects of radiation are often unpredictable.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buNone/>
            </a:pPr>
            <a:r>
              <a:rPr lang="en-US" sz="2800" dirty="0"/>
              <a:t>A thesis statement must express an opinion not a fact.</a:t>
            </a:r>
          </a:p>
          <a:p>
            <a:pPr>
              <a:buNone/>
            </a:pPr>
            <a:r>
              <a:rPr lang="en-US" sz="2800" b="1" dirty="0"/>
              <a:t>Not a thesis statement</a:t>
            </a:r>
            <a:r>
              <a:rPr lang="en-US" sz="2800" dirty="0"/>
              <a:t>: Pakistan is a South Asian country.</a:t>
            </a:r>
          </a:p>
          <a:p>
            <a:pPr>
              <a:buNone/>
            </a:pPr>
            <a:r>
              <a:rPr lang="en-US" sz="2800" b="1" dirty="0"/>
              <a:t>Thesis Statement: </a:t>
            </a:r>
            <a:r>
              <a:rPr lang="en-US" sz="2800" dirty="0"/>
              <a:t>Pakistan has acquired great political, economic and strategic importance due to its geographical location.</a:t>
            </a:r>
          </a:p>
          <a:p>
            <a:pPr>
              <a:buNone/>
            </a:pPr>
            <a:r>
              <a:rPr lang="en-US" sz="2800" dirty="0"/>
              <a:t>A thesis statement must not be too general.</a:t>
            </a:r>
          </a:p>
          <a:p>
            <a:pPr>
              <a:buNone/>
            </a:pPr>
            <a:r>
              <a:rPr lang="en-US" sz="2800" b="1" dirty="0"/>
              <a:t>Not a thesis statement</a:t>
            </a:r>
            <a:r>
              <a:rPr lang="en-US" sz="2800" dirty="0"/>
              <a:t>: There are serious objections to today's horror movies.</a:t>
            </a:r>
          </a:p>
          <a:p>
            <a:pPr>
              <a:buNone/>
            </a:pPr>
            <a:r>
              <a:rPr lang="en-US" sz="2800" b="1" dirty="0"/>
              <a:t>Thesis Statement</a:t>
            </a:r>
            <a:r>
              <a:rPr lang="en-US" sz="2800" dirty="0"/>
              <a:t>: Because modern cinematic techniques have allowed filmmakers to get more graphic, horror flicks have desensitized young viewers to violence.</a:t>
            </a:r>
          </a:p>
          <a:p>
            <a:pPr>
              <a:buNone/>
            </a:pPr>
            <a:endParaRPr lang="en-US" dirty="0"/>
          </a:p>
          <a:p>
            <a:pPr>
              <a:buFont typeface="Wingdings" pitchFamily="2" charset="2"/>
              <a:buChar char="q"/>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sz="quarter" idx="1"/>
          </p:nvPr>
        </p:nvSpPr>
        <p:spPr/>
        <p:txBody>
          <a:bodyPr>
            <a:normAutofit lnSpcReduction="10000"/>
          </a:bodyPr>
          <a:lstStyle/>
          <a:p>
            <a:pPr marL="0" indent="0">
              <a:buNone/>
            </a:pPr>
            <a:r>
              <a:rPr lang="en-US" dirty="0"/>
              <a:t>Impact of Social Media</a:t>
            </a:r>
          </a:p>
          <a:p>
            <a:pPr marL="0" indent="0">
              <a:buNone/>
            </a:pPr>
            <a:endParaRPr lang="en-US" dirty="0"/>
          </a:p>
          <a:p>
            <a:pPr marL="0" indent="0">
              <a:buNone/>
            </a:pPr>
            <a:r>
              <a:rPr lang="en-US" dirty="0"/>
              <a:t>Social media plays a very influential role in shaping politics, business, world culture, education and  careers.</a:t>
            </a:r>
          </a:p>
          <a:p>
            <a:pPr marL="0" indent="0">
              <a:buNone/>
            </a:pPr>
            <a:r>
              <a:rPr lang="en-US" dirty="0"/>
              <a:t>Media Control</a:t>
            </a:r>
          </a:p>
          <a:p>
            <a:pPr marL="0" indent="0">
              <a:buNone/>
            </a:pPr>
            <a:r>
              <a:rPr lang="en-US" dirty="0"/>
              <a:t>Whoever controls media controls our mind. Do you agree or disagree?</a:t>
            </a:r>
          </a:p>
          <a:p>
            <a:pPr marL="0" indent="0">
              <a:buNone/>
            </a:pPr>
            <a:r>
              <a:rPr lang="en-US" dirty="0"/>
              <a:t>Thesis Statement?</a:t>
            </a:r>
            <a:endParaRPr lang="en-GB" dirty="0"/>
          </a:p>
        </p:txBody>
      </p:sp>
    </p:spTree>
    <p:extLst>
      <p:ext uri="{BB962C8B-B14F-4D97-AF65-F5344CB8AC3E}">
        <p14:creationId xmlns:p14="http://schemas.microsoft.com/office/powerpoint/2010/main" val="31897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Guidelines for Essay Writing</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Introduction:</a:t>
            </a:r>
          </a:p>
          <a:p>
            <a:pPr>
              <a:buNone/>
            </a:pPr>
            <a:r>
              <a:rPr lang="en-US" dirty="0"/>
              <a:t>Purpose: To grab the reader’s attention</a:t>
            </a:r>
          </a:p>
          <a:p>
            <a:pPr>
              <a:buNone/>
            </a:pPr>
            <a:r>
              <a:rPr lang="en-US" dirty="0"/>
              <a:t>		   To give a general idea of the subject</a:t>
            </a:r>
          </a:p>
          <a:p>
            <a:pPr>
              <a:buNone/>
            </a:pPr>
            <a:endParaRPr lang="en-US" dirty="0"/>
          </a:p>
          <a:p>
            <a:pPr>
              <a:buNone/>
            </a:pPr>
            <a:r>
              <a:rPr lang="en-US" dirty="0"/>
              <a:t>An introduction may include:</a:t>
            </a:r>
          </a:p>
          <a:p>
            <a:pPr>
              <a:buFont typeface="Wingdings" pitchFamily="2" charset="2"/>
              <a:buChar char="Ø"/>
            </a:pPr>
            <a:r>
              <a:rPr lang="en-US" dirty="0"/>
              <a:t>a quotation</a:t>
            </a:r>
          </a:p>
          <a:p>
            <a:pPr>
              <a:buFont typeface="Wingdings" pitchFamily="2" charset="2"/>
              <a:buChar char="Ø"/>
            </a:pPr>
            <a:r>
              <a:rPr lang="en-US" dirty="0"/>
              <a:t>a story, perhaps personal</a:t>
            </a:r>
          </a:p>
          <a:p>
            <a:pPr>
              <a:buFont typeface="Wingdings" pitchFamily="2" charset="2"/>
              <a:buChar char="Ø"/>
            </a:pPr>
            <a:r>
              <a:rPr lang="en-US" dirty="0"/>
              <a:t>a rhetorical question</a:t>
            </a:r>
          </a:p>
          <a:p>
            <a:pPr>
              <a:buFont typeface="Wingdings" pitchFamily="2" charset="2"/>
              <a:buChar char="Ø"/>
            </a:pPr>
            <a:r>
              <a:rPr lang="en-US" dirty="0"/>
              <a:t>a statement or belief you will argue against</a:t>
            </a:r>
          </a:p>
          <a:p>
            <a:pPr>
              <a:buFont typeface="Wingdings" pitchFamily="2" charset="2"/>
              <a:buChar char="Ø"/>
            </a:pPr>
            <a:r>
              <a:rPr lang="en-US" dirty="0"/>
              <a:t>a surprising or shocking fact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Starting with a quotation</a:t>
            </a:r>
          </a:p>
        </p:txBody>
      </p:sp>
      <p:sp>
        <p:nvSpPr>
          <p:cNvPr id="3" name="Content Placeholder 2"/>
          <p:cNvSpPr>
            <a:spLocks noGrp="1"/>
          </p:cNvSpPr>
          <p:nvPr>
            <p:ph sz="quarter" idx="1"/>
          </p:nvPr>
        </p:nvSpPr>
        <p:spPr/>
        <p:txBody>
          <a:bodyPr>
            <a:normAutofit fontScale="85000" lnSpcReduction="20000"/>
          </a:bodyPr>
          <a:lstStyle/>
          <a:p>
            <a:r>
              <a:rPr lang="en-US" dirty="0"/>
              <a:t>Thomas Jefferson’s statement in the Declaration of Independence that “all men are created equal” seems contrary to the way he actually lived his life, bringing into question the difference between the man’s public and private lives.</a:t>
            </a:r>
          </a:p>
          <a:p>
            <a:r>
              <a:rPr lang="en-US" sz="4000" b="1" dirty="0"/>
              <a:t>Starting with a startling statistic</a:t>
            </a:r>
          </a:p>
          <a:p>
            <a:pPr>
              <a:buNone/>
            </a:pPr>
            <a:r>
              <a:rPr lang="en-US" sz="4000" dirty="0"/>
              <a:t>The fact that one in every five teenagers between the ages of thirteen and fifteen smokes calls into question the efficacy of laws prohibiting advertising cigarettes to children…</a:t>
            </a:r>
            <a:endParaRPr lang="en-US" sz="4000" b="1"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Rhetorical Questions</a:t>
            </a:r>
          </a:p>
        </p:txBody>
      </p:sp>
      <p:sp>
        <p:nvSpPr>
          <p:cNvPr id="3" name="Content Placeholder 2"/>
          <p:cNvSpPr>
            <a:spLocks noGrp="1"/>
          </p:cNvSpPr>
          <p:nvPr>
            <p:ph sz="quarter" idx="1"/>
          </p:nvPr>
        </p:nvSpPr>
        <p:spPr/>
        <p:txBody>
          <a:bodyPr/>
          <a:lstStyle/>
          <a:p>
            <a:endParaRPr lang="en-US" dirty="0"/>
          </a:p>
          <a:p>
            <a:endParaRPr lang="en-US" dirty="0"/>
          </a:p>
          <a:p>
            <a:r>
              <a:rPr lang="en-US" dirty="0"/>
              <a:t>To be or not to be?</a:t>
            </a:r>
          </a:p>
          <a:p>
            <a:r>
              <a:rPr lang="en-US" dirty="0"/>
              <a:t>How long can this injustice continue?</a:t>
            </a:r>
          </a:p>
          <a:p>
            <a:r>
              <a:rPr lang="en-US" dirty="0"/>
              <a:t>Is one man’s terrorist another man’s hero?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Try to avoid the some of the more hackneyed openers:</a:t>
            </a:r>
            <a:br>
              <a:rPr lang="en-US" dirty="0"/>
            </a:br>
            <a:endParaRPr lang="en-US" dirty="0"/>
          </a:p>
        </p:txBody>
      </p:sp>
      <p:sp>
        <p:nvSpPr>
          <p:cNvPr id="3" name="Content Placeholder 2"/>
          <p:cNvSpPr>
            <a:spLocks noGrp="1"/>
          </p:cNvSpPr>
          <p:nvPr>
            <p:ph sz="quarter" idx="1"/>
          </p:nvPr>
        </p:nvSpPr>
        <p:spPr/>
        <p:txBody>
          <a:bodyPr/>
          <a:lstStyle/>
          <a:p>
            <a:endParaRPr lang="en-US" dirty="0"/>
          </a:p>
          <a:p>
            <a:r>
              <a:rPr lang="en-US" dirty="0"/>
              <a:t>“Have you ever wondered why…”</a:t>
            </a:r>
          </a:p>
          <a:p>
            <a:pPr marL="0" indent="0">
              <a:buNone/>
            </a:pPr>
            <a:endParaRPr lang="en-US" dirty="0"/>
          </a:p>
          <a:p>
            <a:r>
              <a:rPr lang="en-US" dirty="0"/>
              <a:t>“Webster’s dictionary defines…”</a:t>
            </a:r>
          </a:p>
          <a:p>
            <a:pPr marL="0" indent="0">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778</TotalTime>
  <Words>1370</Words>
  <Application>Microsoft Office PowerPoint</Application>
  <PresentationFormat>On-screen Show (4:3)</PresentationFormat>
  <Paragraphs>117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Open Sans</vt:lpstr>
      <vt:lpstr>Tw Cen MT</vt:lpstr>
      <vt:lpstr>Wingdings</vt:lpstr>
      <vt:lpstr>Wingdings 2</vt:lpstr>
      <vt:lpstr>Median</vt:lpstr>
      <vt:lpstr>Essay writing</vt:lpstr>
      <vt:lpstr>PowerPoint Presentation</vt:lpstr>
      <vt:lpstr> Thesis Statement: </vt:lpstr>
      <vt:lpstr>PowerPoint Presentation</vt:lpstr>
      <vt:lpstr>Example:</vt:lpstr>
      <vt:lpstr>Guidelines for Essay Writing </vt:lpstr>
      <vt:lpstr>Starting with a quotation</vt:lpstr>
      <vt:lpstr>Sample Rhetorical Questions</vt:lpstr>
      <vt:lpstr>Try to avoid the some of the more hackneyed openers: </vt:lpstr>
      <vt:lpstr>PowerPoint Presentation</vt:lpstr>
      <vt:lpstr>Argumentative writing</vt:lpstr>
      <vt:lpstr>How to Write an Argumentative Essay</vt:lpstr>
      <vt:lpstr>Body Paragraphs</vt:lpstr>
      <vt:lpstr>Option # 2</vt:lpstr>
      <vt:lpstr>PowerPoint Presentation</vt:lpstr>
      <vt:lpstr>Conclusion</vt:lpstr>
      <vt:lpstr>Introducing topics and main ideas</vt:lpstr>
      <vt:lpstr>………………………..Continued</vt:lpstr>
      <vt:lpstr>……………………………Continued</vt:lpstr>
      <vt:lpstr> Refuting an Argument: </vt:lpstr>
      <vt:lpstr>Defining/ Explaining</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Umara</dc:creator>
  <cp:lastModifiedBy>Umara Shaheen</cp:lastModifiedBy>
  <cp:revision>75</cp:revision>
  <dcterms:created xsi:type="dcterms:W3CDTF">2014-05-26T06:15:25Z</dcterms:created>
  <dcterms:modified xsi:type="dcterms:W3CDTF">2022-05-23T07:56:37Z</dcterms:modified>
</cp:coreProperties>
</file>