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1"/>
    <p:restoredTop sz="94719"/>
  </p:normalViewPr>
  <p:slideViewPr>
    <p:cSldViewPr snapToGrid="0" snapToObjects="1">
      <p:cViewPr>
        <p:scale>
          <a:sx n="160" d="100"/>
          <a:sy n="160" d="100"/>
        </p:scale>
        <p:origin x="96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5E2A-88BF-684B-885B-D0B68D3CE008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443697-C54D-984E-A3B8-400A3E8CC725}"/>
              </a:ext>
            </a:extLst>
          </p:cNvPr>
          <p:cNvCxnSpPr>
            <a:cxnSpLocks/>
          </p:cNvCxnSpPr>
          <p:nvPr/>
        </p:nvCxnSpPr>
        <p:spPr>
          <a:xfrm>
            <a:off x="10006896" y="2372411"/>
            <a:ext cx="0" cy="4610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C99141D-86D4-9342-98F8-ED5D8F6268AB}"/>
              </a:ext>
            </a:extLst>
          </p:cNvPr>
          <p:cNvCxnSpPr>
            <a:cxnSpLocks/>
            <a:stCxn id="222" idx="3"/>
            <a:endCxn id="9" idx="1"/>
          </p:cNvCxnSpPr>
          <p:nvPr/>
        </p:nvCxnSpPr>
        <p:spPr>
          <a:xfrm flipV="1">
            <a:off x="2340899" y="2854269"/>
            <a:ext cx="475200" cy="15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9930BC-8AC5-E844-BFB6-6155831A109F}"/>
              </a:ext>
            </a:extLst>
          </p:cNvPr>
          <p:cNvSpPr/>
          <p:nvPr/>
        </p:nvSpPr>
        <p:spPr>
          <a:xfrm>
            <a:off x="121875" y="2556538"/>
            <a:ext cx="1032827" cy="6109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27F48-0119-3F42-BB60-35A99DBE5494}"/>
              </a:ext>
            </a:extLst>
          </p:cNvPr>
          <p:cNvSpPr txBox="1"/>
          <p:nvPr/>
        </p:nvSpPr>
        <p:spPr>
          <a:xfrm>
            <a:off x="115594" y="2709673"/>
            <a:ext cx="106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Compressor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476A52-D8B7-2E41-947F-8FBE74C17E5F}"/>
              </a:ext>
            </a:extLst>
          </p:cNvPr>
          <p:cNvSpPr/>
          <p:nvPr/>
        </p:nvSpPr>
        <p:spPr>
          <a:xfrm>
            <a:off x="2816099" y="2615472"/>
            <a:ext cx="828145" cy="4775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8DBB-63F3-2B4E-8FC7-CF138F448001}"/>
              </a:ext>
            </a:extLst>
          </p:cNvPr>
          <p:cNvSpPr txBox="1"/>
          <p:nvPr/>
        </p:nvSpPr>
        <p:spPr>
          <a:xfrm>
            <a:off x="2796448" y="2732303"/>
            <a:ext cx="862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Air regulator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FC7581-D618-9448-803F-D1F5AB8EB7E4}"/>
              </a:ext>
            </a:extLst>
          </p:cNvPr>
          <p:cNvSpPr txBox="1"/>
          <p:nvPr/>
        </p:nvSpPr>
        <p:spPr>
          <a:xfrm>
            <a:off x="9706863" y="1934671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Pressure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Sensor 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6BA601-3EB3-DA41-9EAC-24E0C56517C5}"/>
              </a:ext>
            </a:extLst>
          </p:cNvPr>
          <p:cNvSpPr txBox="1"/>
          <p:nvPr/>
        </p:nvSpPr>
        <p:spPr>
          <a:xfrm>
            <a:off x="11225501" y="3176497"/>
            <a:ext cx="704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E7423D-9705-2647-94DC-99CD9C850A35}"/>
              </a:ext>
            </a:extLst>
          </p:cNvPr>
          <p:cNvSpPr txBox="1"/>
          <p:nvPr/>
        </p:nvSpPr>
        <p:spPr>
          <a:xfrm>
            <a:off x="9628173" y="364694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2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N.O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7CCF28-C6F4-2248-B0CF-195F01C46977}"/>
              </a:ext>
            </a:extLst>
          </p:cNvPr>
          <p:cNvCxnSpPr>
            <a:cxnSpLocks/>
          </p:cNvCxnSpPr>
          <p:nvPr/>
        </p:nvCxnSpPr>
        <p:spPr>
          <a:xfrm>
            <a:off x="9942147" y="5178799"/>
            <a:ext cx="0" cy="438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37A4660-66BB-B343-965C-471FAF99B443}"/>
              </a:ext>
            </a:extLst>
          </p:cNvPr>
          <p:cNvSpPr/>
          <p:nvPr/>
        </p:nvSpPr>
        <p:spPr>
          <a:xfrm>
            <a:off x="9646536" y="5639168"/>
            <a:ext cx="604960" cy="4385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63CABF-4EC5-3045-A76A-76DDDA0D3626}"/>
              </a:ext>
            </a:extLst>
          </p:cNvPr>
          <p:cNvSpPr txBox="1"/>
          <p:nvPr/>
        </p:nvSpPr>
        <p:spPr>
          <a:xfrm>
            <a:off x="9625663" y="5727947"/>
            <a:ext cx="636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UV light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90478008-BD96-814F-AE12-EC0D9734674C}"/>
              </a:ext>
            </a:extLst>
          </p:cNvPr>
          <p:cNvSpPr/>
          <p:nvPr/>
        </p:nvSpPr>
        <p:spPr>
          <a:xfrm>
            <a:off x="9550958" y="6341631"/>
            <a:ext cx="805236" cy="4387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7F8106-479A-3545-966A-7FE3B156752A}"/>
              </a:ext>
            </a:extLst>
          </p:cNvPr>
          <p:cNvSpPr txBox="1"/>
          <p:nvPr/>
        </p:nvSpPr>
        <p:spPr>
          <a:xfrm>
            <a:off x="9552051" y="6413675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ULPA filter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FA290FB-6F4B-F34B-A05E-AE2C3F773C66}"/>
              </a:ext>
            </a:extLst>
          </p:cNvPr>
          <p:cNvSpPr/>
          <p:nvPr/>
        </p:nvSpPr>
        <p:spPr>
          <a:xfrm>
            <a:off x="9613621" y="3435533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9EA4688B-7DAC-7D49-A3D9-A941A23C4B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0052" y="1929427"/>
            <a:ext cx="1533298" cy="19534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893353E9-33E5-4141-9860-4E43122B9AAF}"/>
              </a:ext>
            </a:extLst>
          </p:cNvPr>
          <p:cNvSpPr txBox="1"/>
          <p:nvPr/>
        </p:nvSpPr>
        <p:spPr>
          <a:xfrm>
            <a:off x="-83692" y="659729"/>
            <a:ext cx="2605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a reliable </a:t>
            </a:r>
            <a:r>
              <a:rPr lang="en-US" sz="1100" i="1" dirty="0">
                <a:solidFill>
                  <a:schemeClr val="bg1"/>
                </a:solidFill>
              </a:rPr>
              <a:t>medical</a:t>
            </a:r>
            <a:r>
              <a:rPr lang="en-US" sz="1100" dirty="0">
                <a:solidFill>
                  <a:schemeClr val="bg1"/>
                </a:solidFill>
              </a:rPr>
              <a:t> air line is available with enough* pressure, then no compressor is needed.</a:t>
            </a:r>
          </a:p>
        </p:txBody>
      </p:sp>
      <p:sp>
        <p:nvSpPr>
          <p:cNvPr id="216" name="Trapezoid 215">
            <a:extLst>
              <a:ext uri="{FF2B5EF4-FFF2-40B4-BE49-F238E27FC236}">
                <a16:creationId xmlns:a16="http://schemas.microsoft.com/office/drawing/2014/main" id="{FD5E8EE7-C2A5-3A4A-A5F4-C4E5A63AEE0D}"/>
              </a:ext>
            </a:extLst>
          </p:cNvPr>
          <p:cNvSpPr/>
          <p:nvPr/>
        </p:nvSpPr>
        <p:spPr>
          <a:xfrm>
            <a:off x="11117623" y="2137625"/>
            <a:ext cx="917565" cy="1420475"/>
          </a:xfrm>
          <a:prstGeom prst="trapezoi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AF6AE101-0284-A943-B934-018B6AD299C6}"/>
              </a:ext>
            </a:extLst>
          </p:cNvPr>
          <p:cNvSpPr/>
          <p:nvPr/>
        </p:nvSpPr>
        <p:spPr>
          <a:xfrm>
            <a:off x="1744572" y="2718273"/>
            <a:ext cx="596327" cy="2750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625EE29-4BDA-D048-AC2A-ACE408FECA2C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1176334" y="2850114"/>
            <a:ext cx="534673" cy="268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9F37D9FB-E8AE-3D44-86FE-96709C428CF1}"/>
              </a:ext>
            </a:extLst>
          </p:cNvPr>
          <p:cNvSpPr txBox="1"/>
          <p:nvPr/>
        </p:nvSpPr>
        <p:spPr>
          <a:xfrm>
            <a:off x="1711007" y="2737379"/>
            <a:ext cx="67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Air filter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F3C9310-E6A5-D84D-B0BC-C159631AAD05}"/>
              </a:ext>
            </a:extLst>
          </p:cNvPr>
          <p:cNvSpPr txBox="1"/>
          <p:nvPr/>
        </p:nvSpPr>
        <p:spPr>
          <a:xfrm>
            <a:off x="3168721" y="33073"/>
            <a:ext cx="560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“Pandemic” ventilator – V2.0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C7F585A-97D5-A04A-AB0F-D2988762B43D}"/>
              </a:ext>
            </a:extLst>
          </p:cNvPr>
          <p:cNvSpPr txBox="1"/>
          <p:nvPr/>
        </p:nvSpPr>
        <p:spPr>
          <a:xfrm>
            <a:off x="5046587" y="515649"/>
            <a:ext cx="222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Air system diagram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AE0B5A1-8BFC-C446-A5F4-5C117DF8C073}"/>
              </a:ext>
            </a:extLst>
          </p:cNvPr>
          <p:cNvSpPr txBox="1"/>
          <p:nvPr/>
        </p:nvSpPr>
        <p:spPr>
          <a:xfrm>
            <a:off x="6326714" y="6219371"/>
            <a:ext cx="2483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Design by Marco Mascorro. @Mascobot</a:t>
            </a:r>
          </a:p>
          <a:p>
            <a:r>
              <a:rPr lang="en-US" sz="1100" dirty="0">
                <a:solidFill>
                  <a:schemeClr val="bg1"/>
                </a:solidFill>
              </a:rPr>
              <a:t>Email: m@marcomascorro.com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educational purposes only. 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Use at your own risk.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55B55E-9481-7C42-A5DF-1C5A56AE29C1}"/>
              </a:ext>
            </a:extLst>
          </p:cNvPr>
          <p:cNvSpPr txBox="1"/>
          <p:nvPr/>
        </p:nvSpPr>
        <p:spPr>
          <a:xfrm>
            <a:off x="4348401" y="260742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Electronic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pressure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Regulator 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0B530F1-ABF6-3241-99C1-3CE0074E520A}"/>
              </a:ext>
            </a:extLst>
          </p:cNvPr>
          <p:cNvSpPr/>
          <p:nvPr/>
        </p:nvSpPr>
        <p:spPr>
          <a:xfrm>
            <a:off x="4356633" y="2532041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D8E59-25D1-6F40-8F23-994C38D25559}"/>
              </a:ext>
            </a:extLst>
          </p:cNvPr>
          <p:cNvCxnSpPr>
            <a:cxnSpLocks/>
            <a:stCxn id="9" idx="3"/>
            <a:endCxn id="86" idx="2"/>
          </p:cNvCxnSpPr>
          <p:nvPr/>
        </p:nvCxnSpPr>
        <p:spPr>
          <a:xfrm>
            <a:off x="3644244" y="2854269"/>
            <a:ext cx="71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48DFF-932B-724F-9E72-B2DD9CE37357}"/>
              </a:ext>
            </a:extLst>
          </p:cNvPr>
          <p:cNvCxnSpPr>
            <a:cxnSpLocks/>
            <a:stCxn id="86" idx="6"/>
          </p:cNvCxnSpPr>
          <p:nvPr/>
        </p:nvCxnSpPr>
        <p:spPr>
          <a:xfrm flipV="1">
            <a:off x="5009677" y="2838259"/>
            <a:ext cx="2314783" cy="160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C79757A-8E87-BD4B-97E0-C581BFF2A9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287" y="1611976"/>
            <a:ext cx="763836" cy="24925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49E037-797E-2A4D-886E-29CC5B537AB7}"/>
              </a:ext>
            </a:extLst>
          </p:cNvPr>
          <p:cNvSpPr txBox="1"/>
          <p:nvPr/>
        </p:nvSpPr>
        <p:spPr>
          <a:xfrm>
            <a:off x="6138675" y="1391366"/>
            <a:ext cx="868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Oxygen 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982C677-60FE-6D41-9760-397C0B8CA20D}"/>
              </a:ext>
            </a:extLst>
          </p:cNvPr>
          <p:cNvSpPr/>
          <p:nvPr/>
        </p:nvSpPr>
        <p:spPr>
          <a:xfrm>
            <a:off x="5061765" y="1861228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3876C7-165A-3743-BD4E-B32A5A854792}"/>
              </a:ext>
            </a:extLst>
          </p:cNvPr>
          <p:cNvCxnSpPr>
            <a:cxnSpLocks/>
          </p:cNvCxnSpPr>
          <p:nvPr/>
        </p:nvCxnSpPr>
        <p:spPr>
          <a:xfrm>
            <a:off x="5394520" y="2520016"/>
            <a:ext cx="0" cy="24822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CC60987-D3DE-2A4F-96F6-25D4C75DFDAA}"/>
              </a:ext>
            </a:extLst>
          </p:cNvPr>
          <p:cNvSpPr/>
          <p:nvPr/>
        </p:nvSpPr>
        <p:spPr>
          <a:xfrm>
            <a:off x="506603" y="4763039"/>
            <a:ext cx="2543782" cy="21806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77BE01-1992-FA4E-9392-2EA4DFF2BFC0}"/>
              </a:ext>
            </a:extLst>
          </p:cNvPr>
          <p:cNvSpPr txBox="1"/>
          <p:nvPr/>
        </p:nvSpPr>
        <p:spPr>
          <a:xfrm>
            <a:off x="947241" y="492448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denotation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4FA3D83-8280-E04C-AE86-2A9D0F6D7421}"/>
              </a:ext>
            </a:extLst>
          </p:cNvPr>
          <p:cNvCxnSpPr/>
          <p:nvPr/>
        </p:nvCxnSpPr>
        <p:spPr>
          <a:xfrm>
            <a:off x="841597" y="5522003"/>
            <a:ext cx="2358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210A11C-FED3-C04E-860F-B992B94878AA}"/>
              </a:ext>
            </a:extLst>
          </p:cNvPr>
          <p:cNvSpPr txBox="1"/>
          <p:nvPr/>
        </p:nvSpPr>
        <p:spPr>
          <a:xfrm>
            <a:off x="1108450" y="53373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 air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2875A19-D1CF-0E40-BDE2-52DE3D811926}"/>
              </a:ext>
            </a:extLst>
          </p:cNvPr>
          <p:cNvCxnSpPr/>
          <p:nvPr/>
        </p:nvCxnSpPr>
        <p:spPr>
          <a:xfrm>
            <a:off x="829257" y="5854065"/>
            <a:ext cx="2358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8DD252B-D497-8946-9A80-FFE5BDD7F6CD}"/>
              </a:ext>
            </a:extLst>
          </p:cNvPr>
          <p:cNvSpPr txBox="1"/>
          <p:nvPr/>
        </p:nvSpPr>
        <p:spPr>
          <a:xfrm>
            <a:off x="1114287" y="5669399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Contaminated air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C35E8A-6C55-E243-950F-30D5B47EBF31}"/>
              </a:ext>
            </a:extLst>
          </p:cNvPr>
          <p:cNvCxnSpPr/>
          <p:nvPr/>
        </p:nvCxnSpPr>
        <p:spPr>
          <a:xfrm>
            <a:off x="829257" y="6186761"/>
            <a:ext cx="23587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1DE43A5-5F4C-B941-897D-E638464C16BB}"/>
              </a:ext>
            </a:extLst>
          </p:cNvPr>
          <p:cNvSpPr txBox="1"/>
          <p:nvPr/>
        </p:nvSpPr>
        <p:spPr>
          <a:xfrm>
            <a:off x="1127107" y="6001461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Oxygen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28FC2A0-2810-A348-808A-F342DC8F60C9}"/>
              </a:ext>
            </a:extLst>
          </p:cNvPr>
          <p:cNvSpPr/>
          <p:nvPr/>
        </p:nvSpPr>
        <p:spPr>
          <a:xfrm>
            <a:off x="3266529" y="6140583"/>
            <a:ext cx="2729637" cy="778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E7A0D39-6F0D-3D4C-B6D3-881E40A18F19}"/>
              </a:ext>
            </a:extLst>
          </p:cNvPr>
          <p:cNvSpPr txBox="1"/>
          <p:nvPr/>
        </p:nvSpPr>
        <p:spPr>
          <a:xfrm>
            <a:off x="3442072" y="6166190"/>
            <a:ext cx="25540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Notes: 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Oxygen input needs to be “flow-positive” into the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5002-5092-6048-811C-7B25D6D13D4E}"/>
              </a:ext>
            </a:extLst>
          </p:cNvPr>
          <p:cNvSpPr txBox="1"/>
          <p:nvPr/>
        </p:nvSpPr>
        <p:spPr>
          <a:xfrm>
            <a:off x="501977" y="7037356"/>
            <a:ext cx="835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Disclaimer: Non-FDA approved. This product is not intended to diagnose, treat, cure, or prevent any disease.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56741C-DEE6-144C-85EF-31A3C17DDD16}"/>
              </a:ext>
            </a:extLst>
          </p:cNvPr>
          <p:cNvSpPr txBox="1"/>
          <p:nvPr/>
        </p:nvSpPr>
        <p:spPr>
          <a:xfrm>
            <a:off x="6309091" y="6048174"/>
            <a:ext cx="1527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Version: V2.0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7DC973F-4DBA-4644-BEB4-F3AE1034A4CE}"/>
              </a:ext>
            </a:extLst>
          </p:cNvPr>
          <p:cNvSpPr/>
          <p:nvPr/>
        </p:nvSpPr>
        <p:spPr>
          <a:xfrm>
            <a:off x="5312224" y="2764885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665CB9-4516-5B44-B32A-F2B156A38913}"/>
              </a:ext>
            </a:extLst>
          </p:cNvPr>
          <p:cNvSpPr txBox="1"/>
          <p:nvPr/>
        </p:nvSpPr>
        <p:spPr>
          <a:xfrm>
            <a:off x="1160807" y="6376322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Joints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9873AE-4715-F340-87FE-0E789A49F562}"/>
              </a:ext>
            </a:extLst>
          </p:cNvPr>
          <p:cNvSpPr/>
          <p:nvPr/>
        </p:nvSpPr>
        <p:spPr>
          <a:xfrm>
            <a:off x="753702" y="6461111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C340B0-4EA0-734D-9D8A-BBFCF4669D29}"/>
              </a:ext>
            </a:extLst>
          </p:cNvPr>
          <p:cNvSpPr/>
          <p:nvPr/>
        </p:nvSpPr>
        <p:spPr>
          <a:xfrm>
            <a:off x="990110" y="6467460"/>
            <a:ext cx="164592" cy="1667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CFD037-76A0-6E4E-950F-A900E986861F}"/>
              </a:ext>
            </a:extLst>
          </p:cNvPr>
          <p:cNvSpPr/>
          <p:nvPr/>
        </p:nvSpPr>
        <p:spPr>
          <a:xfrm>
            <a:off x="9302989" y="5534666"/>
            <a:ext cx="1311165" cy="15207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5EA06C-D8DD-0F40-989F-7B49A3D3AC8B}"/>
              </a:ext>
            </a:extLst>
          </p:cNvPr>
          <p:cNvSpPr txBox="1"/>
          <p:nvPr/>
        </p:nvSpPr>
        <p:spPr>
          <a:xfrm>
            <a:off x="10676142" y="603470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Filtering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F18D2E-8707-E948-8432-30BB11FEFD5C}"/>
              </a:ext>
            </a:extLst>
          </p:cNvPr>
          <p:cNvSpPr txBox="1"/>
          <p:nvPr/>
        </p:nvSpPr>
        <p:spPr>
          <a:xfrm>
            <a:off x="5053126" y="194537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Electronic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pressure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Regulator 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EA78151-C9CA-614F-AAAE-29683D661F9A}"/>
              </a:ext>
            </a:extLst>
          </p:cNvPr>
          <p:cNvSpPr/>
          <p:nvPr/>
        </p:nvSpPr>
        <p:spPr>
          <a:xfrm>
            <a:off x="9729893" y="1844285"/>
            <a:ext cx="555635" cy="5194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A84C1-B0F6-4F4A-A737-6EB98935DEA3}"/>
              </a:ext>
            </a:extLst>
          </p:cNvPr>
          <p:cNvSpPr txBox="1"/>
          <p:nvPr/>
        </p:nvSpPr>
        <p:spPr>
          <a:xfrm>
            <a:off x="3844888" y="192517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Humidifier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A2A98F-3F32-4547-A90F-CD64D7DD489A}"/>
              </a:ext>
            </a:extLst>
          </p:cNvPr>
          <p:cNvCxnSpPr>
            <a:stCxn id="107" idx="4"/>
          </p:cNvCxnSpPr>
          <p:nvPr/>
        </p:nvCxnSpPr>
        <p:spPr>
          <a:xfrm>
            <a:off x="4187306" y="2244656"/>
            <a:ext cx="4564" cy="6005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66E1850-3F35-F548-8C42-035FFD718F4E}"/>
              </a:ext>
            </a:extLst>
          </p:cNvPr>
          <p:cNvSpPr/>
          <p:nvPr/>
        </p:nvSpPr>
        <p:spPr>
          <a:xfrm>
            <a:off x="3909488" y="1834790"/>
            <a:ext cx="555635" cy="40986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532DE6-956F-754D-B731-B50A8366B8AD}"/>
              </a:ext>
            </a:extLst>
          </p:cNvPr>
          <p:cNvCxnSpPr>
            <a:cxnSpLocks/>
          </p:cNvCxnSpPr>
          <p:nvPr/>
        </p:nvCxnSpPr>
        <p:spPr>
          <a:xfrm>
            <a:off x="9310214" y="3798647"/>
            <a:ext cx="0" cy="56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C61596-DC68-0A43-9A1D-514165035EEA}"/>
              </a:ext>
            </a:extLst>
          </p:cNvPr>
          <p:cNvSpPr txBox="1"/>
          <p:nvPr/>
        </p:nvSpPr>
        <p:spPr>
          <a:xfrm>
            <a:off x="8743022" y="3869222"/>
            <a:ext cx="57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en-US" sz="11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372C6C-845F-1940-A9A0-6226838A546E}"/>
              </a:ext>
            </a:extLst>
          </p:cNvPr>
          <p:cNvCxnSpPr>
            <a:cxnSpLocks/>
          </p:cNvCxnSpPr>
          <p:nvPr/>
        </p:nvCxnSpPr>
        <p:spPr>
          <a:xfrm>
            <a:off x="2558971" y="2399888"/>
            <a:ext cx="0" cy="46106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3056DF-2204-E94D-9AEE-A393990E4249}"/>
              </a:ext>
            </a:extLst>
          </p:cNvPr>
          <p:cNvSpPr txBox="1"/>
          <p:nvPr/>
        </p:nvSpPr>
        <p:spPr>
          <a:xfrm>
            <a:off x="2265526" y="1962148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Pressure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Sensor 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AC5B08F-2B85-004B-95E4-1896D13F4306}"/>
              </a:ext>
            </a:extLst>
          </p:cNvPr>
          <p:cNvSpPr/>
          <p:nvPr/>
        </p:nvSpPr>
        <p:spPr>
          <a:xfrm>
            <a:off x="2288556" y="1871762"/>
            <a:ext cx="555635" cy="5194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4529A9F-CCB6-3140-973F-EE074C8404B7}"/>
              </a:ext>
            </a:extLst>
          </p:cNvPr>
          <p:cNvSpPr/>
          <p:nvPr/>
        </p:nvSpPr>
        <p:spPr>
          <a:xfrm>
            <a:off x="7341120" y="2607521"/>
            <a:ext cx="828145" cy="47759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020306-6EDA-DC4E-AFC9-0C1FBD63C1FE}"/>
              </a:ext>
            </a:extLst>
          </p:cNvPr>
          <p:cNvSpPr txBox="1"/>
          <p:nvPr/>
        </p:nvSpPr>
        <p:spPr>
          <a:xfrm>
            <a:off x="7320544" y="2712090"/>
            <a:ext cx="862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Flow Meter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FD30DB-F789-9E41-9899-1832F8ED882B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9949016" y="6077721"/>
            <a:ext cx="4560" cy="2639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241144-D9D5-0848-BFF1-BA42D9176473}"/>
              </a:ext>
            </a:extLst>
          </p:cNvPr>
          <p:cNvSpPr txBox="1"/>
          <p:nvPr/>
        </p:nvSpPr>
        <p:spPr>
          <a:xfrm>
            <a:off x="9189983" y="27070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1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N.C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E88296-4125-4342-BB99-812C66505CC5}"/>
              </a:ext>
            </a:extLst>
          </p:cNvPr>
          <p:cNvSpPr/>
          <p:nvPr/>
        </p:nvSpPr>
        <p:spPr>
          <a:xfrm>
            <a:off x="9175431" y="2495686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907BA9-01B9-7649-B664-2546F9441A02}"/>
              </a:ext>
            </a:extLst>
          </p:cNvPr>
          <p:cNvSpPr txBox="1"/>
          <p:nvPr/>
        </p:nvSpPr>
        <p:spPr>
          <a:xfrm>
            <a:off x="3457919" y="1307126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Pressure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Sensor 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BFD56E-4B8C-C14C-8057-25ED8112910C}"/>
              </a:ext>
            </a:extLst>
          </p:cNvPr>
          <p:cNvSpPr/>
          <p:nvPr/>
        </p:nvSpPr>
        <p:spPr>
          <a:xfrm>
            <a:off x="3480949" y="1216740"/>
            <a:ext cx="555635" cy="5194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916DB7-0C2D-4D40-A5A6-606CD1A128F2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3758767" y="1736199"/>
            <a:ext cx="2855" cy="11165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E969BED-C1ED-4A41-B7C0-EFFD7BBC18AD}"/>
              </a:ext>
            </a:extLst>
          </p:cNvPr>
          <p:cNvCxnSpPr>
            <a:cxnSpLocks/>
          </p:cNvCxnSpPr>
          <p:nvPr/>
        </p:nvCxnSpPr>
        <p:spPr>
          <a:xfrm>
            <a:off x="9949016" y="3186821"/>
            <a:ext cx="61324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7C0B1FE-F9D6-BD4C-93E6-05B29A4D7BA9}"/>
              </a:ext>
            </a:extLst>
          </p:cNvPr>
          <p:cNvCxnSpPr>
            <a:cxnSpLocks/>
          </p:cNvCxnSpPr>
          <p:nvPr/>
        </p:nvCxnSpPr>
        <p:spPr>
          <a:xfrm flipV="1">
            <a:off x="10554841" y="2980801"/>
            <a:ext cx="344149" cy="20657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10B706-1240-6145-9295-ADB6BECC6EB9}"/>
              </a:ext>
            </a:extLst>
          </p:cNvPr>
          <p:cNvCxnSpPr>
            <a:cxnSpLocks/>
          </p:cNvCxnSpPr>
          <p:nvPr/>
        </p:nvCxnSpPr>
        <p:spPr>
          <a:xfrm>
            <a:off x="10521301" y="2817216"/>
            <a:ext cx="381540" cy="1641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C5924DA-2752-684F-8554-41705802F8D0}"/>
              </a:ext>
            </a:extLst>
          </p:cNvPr>
          <p:cNvCxnSpPr>
            <a:cxnSpLocks/>
          </p:cNvCxnSpPr>
          <p:nvPr/>
        </p:nvCxnSpPr>
        <p:spPr>
          <a:xfrm>
            <a:off x="10890790" y="2985167"/>
            <a:ext cx="28293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DF9E91-5316-6E45-9EB3-CF16EA22CBDB}"/>
              </a:ext>
            </a:extLst>
          </p:cNvPr>
          <p:cNvCxnSpPr>
            <a:cxnSpLocks/>
          </p:cNvCxnSpPr>
          <p:nvPr/>
        </p:nvCxnSpPr>
        <p:spPr>
          <a:xfrm>
            <a:off x="9939872" y="3171611"/>
            <a:ext cx="0" cy="231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8CBA55-2C0F-F448-8B92-43520E93D26D}"/>
              </a:ext>
            </a:extLst>
          </p:cNvPr>
          <p:cNvCxnSpPr>
            <a:cxnSpLocks/>
          </p:cNvCxnSpPr>
          <p:nvPr/>
        </p:nvCxnSpPr>
        <p:spPr>
          <a:xfrm>
            <a:off x="9840464" y="2821450"/>
            <a:ext cx="69387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75EFD6-CF9E-3047-9875-4CB8B6A1E2A1}"/>
              </a:ext>
            </a:extLst>
          </p:cNvPr>
          <p:cNvCxnSpPr>
            <a:cxnSpLocks/>
          </p:cNvCxnSpPr>
          <p:nvPr/>
        </p:nvCxnSpPr>
        <p:spPr>
          <a:xfrm flipV="1">
            <a:off x="8181715" y="2822515"/>
            <a:ext cx="1000317" cy="125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6BB1AFA-1A27-8B49-9C7F-334BB15913C2}"/>
              </a:ext>
            </a:extLst>
          </p:cNvPr>
          <p:cNvSpPr/>
          <p:nvPr/>
        </p:nvSpPr>
        <p:spPr>
          <a:xfrm>
            <a:off x="9539529" y="4705210"/>
            <a:ext cx="805236" cy="4385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2D58EA-2EFB-D74E-B3DE-FDA8CF62F242}"/>
              </a:ext>
            </a:extLst>
          </p:cNvPr>
          <p:cNvSpPr txBox="1"/>
          <p:nvPr/>
        </p:nvSpPr>
        <p:spPr>
          <a:xfrm>
            <a:off x="9550958" y="480770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PEEP Valve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E36E41D-4147-BF4A-A947-7F9DC14A6B98}"/>
              </a:ext>
            </a:extLst>
          </p:cNvPr>
          <p:cNvCxnSpPr>
            <a:cxnSpLocks/>
            <a:stCxn id="183" idx="4"/>
            <a:endCxn id="117" idx="0"/>
          </p:cNvCxnSpPr>
          <p:nvPr/>
        </p:nvCxnSpPr>
        <p:spPr>
          <a:xfrm>
            <a:off x="9940143" y="4079989"/>
            <a:ext cx="2004" cy="625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>
            <a:extLst>
              <a:ext uri="{FF2B5EF4-FFF2-40B4-BE49-F238E27FC236}">
                <a16:creationId xmlns:a16="http://schemas.microsoft.com/office/drawing/2014/main" id="{AF3C9310-E6A5-D84D-B0BC-C159631AAD05}"/>
              </a:ext>
            </a:extLst>
          </p:cNvPr>
          <p:cNvSpPr txBox="1"/>
          <p:nvPr/>
        </p:nvSpPr>
        <p:spPr>
          <a:xfrm>
            <a:off x="3304726" y="32223"/>
            <a:ext cx="585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“Pandemic” ventilator – Minimal design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C7F585A-97D5-A04A-AB0F-D2988762B43D}"/>
              </a:ext>
            </a:extLst>
          </p:cNvPr>
          <p:cNvSpPr txBox="1"/>
          <p:nvPr/>
        </p:nvSpPr>
        <p:spPr>
          <a:xfrm>
            <a:off x="4814153" y="515649"/>
            <a:ext cx="2685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Electric system diagram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DEAAD3-958E-9A44-9BE4-429A843D18F9}"/>
              </a:ext>
            </a:extLst>
          </p:cNvPr>
          <p:cNvSpPr txBox="1"/>
          <p:nvPr/>
        </p:nvSpPr>
        <p:spPr>
          <a:xfrm>
            <a:off x="9673411" y="6353279"/>
            <a:ext cx="24833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Design by Marco Mascorro. @Mascobot</a:t>
            </a:r>
          </a:p>
          <a:p>
            <a:r>
              <a:rPr lang="en-US" sz="1100" dirty="0"/>
              <a:t>Creative Commons BY-SA license</a:t>
            </a:r>
          </a:p>
          <a:p>
            <a:r>
              <a:rPr lang="en-US" sz="1100" dirty="0"/>
              <a:t>Email: m@marcomascorro.com</a:t>
            </a:r>
          </a:p>
          <a:p>
            <a:r>
              <a:rPr lang="en-US" sz="1100" dirty="0"/>
              <a:t>For educational purposes only. </a:t>
            </a:r>
          </a:p>
          <a:p>
            <a:r>
              <a:rPr lang="en-US" sz="1100" dirty="0"/>
              <a:t>Use at your own risk. </a:t>
            </a:r>
          </a:p>
        </p:txBody>
      </p:sp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953084B5-2FE5-AD4D-A8C4-372EA045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0" y="434733"/>
            <a:ext cx="1473858" cy="72504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C475840-89D5-064B-83C7-149FC2C285B8}"/>
              </a:ext>
            </a:extLst>
          </p:cNvPr>
          <p:cNvGrpSpPr/>
          <p:nvPr/>
        </p:nvGrpSpPr>
        <p:grpSpPr>
          <a:xfrm>
            <a:off x="1284710" y="3501618"/>
            <a:ext cx="4449126" cy="3651472"/>
            <a:chOff x="0" y="2796363"/>
            <a:chExt cx="5554592" cy="4558746"/>
          </a:xfrm>
        </p:grpSpPr>
        <p:pic>
          <p:nvPicPr>
            <p:cNvPr id="7" name="Picture 6" descr="A circuit board&#10;&#10;Description automatically generated">
              <a:extLst>
                <a:ext uri="{FF2B5EF4-FFF2-40B4-BE49-F238E27FC236}">
                  <a16:creationId xmlns:a16="http://schemas.microsoft.com/office/drawing/2014/main" id="{1C0DA171-838A-1448-88F7-552E60354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12" y="3116208"/>
              <a:ext cx="5335380" cy="423890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276D8D-DB73-4F47-8DC7-ABCDBF528291}"/>
                </a:ext>
              </a:extLst>
            </p:cNvPr>
            <p:cNvSpPr/>
            <p:nvPr/>
          </p:nvSpPr>
          <p:spPr>
            <a:xfrm>
              <a:off x="4501930" y="2796363"/>
              <a:ext cx="1052662" cy="907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E6583FD-01C1-224F-A4FF-D7A630C72647}"/>
                </a:ext>
              </a:extLst>
            </p:cNvPr>
            <p:cNvSpPr/>
            <p:nvPr/>
          </p:nvSpPr>
          <p:spPr>
            <a:xfrm>
              <a:off x="0" y="2831927"/>
              <a:ext cx="1052662" cy="907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A picture containing white, plane, air, light&#10;&#10;Description automatically generated">
            <a:extLst>
              <a:ext uri="{FF2B5EF4-FFF2-40B4-BE49-F238E27FC236}">
                <a16:creationId xmlns:a16="http://schemas.microsoft.com/office/drawing/2014/main" id="{3651E33B-C684-9744-9EEB-F8AAF82BD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78" y="1257526"/>
            <a:ext cx="1386423" cy="138642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7D3F6C-FBB4-5842-866F-11A5CA24BCA3}"/>
              </a:ext>
            </a:extLst>
          </p:cNvPr>
          <p:cNvCxnSpPr>
            <a:stCxn id="11" idx="2"/>
          </p:cNvCxnSpPr>
          <p:nvPr/>
        </p:nvCxnSpPr>
        <p:spPr>
          <a:xfrm>
            <a:off x="1681949" y="1159776"/>
            <a:ext cx="0" cy="2232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23A8CE-9E15-6343-BED6-02607DCCF5BF}"/>
              </a:ext>
            </a:extLst>
          </p:cNvPr>
          <p:cNvCxnSpPr/>
          <p:nvPr/>
        </p:nvCxnSpPr>
        <p:spPr>
          <a:xfrm>
            <a:off x="1681949" y="3391786"/>
            <a:ext cx="11888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186CF1-D607-7B45-9615-1DB386BEFB1F}"/>
              </a:ext>
            </a:extLst>
          </p:cNvPr>
          <p:cNvCxnSpPr/>
          <p:nvPr/>
        </p:nvCxnSpPr>
        <p:spPr>
          <a:xfrm>
            <a:off x="2870791" y="3391786"/>
            <a:ext cx="0" cy="501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CA8E4A-53A4-F54A-9ED9-24A5F38CB266}"/>
              </a:ext>
            </a:extLst>
          </p:cNvPr>
          <p:cNvCxnSpPr>
            <a:endCxn id="40" idx="1"/>
          </p:cNvCxnSpPr>
          <p:nvPr/>
        </p:nvCxnSpPr>
        <p:spPr>
          <a:xfrm>
            <a:off x="1681949" y="1950737"/>
            <a:ext cx="73692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B1DCE2-69AC-D54F-B311-6E4FB4FAEF8B}"/>
              </a:ext>
            </a:extLst>
          </p:cNvPr>
          <p:cNvCxnSpPr/>
          <p:nvPr/>
        </p:nvCxnSpPr>
        <p:spPr>
          <a:xfrm>
            <a:off x="2276370" y="3094074"/>
            <a:ext cx="0" cy="297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9B04469-F0FB-A84E-A84A-1F5D419452B2}"/>
              </a:ext>
            </a:extLst>
          </p:cNvPr>
          <p:cNvSpPr/>
          <p:nvPr/>
        </p:nvSpPr>
        <p:spPr>
          <a:xfrm>
            <a:off x="2085664" y="2698575"/>
            <a:ext cx="381411" cy="395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A31C65-42BC-234B-B227-22918176D383}"/>
              </a:ext>
            </a:extLst>
          </p:cNvPr>
          <p:cNvSpPr txBox="1"/>
          <p:nvPr/>
        </p:nvSpPr>
        <p:spPr>
          <a:xfrm>
            <a:off x="2029147" y="2786745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 VDC</a:t>
            </a:r>
          </a:p>
        </p:txBody>
      </p:sp>
      <p:pic>
        <p:nvPicPr>
          <p:cNvPr id="61" name="Picture 60" descr="A picture containing keyboard&#10;&#10;Description automatically generated">
            <a:extLst>
              <a:ext uri="{FF2B5EF4-FFF2-40B4-BE49-F238E27FC236}">
                <a16:creationId xmlns:a16="http://schemas.microsoft.com/office/drawing/2014/main" id="{38937BF5-5D6C-8D45-9EC8-E7ACA3B7F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314" y="4228328"/>
            <a:ext cx="3716643" cy="1192222"/>
          </a:xfrm>
          <a:prstGeom prst="rect">
            <a:avLst/>
          </a:prstGeom>
        </p:spPr>
      </p:pic>
      <p:pic>
        <p:nvPicPr>
          <p:cNvPr id="68" name="Picture 67" descr="A close up of electronics&#10;&#10;Description automatically generated">
            <a:extLst>
              <a:ext uri="{FF2B5EF4-FFF2-40B4-BE49-F238E27FC236}">
                <a16:creationId xmlns:a16="http://schemas.microsoft.com/office/drawing/2014/main" id="{DAB748C2-AECF-E242-ADB1-826526A73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038" y="2745130"/>
            <a:ext cx="810084" cy="8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9609</TotalTime>
  <Words>187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Mascorro</dc:creator>
  <cp:lastModifiedBy>Marco Mascorro</cp:lastModifiedBy>
  <cp:revision>129</cp:revision>
  <dcterms:created xsi:type="dcterms:W3CDTF">2020-03-13T07:07:03Z</dcterms:created>
  <dcterms:modified xsi:type="dcterms:W3CDTF">2020-04-01T11:06:34Z</dcterms:modified>
</cp:coreProperties>
</file>