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42"/>
  </p:notesMasterIdLst>
  <p:sldIdLst>
    <p:sldId id="375"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439" r:id="rId18"/>
    <p:sldId id="391" r:id="rId19"/>
    <p:sldId id="438" r:id="rId20"/>
    <p:sldId id="397" r:id="rId21"/>
    <p:sldId id="398" r:id="rId22"/>
    <p:sldId id="399" r:id="rId23"/>
    <p:sldId id="400" r:id="rId24"/>
    <p:sldId id="401" r:id="rId25"/>
    <p:sldId id="402" r:id="rId26"/>
    <p:sldId id="403" r:id="rId27"/>
    <p:sldId id="404" r:id="rId28"/>
    <p:sldId id="406" r:id="rId29"/>
    <p:sldId id="407" r:id="rId30"/>
    <p:sldId id="408" r:id="rId31"/>
    <p:sldId id="409" r:id="rId32"/>
    <p:sldId id="410" r:id="rId33"/>
    <p:sldId id="411" r:id="rId34"/>
    <p:sldId id="412" r:id="rId35"/>
    <p:sldId id="413" r:id="rId36"/>
    <p:sldId id="414" r:id="rId37"/>
    <p:sldId id="415" r:id="rId38"/>
    <p:sldId id="416" r:id="rId39"/>
    <p:sldId id="417" r:id="rId40"/>
    <p:sldId id="441" r:id="rId41"/>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itchFamily="34" charset="0"/>
        <a:ea typeface="굴림" pitchFamily="34" charset="-127"/>
        <a:cs typeface="+mn-cs"/>
      </a:defRPr>
    </a:lvl1pPr>
    <a:lvl2pPr marL="457200" algn="l" rtl="0" eaLnBrk="0" fontAlgn="base" hangingPunct="0">
      <a:spcBef>
        <a:spcPct val="0"/>
      </a:spcBef>
      <a:spcAft>
        <a:spcPct val="0"/>
      </a:spcAft>
      <a:defRPr kumimoji="1" sz="2400" kern="1200">
        <a:solidFill>
          <a:schemeClr val="tx1"/>
        </a:solidFill>
        <a:latin typeface="Tahoma" pitchFamily="34" charset="0"/>
        <a:ea typeface="굴림" pitchFamily="34" charset="-127"/>
        <a:cs typeface="+mn-cs"/>
      </a:defRPr>
    </a:lvl2pPr>
    <a:lvl3pPr marL="914400" algn="l" rtl="0" eaLnBrk="0" fontAlgn="base" hangingPunct="0">
      <a:spcBef>
        <a:spcPct val="0"/>
      </a:spcBef>
      <a:spcAft>
        <a:spcPct val="0"/>
      </a:spcAft>
      <a:defRPr kumimoji="1" sz="2400" kern="1200">
        <a:solidFill>
          <a:schemeClr val="tx1"/>
        </a:solidFill>
        <a:latin typeface="Tahoma" pitchFamily="34" charset="0"/>
        <a:ea typeface="굴림" pitchFamily="34" charset="-127"/>
        <a:cs typeface="+mn-cs"/>
      </a:defRPr>
    </a:lvl3pPr>
    <a:lvl4pPr marL="1371600" algn="l" rtl="0" eaLnBrk="0" fontAlgn="base" hangingPunct="0">
      <a:spcBef>
        <a:spcPct val="0"/>
      </a:spcBef>
      <a:spcAft>
        <a:spcPct val="0"/>
      </a:spcAft>
      <a:defRPr kumimoji="1" sz="2400" kern="1200">
        <a:solidFill>
          <a:schemeClr val="tx1"/>
        </a:solidFill>
        <a:latin typeface="Tahoma" pitchFamily="34" charset="0"/>
        <a:ea typeface="굴림" pitchFamily="34" charset="-127"/>
        <a:cs typeface="+mn-cs"/>
      </a:defRPr>
    </a:lvl4pPr>
    <a:lvl5pPr marL="1828800" algn="l" rtl="0" eaLnBrk="0" fontAlgn="base" hangingPunct="0">
      <a:spcBef>
        <a:spcPct val="0"/>
      </a:spcBef>
      <a:spcAft>
        <a:spcPct val="0"/>
      </a:spcAft>
      <a:defRPr kumimoji="1" sz="2400" kern="1200">
        <a:solidFill>
          <a:schemeClr val="tx1"/>
        </a:solidFill>
        <a:latin typeface="Tahoma" pitchFamily="34" charset="0"/>
        <a:ea typeface="굴림" pitchFamily="34" charset="-127"/>
        <a:cs typeface="+mn-cs"/>
      </a:defRPr>
    </a:lvl5pPr>
    <a:lvl6pPr marL="2286000" algn="l" defTabSz="914400" rtl="0" eaLnBrk="1" latinLnBrk="0" hangingPunct="1">
      <a:defRPr kumimoji="1" sz="2400" kern="1200">
        <a:solidFill>
          <a:schemeClr val="tx1"/>
        </a:solidFill>
        <a:latin typeface="Tahoma" pitchFamily="34" charset="0"/>
        <a:ea typeface="굴림" pitchFamily="34" charset="-127"/>
        <a:cs typeface="+mn-cs"/>
      </a:defRPr>
    </a:lvl6pPr>
    <a:lvl7pPr marL="2743200" algn="l" defTabSz="914400" rtl="0" eaLnBrk="1" latinLnBrk="0" hangingPunct="1">
      <a:defRPr kumimoji="1" sz="2400" kern="1200">
        <a:solidFill>
          <a:schemeClr val="tx1"/>
        </a:solidFill>
        <a:latin typeface="Tahoma" pitchFamily="34" charset="0"/>
        <a:ea typeface="굴림" pitchFamily="34" charset="-127"/>
        <a:cs typeface="+mn-cs"/>
      </a:defRPr>
    </a:lvl7pPr>
    <a:lvl8pPr marL="3200400" algn="l" defTabSz="914400" rtl="0" eaLnBrk="1" latinLnBrk="0" hangingPunct="1">
      <a:defRPr kumimoji="1" sz="2400" kern="1200">
        <a:solidFill>
          <a:schemeClr val="tx1"/>
        </a:solidFill>
        <a:latin typeface="Tahoma" pitchFamily="34" charset="0"/>
        <a:ea typeface="굴림" pitchFamily="34" charset="-127"/>
        <a:cs typeface="+mn-cs"/>
      </a:defRPr>
    </a:lvl8pPr>
    <a:lvl9pPr marL="3657600" algn="l" defTabSz="914400" rtl="0" eaLnBrk="1" latinLnBrk="0" hangingPunct="1">
      <a:defRPr kumimoji="1" sz="2400" kern="1200">
        <a:solidFill>
          <a:schemeClr val="tx1"/>
        </a:solidFill>
        <a:latin typeface="Tahoma" pitchFamily="34" charset="0"/>
        <a:ea typeface="굴림"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varScale="1">
        <p:scale>
          <a:sx n="70" d="100"/>
          <a:sy n="70" d="100"/>
        </p:scale>
        <p:origin x="1764" y="48"/>
      </p:cViewPr>
      <p:guideLst>
        <p:guide orient="horz" pos="2160"/>
        <p:guide pos="2880"/>
      </p:guideLst>
    </p:cSldViewPr>
  </p:slideViewPr>
  <p:outlineViewPr>
    <p:cViewPr>
      <p:scale>
        <a:sx n="33" d="100"/>
        <a:sy n="33" d="100"/>
      </p:scale>
      <p:origin x="246"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16.xml"/><Relationship Id="rId1" Type="http://schemas.openxmlformats.org/officeDocument/2006/relationships/slide" Target="slides/slide2.xml"/><Relationship Id="rId5" Type="http://schemas.openxmlformats.org/officeDocument/2006/relationships/slide" Target="slides/slide28.xml"/><Relationship Id="rId4"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34" charset="-127"/>
              </a:defRPr>
            </a:lvl1pPr>
          </a:lstStyle>
          <a:p>
            <a:pPr>
              <a:defRPr/>
            </a:pPr>
            <a:endParaRPr lang="en-US" altLang="ko-KR"/>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34" charset="-127"/>
              </a:defRPr>
            </a:lvl1pPr>
          </a:lstStyle>
          <a:p>
            <a:pPr>
              <a:defRPr/>
            </a:pPr>
            <a:endParaRPr lang="en-US" altLang="ko-KR"/>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34" charset="-127"/>
              </a:defRPr>
            </a:lvl1pPr>
          </a:lstStyle>
          <a:p>
            <a:pPr>
              <a:defRPr/>
            </a:pPr>
            <a:endParaRPr lang="en-US" altLang="ko-KR"/>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굴림" pitchFamily="34" charset="-127"/>
              </a:defRPr>
            </a:lvl1pPr>
          </a:lstStyle>
          <a:p>
            <a:fld id="{12875076-0093-419E-9273-B114CC2E3038}"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en-US" altLang="ko-KR"/>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ltLang="ko-KR"/>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fld id="{4D4DB30D-1444-4CF6-8173-51FDD58D7515}" type="slidenum">
              <a:rPr lang="ko-KR" altLang="en-US"/>
              <a:pPr/>
              <a:t>‹#›</a:t>
            </a:fld>
            <a:endParaRPr lang="en-US" altLang="ko-K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ltLang="ko-KR"/>
          </a:p>
        </p:txBody>
      </p:sp>
      <p:sp>
        <p:nvSpPr>
          <p:cNvPr id="5" name="Footer Placeholder 2"/>
          <p:cNvSpPr>
            <a:spLocks noGrp="1"/>
          </p:cNvSpPr>
          <p:nvPr>
            <p:ph type="ftr" sz="quarter" idx="11"/>
          </p:nvPr>
        </p:nvSpPr>
        <p:spPr/>
        <p:txBody>
          <a:bodyPr/>
          <a:lstStyle>
            <a:lvl1pPr>
              <a:defRPr/>
            </a:lvl1pPr>
          </a:lstStyle>
          <a:p>
            <a:pPr>
              <a:defRPr/>
            </a:pPr>
            <a:endParaRPr lang="en-US" altLang="ko-KR"/>
          </a:p>
        </p:txBody>
      </p:sp>
      <p:sp>
        <p:nvSpPr>
          <p:cNvPr id="6" name="Slide Number Placeholder 22"/>
          <p:cNvSpPr>
            <a:spLocks noGrp="1"/>
          </p:cNvSpPr>
          <p:nvPr>
            <p:ph type="sldNum" sz="quarter" idx="12"/>
          </p:nvPr>
        </p:nvSpPr>
        <p:spPr/>
        <p:txBody>
          <a:bodyPr/>
          <a:lstStyle>
            <a:lvl1pPr>
              <a:defRPr/>
            </a:lvl1pPr>
          </a:lstStyle>
          <a:p>
            <a:fld id="{4094950C-0BD4-4EDB-B8C0-8208B0407A65}" type="slidenum">
              <a:rPr lang="ko-KR" altLang="en-US"/>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US" altLang="ko-KR"/>
          </a:p>
        </p:txBody>
      </p:sp>
      <p:sp>
        <p:nvSpPr>
          <p:cNvPr id="5" name="Footer Placeholder 2"/>
          <p:cNvSpPr>
            <a:spLocks noGrp="1"/>
          </p:cNvSpPr>
          <p:nvPr>
            <p:ph type="ftr" sz="quarter" idx="11"/>
          </p:nvPr>
        </p:nvSpPr>
        <p:spPr/>
        <p:txBody>
          <a:bodyPr/>
          <a:lstStyle>
            <a:lvl1pPr>
              <a:defRPr/>
            </a:lvl1pPr>
          </a:lstStyle>
          <a:p>
            <a:pPr>
              <a:defRPr/>
            </a:pPr>
            <a:endParaRPr lang="en-US" altLang="ko-KR"/>
          </a:p>
        </p:txBody>
      </p:sp>
      <p:sp>
        <p:nvSpPr>
          <p:cNvPr id="6" name="Slide Number Placeholder 22"/>
          <p:cNvSpPr>
            <a:spLocks noGrp="1"/>
          </p:cNvSpPr>
          <p:nvPr>
            <p:ph type="sldNum" sz="quarter" idx="12"/>
          </p:nvPr>
        </p:nvSpPr>
        <p:spPr/>
        <p:txBody>
          <a:bodyPr/>
          <a:lstStyle>
            <a:lvl1pPr>
              <a:defRPr/>
            </a:lvl1pPr>
          </a:lstStyle>
          <a:p>
            <a:fld id="{81B7F52D-8BB5-4321-9307-45C7EC31B4FC}" type="slidenum">
              <a:rPr lang="ko-KR" altLang="en-US"/>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p:txBody>
          <a:bodyPr rtlCol="0"/>
          <a:lstStyle>
            <a:lvl1pPr>
              <a:defRPr/>
            </a:lvl1pPr>
          </a:lstStyle>
          <a:p>
            <a:pPr>
              <a:defRPr/>
            </a:pPr>
            <a:endParaRPr lang="en-US" altLang="ko-KR"/>
          </a:p>
        </p:txBody>
      </p:sp>
      <p:sp>
        <p:nvSpPr>
          <p:cNvPr id="5" name="Slide Number Placeholder 8"/>
          <p:cNvSpPr>
            <a:spLocks noGrp="1"/>
          </p:cNvSpPr>
          <p:nvPr>
            <p:ph type="sldNum" sz="quarter" idx="11"/>
          </p:nvPr>
        </p:nvSpPr>
        <p:spPr/>
        <p:txBody>
          <a:bodyPr/>
          <a:lstStyle>
            <a:lvl1pPr>
              <a:defRPr/>
            </a:lvl1pPr>
          </a:lstStyle>
          <a:p>
            <a:fld id="{CDFB292E-EEFD-40AC-B8DF-D8E29FCCFBC8}" type="slidenum">
              <a:rPr lang="ko-KR" altLang="en-US"/>
              <a:pPr/>
              <a:t>‹#›</a:t>
            </a:fld>
            <a:endParaRPr lang="en-US" altLang="ko-KR"/>
          </a:p>
        </p:txBody>
      </p:sp>
      <p:sp>
        <p:nvSpPr>
          <p:cNvPr id="6" name="Footer Placeholder 9"/>
          <p:cNvSpPr>
            <a:spLocks noGrp="1"/>
          </p:cNvSpPr>
          <p:nvPr>
            <p:ph type="ftr" sz="quarter" idx="12"/>
          </p:nvPr>
        </p:nvSpPr>
        <p:spPr/>
        <p:txBody>
          <a:bodyPr rtlCol="0"/>
          <a:lstStyle>
            <a:lvl1pPr>
              <a:defRPr/>
            </a:lvl1pPr>
          </a:lstStyle>
          <a:p>
            <a:pPr>
              <a:defRPr/>
            </a:pPr>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en-US" altLang="ko-KR"/>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ltLang="ko-KR"/>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fld id="{8D5077A8-341E-40BF-B8B8-5BFE5CFF464A}" type="slidenum">
              <a:rPr lang="ko-KR" altLang="en-US"/>
              <a:pPr/>
              <a:t>‹#›</a:t>
            </a:fld>
            <a:endParaRPr lang="en-US" altLang="ko-K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US" altLang="ko-KR"/>
          </a:p>
        </p:txBody>
      </p:sp>
      <p:sp>
        <p:nvSpPr>
          <p:cNvPr id="6" name="Footer Placeholder 2"/>
          <p:cNvSpPr>
            <a:spLocks noGrp="1"/>
          </p:cNvSpPr>
          <p:nvPr>
            <p:ph type="ftr" sz="quarter" idx="11"/>
          </p:nvPr>
        </p:nvSpPr>
        <p:spPr/>
        <p:txBody>
          <a:bodyPr/>
          <a:lstStyle>
            <a:lvl1pPr>
              <a:defRPr/>
            </a:lvl1pPr>
          </a:lstStyle>
          <a:p>
            <a:pPr>
              <a:defRPr/>
            </a:pPr>
            <a:endParaRPr lang="en-US" altLang="ko-KR"/>
          </a:p>
        </p:txBody>
      </p:sp>
      <p:sp>
        <p:nvSpPr>
          <p:cNvPr id="7" name="Slide Number Placeholder 22"/>
          <p:cNvSpPr>
            <a:spLocks noGrp="1"/>
          </p:cNvSpPr>
          <p:nvPr>
            <p:ph type="sldNum" sz="quarter" idx="12"/>
          </p:nvPr>
        </p:nvSpPr>
        <p:spPr/>
        <p:txBody>
          <a:bodyPr/>
          <a:lstStyle>
            <a:lvl1pPr>
              <a:defRPr/>
            </a:lvl1pPr>
          </a:lstStyle>
          <a:p>
            <a:fld id="{57B4A4D4-ACD6-4B69-8790-8AEA007C2159}" type="slidenum">
              <a:rPr lang="ko-KR" altLang="en-US"/>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ltLang="ko-KR"/>
          </a:p>
        </p:txBody>
      </p:sp>
      <p:sp>
        <p:nvSpPr>
          <p:cNvPr id="8" name="Footer Placeholder 2"/>
          <p:cNvSpPr>
            <a:spLocks noGrp="1"/>
          </p:cNvSpPr>
          <p:nvPr>
            <p:ph type="ftr" sz="quarter" idx="11"/>
          </p:nvPr>
        </p:nvSpPr>
        <p:spPr/>
        <p:txBody>
          <a:bodyPr/>
          <a:lstStyle>
            <a:lvl1pPr>
              <a:defRPr/>
            </a:lvl1pPr>
          </a:lstStyle>
          <a:p>
            <a:pPr>
              <a:defRPr/>
            </a:pPr>
            <a:endParaRPr lang="en-US" altLang="ko-KR"/>
          </a:p>
        </p:txBody>
      </p:sp>
      <p:sp>
        <p:nvSpPr>
          <p:cNvPr id="9" name="Slide Number Placeholder 22"/>
          <p:cNvSpPr>
            <a:spLocks noGrp="1"/>
          </p:cNvSpPr>
          <p:nvPr>
            <p:ph type="sldNum" sz="quarter" idx="12"/>
          </p:nvPr>
        </p:nvSpPr>
        <p:spPr/>
        <p:txBody>
          <a:bodyPr/>
          <a:lstStyle>
            <a:lvl1pPr>
              <a:defRPr/>
            </a:lvl1pPr>
          </a:lstStyle>
          <a:p>
            <a:fld id="{B5D5827C-6BDB-4FC2-A582-E06117F47BFC}" type="slidenum">
              <a:rPr lang="ko-KR" altLang="en-US"/>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p:cNvSpPr>
            <a:spLocks noGrp="1"/>
          </p:cNvSpPr>
          <p:nvPr>
            <p:ph type="dt" sz="half" idx="10"/>
          </p:nvPr>
        </p:nvSpPr>
        <p:spPr/>
        <p:txBody>
          <a:bodyPr rtlCol="0"/>
          <a:lstStyle>
            <a:lvl1pPr>
              <a:defRPr/>
            </a:lvl1pPr>
          </a:lstStyle>
          <a:p>
            <a:pPr>
              <a:defRPr/>
            </a:pPr>
            <a:endParaRPr lang="en-US" altLang="ko-KR"/>
          </a:p>
        </p:txBody>
      </p:sp>
      <p:sp>
        <p:nvSpPr>
          <p:cNvPr id="4" name="Slide Number Placeholder 6"/>
          <p:cNvSpPr>
            <a:spLocks noGrp="1"/>
          </p:cNvSpPr>
          <p:nvPr>
            <p:ph type="sldNum" sz="quarter" idx="11"/>
          </p:nvPr>
        </p:nvSpPr>
        <p:spPr/>
        <p:txBody>
          <a:bodyPr/>
          <a:lstStyle>
            <a:lvl1pPr>
              <a:defRPr/>
            </a:lvl1pPr>
          </a:lstStyle>
          <a:p>
            <a:fld id="{A56A293C-5ED3-4E74-A749-D6EF01C6D47F}" type="slidenum">
              <a:rPr lang="ko-KR" altLang="en-US"/>
              <a:pPr/>
              <a:t>‹#›</a:t>
            </a:fld>
            <a:endParaRPr lang="en-US" altLang="ko-KR"/>
          </a:p>
        </p:txBody>
      </p:sp>
      <p:sp>
        <p:nvSpPr>
          <p:cNvPr id="5" name="Footer Placeholder 7"/>
          <p:cNvSpPr>
            <a:spLocks noGrp="1"/>
          </p:cNvSpPr>
          <p:nvPr>
            <p:ph type="ftr" sz="quarter" idx="12"/>
          </p:nvPr>
        </p:nvSpPr>
        <p:spPr/>
        <p:txBody>
          <a:bodyPr rtlCol="0"/>
          <a:lstStyle>
            <a:lvl1pPr>
              <a:defRPr/>
            </a:lvl1pPr>
          </a:lstStyle>
          <a:p>
            <a:pPr>
              <a:defRPr/>
            </a:pPr>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ltLang="ko-KR"/>
          </a:p>
        </p:txBody>
      </p:sp>
      <p:sp>
        <p:nvSpPr>
          <p:cNvPr id="3" name="Footer Placeholder 2"/>
          <p:cNvSpPr>
            <a:spLocks noGrp="1"/>
          </p:cNvSpPr>
          <p:nvPr>
            <p:ph type="ftr" sz="quarter" idx="11"/>
          </p:nvPr>
        </p:nvSpPr>
        <p:spPr/>
        <p:txBody>
          <a:bodyPr/>
          <a:lstStyle>
            <a:lvl1pPr>
              <a:defRPr/>
            </a:lvl1pPr>
          </a:lstStyle>
          <a:p>
            <a:pPr>
              <a:defRPr/>
            </a:pPr>
            <a:endParaRPr lang="en-US" altLang="ko-KR"/>
          </a:p>
        </p:txBody>
      </p:sp>
      <p:sp>
        <p:nvSpPr>
          <p:cNvPr id="4" name="Slide Number Placeholder 22"/>
          <p:cNvSpPr>
            <a:spLocks noGrp="1"/>
          </p:cNvSpPr>
          <p:nvPr>
            <p:ph type="sldNum" sz="quarter" idx="12"/>
          </p:nvPr>
        </p:nvSpPr>
        <p:spPr/>
        <p:txBody>
          <a:bodyPr/>
          <a:lstStyle>
            <a:lvl1pPr>
              <a:defRPr/>
            </a:lvl1pPr>
          </a:lstStyle>
          <a:p>
            <a:fld id="{EE5676F1-23BD-43AC-A6D2-83B24BCA5C39}" type="slidenum">
              <a:rPr lang="ko-KR" altLang="en-US"/>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latinLnBrk="1" hangingPunct="1">
              <a:defRPr/>
            </a:pPr>
            <a:endParaRPr kumimoji="0"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dirty="0"/>
          </a:p>
        </p:txBody>
      </p:sp>
      <p:sp>
        <p:nvSpPr>
          <p:cNvPr id="7" name="Straight Connector 16"/>
          <p:cNvSpPr>
            <a:spLocks noChangeShapeType="1"/>
          </p:cNvSpPr>
          <p:nvPr/>
        </p:nvSpPr>
        <p:spPr bwMode="auto">
          <a:xfrm>
            <a:off x="6192838" y="0"/>
            <a:ext cx="0" cy="6858000"/>
          </a:xfrm>
          <a:prstGeom prst="line">
            <a:avLst/>
          </a:prstGeom>
          <a:noFill/>
          <a:ln w="12700" algn="ctr">
            <a:solidFill>
              <a:schemeClr val="accent1"/>
            </a:solidFill>
            <a:round/>
            <a:headEnd/>
            <a:tailEnd/>
          </a:ln>
        </p:spPr>
        <p:txBody>
          <a:bodyPr/>
          <a:lstStyle/>
          <a:p>
            <a:endParaRPr lang="en-US"/>
          </a:p>
        </p:txBody>
      </p:sp>
      <p:sp>
        <p:nvSpPr>
          <p:cNvPr id="8" name="Straight Connector 17"/>
          <p:cNvSpPr>
            <a:spLocks noChangeShapeType="1"/>
          </p:cNvSpPr>
          <p:nvPr/>
        </p:nvSpPr>
        <p:spPr bwMode="auto">
          <a:xfrm>
            <a:off x="8991600" y="0"/>
            <a:ext cx="0" cy="6858000"/>
          </a:xfrm>
          <a:prstGeom prst="line">
            <a:avLst/>
          </a:prstGeom>
          <a:noFill/>
          <a:ln w="19050" algn="ctr">
            <a:solidFill>
              <a:schemeClr val="accent1"/>
            </a:solidFill>
            <a:round/>
            <a:headEnd/>
            <a:tailEnd/>
          </a:ln>
        </p:spPr>
        <p:txBody>
          <a:bodyPr/>
          <a:lstStyle/>
          <a:p>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0" name="Straight Connector 19"/>
          <p:cNvSpPr>
            <a:spLocks noChangeShapeType="1"/>
          </p:cNvSpPr>
          <p:nvPr/>
        </p:nvSpPr>
        <p:spPr bwMode="auto">
          <a:xfrm>
            <a:off x="8915400" y="0"/>
            <a:ext cx="0" cy="6858000"/>
          </a:xfrm>
          <a:prstGeom prst="line">
            <a:avLst/>
          </a:prstGeom>
          <a:noFill/>
          <a:ln w="9525" algn="ctr">
            <a:solidFill>
              <a:schemeClr val="accent1"/>
            </a:solidFill>
            <a:round/>
            <a:headEnd/>
            <a:tailEnd/>
          </a:ln>
        </p:spPr>
        <p:txBody>
          <a:bodyPr/>
          <a:lstStyle/>
          <a:p>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 name="Title 1"/>
          <p:cNvSpPr>
            <a:spLocks noGrp="1"/>
          </p:cNvSpPr>
          <p:nvPr>
            <p:ph type="title"/>
          </p:nvPr>
        </p:nvSpPr>
        <p:spPr>
          <a:xfrm rot="5400000">
            <a:off x="3371851"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p:cNvSpPr>
            <a:spLocks noGrp="1"/>
          </p:cNvSpPr>
          <p:nvPr>
            <p:ph type="dt" sz="half" idx="10"/>
          </p:nvPr>
        </p:nvSpPr>
        <p:spPr/>
        <p:txBody>
          <a:bodyPr rtlCol="0"/>
          <a:lstStyle>
            <a:lvl1pPr>
              <a:defRPr/>
            </a:lvl1pPr>
          </a:lstStyle>
          <a:p>
            <a:pPr>
              <a:defRPr/>
            </a:pPr>
            <a:endParaRPr lang="en-US" altLang="ko-KR"/>
          </a:p>
        </p:txBody>
      </p:sp>
      <p:sp>
        <p:nvSpPr>
          <p:cNvPr id="13" name="Slide Number Placeholder 21"/>
          <p:cNvSpPr>
            <a:spLocks noGrp="1"/>
          </p:cNvSpPr>
          <p:nvPr>
            <p:ph type="sldNum" sz="quarter" idx="11"/>
          </p:nvPr>
        </p:nvSpPr>
        <p:spPr/>
        <p:txBody>
          <a:bodyPr/>
          <a:lstStyle>
            <a:lvl1pPr>
              <a:defRPr/>
            </a:lvl1pPr>
          </a:lstStyle>
          <a:p>
            <a:fld id="{7D271AD4-FD6B-40F4-A017-43BCA5DEA1E3}" type="slidenum">
              <a:rPr lang="ko-KR" altLang="en-US"/>
              <a:pPr/>
              <a:t>‹#›</a:t>
            </a:fld>
            <a:endParaRPr lang="en-US" altLang="ko-KR"/>
          </a:p>
        </p:txBody>
      </p:sp>
      <p:sp>
        <p:nvSpPr>
          <p:cNvPr id="14" name="Footer Placeholder 22"/>
          <p:cNvSpPr>
            <a:spLocks noGrp="1"/>
          </p:cNvSpPr>
          <p:nvPr>
            <p:ph type="ftr" sz="quarter" idx="12"/>
          </p:nvPr>
        </p:nvSpPr>
        <p:spPr/>
        <p:txBody>
          <a:bodyPr rtlCol="0"/>
          <a:lstStyle>
            <a:lvl1pPr>
              <a:defRPr/>
            </a:lvl1pPr>
          </a:lstStyle>
          <a:p>
            <a:pPr>
              <a:defRPr/>
            </a:pPr>
            <a:endParaRPr lang="en-US" altLang="ko-K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7" name="Straight Connector 16"/>
          <p:cNvSpPr>
            <a:spLocks noChangeShapeType="1"/>
          </p:cNvSpPr>
          <p:nvPr/>
        </p:nvSpPr>
        <p:spPr bwMode="auto">
          <a:xfrm>
            <a:off x="8991600" y="0"/>
            <a:ext cx="0" cy="6858000"/>
          </a:xfrm>
          <a:prstGeom prst="line">
            <a:avLst/>
          </a:prstGeom>
          <a:noFill/>
          <a:ln w="9525" algn="ctr">
            <a:solidFill>
              <a:schemeClr val="tx1"/>
            </a:solidFill>
            <a:round/>
            <a:headEnd/>
            <a:tailEnd/>
          </a:ln>
        </p:spPr>
        <p:txBody>
          <a:bodyPr/>
          <a:lstStyle/>
          <a:p>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Straight Connector 18"/>
          <p:cNvSpPr>
            <a:spLocks noChangeShapeType="1"/>
          </p:cNvSpPr>
          <p:nvPr/>
        </p:nvSpPr>
        <p:spPr bwMode="auto">
          <a:xfrm>
            <a:off x="8915400" y="0"/>
            <a:ext cx="0" cy="6858000"/>
          </a:xfrm>
          <a:prstGeom prst="line">
            <a:avLst/>
          </a:prstGeom>
          <a:noFill/>
          <a:ln w="9525" algn="ctr">
            <a:solidFill>
              <a:schemeClr val="accent1"/>
            </a:solidFill>
            <a:round/>
            <a:headEnd/>
            <a:tailEnd/>
          </a:ln>
        </p:spPr>
        <p:txBody>
          <a:bodyPr/>
          <a:lstStyle/>
          <a:p>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dirty="0"/>
          </a:p>
        </p:txBody>
      </p:sp>
      <p:sp>
        <p:nvSpPr>
          <p:cNvPr id="11" name="Straight Connector 20"/>
          <p:cNvSpPr>
            <a:spLocks noChangeShapeType="1"/>
          </p:cNvSpPr>
          <p:nvPr/>
        </p:nvSpPr>
        <p:spPr bwMode="auto">
          <a:xfrm>
            <a:off x="6192838" y="0"/>
            <a:ext cx="0" cy="6858000"/>
          </a:xfrm>
          <a:prstGeom prst="line">
            <a:avLst/>
          </a:prstGeom>
          <a:noFill/>
          <a:ln w="12700" algn="ctr">
            <a:solidFill>
              <a:schemeClr val="accent1"/>
            </a:solidFill>
            <a:round/>
            <a:headEnd/>
            <a:tailEnd/>
          </a:ln>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ltLang="ko-KR"/>
          </a:p>
        </p:txBody>
      </p:sp>
      <p:sp>
        <p:nvSpPr>
          <p:cNvPr id="13" name="Slide Number Placeholder 17"/>
          <p:cNvSpPr>
            <a:spLocks noGrp="1"/>
          </p:cNvSpPr>
          <p:nvPr>
            <p:ph type="sldNum" sz="quarter" idx="11"/>
          </p:nvPr>
        </p:nvSpPr>
        <p:spPr/>
        <p:txBody>
          <a:bodyPr/>
          <a:lstStyle>
            <a:lvl1pPr>
              <a:defRPr/>
            </a:lvl1pPr>
          </a:lstStyle>
          <a:p>
            <a:fld id="{CF79A474-4697-45EE-B4F1-B176F94AE628}" type="slidenum">
              <a:rPr lang="ko-KR" altLang="en-US"/>
              <a:pPr/>
              <a:t>‹#›</a:t>
            </a:fld>
            <a:endParaRPr lang="en-US" altLang="ko-KR"/>
          </a:p>
        </p:txBody>
      </p:sp>
      <p:sp>
        <p:nvSpPr>
          <p:cNvPr id="14" name="Footer Placeholder 20"/>
          <p:cNvSpPr>
            <a:spLocks noGrp="1"/>
          </p:cNvSpPr>
          <p:nvPr>
            <p:ph type="ftr" sz="quarter" idx="12"/>
          </p:nvPr>
        </p:nvSpPr>
        <p:spPr/>
        <p:txBody>
          <a:bodyPr rtlCol="0"/>
          <a:lstStyle>
            <a:lvl1pPr>
              <a:defRPr/>
            </a:lvl1pPr>
          </a:lstStyle>
          <a:p>
            <a:pPr>
              <a:defRPr/>
            </a:pPr>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latinLnBrk="1" hangingPunct="1">
              <a:defRPr/>
            </a:pPr>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ltLang="ko-KR"/>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ltLang="ko-K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p:spPr>
        <p:txBody>
          <a:bodyPr/>
          <a:lstStyle/>
          <a:p>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p:spPr>
        <p:txBody>
          <a:bodyPr/>
          <a:lstStyle/>
          <a:p>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400" b="1">
                <a:solidFill>
                  <a:srgbClr val="FFFFFF"/>
                </a:solidFill>
              </a:defRPr>
            </a:lvl1pPr>
          </a:lstStyle>
          <a:p>
            <a:fld id="{6EB8779F-B61E-4076-AA83-29FC013AF1C2}"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27" r:id="rId4"/>
    <p:sldLayoutId id="2147483828" r:id="rId5"/>
    <p:sldLayoutId id="2147483835" r:id="rId6"/>
    <p:sldLayoutId id="2147483829" r:id="rId7"/>
    <p:sldLayoutId id="2147483836" r:id="rId8"/>
    <p:sldLayoutId id="2147483837" r:id="rId9"/>
    <p:sldLayoutId id="2147483830" r:id="rId10"/>
    <p:sldLayoutId id="2147483831"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just"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just"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just" rtl="0" eaLnBrk="0" fontAlgn="base" hangingPunct="0">
        <a:spcBef>
          <a:spcPct val="20000"/>
        </a:spcBef>
        <a:spcAft>
          <a:spcPct val="0"/>
        </a:spcAft>
        <a:buClr>
          <a:srgbClr val="E0752F"/>
        </a:buClr>
        <a:buSzPct val="60000"/>
        <a:buFont typeface="Wingdings" pitchFamily="2" charset="2"/>
        <a:buChar char=""/>
        <a:defRPr sz="2400" kern="1200">
          <a:solidFill>
            <a:schemeClr val="tx1"/>
          </a:solidFill>
          <a:latin typeface="+mn-lt"/>
          <a:ea typeface="+mn-ea"/>
          <a:cs typeface="+mn-cs"/>
        </a:defRPr>
      </a:lvl3pPr>
      <a:lvl4pPr marL="1187450" indent="-182563" algn="just" rtl="0" eaLnBrk="0" fontAlgn="base" hangingPunct="0">
        <a:spcBef>
          <a:spcPct val="20000"/>
        </a:spcBef>
        <a:spcAft>
          <a:spcPct val="0"/>
        </a:spcAft>
        <a:buClr>
          <a:srgbClr val="FEC3AE"/>
        </a:buClr>
        <a:buSzPct val="60000"/>
        <a:buFont typeface="Wingdings" pitchFamily="2" charset="2"/>
        <a:buChar char=""/>
        <a:defRPr sz="2000" kern="1200">
          <a:solidFill>
            <a:schemeClr val="tx1"/>
          </a:solidFill>
          <a:latin typeface="+mn-lt"/>
          <a:ea typeface="+mn-ea"/>
          <a:cs typeface="+mn-cs"/>
        </a:defRPr>
      </a:lvl4pPr>
      <a:lvl5pPr marL="1462088" indent="-182563" algn="just"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5.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23.wmf"/><Relationship Id="rId10" Type="http://schemas.openxmlformats.org/officeDocument/2006/relationships/image" Target="../media/image16.png"/><Relationship Id="rId4" Type="http://schemas.openxmlformats.org/officeDocument/2006/relationships/oleObject" Target="../embeddings/oleObject9.bin"/><Relationship Id="rId9" Type="http://schemas.openxmlformats.org/officeDocument/2006/relationships/image" Target="../media/image2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fontAlgn="auto" hangingPunct="1">
              <a:spcAft>
                <a:spcPts val="0"/>
              </a:spcAft>
              <a:defRPr/>
            </a:pPr>
            <a:r>
              <a:rPr lang="en-US" altLang="ko-KR" dirty="0"/>
              <a:t>Ch2. Simulation Examples</a:t>
            </a:r>
          </a:p>
        </p:txBody>
      </p:sp>
      <p:sp>
        <p:nvSpPr>
          <p:cNvPr id="36867" name="Rectangle 3"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Three steps of the simulations</a:t>
            </a:r>
          </a:p>
          <a:p>
            <a:pPr eaLnBrk="1" hangingPunct="1"/>
            <a:endParaRPr lang="en-US" altLang="ko-KR" sz="800">
              <a:cs typeface="휴먼매직체"/>
            </a:endParaRPr>
          </a:p>
          <a:p>
            <a:pPr lvl="1" eaLnBrk="1" hangingPunct="1"/>
            <a:r>
              <a:rPr lang="en-US" altLang="ko-KR" sz="1800">
                <a:cs typeface="휴먼매직체"/>
              </a:rPr>
              <a:t>Determine the characteristics of each of the inputs to the simulation. Quite often, these may be modeled as probability distributions, either continuous or discrete.</a:t>
            </a:r>
          </a:p>
          <a:p>
            <a:pPr lvl="1" eaLnBrk="1" hangingPunct="1"/>
            <a:endParaRPr lang="en-US" altLang="ko-KR" sz="800">
              <a:cs typeface="휴먼매직체"/>
            </a:endParaRPr>
          </a:p>
          <a:p>
            <a:pPr lvl="1" eaLnBrk="1" hangingPunct="1"/>
            <a:r>
              <a:rPr lang="en-US" altLang="ko-KR" sz="1800">
                <a:cs typeface="휴먼매직체"/>
              </a:rPr>
              <a:t>Construct a simulation table. Each simulation table is different, for each is developed for the problem at hand. </a:t>
            </a:r>
          </a:p>
          <a:p>
            <a:pPr lvl="1" eaLnBrk="1" hangingPunct="1"/>
            <a:endParaRPr lang="en-US" altLang="ko-KR" sz="800">
              <a:cs typeface="휴먼매직체"/>
            </a:endParaRPr>
          </a:p>
          <a:p>
            <a:pPr lvl="1" eaLnBrk="1" hangingPunct="1"/>
            <a:r>
              <a:rPr lang="en-US" altLang="ko-KR" sz="1800">
                <a:cs typeface="휴먼매직체"/>
              </a:rPr>
              <a:t>For each repetition </a:t>
            </a:r>
            <a:r>
              <a:rPr lang="en-US" altLang="ko-KR" sz="1800" i="1">
                <a:cs typeface="휴먼매직체"/>
              </a:rPr>
              <a:t>i</a:t>
            </a:r>
            <a:r>
              <a:rPr lang="en-US" altLang="ko-KR" sz="1800">
                <a:cs typeface="휴먼매직체"/>
              </a:rPr>
              <a:t>, generate a value for each of the p inputs, and evaluate the function, calculating a value of the response </a:t>
            </a:r>
            <a:r>
              <a:rPr lang="en-US" altLang="ko-KR" sz="1800" i="1">
                <a:cs typeface="휴먼매직체"/>
              </a:rPr>
              <a:t>y</a:t>
            </a:r>
            <a:r>
              <a:rPr lang="en-US" altLang="ko-KR" sz="1800" i="1" baseline="-25000">
                <a:cs typeface="휴먼매직체"/>
              </a:rPr>
              <a:t>i</a:t>
            </a:r>
            <a:r>
              <a:rPr lang="en-US" altLang="ko-KR" sz="1800">
                <a:cs typeface="휴먼매직체"/>
              </a:rPr>
              <a:t>. The input values may be computed by sampling values from the distributions determined in step 1. A response typically depends on the inputs and one or more previous responses.</a:t>
            </a:r>
          </a:p>
        </p:txBody>
      </p:sp>
      <p:sp>
        <p:nvSpPr>
          <p:cNvPr id="36868" name="Slide Number Placeholder 3"/>
          <p:cNvSpPr>
            <a:spLocks noGrp="1"/>
          </p:cNvSpPr>
          <p:nvPr>
            <p:ph type="sldNum" sz="quarter" idx="11"/>
          </p:nvPr>
        </p:nvSpPr>
        <p:spPr bwMode="auto">
          <a:noFill/>
          <a:ln>
            <a:miter lim="800000"/>
            <a:headEnd/>
            <a:tailEnd/>
          </a:ln>
        </p:spPr>
        <p:txBody>
          <a:bodyPr/>
          <a:lstStyle/>
          <a:p>
            <a:fld id="{D99413D9-842C-453E-9ACE-DCDB047AE3DB}" type="slidenum">
              <a:rPr lang="ko-KR" altLang="en-US"/>
              <a:pPr/>
              <a:t>1</a:t>
            </a:fld>
            <a:endParaRPr lang="en-US" altLang="ko-KR"/>
          </a:p>
        </p:txBody>
      </p:sp>
    </p:spTree>
  </p:cSld>
  <p:clrMapOvr>
    <a:masterClrMapping/>
  </p:clrMapOvr>
  <p:transition>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title"/>
          </p:nvPr>
        </p:nvSpPr>
        <p:spPr>
          <a:xfrm>
            <a:off x="609600" y="609600"/>
            <a:ext cx="67818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(8)</a:t>
            </a:r>
          </a:p>
        </p:txBody>
      </p:sp>
      <p:sp>
        <p:nvSpPr>
          <p:cNvPr id="46083" name="Rectangle 2"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ko-KR" sz="2000">
                <a:cs typeface="휴먼매직체"/>
              </a:rPr>
              <a:t>Simulations of queueing systems generally require the maintenance of an event list for determining what happens next. </a:t>
            </a:r>
          </a:p>
          <a:p>
            <a:pPr eaLnBrk="1" hangingPunct="1">
              <a:lnSpc>
                <a:spcPct val="90000"/>
              </a:lnSpc>
            </a:pPr>
            <a:r>
              <a:rPr lang="en-US" altLang="ko-KR" sz="2000">
                <a:cs typeface="휴먼매직체"/>
              </a:rPr>
              <a:t>Simulation clock times for arrivals and departures are computed in a simulation table customized for each problem.</a:t>
            </a:r>
          </a:p>
          <a:p>
            <a:pPr eaLnBrk="1" hangingPunct="1">
              <a:lnSpc>
                <a:spcPct val="90000"/>
              </a:lnSpc>
            </a:pPr>
            <a:r>
              <a:rPr lang="en-US" altLang="ko-KR" sz="2000">
                <a:cs typeface="휴먼매직체"/>
              </a:rPr>
              <a:t>In simulation, events usually occur at random times, the randomness imitating uncertainty in real life.</a:t>
            </a:r>
          </a:p>
          <a:p>
            <a:pPr eaLnBrk="1" hangingPunct="1">
              <a:lnSpc>
                <a:spcPct val="90000"/>
              </a:lnSpc>
            </a:pPr>
            <a:r>
              <a:rPr lang="en-US" altLang="ko-KR" sz="2000">
                <a:cs typeface="휴먼매직체"/>
              </a:rPr>
              <a:t>Random numbers are distributed uniformly and independently on the interval (0, 1). </a:t>
            </a:r>
          </a:p>
          <a:p>
            <a:pPr eaLnBrk="1" hangingPunct="1">
              <a:lnSpc>
                <a:spcPct val="90000"/>
              </a:lnSpc>
            </a:pPr>
            <a:r>
              <a:rPr lang="en-US" altLang="ko-KR" sz="2000">
                <a:cs typeface="휴먼매직체"/>
              </a:rPr>
              <a:t>Random digits are uniformly distributed on the set {0, 1, 2, </a:t>
            </a:r>
            <a:r>
              <a:rPr lang="en-US" altLang="ko-KR" sz="2000">
                <a:latin typeface="Times New Roman" pitchFamily="18" charset="0"/>
                <a:cs typeface="휴먼매직체"/>
              </a:rPr>
              <a:t>…</a:t>
            </a:r>
            <a:r>
              <a:rPr lang="en-US" altLang="ko-KR" sz="2000">
                <a:cs typeface="휴먼매직체"/>
              </a:rPr>
              <a:t> , 9}.</a:t>
            </a:r>
          </a:p>
          <a:p>
            <a:pPr eaLnBrk="1" hangingPunct="1">
              <a:lnSpc>
                <a:spcPct val="90000"/>
              </a:lnSpc>
            </a:pPr>
            <a:r>
              <a:rPr lang="en-US" altLang="ko-KR" sz="2000">
                <a:cs typeface="휴먼매직체"/>
              </a:rPr>
              <a:t>The proper number of digits is dictated by the accuracy of the data being used for input purposes. </a:t>
            </a:r>
          </a:p>
          <a:p>
            <a:pPr eaLnBrk="1" hangingPunct="1">
              <a:lnSpc>
                <a:spcPct val="90000"/>
              </a:lnSpc>
            </a:pPr>
            <a:endParaRPr lang="ko-KR" altLang="en-US" sz="2000">
              <a:cs typeface="휴먼매직체"/>
            </a:endParaRPr>
          </a:p>
        </p:txBody>
      </p:sp>
      <p:sp>
        <p:nvSpPr>
          <p:cNvPr id="46084" name="Slide Number Placeholder 3"/>
          <p:cNvSpPr>
            <a:spLocks noGrp="1"/>
          </p:cNvSpPr>
          <p:nvPr>
            <p:ph type="sldNum" sz="quarter" idx="11"/>
          </p:nvPr>
        </p:nvSpPr>
        <p:spPr bwMode="auto">
          <a:noFill/>
          <a:ln>
            <a:miter lim="800000"/>
            <a:headEnd/>
            <a:tailEnd/>
          </a:ln>
        </p:spPr>
        <p:txBody>
          <a:bodyPr/>
          <a:lstStyle/>
          <a:p>
            <a:fld id="{14AA0FF0-FAD4-4DBF-A060-F269D053F354}" type="slidenum">
              <a:rPr lang="ko-KR" altLang="en-US"/>
              <a:pPr/>
              <a:t>10</a:t>
            </a:fld>
            <a:endParaRPr lang="en-US" altLang="ko-KR"/>
          </a:p>
        </p:txBody>
      </p:sp>
    </p:spTree>
  </p:cSld>
  <p:clrMapOvr>
    <a:masterClrMapping/>
  </p:clrMapOvr>
  <p:transition>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title"/>
          </p:nvPr>
        </p:nvSpPr>
        <p:spPr>
          <a:xfrm>
            <a:off x="609600" y="609600"/>
            <a:ext cx="67056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(9)</a:t>
            </a:r>
          </a:p>
        </p:txBody>
      </p:sp>
      <p:sp>
        <p:nvSpPr>
          <p:cNvPr id="47107" name="Rectangle 2" descr="Rectangle: Click to edit Master text styles&#10;Second level&#10;Third level&#10;Fourth level&#10;Fifth level"/>
          <p:cNvSpPr>
            <a:spLocks noGrp="1" noChangeArrowheads="1"/>
          </p:cNvSpPr>
          <p:nvPr>
            <p:ph sz="quarter" idx="1"/>
          </p:nvPr>
        </p:nvSpPr>
        <p:spPr>
          <a:xfrm>
            <a:off x="838200" y="1447800"/>
            <a:ext cx="7696200" cy="1844675"/>
          </a:xfrm>
        </p:spPr>
        <p:txBody>
          <a:bodyPr/>
          <a:lstStyle/>
          <a:p>
            <a:pPr eaLnBrk="1" hangingPunct="1"/>
            <a:r>
              <a:rPr lang="en-US" altLang="ko-KR" sz="2000" dirty="0">
                <a:cs typeface="휴먼매직체"/>
              </a:rPr>
              <a:t>Pseudo-random numbers : the numbers are generated using a procedure </a:t>
            </a:r>
            <a:r>
              <a:rPr lang="en-US" altLang="ko-KR" sz="2000" dirty="0">
                <a:cs typeface="휴먼매직체"/>
                <a:sym typeface="Symbol" pitchFamily="18" charset="2"/>
              </a:rPr>
              <a:t> detailed in Chapter 7.</a:t>
            </a:r>
            <a:endParaRPr lang="en-US" altLang="ko-KR" sz="2000" dirty="0">
              <a:cs typeface="휴먼매직체"/>
            </a:endParaRPr>
          </a:p>
          <a:p>
            <a:pPr eaLnBrk="1" hangingPunct="1"/>
            <a:r>
              <a:rPr lang="en-US" altLang="ko-KR" sz="2000" dirty="0">
                <a:cs typeface="휴먼매직체"/>
              </a:rPr>
              <a:t>Table (Below). </a:t>
            </a:r>
            <a:r>
              <a:rPr lang="en-US" altLang="ko-KR" sz="2000" dirty="0" err="1">
                <a:cs typeface="휴먼매직체"/>
              </a:rPr>
              <a:t>Interarrival</a:t>
            </a:r>
            <a:r>
              <a:rPr lang="en-US" altLang="ko-KR" sz="2000" dirty="0">
                <a:cs typeface="휴먼매직체"/>
              </a:rPr>
              <a:t> and Clock Times</a:t>
            </a:r>
          </a:p>
          <a:p>
            <a:pPr lvl="1" eaLnBrk="1" hangingPunct="1"/>
            <a:r>
              <a:rPr lang="en-US" altLang="ko-KR" sz="1800" dirty="0">
                <a:cs typeface="휴먼매직체"/>
              </a:rPr>
              <a:t>Assume that the times between arrivals were generated by rolling a die five times and recording the up face. </a:t>
            </a:r>
          </a:p>
          <a:p>
            <a:pPr eaLnBrk="1" hangingPunct="1"/>
            <a:endParaRPr lang="ko-KR" altLang="en-US" sz="2000" dirty="0">
              <a:cs typeface="휴먼매직체"/>
            </a:endParaRPr>
          </a:p>
        </p:txBody>
      </p:sp>
      <p:pic>
        <p:nvPicPr>
          <p:cNvPr id="47108" name="Picture 4" descr="table2-2"/>
          <p:cNvPicPr>
            <a:picLocks noChangeAspect="1" noChangeArrowheads="1"/>
          </p:cNvPicPr>
          <p:nvPr/>
        </p:nvPicPr>
        <p:blipFill>
          <a:blip r:embed="rId2"/>
          <a:srcRect t="16250"/>
          <a:stretch>
            <a:fillRect/>
          </a:stretch>
        </p:blipFill>
        <p:spPr bwMode="auto">
          <a:xfrm>
            <a:off x="1600200" y="3786190"/>
            <a:ext cx="6019800" cy="2233610"/>
          </a:xfrm>
          <a:prstGeom prst="rect">
            <a:avLst/>
          </a:prstGeom>
          <a:noFill/>
          <a:ln w="9525">
            <a:noFill/>
            <a:miter lim="800000"/>
            <a:headEnd/>
            <a:tailEnd/>
          </a:ln>
        </p:spPr>
      </p:pic>
      <p:sp>
        <p:nvSpPr>
          <p:cNvPr id="47109" name="Slide Number Placeholder 4"/>
          <p:cNvSpPr>
            <a:spLocks noGrp="1"/>
          </p:cNvSpPr>
          <p:nvPr>
            <p:ph type="sldNum" sz="quarter" idx="11"/>
          </p:nvPr>
        </p:nvSpPr>
        <p:spPr bwMode="auto">
          <a:noFill/>
          <a:ln>
            <a:miter lim="800000"/>
            <a:headEnd/>
            <a:tailEnd/>
          </a:ln>
        </p:spPr>
        <p:txBody>
          <a:bodyPr/>
          <a:lstStyle/>
          <a:p>
            <a:fld id="{BC8819EA-5C38-494F-8B0C-F4D9B02B427B}" type="slidenum">
              <a:rPr lang="ko-KR" altLang="en-US"/>
              <a:pPr/>
              <a:t>11</a:t>
            </a:fld>
            <a:endParaRPr lang="en-US" altLang="ko-KR"/>
          </a:p>
        </p:txBody>
      </p:sp>
    </p:spTree>
  </p:cSld>
  <p:clrMapOvr>
    <a:masterClrMapping/>
  </p:clrMapOvr>
  <p:transition>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(10)</a:t>
            </a:r>
          </a:p>
        </p:txBody>
      </p:sp>
      <p:sp>
        <p:nvSpPr>
          <p:cNvPr id="48131" name="Rectangle 2" descr="Rectangle: Click to edit Master text styles&#10;Second level&#10;Third level&#10;Fourth level&#10;Fifth level"/>
          <p:cNvSpPr>
            <a:spLocks noGrp="1" noChangeArrowheads="1"/>
          </p:cNvSpPr>
          <p:nvPr>
            <p:ph sz="quarter" idx="1"/>
          </p:nvPr>
        </p:nvSpPr>
        <p:spPr>
          <a:xfrm>
            <a:off x="838200" y="1447800"/>
            <a:ext cx="3886200" cy="4572000"/>
          </a:xfrm>
        </p:spPr>
        <p:txBody>
          <a:bodyPr/>
          <a:lstStyle/>
          <a:p>
            <a:pPr eaLnBrk="1" hangingPunct="1"/>
            <a:r>
              <a:rPr lang="en-US" altLang="ko-KR" sz="2000" dirty="0">
                <a:cs typeface="휴먼매직체"/>
              </a:rPr>
              <a:t>Table Service Times</a:t>
            </a:r>
          </a:p>
          <a:p>
            <a:pPr lvl="1" eaLnBrk="1" hangingPunct="1"/>
            <a:r>
              <a:rPr lang="en-US" altLang="ko-KR" sz="1800" dirty="0">
                <a:cs typeface="휴먼매직체"/>
              </a:rPr>
              <a:t>Assuming that all four values are equally likely to occur, these values could have been generated by placing the numbers one through four on chips and drawing the chips from a hat with replacement, being sure to record the numbers selected.</a:t>
            </a:r>
          </a:p>
          <a:p>
            <a:pPr lvl="1" eaLnBrk="1" hangingPunct="1"/>
            <a:r>
              <a:rPr lang="en-US" altLang="ko-KR" sz="1800" dirty="0">
                <a:cs typeface="휴먼매직체"/>
              </a:rPr>
              <a:t>The only possible service times are one, two, three, and four time units. </a:t>
            </a:r>
          </a:p>
        </p:txBody>
      </p:sp>
      <p:pic>
        <p:nvPicPr>
          <p:cNvPr id="48132" name="Picture 4" descr="table2-3"/>
          <p:cNvPicPr>
            <a:picLocks noChangeAspect="1" noChangeArrowheads="1"/>
          </p:cNvPicPr>
          <p:nvPr/>
        </p:nvPicPr>
        <p:blipFill>
          <a:blip r:embed="rId2"/>
          <a:srcRect t="17500"/>
          <a:stretch>
            <a:fillRect/>
          </a:stretch>
        </p:blipFill>
        <p:spPr bwMode="auto">
          <a:xfrm>
            <a:off x="4953000" y="2571744"/>
            <a:ext cx="3429000" cy="3143256"/>
          </a:xfrm>
          <a:prstGeom prst="rect">
            <a:avLst/>
          </a:prstGeom>
          <a:noFill/>
          <a:ln w="9525">
            <a:noFill/>
            <a:miter lim="800000"/>
            <a:headEnd/>
            <a:tailEnd/>
          </a:ln>
        </p:spPr>
      </p:pic>
      <p:sp>
        <p:nvSpPr>
          <p:cNvPr id="48133" name="Slide Number Placeholder 4"/>
          <p:cNvSpPr>
            <a:spLocks noGrp="1"/>
          </p:cNvSpPr>
          <p:nvPr>
            <p:ph type="sldNum" sz="quarter" idx="11"/>
          </p:nvPr>
        </p:nvSpPr>
        <p:spPr bwMode="auto">
          <a:noFill/>
          <a:ln>
            <a:miter lim="800000"/>
            <a:headEnd/>
            <a:tailEnd/>
          </a:ln>
        </p:spPr>
        <p:txBody>
          <a:bodyPr/>
          <a:lstStyle/>
          <a:p>
            <a:fld id="{C7DCA2E2-86C3-4EB4-8E24-23480AED68F4}" type="slidenum">
              <a:rPr lang="ko-KR" altLang="en-US"/>
              <a:pPr/>
              <a:t>12</a:t>
            </a:fld>
            <a:endParaRPr lang="en-US" altLang="ko-KR"/>
          </a:p>
        </p:txBody>
      </p:sp>
    </p:spTree>
  </p:cSld>
  <p:clrMapOvr>
    <a:masterClrMapping/>
  </p:clrMapOvr>
  <p:transition>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title"/>
          </p:nvPr>
        </p:nvSpPr>
        <p:spPr>
          <a:xfrm>
            <a:off x="609600" y="609600"/>
            <a:ext cx="70104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(11)</a:t>
            </a:r>
          </a:p>
        </p:txBody>
      </p:sp>
      <p:sp>
        <p:nvSpPr>
          <p:cNvPr id="49155" name="Rectangle 2" descr="Rectangle: Click to edit Master text styles&#10;Second level&#10;Third level&#10;Fourth level&#10;Fifth level"/>
          <p:cNvSpPr>
            <a:spLocks noGrp="1" noChangeArrowheads="1"/>
          </p:cNvSpPr>
          <p:nvPr>
            <p:ph sz="quarter" idx="1"/>
          </p:nvPr>
        </p:nvSpPr>
        <p:spPr>
          <a:xfrm>
            <a:off x="838200" y="1447800"/>
            <a:ext cx="7772400" cy="1363663"/>
          </a:xfrm>
        </p:spPr>
        <p:txBody>
          <a:bodyPr/>
          <a:lstStyle/>
          <a:p>
            <a:pPr eaLnBrk="1" hangingPunct="1"/>
            <a:r>
              <a:rPr lang="en-US" altLang="ko-KR" sz="1800" dirty="0">
                <a:cs typeface="휴먼매직체"/>
              </a:rPr>
              <a:t>The </a:t>
            </a:r>
            <a:r>
              <a:rPr lang="en-US" altLang="ko-KR" sz="1800" dirty="0" err="1">
                <a:cs typeface="휴먼매직체"/>
              </a:rPr>
              <a:t>interarrival</a:t>
            </a:r>
            <a:r>
              <a:rPr lang="en-US" altLang="ko-KR" sz="1800" dirty="0">
                <a:cs typeface="휴먼매직체"/>
              </a:rPr>
              <a:t> times and service times must be meshed to simulate the single-channel </a:t>
            </a:r>
            <a:r>
              <a:rPr lang="en-US" altLang="ko-KR" sz="1800" dirty="0" err="1">
                <a:cs typeface="휴먼매직체"/>
              </a:rPr>
              <a:t>queueing</a:t>
            </a:r>
            <a:r>
              <a:rPr lang="en-US" altLang="ko-KR" sz="1800" dirty="0">
                <a:cs typeface="휴먼매직체"/>
              </a:rPr>
              <a:t> system. </a:t>
            </a:r>
          </a:p>
          <a:p>
            <a:pPr eaLnBrk="1" hangingPunct="1"/>
            <a:r>
              <a:rPr lang="en-US" altLang="ko-KR" sz="1800" dirty="0">
                <a:cs typeface="휴먼매직체"/>
              </a:rPr>
              <a:t>Table 2.7 was designed specifically for a single-channel queue which serves customers on a first-in, first-out (FIFO) basis. </a:t>
            </a:r>
          </a:p>
          <a:p>
            <a:pPr eaLnBrk="1" hangingPunct="1"/>
            <a:endParaRPr lang="ko-KR" altLang="en-US" sz="1800" dirty="0">
              <a:cs typeface="휴먼매직체"/>
            </a:endParaRPr>
          </a:p>
        </p:txBody>
      </p:sp>
      <p:pic>
        <p:nvPicPr>
          <p:cNvPr id="49156" name="Picture 4" descr="table2-4"/>
          <p:cNvPicPr>
            <a:picLocks noChangeAspect="1" noChangeArrowheads="1"/>
          </p:cNvPicPr>
          <p:nvPr/>
        </p:nvPicPr>
        <p:blipFill>
          <a:blip r:embed="rId2"/>
          <a:srcRect t="5483"/>
          <a:stretch>
            <a:fillRect/>
          </a:stretch>
        </p:blipFill>
        <p:spPr bwMode="auto">
          <a:xfrm>
            <a:off x="1219200" y="3214686"/>
            <a:ext cx="6858000" cy="2873377"/>
          </a:xfrm>
          <a:prstGeom prst="rect">
            <a:avLst/>
          </a:prstGeom>
          <a:noFill/>
          <a:ln w="9525">
            <a:noFill/>
            <a:miter lim="800000"/>
            <a:headEnd/>
            <a:tailEnd/>
          </a:ln>
        </p:spPr>
      </p:pic>
      <p:sp>
        <p:nvSpPr>
          <p:cNvPr id="49157" name="Slide Number Placeholder 4"/>
          <p:cNvSpPr>
            <a:spLocks noGrp="1"/>
          </p:cNvSpPr>
          <p:nvPr>
            <p:ph type="sldNum" sz="quarter" idx="11"/>
          </p:nvPr>
        </p:nvSpPr>
        <p:spPr bwMode="auto">
          <a:noFill/>
          <a:ln>
            <a:miter lim="800000"/>
            <a:headEnd/>
            <a:tailEnd/>
          </a:ln>
        </p:spPr>
        <p:txBody>
          <a:bodyPr/>
          <a:lstStyle/>
          <a:p>
            <a:fld id="{9F35778C-660E-4B80-B591-8EAFE524A3D0}" type="slidenum">
              <a:rPr lang="ko-KR" altLang="en-US"/>
              <a:pPr/>
              <a:t>13</a:t>
            </a:fld>
            <a:endParaRPr lang="en-US" altLang="ko-KR"/>
          </a:p>
        </p:txBody>
      </p:sp>
    </p:spTree>
  </p:cSld>
  <p:clrMapOvr>
    <a:masterClrMapping/>
  </p:clrMapOvr>
  <p:transition>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(12)</a:t>
            </a:r>
          </a:p>
        </p:txBody>
      </p:sp>
      <p:sp>
        <p:nvSpPr>
          <p:cNvPr id="50179" name="Rectangle 2" descr="Rectangle: Click to edit Master text styles&#10;Second level&#10;Third level&#10;Fourth level&#10;Fifth level"/>
          <p:cNvSpPr>
            <a:spLocks noGrp="1" noChangeArrowheads="1"/>
          </p:cNvSpPr>
          <p:nvPr>
            <p:ph sz="quarter" idx="1"/>
          </p:nvPr>
        </p:nvSpPr>
        <p:spPr>
          <a:xfrm>
            <a:off x="3657600" y="1768475"/>
            <a:ext cx="4876800" cy="4251325"/>
          </a:xfrm>
        </p:spPr>
        <p:txBody>
          <a:bodyPr/>
          <a:lstStyle/>
          <a:p>
            <a:pPr eaLnBrk="1" hangingPunct="1"/>
            <a:r>
              <a:rPr lang="en-US" altLang="ko-KR" sz="2000" dirty="0">
                <a:cs typeface="휴먼매직체"/>
              </a:rPr>
              <a:t>Table 2.7 keeps track of the clock time at which each event occurs. </a:t>
            </a:r>
          </a:p>
          <a:p>
            <a:pPr eaLnBrk="1" hangingPunct="1"/>
            <a:r>
              <a:rPr lang="en-US" altLang="ko-KR" sz="2000" dirty="0">
                <a:cs typeface="휴먼매직체"/>
              </a:rPr>
              <a:t>The occurrence of the two types of events(arrival and departure event) in chronological order is shown in Table 2.8 and Figure 2.8.</a:t>
            </a:r>
          </a:p>
          <a:p>
            <a:pPr eaLnBrk="1" hangingPunct="1"/>
            <a:r>
              <a:rPr lang="en-US" altLang="ko-KR" sz="2000" dirty="0">
                <a:cs typeface="휴먼매직체"/>
              </a:rPr>
              <a:t>Figure 2.8 is a visual image of the event listing of Table 2.8.</a:t>
            </a:r>
          </a:p>
          <a:p>
            <a:pPr eaLnBrk="1" hangingPunct="1"/>
            <a:r>
              <a:rPr lang="en-US" altLang="ko-KR" sz="2000" dirty="0">
                <a:cs typeface="휴먼매직체"/>
              </a:rPr>
              <a:t>The chronological ordering of events is the basis of the approach to discrete-event simulation described in Chapter 3.</a:t>
            </a:r>
          </a:p>
        </p:txBody>
      </p:sp>
      <p:pic>
        <p:nvPicPr>
          <p:cNvPr id="50180" name="Picture 4" descr="table2-5"/>
          <p:cNvPicPr>
            <a:picLocks noChangeAspect="1" noChangeArrowheads="1"/>
          </p:cNvPicPr>
          <p:nvPr/>
        </p:nvPicPr>
        <p:blipFill>
          <a:blip r:embed="rId2"/>
          <a:srcRect t="15254"/>
          <a:stretch>
            <a:fillRect/>
          </a:stretch>
        </p:blipFill>
        <p:spPr bwMode="auto">
          <a:xfrm>
            <a:off x="609600" y="2285992"/>
            <a:ext cx="2994025" cy="3810008"/>
          </a:xfrm>
          <a:prstGeom prst="rect">
            <a:avLst/>
          </a:prstGeom>
          <a:noFill/>
          <a:ln w="9525">
            <a:noFill/>
            <a:miter lim="800000"/>
            <a:headEnd/>
            <a:tailEnd/>
          </a:ln>
        </p:spPr>
      </p:pic>
      <p:sp>
        <p:nvSpPr>
          <p:cNvPr id="50181" name="Slide Number Placeholder 4"/>
          <p:cNvSpPr>
            <a:spLocks noGrp="1"/>
          </p:cNvSpPr>
          <p:nvPr>
            <p:ph type="sldNum" sz="quarter" idx="11"/>
          </p:nvPr>
        </p:nvSpPr>
        <p:spPr bwMode="auto">
          <a:noFill/>
          <a:ln>
            <a:miter lim="800000"/>
            <a:headEnd/>
            <a:tailEnd/>
          </a:ln>
        </p:spPr>
        <p:txBody>
          <a:bodyPr/>
          <a:lstStyle/>
          <a:p>
            <a:fld id="{4BA140DE-904A-4C00-BB69-6D5903068987}" type="slidenum">
              <a:rPr lang="ko-KR" altLang="en-US"/>
              <a:pPr/>
              <a:t>14</a:t>
            </a:fld>
            <a:endParaRPr lang="en-US" altLang="ko-KR"/>
          </a:p>
        </p:txBody>
      </p:sp>
    </p:spTree>
  </p:cSld>
  <p:clrMapOvr>
    <a:masterClrMapping/>
  </p:clrMapOvr>
  <p:transition>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(13)</a:t>
            </a:r>
          </a:p>
        </p:txBody>
      </p:sp>
      <p:sp>
        <p:nvSpPr>
          <p:cNvPr id="51203" name="Rectangle 2"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2000" dirty="0">
                <a:cs typeface="휴먼매직체"/>
              </a:rPr>
              <a:t>Figure 2.8 depicts the number of customers in the system at the various clock times.</a:t>
            </a:r>
          </a:p>
          <a:p>
            <a:pPr eaLnBrk="1" hangingPunct="1"/>
            <a:endParaRPr lang="en-US" altLang="ko-KR" sz="2000" dirty="0">
              <a:cs typeface="휴먼매직체"/>
            </a:endParaRPr>
          </a:p>
          <a:p>
            <a:pPr eaLnBrk="1" hangingPunct="1"/>
            <a:endParaRPr lang="ko-KR" altLang="en-US" sz="2000" dirty="0">
              <a:cs typeface="휴먼매직체"/>
            </a:endParaRPr>
          </a:p>
        </p:txBody>
      </p:sp>
      <p:pic>
        <p:nvPicPr>
          <p:cNvPr id="51204" name="Picture 4" descr="figure2-6"/>
          <p:cNvPicPr>
            <a:picLocks noChangeAspect="1" noChangeArrowheads="1"/>
          </p:cNvPicPr>
          <p:nvPr/>
        </p:nvPicPr>
        <p:blipFill>
          <a:blip r:embed="rId2"/>
          <a:srcRect b="7774"/>
          <a:stretch>
            <a:fillRect/>
          </a:stretch>
        </p:blipFill>
        <p:spPr bwMode="auto">
          <a:xfrm>
            <a:off x="1295400" y="2362200"/>
            <a:ext cx="6607175" cy="3710006"/>
          </a:xfrm>
          <a:prstGeom prst="rect">
            <a:avLst/>
          </a:prstGeom>
          <a:noFill/>
          <a:ln w="9525">
            <a:noFill/>
            <a:miter lim="800000"/>
            <a:headEnd/>
            <a:tailEnd/>
          </a:ln>
        </p:spPr>
      </p:pic>
      <p:sp>
        <p:nvSpPr>
          <p:cNvPr id="51205" name="Slide Number Placeholder 4"/>
          <p:cNvSpPr>
            <a:spLocks noGrp="1"/>
          </p:cNvSpPr>
          <p:nvPr>
            <p:ph type="sldNum" sz="quarter" idx="11"/>
          </p:nvPr>
        </p:nvSpPr>
        <p:spPr bwMode="auto">
          <a:noFill/>
          <a:ln>
            <a:miter lim="800000"/>
            <a:headEnd/>
            <a:tailEnd/>
          </a:ln>
        </p:spPr>
        <p:txBody>
          <a:bodyPr/>
          <a:lstStyle/>
          <a:p>
            <a:fld id="{A80F86D5-D692-411A-8142-43D730077955}" type="slidenum">
              <a:rPr lang="ko-KR" altLang="en-US"/>
              <a:pPr/>
              <a:t>15</a:t>
            </a:fld>
            <a:endParaRPr lang="en-US" altLang="ko-KR"/>
          </a:p>
        </p:txBody>
      </p:sp>
    </p:spTree>
  </p:cSld>
  <p:clrMapOvr>
    <a:masterClrMapping/>
  </p:clrMapOvr>
  <p:transition>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(14)</a:t>
            </a:r>
          </a:p>
        </p:txBody>
      </p:sp>
      <p:sp>
        <p:nvSpPr>
          <p:cNvPr id="52227" name="Rectangle 2" descr="Rectangle: Click to edit Master text styles&#10;Second level&#10;Third level&#10;Fourth level&#10;Fifth level"/>
          <p:cNvSpPr>
            <a:spLocks noGrp="1" noChangeArrowheads="1"/>
          </p:cNvSpPr>
          <p:nvPr>
            <p:ph sz="quarter" idx="1"/>
          </p:nvPr>
        </p:nvSpPr>
        <p:spPr>
          <a:xfrm>
            <a:off x="838200" y="1447800"/>
            <a:ext cx="7772400" cy="481013"/>
          </a:xfrm>
        </p:spPr>
        <p:txBody>
          <a:bodyPr/>
          <a:lstStyle/>
          <a:p>
            <a:pPr eaLnBrk="1" hangingPunct="1"/>
            <a:r>
              <a:rPr lang="en-US" altLang="ko-KR" sz="2000" dirty="0">
                <a:cs typeface="휴먼매직체"/>
              </a:rPr>
              <a:t>Example  Single-Channel Queue (Example 2.5)</a:t>
            </a:r>
          </a:p>
        </p:txBody>
      </p:sp>
      <p:sp>
        <p:nvSpPr>
          <p:cNvPr id="52228" name="Rectangle 4" descr="Rectangle: Click to edit Master text styles&#10;Second level&#10;Third level&#10;Fourth level&#10;Fifth level"/>
          <p:cNvSpPr>
            <a:spLocks noChangeArrowheads="1"/>
          </p:cNvSpPr>
          <p:nvPr/>
        </p:nvSpPr>
        <p:spPr bwMode="auto">
          <a:xfrm>
            <a:off x="838200" y="3352800"/>
            <a:ext cx="7696200" cy="2514600"/>
          </a:xfrm>
          <a:prstGeom prst="rect">
            <a:avLst/>
          </a:prstGeom>
          <a:noFill/>
          <a:ln w="9525">
            <a:noFill/>
            <a:miter lim="800000"/>
            <a:headEnd/>
            <a:tailEnd/>
          </a:ln>
        </p:spPr>
        <p:txBody>
          <a:bodyPr/>
          <a:lstStyle/>
          <a:p>
            <a:pPr marL="742950" lvl="1" indent="-285750" eaLnBrk="1" latinLnBrk="1" hangingPunct="1">
              <a:spcBef>
                <a:spcPct val="20000"/>
              </a:spcBef>
              <a:buClr>
                <a:schemeClr val="hlink"/>
              </a:buClr>
              <a:buSzPct val="110000"/>
              <a:buFont typeface="Wingdings" pitchFamily="2" charset="2"/>
              <a:buChar char="§"/>
            </a:pPr>
            <a:r>
              <a:rPr lang="en-US" altLang="ko-KR" sz="1600" dirty="0">
                <a:latin typeface="굴림" pitchFamily="34" charset="-127"/>
              </a:rPr>
              <a:t>Assumptions</a:t>
            </a:r>
          </a:p>
          <a:p>
            <a:pPr marL="1143000" lvl="2" indent="-228600" eaLnBrk="1" latinLnBrk="1" hangingPunct="1">
              <a:spcBef>
                <a:spcPct val="20000"/>
              </a:spcBef>
              <a:buClr>
                <a:schemeClr val="hlink"/>
              </a:buClr>
              <a:buSzPct val="110000"/>
              <a:buFontTx/>
              <a:buChar char="•"/>
            </a:pPr>
            <a:r>
              <a:rPr lang="en-US" altLang="ko-KR" sz="1600" dirty="0">
                <a:latin typeface="굴림" pitchFamily="34" charset="-127"/>
              </a:rPr>
              <a:t>Only one checkout counter. </a:t>
            </a:r>
          </a:p>
          <a:p>
            <a:pPr marL="1143000" lvl="2" indent="-228600" eaLnBrk="1" latinLnBrk="1" hangingPunct="1">
              <a:spcBef>
                <a:spcPct val="20000"/>
              </a:spcBef>
              <a:buClr>
                <a:schemeClr val="hlink"/>
              </a:buClr>
              <a:buSzPct val="110000"/>
              <a:buFontTx/>
              <a:buChar char="•"/>
            </a:pPr>
            <a:r>
              <a:rPr lang="en-US" altLang="ko-KR" sz="1600" dirty="0">
                <a:latin typeface="굴림" pitchFamily="34" charset="-127"/>
              </a:rPr>
              <a:t>Customers arrive at this checkout counter at random from 1 to 8 minutes apart. Each possible value of </a:t>
            </a:r>
            <a:r>
              <a:rPr lang="en-US" altLang="ko-KR" sz="1600" dirty="0" err="1">
                <a:latin typeface="굴림" pitchFamily="34" charset="-127"/>
              </a:rPr>
              <a:t>interarrival</a:t>
            </a:r>
            <a:r>
              <a:rPr lang="en-US" altLang="ko-KR" sz="1600" dirty="0">
                <a:latin typeface="굴림" pitchFamily="34" charset="-127"/>
              </a:rPr>
              <a:t> time has the same probability of occurrence, as shown in Table 1. </a:t>
            </a:r>
          </a:p>
          <a:p>
            <a:pPr marL="1143000" lvl="2" indent="-228600" eaLnBrk="1" latinLnBrk="1" hangingPunct="1">
              <a:spcBef>
                <a:spcPct val="20000"/>
              </a:spcBef>
              <a:buClr>
                <a:schemeClr val="hlink"/>
              </a:buClr>
              <a:buSzPct val="110000"/>
              <a:buFontTx/>
              <a:buChar char="•"/>
            </a:pPr>
            <a:r>
              <a:rPr lang="en-US" altLang="ko-KR" sz="1600" dirty="0">
                <a:latin typeface="굴림" pitchFamily="34" charset="-127"/>
              </a:rPr>
              <a:t>The service times vary from 1 to 6 minutes with the probabilities shown in Table 2. </a:t>
            </a:r>
          </a:p>
          <a:p>
            <a:pPr marL="1143000" lvl="2" indent="-228600" eaLnBrk="1" latinLnBrk="1" hangingPunct="1">
              <a:spcBef>
                <a:spcPct val="20000"/>
              </a:spcBef>
              <a:buClr>
                <a:schemeClr val="hlink"/>
              </a:buClr>
              <a:buSzPct val="110000"/>
              <a:buFontTx/>
              <a:buChar char="•"/>
            </a:pPr>
            <a:r>
              <a:rPr lang="en-US" altLang="ko-KR" sz="1600" dirty="0">
                <a:latin typeface="굴림" pitchFamily="34" charset="-127"/>
              </a:rPr>
              <a:t>The problem is to analyze the system by simulating the arrival and service of 20 customers.</a:t>
            </a:r>
          </a:p>
        </p:txBody>
      </p:sp>
      <p:pic>
        <p:nvPicPr>
          <p:cNvPr id="52229" name="Picture 5"/>
          <p:cNvPicPr>
            <a:picLocks noChangeAspect="1" noChangeArrowheads="1"/>
          </p:cNvPicPr>
          <p:nvPr/>
        </p:nvPicPr>
        <p:blipFill>
          <a:blip r:embed="rId2"/>
          <a:srcRect/>
          <a:stretch>
            <a:fillRect/>
          </a:stretch>
        </p:blipFill>
        <p:spPr bwMode="auto">
          <a:xfrm>
            <a:off x="2895600" y="2133600"/>
            <a:ext cx="3695700" cy="1284288"/>
          </a:xfrm>
          <a:prstGeom prst="rect">
            <a:avLst/>
          </a:prstGeom>
          <a:noFill/>
          <a:ln w="9525">
            <a:noFill/>
            <a:miter lim="800000"/>
            <a:headEnd/>
            <a:tailEnd/>
          </a:ln>
        </p:spPr>
      </p:pic>
      <p:sp>
        <p:nvSpPr>
          <p:cNvPr id="52230" name="Slide Number Placeholder 5"/>
          <p:cNvSpPr>
            <a:spLocks noGrp="1"/>
          </p:cNvSpPr>
          <p:nvPr>
            <p:ph type="sldNum" sz="quarter" idx="11"/>
          </p:nvPr>
        </p:nvSpPr>
        <p:spPr bwMode="auto">
          <a:noFill/>
          <a:ln>
            <a:miter lim="800000"/>
            <a:headEnd/>
            <a:tailEnd/>
          </a:ln>
        </p:spPr>
        <p:txBody>
          <a:bodyPr/>
          <a:lstStyle/>
          <a:p>
            <a:fld id="{475396C8-BF74-4674-931D-0C080C025F63}" type="slidenum">
              <a:rPr lang="ko-KR" altLang="en-US"/>
              <a:pPr/>
              <a:t>16</a:t>
            </a:fld>
            <a:endParaRPr lang="en-US" altLang="ko-KR"/>
          </a:p>
        </p:txBody>
      </p:sp>
    </p:spTree>
  </p:cSld>
  <p:clrMapOvr>
    <a:masterClrMapping/>
  </p:clrMapOvr>
  <p:transition>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(15)</a:t>
            </a:r>
          </a:p>
        </p:txBody>
      </p:sp>
      <p:sp>
        <p:nvSpPr>
          <p:cNvPr id="54275" name="Rectangle 2" descr="Rectangle: Click to edit Master text styles&#10;Second level&#10;Third level&#10;Fourth level&#10;Fifth level"/>
          <p:cNvSpPr>
            <a:spLocks noGrp="1" noChangeArrowheads="1"/>
          </p:cNvSpPr>
          <p:nvPr>
            <p:ph sz="quarter" idx="1"/>
          </p:nvPr>
        </p:nvSpPr>
        <p:spPr>
          <a:xfrm>
            <a:off x="838200" y="1676400"/>
            <a:ext cx="7924800" cy="4343400"/>
          </a:xfrm>
        </p:spPr>
        <p:txBody>
          <a:bodyPr/>
          <a:lstStyle/>
          <a:p>
            <a:pPr eaLnBrk="1" hangingPunct="1"/>
            <a:r>
              <a:rPr lang="en-US" altLang="ko-KR" sz="2000" dirty="0">
                <a:cs typeface="휴먼매직체"/>
              </a:rPr>
              <a:t>Example (Cont.)</a:t>
            </a:r>
          </a:p>
          <a:p>
            <a:pPr lvl="1" eaLnBrk="1" hangingPunct="1"/>
            <a:r>
              <a:rPr lang="en-US" altLang="ko-KR" sz="1800" dirty="0">
                <a:cs typeface="휴먼매직체"/>
              </a:rPr>
              <a:t>A simulation of a grocery store that starts with an empty system is not realistic unless the intention is to model the system from startup or to model until steady-state operation is reached. </a:t>
            </a:r>
          </a:p>
          <a:p>
            <a:pPr lvl="1" eaLnBrk="1" hangingPunct="1"/>
            <a:r>
              <a:rPr lang="en-US" altLang="ko-KR" sz="1800" dirty="0">
                <a:cs typeface="휴먼매직체"/>
              </a:rPr>
              <a:t>A set of uniformly distributed random numbers is needed to generate the arrivals at the checkout counter. Random numbers have the following properties:</a:t>
            </a:r>
          </a:p>
          <a:p>
            <a:pPr lvl="2" eaLnBrk="1" hangingPunct="1"/>
            <a:r>
              <a:rPr lang="en-US" altLang="ko-KR" sz="1600" dirty="0">
                <a:cs typeface="휴먼매직체"/>
              </a:rPr>
              <a:t>The set of random numbers is uniformly distributed between 0 and 1.</a:t>
            </a:r>
          </a:p>
          <a:p>
            <a:pPr lvl="2" eaLnBrk="1" hangingPunct="1"/>
            <a:r>
              <a:rPr lang="en-US" altLang="ko-KR" sz="1600" dirty="0">
                <a:cs typeface="휴먼매직체"/>
              </a:rPr>
              <a:t>Successive random numbers are independent.</a:t>
            </a:r>
          </a:p>
          <a:p>
            <a:pPr lvl="1" eaLnBrk="1" hangingPunct="1"/>
            <a:r>
              <a:rPr lang="en-US" altLang="ko-KR" sz="1800" dirty="0">
                <a:cs typeface="휴먼매직체"/>
              </a:rPr>
              <a:t>Random digits are converted to random numbers by placing a decimal point appropriately. </a:t>
            </a:r>
          </a:p>
          <a:p>
            <a:pPr lvl="2" eaLnBrk="1" hangingPunct="1"/>
            <a:r>
              <a:rPr lang="en-US" altLang="ko-KR" sz="1600" dirty="0">
                <a:cs typeface="휴먼매직체"/>
              </a:rPr>
              <a:t>Table A.1 in Appendix or RAND() in Excel. </a:t>
            </a:r>
          </a:p>
          <a:p>
            <a:pPr lvl="1" eaLnBrk="1" hangingPunct="1"/>
            <a:r>
              <a:rPr lang="en-US" altLang="ko-KR" sz="1800" dirty="0">
                <a:cs typeface="휴먼매직체"/>
              </a:rPr>
              <a:t>The rightmost two columns of Tables 1 and 2 are used to generate random arrivals and random service times. </a:t>
            </a:r>
          </a:p>
          <a:p>
            <a:pPr lvl="1" eaLnBrk="1" hangingPunct="1"/>
            <a:endParaRPr lang="en-US" altLang="ko-KR" sz="1800" dirty="0">
              <a:cs typeface="휴먼매직체"/>
            </a:endParaRPr>
          </a:p>
        </p:txBody>
      </p:sp>
      <p:sp>
        <p:nvSpPr>
          <p:cNvPr id="54276" name="Slide Number Placeholder 3"/>
          <p:cNvSpPr>
            <a:spLocks noGrp="1"/>
          </p:cNvSpPr>
          <p:nvPr>
            <p:ph type="sldNum" sz="quarter" idx="11"/>
          </p:nvPr>
        </p:nvSpPr>
        <p:spPr bwMode="auto">
          <a:noFill/>
          <a:ln>
            <a:miter lim="800000"/>
            <a:headEnd/>
            <a:tailEnd/>
          </a:ln>
        </p:spPr>
        <p:txBody>
          <a:bodyPr/>
          <a:lstStyle/>
          <a:p>
            <a:fld id="{D8568D6A-90AF-48C8-838C-E076FBC298BC}" type="slidenum">
              <a:rPr lang="ko-KR" altLang="en-US"/>
              <a:pPr/>
              <a:t>17</a:t>
            </a:fld>
            <a:endParaRPr lang="en-US" altLang="ko-KR"/>
          </a:p>
        </p:txBody>
      </p:sp>
    </p:spTree>
  </p:cSld>
  <p:clrMapOvr>
    <a:masterClrMapping/>
  </p:clrMapOvr>
  <p:transition>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71472" y="142852"/>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(16)</a:t>
            </a:r>
          </a:p>
        </p:txBody>
      </p:sp>
      <p:sp>
        <p:nvSpPr>
          <p:cNvPr id="53253" name="Slide Number Placeholder 4"/>
          <p:cNvSpPr>
            <a:spLocks noGrp="1"/>
          </p:cNvSpPr>
          <p:nvPr>
            <p:ph type="sldNum" sz="quarter" idx="11"/>
          </p:nvPr>
        </p:nvSpPr>
        <p:spPr bwMode="auto">
          <a:noFill/>
          <a:ln>
            <a:miter lim="800000"/>
            <a:headEnd/>
            <a:tailEnd/>
          </a:ln>
        </p:spPr>
        <p:txBody>
          <a:bodyPr/>
          <a:lstStyle/>
          <a:p>
            <a:fld id="{DC7BBE74-2B57-41A0-8466-B70029C1207D}" type="slidenum">
              <a:rPr lang="ko-KR" altLang="en-US"/>
              <a:pPr/>
              <a:t>18</a:t>
            </a:fld>
            <a:endParaRPr lang="en-US" altLang="ko-KR"/>
          </a:p>
        </p:txBody>
      </p:sp>
      <p:pic>
        <p:nvPicPr>
          <p:cNvPr id="64513" name="Picture 1"/>
          <p:cNvPicPr>
            <a:picLocks noChangeAspect="1" noChangeArrowheads="1"/>
          </p:cNvPicPr>
          <p:nvPr/>
        </p:nvPicPr>
        <p:blipFill>
          <a:blip r:embed="rId2"/>
          <a:srcRect/>
          <a:stretch>
            <a:fillRect/>
          </a:stretch>
        </p:blipFill>
        <p:spPr bwMode="auto">
          <a:xfrm>
            <a:off x="785786" y="928670"/>
            <a:ext cx="3359739" cy="2120836"/>
          </a:xfrm>
          <a:prstGeom prst="rect">
            <a:avLst/>
          </a:prstGeom>
          <a:noFill/>
          <a:ln w="9525">
            <a:noFill/>
            <a:miter lim="800000"/>
            <a:headEnd/>
            <a:tailEnd/>
          </a:ln>
          <a:effectLst/>
        </p:spPr>
      </p:pic>
      <p:pic>
        <p:nvPicPr>
          <p:cNvPr id="64514" name="Picture 2"/>
          <p:cNvPicPr>
            <a:picLocks noChangeAspect="1" noChangeArrowheads="1"/>
          </p:cNvPicPr>
          <p:nvPr/>
        </p:nvPicPr>
        <p:blipFill>
          <a:blip r:embed="rId3"/>
          <a:srcRect/>
          <a:stretch>
            <a:fillRect/>
          </a:stretch>
        </p:blipFill>
        <p:spPr bwMode="auto">
          <a:xfrm>
            <a:off x="857224" y="3286124"/>
            <a:ext cx="6215106" cy="3143272"/>
          </a:xfrm>
          <a:prstGeom prst="rect">
            <a:avLst/>
          </a:prstGeom>
          <a:noFill/>
          <a:ln w="9525">
            <a:noFill/>
            <a:miter lim="800000"/>
            <a:headEnd/>
            <a:tailEnd/>
          </a:ln>
          <a:effectLst/>
        </p:spPr>
      </p:pic>
    </p:spTree>
  </p:cSld>
  <p:clrMapOvr>
    <a:masterClrMapping/>
  </p:clrMapOvr>
  <p:transition>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CDFB292E-EEFD-40AC-B8DF-D8E29FCCFBC8}" type="slidenum">
              <a:rPr lang="ko-KR" altLang="en-US" smtClean="0"/>
              <a:pPr/>
              <a:t>19</a:t>
            </a:fld>
            <a:endParaRPr lang="en-US" altLang="ko-KR"/>
          </a:p>
        </p:txBody>
      </p:sp>
      <p:pic>
        <p:nvPicPr>
          <p:cNvPr id="330756" name="Picture 4"/>
          <p:cNvPicPr>
            <a:picLocks noGrp="1" noChangeAspect="1" noChangeArrowheads="1"/>
          </p:cNvPicPr>
          <p:nvPr>
            <p:ph sz="quarter" idx="1"/>
          </p:nvPr>
        </p:nvPicPr>
        <p:blipFill>
          <a:blip r:embed="rId2"/>
          <a:srcRect/>
          <a:stretch>
            <a:fillRect/>
          </a:stretch>
        </p:blipFill>
        <p:spPr bwMode="auto">
          <a:xfrm>
            <a:off x="461986" y="1928802"/>
            <a:ext cx="7896228" cy="3780066"/>
          </a:xfrm>
          <a:prstGeom prst="rect">
            <a:avLst/>
          </a:prstGeom>
          <a:noFill/>
          <a:ln w="9525">
            <a:noFill/>
            <a:miter lim="800000"/>
            <a:headEnd/>
            <a:tailEnd/>
          </a:ln>
          <a:effectLst/>
        </p:spPr>
      </p:pic>
      <p:sp>
        <p:nvSpPr>
          <p:cNvPr id="8" name="Rectangle 7"/>
          <p:cNvSpPr/>
          <p:nvPr/>
        </p:nvSpPr>
        <p:spPr>
          <a:xfrm>
            <a:off x="214282" y="1142984"/>
            <a:ext cx="8215370" cy="461665"/>
          </a:xfrm>
          <a:prstGeom prst="rect">
            <a:avLst/>
          </a:prstGeom>
        </p:spPr>
        <p:txBody>
          <a:bodyPr wrap="square">
            <a:spAutoFit/>
          </a:bodyPr>
          <a:lstStyle/>
          <a:p>
            <a:r>
              <a:rPr lang="en-US" dirty="0"/>
              <a:t>Model responses and simulation table (first 11 customers) </a:t>
            </a:r>
          </a:p>
        </p:txBody>
      </p:sp>
      <p:sp>
        <p:nvSpPr>
          <p:cNvPr id="9" name="Rectangle 2"/>
          <p:cNvSpPr>
            <a:spLocks noGrp="1" noChangeArrowheads="1"/>
          </p:cNvSpPr>
          <p:nvPr>
            <p:ph type="title"/>
          </p:nvPr>
        </p:nvSpPr>
        <p:spPr>
          <a:xfrm>
            <a:off x="571472" y="142852"/>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(16a)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fontAlgn="auto" hangingPunct="1">
              <a:spcAft>
                <a:spcPts val="0"/>
              </a:spcAft>
              <a:defRPr/>
            </a:pPr>
            <a:endParaRPr lang="ko-KR" altLang="en-US"/>
          </a:p>
        </p:txBody>
      </p:sp>
      <p:sp>
        <p:nvSpPr>
          <p:cNvPr id="37891" name="Rectangle 14"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The simulation table provides a systematic method for tracking system state over time.</a:t>
            </a:r>
          </a:p>
          <a:p>
            <a:pPr eaLnBrk="1" hangingPunct="1"/>
            <a:endParaRPr lang="ko-KR" altLang="en-US" sz="2000">
              <a:cs typeface="휴먼매직체"/>
            </a:endParaRPr>
          </a:p>
        </p:txBody>
      </p:sp>
      <p:sp>
        <p:nvSpPr>
          <p:cNvPr id="37892" name="Rectangle 3"/>
          <p:cNvSpPr>
            <a:spLocks noChangeArrowheads="1"/>
          </p:cNvSpPr>
          <p:nvPr/>
        </p:nvSpPr>
        <p:spPr bwMode="auto">
          <a:xfrm>
            <a:off x="1295400" y="2667000"/>
            <a:ext cx="6629400" cy="3048000"/>
          </a:xfrm>
          <a:prstGeom prst="rect">
            <a:avLst/>
          </a:prstGeom>
          <a:solidFill>
            <a:schemeClr val="accent1"/>
          </a:solidFill>
          <a:ln w="9525">
            <a:solidFill>
              <a:schemeClr val="tx1"/>
            </a:solidFill>
            <a:miter lim="800000"/>
            <a:headEnd/>
            <a:tailEnd/>
          </a:ln>
        </p:spPr>
        <p:txBody>
          <a:bodyPr wrap="none" anchor="ctr"/>
          <a:lstStyle/>
          <a:p>
            <a:pPr eaLnBrk="1" latinLnBrk="1" hangingPunct="1"/>
            <a:endParaRPr lang="en-US"/>
          </a:p>
        </p:txBody>
      </p:sp>
      <p:sp>
        <p:nvSpPr>
          <p:cNvPr id="37893" name="Text Box 4"/>
          <p:cNvSpPr txBox="1">
            <a:spLocks noChangeArrowheads="1"/>
          </p:cNvSpPr>
          <p:nvPr/>
        </p:nvSpPr>
        <p:spPr bwMode="auto">
          <a:xfrm>
            <a:off x="4267200" y="2667000"/>
            <a:ext cx="685800" cy="307975"/>
          </a:xfrm>
          <a:prstGeom prst="rect">
            <a:avLst/>
          </a:prstGeom>
          <a:noFill/>
          <a:ln w="9525">
            <a:noFill/>
            <a:miter lim="800000"/>
            <a:headEnd/>
            <a:tailEnd/>
          </a:ln>
        </p:spPr>
        <p:txBody>
          <a:bodyPr>
            <a:spAutoFit/>
          </a:bodyPr>
          <a:lstStyle/>
          <a:p>
            <a:pPr eaLnBrk="1" latinLnBrk="1" hangingPunct="1">
              <a:spcBef>
                <a:spcPct val="50000"/>
              </a:spcBef>
            </a:pPr>
            <a:r>
              <a:rPr lang="en-US" altLang="ko-KR" sz="1400"/>
              <a:t>Inputs</a:t>
            </a:r>
          </a:p>
        </p:txBody>
      </p:sp>
      <p:sp>
        <p:nvSpPr>
          <p:cNvPr id="37894" name="Text Box 5"/>
          <p:cNvSpPr txBox="1">
            <a:spLocks noChangeArrowheads="1"/>
          </p:cNvSpPr>
          <p:nvPr/>
        </p:nvSpPr>
        <p:spPr bwMode="auto">
          <a:xfrm>
            <a:off x="6934200" y="2667000"/>
            <a:ext cx="990600" cy="307975"/>
          </a:xfrm>
          <a:prstGeom prst="rect">
            <a:avLst/>
          </a:prstGeom>
          <a:noFill/>
          <a:ln w="9525">
            <a:noFill/>
            <a:miter lim="800000"/>
            <a:headEnd/>
            <a:tailEnd/>
          </a:ln>
        </p:spPr>
        <p:txBody>
          <a:bodyPr>
            <a:spAutoFit/>
          </a:bodyPr>
          <a:lstStyle/>
          <a:p>
            <a:pPr eaLnBrk="1" latinLnBrk="1" hangingPunct="1">
              <a:spcBef>
                <a:spcPct val="50000"/>
              </a:spcBef>
            </a:pPr>
            <a:r>
              <a:rPr lang="en-US" altLang="ko-KR" sz="1400"/>
              <a:t>Response</a:t>
            </a:r>
          </a:p>
        </p:txBody>
      </p:sp>
      <p:sp>
        <p:nvSpPr>
          <p:cNvPr id="37895" name="Text Box 6"/>
          <p:cNvSpPr txBox="1">
            <a:spLocks noChangeArrowheads="1"/>
          </p:cNvSpPr>
          <p:nvPr/>
        </p:nvSpPr>
        <p:spPr bwMode="auto">
          <a:xfrm>
            <a:off x="2971800" y="3048000"/>
            <a:ext cx="381000" cy="276225"/>
          </a:xfrm>
          <a:prstGeom prst="rect">
            <a:avLst/>
          </a:prstGeom>
          <a:noFill/>
          <a:ln w="9525">
            <a:noFill/>
            <a:miter lim="800000"/>
            <a:headEnd/>
            <a:tailEnd/>
          </a:ln>
        </p:spPr>
        <p:txBody>
          <a:bodyPr>
            <a:spAutoFit/>
          </a:bodyPr>
          <a:lstStyle/>
          <a:p>
            <a:pPr eaLnBrk="1" latinLnBrk="1" hangingPunct="1">
              <a:spcBef>
                <a:spcPct val="50000"/>
              </a:spcBef>
            </a:pPr>
            <a:r>
              <a:rPr lang="en-US" altLang="ko-KR" sz="1200"/>
              <a:t>X</a:t>
            </a:r>
            <a:r>
              <a:rPr lang="en-US" altLang="ko-KR" sz="1200" baseline="-25000"/>
              <a:t>i1</a:t>
            </a:r>
          </a:p>
        </p:txBody>
      </p:sp>
      <p:sp>
        <p:nvSpPr>
          <p:cNvPr id="37896" name="Text Box 7"/>
          <p:cNvSpPr txBox="1">
            <a:spLocks noChangeArrowheads="1"/>
          </p:cNvSpPr>
          <p:nvPr/>
        </p:nvSpPr>
        <p:spPr bwMode="auto">
          <a:xfrm>
            <a:off x="3429000" y="3048000"/>
            <a:ext cx="381000" cy="276225"/>
          </a:xfrm>
          <a:prstGeom prst="rect">
            <a:avLst/>
          </a:prstGeom>
          <a:noFill/>
          <a:ln w="9525">
            <a:noFill/>
            <a:miter lim="800000"/>
            <a:headEnd/>
            <a:tailEnd/>
          </a:ln>
        </p:spPr>
        <p:txBody>
          <a:bodyPr>
            <a:spAutoFit/>
          </a:bodyPr>
          <a:lstStyle/>
          <a:p>
            <a:pPr eaLnBrk="1" latinLnBrk="1" hangingPunct="1">
              <a:spcBef>
                <a:spcPct val="50000"/>
              </a:spcBef>
            </a:pPr>
            <a:r>
              <a:rPr lang="en-US" altLang="ko-KR" sz="1200"/>
              <a:t>X</a:t>
            </a:r>
            <a:r>
              <a:rPr lang="en-US" altLang="ko-KR" sz="1200" baseline="-25000"/>
              <a:t>i2</a:t>
            </a:r>
          </a:p>
        </p:txBody>
      </p:sp>
      <p:sp>
        <p:nvSpPr>
          <p:cNvPr id="37897" name="Text Box 8"/>
          <p:cNvSpPr txBox="1">
            <a:spLocks noChangeArrowheads="1"/>
          </p:cNvSpPr>
          <p:nvPr/>
        </p:nvSpPr>
        <p:spPr bwMode="auto">
          <a:xfrm>
            <a:off x="5715000" y="3048000"/>
            <a:ext cx="381000" cy="276225"/>
          </a:xfrm>
          <a:prstGeom prst="rect">
            <a:avLst/>
          </a:prstGeom>
          <a:noFill/>
          <a:ln w="9525">
            <a:noFill/>
            <a:miter lim="800000"/>
            <a:headEnd/>
            <a:tailEnd/>
          </a:ln>
        </p:spPr>
        <p:txBody>
          <a:bodyPr>
            <a:spAutoFit/>
          </a:bodyPr>
          <a:lstStyle/>
          <a:p>
            <a:pPr eaLnBrk="1" latinLnBrk="1" hangingPunct="1">
              <a:spcBef>
                <a:spcPct val="50000"/>
              </a:spcBef>
            </a:pPr>
            <a:r>
              <a:rPr lang="en-US" altLang="ko-KR" sz="1200"/>
              <a:t>X</a:t>
            </a:r>
            <a:r>
              <a:rPr lang="en-US" altLang="ko-KR" sz="1200" baseline="-25000"/>
              <a:t>ip</a:t>
            </a:r>
          </a:p>
        </p:txBody>
      </p:sp>
      <p:sp>
        <p:nvSpPr>
          <p:cNvPr id="37898" name="Text Box 9"/>
          <p:cNvSpPr txBox="1">
            <a:spLocks noChangeArrowheads="1"/>
          </p:cNvSpPr>
          <p:nvPr/>
        </p:nvSpPr>
        <p:spPr bwMode="auto">
          <a:xfrm>
            <a:off x="7239000" y="30480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y</a:t>
            </a:r>
            <a:r>
              <a:rPr lang="en-US" altLang="ko-KR" sz="1200" baseline="-25000"/>
              <a:t>i</a:t>
            </a:r>
          </a:p>
        </p:txBody>
      </p:sp>
      <p:sp>
        <p:nvSpPr>
          <p:cNvPr id="37899" name="Text Box 10"/>
          <p:cNvSpPr txBox="1">
            <a:spLocks noChangeArrowheads="1"/>
          </p:cNvSpPr>
          <p:nvPr/>
        </p:nvSpPr>
        <p:spPr bwMode="auto">
          <a:xfrm>
            <a:off x="1371600" y="3048000"/>
            <a:ext cx="1066800" cy="307975"/>
          </a:xfrm>
          <a:prstGeom prst="rect">
            <a:avLst/>
          </a:prstGeom>
          <a:noFill/>
          <a:ln w="9525">
            <a:noFill/>
            <a:miter lim="800000"/>
            <a:headEnd/>
            <a:tailEnd/>
          </a:ln>
        </p:spPr>
        <p:txBody>
          <a:bodyPr>
            <a:spAutoFit/>
          </a:bodyPr>
          <a:lstStyle/>
          <a:p>
            <a:pPr eaLnBrk="1" latinLnBrk="1" hangingPunct="1">
              <a:spcBef>
                <a:spcPct val="50000"/>
              </a:spcBef>
            </a:pPr>
            <a:r>
              <a:rPr lang="en-US" altLang="ko-KR" sz="1400"/>
              <a:t>Repetitions</a:t>
            </a:r>
          </a:p>
        </p:txBody>
      </p:sp>
      <p:sp>
        <p:nvSpPr>
          <p:cNvPr id="37900" name="Text Box 11"/>
          <p:cNvSpPr txBox="1">
            <a:spLocks noChangeArrowheads="1"/>
          </p:cNvSpPr>
          <p:nvPr/>
        </p:nvSpPr>
        <p:spPr bwMode="auto">
          <a:xfrm>
            <a:off x="4572000" y="3048000"/>
            <a:ext cx="381000" cy="276225"/>
          </a:xfrm>
          <a:prstGeom prst="rect">
            <a:avLst/>
          </a:prstGeom>
          <a:noFill/>
          <a:ln w="9525">
            <a:noFill/>
            <a:miter lim="800000"/>
            <a:headEnd/>
            <a:tailEnd/>
          </a:ln>
        </p:spPr>
        <p:txBody>
          <a:bodyPr>
            <a:spAutoFit/>
          </a:bodyPr>
          <a:lstStyle/>
          <a:p>
            <a:pPr eaLnBrk="1" latinLnBrk="1" hangingPunct="1">
              <a:spcBef>
                <a:spcPct val="50000"/>
              </a:spcBef>
            </a:pPr>
            <a:r>
              <a:rPr lang="en-US" altLang="ko-KR" sz="1200"/>
              <a:t>X</a:t>
            </a:r>
            <a:r>
              <a:rPr lang="en-US" altLang="ko-KR" sz="1200" baseline="-25000"/>
              <a:t>ij</a:t>
            </a:r>
          </a:p>
        </p:txBody>
      </p:sp>
      <p:sp>
        <p:nvSpPr>
          <p:cNvPr id="37901" name="Line 12"/>
          <p:cNvSpPr>
            <a:spLocks noChangeShapeType="1"/>
          </p:cNvSpPr>
          <p:nvPr/>
        </p:nvSpPr>
        <p:spPr bwMode="auto">
          <a:xfrm>
            <a:off x="1295400" y="3429000"/>
            <a:ext cx="6629400" cy="0"/>
          </a:xfrm>
          <a:prstGeom prst="line">
            <a:avLst/>
          </a:prstGeom>
          <a:noFill/>
          <a:ln w="9525">
            <a:solidFill>
              <a:schemeClr val="tx1"/>
            </a:solidFill>
            <a:round/>
            <a:headEnd/>
            <a:tailEnd/>
          </a:ln>
        </p:spPr>
        <p:txBody>
          <a:bodyPr wrap="none"/>
          <a:lstStyle/>
          <a:p>
            <a:endParaRPr lang="en-US"/>
          </a:p>
        </p:txBody>
      </p:sp>
      <p:sp>
        <p:nvSpPr>
          <p:cNvPr id="37902" name="Line 13"/>
          <p:cNvSpPr>
            <a:spLocks noChangeShapeType="1"/>
          </p:cNvSpPr>
          <p:nvPr/>
        </p:nvSpPr>
        <p:spPr bwMode="auto">
          <a:xfrm>
            <a:off x="2895600" y="2971800"/>
            <a:ext cx="3200400" cy="0"/>
          </a:xfrm>
          <a:prstGeom prst="line">
            <a:avLst/>
          </a:prstGeom>
          <a:noFill/>
          <a:ln w="9525">
            <a:solidFill>
              <a:schemeClr val="tx1"/>
            </a:solidFill>
            <a:round/>
            <a:headEnd/>
            <a:tailEnd/>
          </a:ln>
        </p:spPr>
        <p:txBody>
          <a:bodyPr wrap="none"/>
          <a:lstStyle/>
          <a:p>
            <a:endParaRPr lang="en-US"/>
          </a:p>
        </p:txBody>
      </p:sp>
      <p:sp>
        <p:nvSpPr>
          <p:cNvPr id="37903" name="Text Box 15"/>
          <p:cNvSpPr txBox="1">
            <a:spLocks noChangeArrowheads="1"/>
          </p:cNvSpPr>
          <p:nvPr/>
        </p:nvSpPr>
        <p:spPr bwMode="auto">
          <a:xfrm>
            <a:off x="3962400" y="30480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a:t>
            </a:r>
          </a:p>
        </p:txBody>
      </p:sp>
      <p:sp>
        <p:nvSpPr>
          <p:cNvPr id="37904" name="Text Box 16"/>
          <p:cNvSpPr txBox="1">
            <a:spLocks noChangeArrowheads="1"/>
          </p:cNvSpPr>
          <p:nvPr/>
        </p:nvSpPr>
        <p:spPr bwMode="auto">
          <a:xfrm>
            <a:off x="5105400" y="30480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a:t>
            </a:r>
          </a:p>
        </p:txBody>
      </p:sp>
      <p:sp>
        <p:nvSpPr>
          <p:cNvPr id="37905" name="Text Box 17"/>
          <p:cNvSpPr txBox="1">
            <a:spLocks noChangeArrowheads="1"/>
          </p:cNvSpPr>
          <p:nvPr/>
        </p:nvSpPr>
        <p:spPr bwMode="auto">
          <a:xfrm>
            <a:off x="1676400" y="35814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1</a:t>
            </a:r>
          </a:p>
        </p:txBody>
      </p:sp>
      <p:sp>
        <p:nvSpPr>
          <p:cNvPr id="37906" name="Text Box 18"/>
          <p:cNvSpPr txBox="1">
            <a:spLocks noChangeArrowheads="1"/>
          </p:cNvSpPr>
          <p:nvPr/>
        </p:nvSpPr>
        <p:spPr bwMode="auto">
          <a:xfrm>
            <a:off x="1676400" y="38862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2</a:t>
            </a:r>
          </a:p>
        </p:txBody>
      </p:sp>
      <p:sp>
        <p:nvSpPr>
          <p:cNvPr id="37907" name="Text Box 19"/>
          <p:cNvSpPr txBox="1">
            <a:spLocks noChangeArrowheads="1"/>
          </p:cNvSpPr>
          <p:nvPr/>
        </p:nvSpPr>
        <p:spPr bwMode="auto">
          <a:xfrm>
            <a:off x="1676400" y="53340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n</a:t>
            </a:r>
          </a:p>
        </p:txBody>
      </p:sp>
      <p:sp>
        <p:nvSpPr>
          <p:cNvPr id="37908" name="Text Box 20"/>
          <p:cNvSpPr txBox="1">
            <a:spLocks noChangeArrowheads="1"/>
          </p:cNvSpPr>
          <p:nvPr/>
        </p:nvSpPr>
        <p:spPr bwMode="auto">
          <a:xfrm>
            <a:off x="1676400" y="43434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a:t>
            </a:r>
          </a:p>
        </p:txBody>
      </p:sp>
      <p:sp>
        <p:nvSpPr>
          <p:cNvPr id="37909" name="Text Box 21"/>
          <p:cNvSpPr txBox="1">
            <a:spLocks noChangeArrowheads="1"/>
          </p:cNvSpPr>
          <p:nvPr/>
        </p:nvSpPr>
        <p:spPr bwMode="auto">
          <a:xfrm>
            <a:off x="1676400" y="45720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a:t>
            </a:r>
          </a:p>
        </p:txBody>
      </p:sp>
      <p:sp>
        <p:nvSpPr>
          <p:cNvPr id="37910" name="Text Box 22"/>
          <p:cNvSpPr txBox="1">
            <a:spLocks noChangeArrowheads="1"/>
          </p:cNvSpPr>
          <p:nvPr/>
        </p:nvSpPr>
        <p:spPr bwMode="auto">
          <a:xfrm>
            <a:off x="1676400" y="4876800"/>
            <a:ext cx="381000" cy="27622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200"/>
              <a:t>·</a:t>
            </a:r>
          </a:p>
        </p:txBody>
      </p:sp>
      <p:sp>
        <p:nvSpPr>
          <p:cNvPr id="37911" name="Slide Number Placeholder 22"/>
          <p:cNvSpPr>
            <a:spLocks noGrp="1"/>
          </p:cNvSpPr>
          <p:nvPr>
            <p:ph type="sldNum" sz="quarter" idx="11"/>
          </p:nvPr>
        </p:nvSpPr>
        <p:spPr bwMode="auto">
          <a:noFill/>
          <a:ln>
            <a:miter lim="800000"/>
            <a:headEnd/>
            <a:tailEnd/>
          </a:ln>
        </p:spPr>
        <p:txBody>
          <a:bodyPr/>
          <a:lstStyle/>
          <a:p>
            <a:fld id="{FFA5739E-53CF-4B88-B527-FDD6926D776B}" type="slidenum">
              <a:rPr lang="ko-KR" altLang="en-US"/>
              <a:pPr/>
              <a:t>2</a:t>
            </a:fld>
            <a:endParaRPr lang="en-US" altLang="ko-KR"/>
          </a:p>
        </p:txBody>
      </p:sp>
    </p:spTree>
  </p:cSld>
  <p:clrMapOvr>
    <a:masterClrMapping/>
  </p:clrMapOvr>
  <p:transition>
    <p:cover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(20)</a:t>
            </a:r>
          </a:p>
        </p:txBody>
      </p:sp>
      <p:sp>
        <p:nvSpPr>
          <p:cNvPr id="59395" name="Rectangle 3" descr="Rectangle: Click to edit Master text styles&#10;Second level&#10;Third level&#10;Fourth level&#10;Fifth level"/>
          <p:cNvSpPr>
            <a:spLocks noChangeArrowheads="1"/>
          </p:cNvSpPr>
          <p:nvPr/>
        </p:nvSpPr>
        <p:spPr bwMode="auto">
          <a:xfrm>
            <a:off x="838200" y="3048000"/>
            <a:ext cx="7772400" cy="381000"/>
          </a:xfrm>
          <a:prstGeom prst="rect">
            <a:avLst/>
          </a:prstGeom>
          <a:noFill/>
          <a:ln w="9525">
            <a:noFill/>
            <a:miter lim="800000"/>
            <a:headEnd/>
            <a:tailEnd/>
          </a:ln>
        </p:spPr>
        <p:txBody>
          <a:bodyPr/>
          <a:lstStyle/>
          <a:p>
            <a:pPr marL="742950" lvl="1" indent="-285750" eaLnBrk="1" latinLnBrk="1" hangingPunct="1">
              <a:spcBef>
                <a:spcPct val="20000"/>
              </a:spcBef>
              <a:buClr>
                <a:schemeClr val="tx1"/>
              </a:buClr>
              <a:buSzPct val="60000"/>
              <a:buFont typeface="Wingdings" pitchFamily="2" charset="2"/>
              <a:buChar char="n"/>
            </a:pPr>
            <a:r>
              <a:rPr lang="en-US" altLang="ko-KR" sz="1800" dirty="0">
                <a:latin typeface="굴림" pitchFamily="34" charset="-127"/>
              </a:rPr>
              <a:t>The probability that a customer has to wait in the queue : 0.46</a:t>
            </a:r>
          </a:p>
        </p:txBody>
      </p:sp>
      <p:graphicFrame>
        <p:nvGraphicFramePr>
          <p:cNvPr id="59396" name="Object 4"/>
          <p:cNvGraphicFramePr>
            <a:graphicFrameLocks noChangeAspect="1"/>
          </p:cNvGraphicFramePr>
          <p:nvPr/>
        </p:nvGraphicFramePr>
        <p:xfrm>
          <a:off x="1709738" y="3429000"/>
          <a:ext cx="5659437" cy="609600"/>
        </p:xfrm>
        <a:graphic>
          <a:graphicData uri="http://schemas.openxmlformats.org/presentationml/2006/ole">
            <mc:AlternateContent xmlns:mc="http://schemas.openxmlformats.org/markup-compatibility/2006">
              <mc:Choice xmlns:v="urn:schemas-microsoft-com:vml" Requires="v">
                <p:oleObj name="Equation" r:id="rId2" imgW="4063680" imgH="431640" progId="Equation.3">
                  <p:embed/>
                </p:oleObj>
              </mc:Choice>
              <mc:Fallback>
                <p:oleObj name="Equation" r:id="rId2" imgW="4063680" imgH="431640" progId="Equation.3">
                  <p:embed/>
                  <p:pic>
                    <p:nvPicPr>
                      <p:cNvPr id="593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3429000"/>
                        <a:ext cx="56594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7" name="Rectangle 5" descr="Rectangle: Click to edit Master text styles&#10;Second level&#10;Third level&#10;Fourth level&#10;Fifth level"/>
          <p:cNvSpPr>
            <a:spLocks noChangeArrowheads="1"/>
          </p:cNvSpPr>
          <p:nvPr/>
        </p:nvSpPr>
        <p:spPr bwMode="auto">
          <a:xfrm>
            <a:off x="838200" y="4038600"/>
            <a:ext cx="7772400" cy="381000"/>
          </a:xfrm>
          <a:prstGeom prst="rect">
            <a:avLst/>
          </a:prstGeom>
          <a:noFill/>
          <a:ln w="9525">
            <a:noFill/>
            <a:miter lim="800000"/>
            <a:headEnd/>
            <a:tailEnd/>
          </a:ln>
        </p:spPr>
        <p:txBody>
          <a:bodyPr/>
          <a:lstStyle/>
          <a:p>
            <a:pPr marL="742950" lvl="1" indent="-285750" eaLnBrk="1" latinLnBrk="1" hangingPunct="1">
              <a:spcBef>
                <a:spcPct val="20000"/>
              </a:spcBef>
              <a:buClr>
                <a:schemeClr val="tx1"/>
              </a:buClr>
              <a:buSzPct val="60000"/>
              <a:buFont typeface="Wingdings" pitchFamily="2" charset="2"/>
              <a:buChar char="n"/>
            </a:pPr>
            <a:r>
              <a:rPr lang="en-US" altLang="ko-KR" sz="1800" dirty="0">
                <a:latin typeface="굴림" pitchFamily="34" charset="-127"/>
              </a:rPr>
              <a:t>The fraction of idle time of the server : 0.25</a:t>
            </a:r>
          </a:p>
        </p:txBody>
      </p:sp>
      <p:graphicFrame>
        <p:nvGraphicFramePr>
          <p:cNvPr id="59398" name="Object 6"/>
          <p:cNvGraphicFramePr>
            <a:graphicFrameLocks noChangeAspect="1"/>
          </p:cNvGraphicFramePr>
          <p:nvPr/>
        </p:nvGraphicFramePr>
        <p:xfrm>
          <a:off x="1682750" y="4419600"/>
          <a:ext cx="6015038" cy="609600"/>
        </p:xfrm>
        <a:graphic>
          <a:graphicData uri="http://schemas.openxmlformats.org/presentationml/2006/ole">
            <mc:AlternateContent xmlns:mc="http://schemas.openxmlformats.org/markup-compatibility/2006">
              <mc:Choice xmlns:v="urn:schemas-microsoft-com:vml" Requires="v">
                <p:oleObj name="Equation" r:id="rId4" imgW="4317840" imgH="431640" progId="Equation.3">
                  <p:embed/>
                </p:oleObj>
              </mc:Choice>
              <mc:Fallback>
                <p:oleObj name="Equation" r:id="rId4" imgW="4317840" imgH="431640" progId="Equation.3">
                  <p:embed/>
                  <p:pic>
                    <p:nvPicPr>
                      <p:cNvPr id="593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750" y="4419600"/>
                        <a:ext cx="60150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9" name="Rectangle 7" descr="Rectangle: Click to edit Master text styles&#10;Second level&#10;Third level&#10;Fourth level&#10;Fifth level"/>
          <p:cNvSpPr>
            <a:spLocks noChangeArrowheads="1"/>
          </p:cNvSpPr>
          <p:nvPr/>
        </p:nvSpPr>
        <p:spPr bwMode="auto">
          <a:xfrm>
            <a:off x="838200" y="5105400"/>
            <a:ext cx="7772400" cy="381000"/>
          </a:xfrm>
          <a:prstGeom prst="rect">
            <a:avLst/>
          </a:prstGeom>
          <a:noFill/>
          <a:ln w="9525">
            <a:noFill/>
            <a:miter lim="800000"/>
            <a:headEnd/>
            <a:tailEnd/>
          </a:ln>
        </p:spPr>
        <p:txBody>
          <a:bodyPr/>
          <a:lstStyle/>
          <a:p>
            <a:pPr marL="742950" lvl="1" indent="-285750" eaLnBrk="1" latinLnBrk="1" hangingPunct="1">
              <a:spcBef>
                <a:spcPct val="20000"/>
              </a:spcBef>
              <a:buClr>
                <a:schemeClr val="tx1"/>
              </a:buClr>
              <a:buSzPct val="60000"/>
              <a:buFont typeface="Wingdings" pitchFamily="2" charset="2"/>
              <a:buChar char="n"/>
            </a:pPr>
            <a:r>
              <a:rPr lang="en-US" altLang="ko-KR" sz="1800" dirty="0">
                <a:latin typeface="굴림" pitchFamily="34" charset="-127"/>
              </a:rPr>
              <a:t>The probability of the server being busy: 0.75 (=1-0.25)</a:t>
            </a:r>
          </a:p>
        </p:txBody>
      </p:sp>
      <p:sp>
        <p:nvSpPr>
          <p:cNvPr id="59400" name="Rectangle 8" descr="Rectangle: Click to edit Master text styles&#10;Second level&#10;Third level&#10;Fourth level&#10;Fifth level"/>
          <p:cNvSpPr>
            <a:spLocks noChangeArrowheads="1"/>
          </p:cNvSpPr>
          <p:nvPr/>
        </p:nvSpPr>
        <p:spPr bwMode="auto">
          <a:xfrm>
            <a:off x="838200" y="1676400"/>
            <a:ext cx="7772400" cy="762000"/>
          </a:xfrm>
          <a:prstGeom prst="rect">
            <a:avLst/>
          </a:prstGeom>
          <a:noFill/>
          <a:ln w="9525">
            <a:noFill/>
            <a:miter lim="800000"/>
            <a:headEnd/>
            <a:tailEnd/>
          </a:ln>
        </p:spPr>
        <p:txBody>
          <a:bodyPr/>
          <a:lstStyle/>
          <a:p>
            <a:pPr marL="342900" indent="-342900" eaLnBrk="1" latinLnBrk="1" hangingPunct="1">
              <a:spcBef>
                <a:spcPct val="20000"/>
              </a:spcBef>
              <a:buClr>
                <a:schemeClr val="hlink"/>
              </a:buClr>
              <a:buSzPct val="110000"/>
              <a:buFont typeface="Wingdings" pitchFamily="2" charset="2"/>
              <a:buBlip>
                <a:blip r:embed="rId6"/>
              </a:buBlip>
            </a:pPr>
            <a:r>
              <a:rPr lang="en-US" altLang="ko-KR" sz="2000" dirty="0">
                <a:latin typeface="굴림" pitchFamily="34" charset="-127"/>
              </a:rPr>
              <a:t>Example (Cont.)</a:t>
            </a:r>
          </a:p>
          <a:p>
            <a:pPr marL="742950" lvl="1" indent="-285750" eaLnBrk="1" latinLnBrk="1" hangingPunct="1">
              <a:spcBef>
                <a:spcPct val="20000"/>
              </a:spcBef>
              <a:buClr>
                <a:schemeClr val="tx1"/>
              </a:buClr>
              <a:buSzPct val="60000"/>
              <a:buFont typeface="Wingdings" pitchFamily="2" charset="2"/>
              <a:buChar char="n"/>
            </a:pPr>
            <a:r>
              <a:rPr lang="en-US" altLang="ko-KR" sz="1800" dirty="0">
                <a:latin typeface="굴림" pitchFamily="34" charset="-127"/>
              </a:rPr>
              <a:t>The average waiting time for a customer : 1.63 minutes</a:t>
            </a:r>
          </a:p>
        </p:txBody>
      </p:sp>
      <p:graphicFrame>
        <p:nvGraphicFramePr>
          <p:cNvPr id="59401" name="Object 9"/>
          <p:cNvGraphicFramePr>
            <a:graphicFrameLocks noChangeAspect="1"/>
          </p:cNvGraphicFramePr>
          <p:nvPr/>
        </p:nvGraphicFramePr>
        <p:xfrm>
          <a:off x="1673225" y="2438400"/>
          <a:ext cx="6561138" cy="609600"/>
        </p:xfrm>
        <a:graphic>
          <a:graphicData uri="http://schemas.openxmlformats.org/presentationml/2006/ole">
            <mc:AlternateContent xmlns:mc="http://schemas.openxmlformats.org/markup-compatibility/2006">
              <mc:Choice xmlns:v="urn:schemas-microsoft-com:vml" Requires="v">
                <p:oleObj name="Equation" r:id="rId7" imgW="4711680" imgH="431640" progId="Equation.3">
                  <p:embed/>
                </p:oleObj>
              </mc:Choice>
              <mc:Fallback>
                <p:oleObj name="Equation" r:id="rId7" imgW="4711680" imgH="431640" progId="Equation.3">
                  <p:embed/>
                  <p:pic>
                    <p:nvPicPr>
                      <p:cNvPr id="5940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3225" y="2438400"/>
                        <a:ext cx="65611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2" name="Slide Number Placeholder 9"/>
          <p:cNvSpPr>
            <a:spLocks noGrp="1"/>
          </p:cNvSpPr>
          <p:nvPr>
            <p:ph type="sldNum" sz="quarter" idx="11"/>
          </p:nvPr>
        </p:nvSpPr>
        <p:spPr bwMode="auto">
          <a:noFill/>
          <a:ln>
            <a:miter lim="800000"/>
            <a:headEnd/>
            <a:tailEnd/>
          </a:ln>
        </p:spPr>
        <p:txBody>
          <a:bodyPr/>
          <a:lstStyle/>
          <a:p>
            <a:fld id="{CE12ED89-BB89-4C58-BBBD-F56138D4C6B6}" type="slidenum">
              <a:rPr lang="ko-KR" altLang="en-US"/>
              <a:pPr/>
              <a:t>20</a:t>
            </a:fld>
            <a:endParaRPr lang="en-US" altLang="ko-KR"/>
          </a:p>
        </p:txBody>
      </p:sp>
    </p:spTree>
  </p:cSld>
  <p:clrMapOvr>
    <a:masterClrMapping/>
  </p:clrMapOvr>
  <p:transition>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609600" y="609600"/>
            <a:ext cx="70104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(21)</a:t>
            </a:r>
          </a:p>
        </p:txBody>
      </p:sp>
      <p:sp>
        <p:nvSpPr>
          <p:cNvPr id="60419" name="Rectangle 3" descr="Rectangle: Click to edit Master text styles&#10;Second level&#10;Third level&#10;Fourth level&#10;Fifth level"/>
          <p:cNvSpPr>
            <a:spLocks noChangeArrowheads="1"/>
          </p:cNvSpPr>
          <p:nvPr/>
        </p:nvSpPr>
        <p:spPr bwMode="auto">
          <a:xfrm>
            <a:off x="838200" y="1676400"/>
            <a:ext cx="7772400" cy="762000"/>
          </a:xfrm>
          <a:prstGeom prst="rect">
            <a:avLst/>
          </a:prstGeom>
          <a:noFill/>
          <a:ln w="9525">
            <a:noFill/>
            <a:miter lim="800000"/>
            <a:headEnd/>
            <a:tailEnd/>
          </a:ln>
        </p:spPr>
        <p:txBody>
          <a:bodyPr/>
          <a:lstStyle/>
          <a:p>
            <a:pPr marL="342900" indent="-342900" eaLnBrk="1" latinLnBrk="1" hangingPunct="1">
              <a:spcBef>
                <a:spcPct val="20000"/>
              </a:spcBef>
              <a:buClr>
                <a:schemeClr val="hlink"/>
              </a:buClr>
              <a:buSzPct val="110000"/>
              <a:buFont typeface="Wingdings" pitchFamily="2" charset="2"/>
              <a:buBlip>
                <a:blip r:embed="rId2"/>
              </a:buBlip>
            </a:pPr>
            <a:r>
              <a:rPr lang="en-US" altLang="ko-KR" sz="2000" dirty="0">
                <a:latin typeface="굴림" pitchFamily="34" charset="-127"/>
              </a:rPr>
              <a:t>Example (Cont.)</a:t>
            </a:r>
          </a:p>
          <a:p>
            <a:pPr marL="742950" lvl="1" indent="-285750" eaLnBrk="1" latinLnBrk="1" hangingPunct="1">
              <a:spcBef>
                <a:spcPct val="20000"/>
              </a:spcBef>
              <a:buClr>
                <a:schemeClr val="tx1"/>
              </a:buClr>
              <a:buSzPct val="60000"/>
              <a:buFont typeface="Wingdings" pitchFamily="2" charset="2"/>
              <a:buChar char="n"/>
            </a:pPr>
            <a:r>
              <a:rPr lang="en-US" altLang="ko-KR" sz="1800" dirty="0">
                <a:latin typeface="굴림" pitchFamily="34" charset="-127"/>
              </a:rPr>
              <a:t>The average service time : 3.20 minutes</a:t>
            </a:r>
          </a:p>
        </p:txBody>
      </p:sp>
      <p:graphicFrame>
        <p:nvGraphicFramePr>
          <p:cNvPr id="60420" name="Object 4"/>
          <p:cNvGraphicFramePr>
            <a:graphicFrameLocks noChangeAspect="1"/>
          </p:cNvGraphicFramePr>
          <p:nvPr/>
        </p:nvGraphicFramePr>
        <p:xfrm>
          <a:off x="2478088" y="2438400"/>
          <a:ext cx="4402137" cy="609600"/>
        </p:xfrm>
        <a:graphic>
          <a:graphicData uri="http://schemas.openxmlformats.org/presentationml/2006/ole">
            <mc:AlternateContent xmlns:mc="http://schemas.openxmlformats.org/markup-compatibility/2006">
              <mc:Choice xmlns:v="urn:schemas-microsoft-com:vml" Requires="v">
                <p:oleObj name="Equation" r:id="rId3" imgW="3162240" imgH="431640" progId="Equation.3">
                  <p:embed/>
                </p:oleObj>
              </mc:Choice>
              <mc:Fallback>
                <p:oleObj name="Equation" r:id="rId3" imgW="3162240" imgH="431640" progId="Equation.3">
                  <p:embed/>
                  <p:pic>
                    <p:nvPicPr>
                      <p:cNvPr id="604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2438400"/>
                        <a:ext cx="44021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1" name="Text Box 5"/>
          <p:cNvSpPr txBox="1">
            <a:spLocks noChangeArrowheads="1"/>
          </p:cNvSpPr>
          <p:nvPr/>
        </p:nvSpPr>
        <p:spPr bwMode="auto">
          <a:xfrm>
            <a:off x="1600200" y="3124200"/>
            <a:ext cx="7162800" cy="584200"/>
          </a:xfrm>
          <a:prstGeom prst="rect">
            <a:avLst/>
          </a:prstGeom>
          <a:noFill/>
          <a:ln w="9525">
            <a:noFill/>
            <a:miter lim="800000"/>
            <a:headEnd/>
            <a:tailEnd/>
          </a:ln>
        </p:spPr>
        <p:txBody>
          <a:bodyPr>
            <a:spAutoFit/>
          </a:bodyPr>
          <a:lstStyle/>
          <a:p>
            <a:pPr eaLnBrk="1" latinLnBrk="1" hangingPunct="1">
              <a:spcBef>
                <a:spcPct val="50000"/>
              </a:spcBef>
            </a:pPr>
            <a:r>
              <a:rPr lang="en-US" altLang="ko-KR" sz="1600">
                <a:latin typeface="굴림" pitchFamily="34" charset="-127"/>
              </a:rPr>
              <a:t>This result can be compared with the expected service time by finding the mean of the service-time distribution using the equation in table 2.7.</a:t>
            </a:r>
          </a:p>
        </p:txBody>
      </p:sp>
      <p:graphicFrame>
        <p:nvGraphicFramePr>
          <p:cNvPr id="60422" name="Object 6"/>
          <p:cNvGraphicFramePr>
            <a:graphicFrameLocks noChangeAspect="1"/>
          </p:cNvGraphicFramePr>
          <p:nvPr/>
        </p:nvGraphicFramePr>
        <p:xfrm>
          <a:off x="3657600" y="3657600"/>
          <a:ext cx="1600200" cy="609600"/>
        </p:xfrm>
        <a:graphic>
          <a:graphicData uri="http://schemas.openxmlformats.org/presentationml/2006/ole">
            <mc:AlternateContent xmlns:mc="http://schemas.openxmlformats.org/markup-compatibility/2006">
              <mc:Choice xmlns:v="urn:schemas-microsoft-com:vml" Requires="v">
                <p:oleObj name="Equation" r:id="rId5" imgW="1002865" imgH="431613" progId="Equation.3">
                  <p:embed/>
                </p:oleObj>
              </mc:Choice>
              <mc:Fallback>
                <p:oleObj name="Equation" r:id="rId5" imgW="1002865" imgH="431613" progId="Equation.3">
                  <p:embed/>
                  <p:pic>
                    <p:nvPicPr>
                      <p:cNvPr id="6042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657600"/>
                        <a:ext cx="1600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3" name="Object 7"/>
          <p:cNvGraphicFramePr>
            <a:graphicFrameLocks noChangeAspect="1"/>
          </p:cNvGraphicFramePr>
          <p:nvPr/>
        </p:nvGraphicFramePr>
        <p:xfrm>
          <a:off x="1676400" y="4343400"/>
          <a:ext cx="6858000" cy="304800"/>
        </p:xfrm>
        <a:graphic>
          <a:graphicData uri="http://schemas.openxmlformats.org/presentationml/2006/ole">
            <mc:AlternateContent xmlns:mc="http://schemas.openxmlformats.org/markup-compatibility/2006">
              <mc:Choice xmlns:v="urn:schemas-microsoft-com:vml" Requires="v">
                <p:oleObj name="Equation" r:id="rId7" imgW="4508500" imgH="203200" progId="Equation.3">
                  <p:embed/>
                </p:oleObj>
              </mc:Choice>
              <mc:Fallback>
                <p:oleObj name="Equation" r:id="rId7" imgW="4508500" imgH="203200" progId="Equation.3">
                  <p:embed/>
                  <p:pic>
                    <p:nvPicPr>
                      <p:cNvPr id="6042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343400"/>
                        <a:ext cx="6858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4" name="Text Box 8"/>
          <p:cNvSpPr txBox="1">
            <a:spLocks noChangeArrowheads="1"/>
          </p:cNvSpPr>
          <p:nvPr/>
        </p:nvSpPr>
        <p:spPr bwMode="auto">
          <a:xfrm>
            <a:off x="1600200" y="4876800"/>
            <a:ext cx="7162800" cy="830263"/>
          </a:xfrm>
          <a:prstGeom prst="rect">
            <a:avLst/>
          </a:prstGeom>
          <a:noFill/>
          <a:ln w="9525">
            <a:noFill/>
            <a:miter lim="800000"/>
            <a:headEnd/>
            <a:tailEnd/>
          </a:ln>
        </p:spPr>
        <p:txBody>
          <a:bodyPr>
            <a:spAutoFit/>
          </a:bodyPr>
          <a:lstStyle/>
          <a:p>
            <a:pPr eaLnBrk="1" latinLnBrk="1" hangingPunct="1">
              <a:spcBef>
                <a:spcPct val="50000"/>
              </a:spcBef>
            </a:pPr>
            <a:r>
              <a:rPr lang="en-US" altLang="ko-KR" sz="1600">
                <a:latin typeface="굴림" pitchFamily="34" charset="-127"/>
              </a:rPr>
              <a:t>The expected service time is slightly lower than the average service time in the simulation. The longer the simulation, the closer the average will be to</a:t>
            </a:r>
          </a:p>
        </p:txBody>
      </p:sp>
      <p:graphicFrame>
        <p:nvGraphicFramePr>
          <p:cNvPr id="60425" name="Object 9"/>
          <p:cNvGraphicFramePr>
            <a:graphicFrameLocks noChangeAspect="1"/>
          </p:cNvGraphicFramePr>
          <p:nvPr/>
        </p:nvGraphicFramePr>
        <p:xfrm>
          <a:off x="2209800" y="5410200"/>
          <a:ext cx="457200" cy="304800"/>
        </p:xfrm>
        <a:graphic>
          <a:graphicData uri="http://schemas.openxmlformats.org/presentationml/2006/ole">
            <mc:AlternateContent xmlns:mc="http://schemas.openxmlformats.org/markup-compatibility/2006">
              <mc:Choice xmlns:v="urn:schemas-microsoft-com:vml" Requires="v">
                <p:oleObj name="Equation" r:id="rId9" imgW="355292" imgH="203024" progId="Equation.3">
                  <p:embed/>
                </p:oleObj>
              </mc:Choice>
              <mc:Fallback>
                <p:oleObj name="Equation" r:id="rId9" imgW="355292" imgH="203024" progId="Equation.3">
                  <p:embed/>
                  <p:pic>
                    <p:nvPicPr>
                      <p:cNvPr id="6042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5410200"/>
                        <a:ext cx="457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6" name="Slide Number Placeholder 9"/>
          <p:cNvSpPr>
            <a:spLocks noGrp="1"/>
          </p:cNvSpPr>
          <p:nvPr>
            <p:ph type="sldNum" sz="quarter" idx="11"/>
          </p:nvPr>
        </p:nvSpPr>
        <p:spPr bwMode="auto">
          <a:noFill/>
          <a:ln>
            <a:miter lim="800000"/>
            <a:headEnd/>
            <a:tailEnd/>
          </a:ln>
        </p:spPr>
        <p:txBody>
          <a:bodyPr/>
          <a:lstStyle/>
          <a:p>
            <a:fld id="{B013CB67-6096-4F58-8E63-58C4F157FD86}" type="slidenum">
              <a:rPr lang="ko-KR" altLang="en-US"/>
              <a:pPr/>
              <a:t>21</a:t>
            </a:fld>
            <a:endParaRPr lang="en-US" altLang="ko-KR"/>
          </a:p>
        </p:txBody>
      </p:sp>
    </p:spTree>
  </p:cSld>
  <p:clrMapOvr>
    <a:masterClrMapping/>
  </p:clrMapOvr>
  <p:transition>
    <p:cover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(22)</a:t>
            </a:r>
          </a:p>
        </p:txBody>
      </p:sp>
      <p:sp>
        <p:nvSpPr>
          <p:cNvPr id="61443" name="Rectangle 2" descr="Rectangle: Click to edit Master text styles&#10;Second level&#10;Third level&#10;Fourth level&#10;Fifth level"/>
          <p:cNvSpPr>
            <a:spLocks noGrp="1" noChangeArrowheads="1"/>
          </p:cNvSpPr>
          <p:nvPr>
            <p:ph sz="quarter" idx="1"/>
          </p:nvPr>
        </p:nvSpPr>
        <p:spPr>
          <a:xfrm>
            <a:off x="838200" y="1928813"/>
            <a:ext cx="7772400" cy="481012"/>
          </a:xfrm>
        </p:spPr>
        <p:txBody>
          <a:bodyPr/>
          <a:lstStyle/>
          <a:p>
            <a:pPr lvl="1" eaLnBrk="1" hangingPunct="1"/>
            <a:r>
              <a:rPr lang="en-US" altLang="ko-KR" sz="1800" dirty="0">
                <a:cs typeface="휴먼매직체"/>
              </a:rPr>
              <a:t>The average time between arrivals : 4.24 minutes</a:t>
            </a:r>
          </a:p>
        </p:txBody>
      </p:sp>
      <p:sp>
        <p:nvSpPr>
          <p:cNvPr id="61444" name="Rectangle 4" descr="Rectangle: Click to edit Master text styles&#10;Second level&#10;Third level&#10;Fourth level&#10;Fifth level"/>
          <p:cNvSpPr>
            <a:spLocks noChangeArrowheads="1"/>
          </p:cNvSpPr>
          <p:nvPr/>
        </p:nvSpPr>
        <p:spPr bwMode="auto">
          <a:xfrm>
            <a:off x="838200" y="4953000"/>
            <a:ext cx="7772400" cy="381000"/>
          </a:xfrm>
          <a:prstGeom prst="rect">
            <a:avLst/>
          </a:prstGeom>
          <a:noFill/>
          <a:ln w="9525">
            <a:noFill/>
            <a:miter lim="800000"/>
            <a:headEnd/>
            <a:tailEnd/>
          </a:ln>
        </p:spPr>
        <p:txBody>
          <a:bodyPr/>
          <a:lstStyle/>
          <a:p>
            <a:pPr marL="742950" lvl="1" indent="-285750" eaLnBrk="1" latinLnBrk="1" hangingPunct="1">
              <a:spcBef>
                <a:spcPct val="20000"/>
              </a:spcBef>
              <a:buClr>
                <a:schemeClr val="tx1"/>
              </a:buClr>
              <a:buSzPct val="60000"/>
              <a:buFont typeface="Wingdings" pitchFamily="2" charset="2"/>
              <a:buChar char="n"/>
            </a:pPr>
            <a:r>
              <a:rPr lang="en-US" altLang="ko-KR" sz="1800" dirty="0">
                <a:latin typeface="굴림" pitchFamily="34" charset="-127"/>
              </a:rPr>
              <a:t>The average waiting time of those who wait : 4.83 minutes</a:t>
            </a:r>
          </a:p>
        </p:txBody>
      </p:sp>
      <p:graphicFrame>
        <p:nvGraphicFramePr>
          <p:cNvPr id="61445" name="Object 5"/>
          <p:cNvGraphicFramePr>
            <a:graphicFrameLocks noChangeAspect="1"/>
          </p:cNvGraphicFramePr>
          <p:nvPr/>
        </p:nvGraphicFramePr>
        <p:xfrm>
          <a:off x="1276350" y="5334000"/>
          <a:ext cx="6880225" cy="609600"/>
        </p:xfrm>
        <a:graphic>
          <a:graphicData uri="http://schemas.openxmlformats.org/presentationml/2006/ole">
            <mc:AlternateContent xmlns:mc="http://schemas.openxmlformats.org/markup-compatibility/2006">
              <mc:Choice xmlns:v="urn:schemas-microsoft-com:vml" Requires="v">
                <p:oleObj name="Equation" r:id="rId2" imgW="4940280" imgH="431640" progId="Equation.3">
                  <p:embed/>
                </p:oleObj>
              </mc:Choice>
              <mc:Fallback>
                <p:oleObj name="Equation" r:id="rId2" imgW="4940280" imgH="431640" progId="Equation.3">
                  <p:embed/>
                  <p:pic>
                    <p:nvPicPr>
                      <p:cNvPr id="6144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5334000"/>
                        <a:ext cx="68802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Rectangle 6" descr="Rectangle: Click to edit Master text styles&#10;Second level&#10;Third level&#10;Fourth level&#10;Fifth level"/>
          <p:cNvSpPr>
            <a:spLocks noChangeArrowheads="1"/>
          </p:cNvSpPr>
          <p:nvPr/>
        </p:nvSpPr>
        <p:spPr bwMode="auto">
          <a:xfrm>
            <a:off x="838200" y="3124200"/>
            <a:ext cx="7772400" cy="838200"/>
          </a:xfrm>
          <a:prstGeom prst="rect">
            <a:avLst/>
          </a:prstGeom>
          <a:noFill/>
          <a:ln w="9525">
            <a:noFill/>
            <a:miter lim="800000"/>
            <a:headEnd/>
            <a:tailEnd/>
          </a:ln>
        </p:spPr>
        <p:txBody>
          <a:bodyPr/>
          <a:lstStyle/>
          <a:p>
            <a:pPr marL="742950" lvl="1" indent="-285750" eaLnBrk="1" latinLnBrk="1" hangingPunct="1">
              <a:spcBef>
                <a:spcPct val="20000"/>
              </a:spcBef>
              <a:buClr>
                <a:schemeClr val="tx1"/>
              </a:buClr>
              <a:buSzPct val="60000"/>
              <a:buFont typeface="Wingdings" pitchFamily="2" charset="2"/>
              <a:buChar char="n"/>
            </a:pPr>
            <a:r>
              <a:rPr lang="en-US" altLang="ko-KR" sz="1600">
                <a:latin typeface="굴림" pitchFamily="34" charset="-127"/>
              </a:rPr>
              <a:t>This result can be compared to the expected time between arrivals by finding the mean of the discrete uniform distribution whose endpoints are a=1 and b=8. </a:t>
            </a:r>
          </a:p>
          <a:p>
            <a:pPr marL="742950" lvl="1" indent="-285750" eaLnBrk="1" latinLnBrk="1" hangingPunct="1">
              <a:spcBef>
                <a:spcPct val="20000"/>
              </a:spcBef>
              <a:buClr>
                <a:schemeClr val="tx1"/>
              </a:buClr>
              <a:buSzPct val="60000"/>
              <a:buFont typeface="Wingdings" pitchFamily="2" charset="2"/>
              <a:buChar char="n"/>
            </a:pPr>
            <a:endParaRPr lang="ko-KR" altLang="en-US" sz="1600">
              <a:latin typeface="굴림" pitchFamily="34" charset="-127"/>
            </a:endParaRPr>
          </a:p>
        </p:txBody>
      </p:sp>
      <p:graphicFrame>
        <p:nvGraphicFramePr>
          <p:cNvPr id="61447" name="Object 7"/>
          <p:cNvGraphicFramePr>
            <a:graphicFrameLocks noChangeAspect="1"/>
          </p:cNvGraphicFramePr>
          <p:nvPr/>
        </p:nvGraphicFramePr>
        <p:xfrm>
          <a:off x="2011363" y="2514600"/>
          <a:ext cx="5710237" cy="609600"/>
        </p:xfrm>
        <a:graphic>
          <a:graphicData uri="http://schemas.openxmlformats.org/presentationml/2006/ole">
            <mc:AlternateContent xmlns:mc="http://schemas.openxmlformats.org/markup-compatibility/2006">
              <mc:Choice xmlns:v="urn:schemas-microsoft-com:vml" Requires="v">
                <p:oleObj name="Equation" r:id="rId4" imgW="4101840" imgH="431640" progId="Equation.3">
                  <p:embed/>
                </p:oleObj>
              </mc:Choice>
              <mc:Fallback>
                <p:oleObj name="Equation" r:id="rId4" imgW="4101840" imgH="431640" progId="Equation.3">
                  <p:embed/>
                  <p:pic>
                    <p:nvPicPr>
                      <p:cNvPr id="614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363" y="2514600"/>
                        <a:ext cx="57102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8" name="Object 8"/>
          <p:cNvGraphicFramePr>
            <a:graphicFrameLocks noChangeAspect="1"/>
          </p:cNvGraphicFramePr>
          <p:nvPr/>
        </p:nvGraphicFramePr>
        <p:xfrm>
          <a:off x="3124200" y="3962400"/>
          <a:ext cx="2432050" cy="485775"/>
        </p:xfrm>
        <a:graphic>
          <a:graphicData uri="http://schemas.openxmlformats.org/presentationml/2006/ole">
            <mc:AlternateContent xmlns:mc="http://schemas.openxmlformats.org/markup-compatibility/2006">
              <mc:Choice xmlns:v="urn:schemas-microsoft-com:vml" Requires="v">
                <p:oleObj name="Equation" r:id="rId6" imgW="1968500" imgH="393700" progId="Equation.3">
                  <p:embed/>
                </p:oleObj>
              </mc:Choice>
              <mc:Fallback>
                <p:oleObj name="Equation" r:id="rId6" imgW="1968500" imgH="393700" progId="Equation.3">
                  <p:embed/>
                  <p:pic>
                    <p:nvPicPr>
                      <p:cNvPr id="6144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962400"/>
                        <a:ext cx="24320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Text Box 9"/>
          <p:cNvSpPr txBox="1">
            <a:spLocks noChangeArrowheads="1"/>
          </p:cNvSpPr>
          <p:nvPr/>
        </p:nvSpPr>
        <p:spPr bwMode="auto">
          <a:xfrm>
            <a:off x="1600200" y="4495800"/>
            <a:ext cx="6934200" cy="338138"/>
          </a:xfrm>
          <a:prstGeom prst="rect">
            <a:avLst/>
          </a:prstGeom>
          <a:noFill/>
          <a:ln w="9525">
            <a:noFill/>
            <a:miter lim="800000"/>
            <a:headEnd/>
            <a:tailEnd/>
          </a:ln>
        </p:spPr>
        <p:txBody>
          <a:bodyPr>
            <a:spAutoFit/>
          </a:bodyPr>
          <a:lstStyle/>
          <a:p>
            <a:pPr eaLnBrk="1" latinLnBrk="1" hangingPunct="1">
              <a:spcBef>
                <a:spcPct val="50000"/>
              </a:spcBef>
            </a:pPr>
            <a:r>
              <a:rPr lang="en-US" altLang="ko-KR" sz="1600">
                <a:latin typeface="굴림" pitchFamily="34" charset="-127"/>
              </a:rPr>
              <a:t>The longer the simulation, the closer the average will be to</a:t>
            </a:r>
          </a:p>
        </p:txBody>
      </p:sp>
      <p:graphicFrame>
        <p:nvGraphicFramePr>
          <p:cNvPr id="61450" name="Object 10"/>
          <p:cNvGraphicFramePr>
            <a:graphicFrameLocks noChangeAspect="1"/>
          </p:cNvGraphicFramePr>
          <p:nvPr/>
        </p:nvGraphicFramePr>
        <p:xfrm>
          <a:off x="7340600" y="4529138"/>
          <a:ext cx="533400" cy="304800"/>
        </p:xfrm>
        <a:graphic>
          <a:graphicData uri="http://schemas.openxmlformats.org/presentationml/2006/ole">
            <mc:AlternateContent xmlns:mc="http://schemas.openxmlformats.org/markup-compatibility/2006">
              <mc:Choice xmlns:v="urn:schemas-microsoft-com:vml" Requires="v">
                <p:oleObj name="Equation" r:id="rId8" imgW="368140" imgH="203112" progId="Equation.3">
                  <p:embed/>
                </p:oleObj>
              </mc:Choice>
              <mc:Fallback>
                <p:oleObj name="Equation" r:id="rId8" imgW="368140" imgH="203112" progId="Equation.3">
                  <p:embed/>
                  <p:pic>
                    <p:nvPicPr>
                      <p:cNvPr id="6145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0600" y="4529138"/>
                        <a:ext cx="533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1" name="Rectangle 11" descr="Rectangle: Click to edit Master text styles&#10;Second level&#10;Third level&#10;Fourth level&#10;Fifth level"/>
          <p:cNvSpPr>
            <a:spLocks noChangeArrowheads="1"/>
          </p:cNvSpPr>
          <p:nvPr/>
        </p:nvSpPr>
        <p:spPr bwMode="auto">
          <a:xfrm>
            <a:off x="838200" y="1676400"/>
            <a:ext cx="7772400" cy="457200"/>
          </a:xfrm>
          <a:prstGeom prst="rect">
            <a:avLst/>
          </a:prstGeom>
          <a:noFill/>
          <a:ln w="9525">
            <a:noFill/>
            <a:miter lim="800000"/>
            <a:headEnd/>
            <a:tailEnd/>
          </a:ln>
        </p:spPr>
        <p:txBody>
          <a:bodyPr/>
          <a:lstStyle/>
          <a:p>
            <a:pPr marL="342900" indent="-342900" eaLnBrk="1" latinLnBrk="1" hangingPunct="1">
              <a:spcBef>
                <a:spcPct val="20000"/>
              </a:spcBef>
              <a:buClr>
                <a:schemeClr val="hlink"/>
              </a:buClr>
              <a:buSzPct val="110000"/>
              <a:buFont typeface="Wingdings" pitchFamily="2" charset="2"/>
              <a:buBlip>
                <a:blip r:embed="rId10"/>
              </a:buBlip>
            </a:pPr>
            <a:r>
              <a:rPr lang="en-US" altLang="ko-KR" sz="2000" dirty="0">
                <a:latin typeface="굴림" pitchFamily="34" charset="-127"/>
              </a:rPr>
              <a:t>Example (Cont.)</a:t>
            </a:r>
            <a:endParaRPr lang="en-US" altLang="ko-KR" sz="1800" dirty="0">
              <a:latin typeface="굴림" pitchFamily="34" charset="-127"/>
            </a:endParaRPr>
          </a:p>
        </p:txBody>
      </p:sp>
      <p:sp>
        <p:nvSpPr>
          <p:cNvPr id="61452" name="Slide Number Placeholder 11"/>
          <p:cNvSpPr>
            <a:spLocks noGrp="1"/>
          </p:cNvSpPr>
          <p:nvPr>
            <p:ph type="sldNum" sz="quarter" idx="11"/>
          </p:nvPr>
        </p:nvSpPr>
        <p:spPr bwMode="auto">
          <a:noFill/>
          <a:ln>
            <a:miter lim="800000"/>
            <a:headEnd/>
            <a:tailEnd/>
          </a:ln>
        </p:spPr>
        <p:txBody>
          <a:bodyPr/>
          <a:lstStyle/>
          <a:p>
            <a:fld id="{F32CBE10-421B-4C82-BF53-7F14F5A3BC92}" type="slidenum">
              <a:rPr lang="ko-KR" altLang="en-US"/>
              <a:pPr/>
              <a:t>22</a:t>
            </a:fld>
            <a:endParaRPr lang="en-US" altLang="ko-KR"/>
          </a:p>
        </p:txBody>
      </p:sp>
    </p:spTree>
  </p:cSld>
  <p:clrMapOvr>
    <a:masterClrMapping/>
  </p:clrMapOvr>
  <p:transition>
    <p:cover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(23)</a:t>
            </a:r>
          </a:p>
        </p:txBody>
      </p:sp>
      <p:sp>
        <p:nvSpPr>
          <p:cNvPr id="62467" name="Rectangle 2" descr="Rectangle: Click to edit Master text styles&#10;Second level&#10;Third level&#10;Fourth level&#10;Fifth level"/>
          <p:cNvSpPr>
            <a:spLocks noGrp="1" noChangeArrowheads="1"/>
          </p:cNvSpPr>
          <p:nvPr>
            <p:ph sz="quarter" idx="1"/>
          </p:nvPr>
        </p:nvSpPr>
        <p:spPr>
          <a:xfrm>
            <a:off x="685800" y="2133600"/>
            <a:ext cx="7924800" cy="457200"/>
          </a:xfrm>
        </p:spPr>
        <p:txBody>
          <a:bodyPr/>
          <a:lstStyle/>
          <a:p>
            <a:pPr lvl="1" eaLnBrk="1" hangingPunct="1"/>
            <a:r>
              <a:rPr lang="en-US" altLang="ko-KR" sz="1800" dirty="0">
                <a:cs typeface="휴먼매직체"/>
              </a:rPr>
              <a:t>The average time a customer spends in the system : 4.83 minutes</a:t>
            </a:r>
          </a:p>
        </p:txBody>
      </p:sp>
      <p:sp>
        <p:nvSpPr>
          <p:cNvPr id="62468" name="Rectangle 4" descr="Rectangle: Click to edit Master text styles&#10;Second level&#10;Third level&#10;Fourth level&#10;Fifth level"/>
          <p:cNvSpPr>
            <a:spLocks noChangeArrowheads="1"/>
          </p:cNvSpPr>
          <p:nvPr/>
        </p:nvSpPr>
        <p:spPr bwMode="auto">
          <a:xfrm>
            <a:off x="762000" y="1676400"/>
            <a:ext cx="7772400" cy="457200"/>
          </a:xfrm>
          <a:prstGeom prst="rect">
            <a:avLst/>
          </a:prstGeom>
          <a:noFill/>
          <a:ln w="9525">
            <a:noFill/>
            <a:miter lim="800000"/>
            <a:headEnd/>
            <a:tailEnd/>
          </a:ln>
        </p:spPr>
        <p:txBody>
          <a:bodyPr/>
          <a:lstStyle/>
          <a:p>
            <a:pPr marL="342900" indent="-342900" eaLnBrk="1" latinLnBrk="1" hangingPunct="1">
              <a:spcBef>
                <a:spcPct val="20000"/>
              </a:spcBef>
              <a:buClr>
                <a:schemeClr val="hlink"/>
              </a:buClr>
              <a:buSzPct val="110000"/>
              <a:buFont typeface="Wingdings" pitchFamily="2" charset="2"/>
              <a:buBlip>
                <a:blip r:embed="rId2"/>
              </a:buBlip>
            </a:pPr>
            <a:r>
              <a:rPr lang="en-US" altLang="ko-KR" sz="2000" dirty="0">
                <a:latin typeface="굴림" pitchFamily="34" charset="-127"/>
              </a:rPr>
              <a:t>Example (Cont.)</a:t>
            </a:r>
            <a:endParaRPr lang="en-US" altLang="ko-KR" sz="1800" dirty="0">
              <a:latin typeface="굴림" pitchFamily="34" charset="-127"/>
            </a:endParaRPr>
          </a:p>
        </p:txBody>
      </p:sp>
      <p:graphicFrame>
        <p:nvGraphicFramePr>
          <p:cNvPr id="62469" name="Object 5"/>
          <p:cNvGraphicFramePr>
            <a:graphicFrameLocks noChangeAspect="1"/>
          </p:cNvGraphicFramePr>
          <p:nvPr/>
        </p:nvGraphicFramePr>
        <p:xfrm>
          <a:off x="1046163" y="2500313"/>
          <a:ext cx="7112000" cy="609600"/>
        </p:xfrm>
        <a:graphic>
          <a:graphicData uri="http://schemas.openxmlformats.org/presentationml/2006/ole">
            <mc:AlternateContent xmlns:mc="http://schemas.openxmlformats.org/markup-compatibility/2006">
              <mc:Choice xmlns:v="urn:schemas-microsoft-com:vml" Requires="v">
                <p:oleObj name="Equation" r:id="rId3" imgW="5105160" imgH="431640" progId="Equation.3">
                  <p:embed/>
                </p:oleObj>
              </mc:Choice>
              <mc:Fallback>
                <p:oleObj name="Equation" r:id="rId3" imgW="5105160" imgH="431640" progId="Equation.3">
                  <p:embed/>
                  <p:pic>
                    <p:nvPicPr>
                      <p:cNvPr id="624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163" y="2500313"/>
                        <a:ext cx="7112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0" name="Rectangle 6" descr="Rectangle: Click to edit Master text styles&#10;Second level&#10;Third level&#10;Fourth level&#10;Fifth level"/>
          <p:cNvSpPr>
            <a:spLocks noChangeArrowheads="1"/>
          </p:cNvSpPr>
          <p:nvPr/>
        </p:nvSpPr>
        <p:spPr bwMode="auto">
          <a:xfrm>
            <a:off x="990600" y="3352800"/>
            <a:ext cx="2438400" cy="914400"/>
          </a:xfrm>
          <a:prstGeom prst="rect">
            <a:avLst/>
          </a:prstGeom>
          <a:noFill/>
          <a:ln w="9525">
            <a:noFill/>
            <a:miter lim="800000"/>
            <a:headEnd/>
            <a:tailEnd/>
          </a:ln>
        </p:spPr>
        <p:txBody>
          <a:bodyPr/>
          <a:lstStyle/>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average time</a:t>
            </a:r>
          </a:p>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customer spends</a:t>
            </a:r>
          </a:p>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in the system</a:t>
            </a:r>
          </a:p>
        </p:txBody>
      </p:sp>
      <p:sp>
        <p:nvSpPr>
          <p:cNvPr id="62471" name="Rectangle 7" descr="Rectangle: Click to edit Master text styles&#10;Second level&#10;Third level&#10;Fourth level&#10;Fifth level"/>
          <p:cNvSpPr>
            <a:spLocks noChangeArrowheads="1"/>
          </p:cNvSpPr>
          <p:nvPr/>
        </p:nvSpPr>
        <p:spPr bwMode="auto">
          <a:xfrm>
            <a:off x="3124200" y="3352800"/>
            <a:ext cx="2590800" cy="1066800"/>
          </a:xfrm>
          <a:prstGeom prst="rect">
            <a:avLst/>
          </a:prstGeom>
          <a:noFill/>
          <a:ln w="9525">
            <a:noFill/>
            <a:miter lim="800000"/>
            <a:headEnd/>
            <a:tailEnd/>
          </a:ln>
        </p:spPr>
        <p:txBody>
          <a:bodyPr/>
          <a:lstStyle/>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average time</a:t>
            </a:r>
          </a:p>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customer spends </a:t>
            </a:r>
          </a:p>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waiting in the queue</a:t>
            </a:r>
          </a:p>
        </p:txBody>
      </p:sp>
      <p:sp>
        <p:nvSpPr>
          <p:cNvPr id="62472" name="Rectangle 8" descr="Rectangle: Click to edit Master text styles&#10;Second level&#10;Third level&#10;Fourth level&#10;Fifth level"/>
          <p:cNvSpPr>
            <a:spLocks noChangeArrowheads="1"/>
          </p:cNvSpPr>
          <p:nvPr/>
        </p:nvSpPr>
        <p:spPr bwMode="auto">
          <a:xfrm>
            <a:off x="5334000" y="3352800"/>
            <a:ext cx="2438400" cy="914400"/>
          </a:xfrm>
          <a:prstGeom prst="rect">
            <a:avLst/>
          </a:prstGeom>
          <a:noFill/>
          <a:ln w="9525">
            <a:noFill/>
            <a:miter lim="800000"/>
            <a:headEnd/>
            <a:tailEnd/>
          </a:ln>
        </p:spPr>
        <p:txBody>
          <a:bodyPr/>
          <a:lstStyle/>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average time</a:t>
            </a:r>
          </a:p>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customer spends</a:t>
            </a:r>
          </a:p>
          <a:p>
            <a:pPr marL="742950" lvl="1" indent="-285750" algn="ctr" eaLnBrk="1" latinLnBrk="1" hangingPunct="1">
              <a:spcBef>
                <a:spcPct val="20000"/>
              </a:spcBef>
              <a:buClr>
                <a:schemeClr val="tx1"/>
              </a:buClr>
              <a:buSzPct val="60000"/>
              <a:buFont typeface="Wingdings" pitchFamily="2" charset="2"/>
              <a:buNone/>
            </a:pPr>
            <a:r>
              <a:rPr lang="en-US" altLang="ko-KR" sz="1600">
                <a:latin typeface="굴림" pitchFamily="34" charset="-127"/>
              </a:rPr>
              <a:t>in service</a:t>
            </a:r>
          </a:p>
        </p:txBody>
      </p:sp>
      <p:sp>
        <p:nvSpPr>
          <p:cNvPr id="62473" name="Text Box 9"/>
          <p:cNvSpPr txBox="1">
            <a:spLocks noChangeArrowheads="1"/>
          </p:cNvSpPr>
          <p:nvPr/>
        </p:nvSpPr>
        <p:spPr bwMode="auto">
          <a:xfrm>
            <a:off x="3276600" y="3581400"/>
            <a:ext cx="381000" cy="400050"/>
          </a:xfrm>
          <a:prstGeom prst="rect">
            <a:avLst/>
          </a:prstGeom>
          <a:noFill/>
          <a:ln w="9525">
            <a:noFill/>
            <a:miter lim="800000"/>
            <a:headEnd/>
            <a:tailEnd/>
          </a:ln>
        </p:spPr>
        <p:txBody>
          <a:bodyPr>
            <a:spAutoFit/>
          </a:bodyPr>
          <a:lstStyle/>
          <a:p>
            <a:pPr eaLnBrk="1" latinLnBrk="1" hangingPunct="1">
              <a:spcBef>
                <a:spcPct val="50000"/>
              </a:spcBef>
            </a:pPr>
            <a:r>
              <a:rPr lang="en-US" altLang="ko-KR" sz="2000"/>
              <a:t>=</a:t>
            </a:r>
          </a:p>
        </p:txBody>
      </p:sp>
      <p:sp>
        <p:nvSpPr>
          <p:cNvPr id="62474" name="Text Box 10"/>
          <p:cNvSpPr txBox="1">
            <a:spLocks noChangeArrowheads="1"/>
          </p:cNvSpPr>
          <p:nvPr/>
        </p:nvSpPr>
        <p:spPr bwMode="auto">
          <a:xfrm>
            <a:off x="5562600" y="3581400"/>
            <a:ext cx="381000" cy="400050"/>
          </a:xfrm>
          <a:prstGeom prst="rect">
            <a:avLst/>
          </a:prstGeom>
          <a:noFill/>
          <a:ln w="9525">
            <a:noFill/>
            <a:miter lim="800000"/>
            <a:headEnd/>
            <a:tailEnd/>
          </a:ln>
        </p:spPr>
        <p:txBody>
          <a:bodyPr>
            <a:spAutoFit/>
          </a:bodyPr>
          <a:lstStyle/>
          <a:p>
            <a:pPr eaLnBrk="1" latinLnBrk="1" hangingPunct="1">
              <a:spcBef>
                <a:spcPct val="50000"/>
              </a:spcBef>
            </a:pPr>
            <a:r>
              <a:rPr lang="en-US" altLang="ko-KR" sz="2000"/>
              <a:t>+</a:t>
            </a:r>
          </a:p>
        </p:txBody>
      </p:sp>
      <p:sp>
        <p:nvSpPr>
          <p:cNvPr id="62475" name="Rectangle 11" descr="Rectangle: Click to edit Master text styles&#10;Second level&#10;Third level&#10;Fourth level&#10;Fifth level"/>
          <p:cNvSpPr>
            <a:spLocks noChangeArrowheads="1"/>
          </p:cNvSpPr>
          <p:nvPr/>
        </p:nvSpPr>
        <p:spPr bwMode="auto">
          <a:xfrm>
            <a:off x="990600" y="4419600"/>
            <a:ext cx="7924800" cy="457200"/>
          </a:xfrm>
          <a:prstGeom prst="rect">
            <a:avLst/>
          </a:prstGeom>
          <a:noFill/>
          <a:ln w="9525">
            <a:noFill/>
            <a:miter lim="800000"/>
            <a:headEnd/>
            <a:tailEnd/>
          </a:ln>
        </p:spPr>
        <p:txBody>
          <a:bodyPr/>
          <a:lstStyle/>
          <a:p>
            <a:pPr marL="742950" lvl="1" indent="-285750" eaLnBrk="1" latinLnBrk="1" hangingPunct="1">
              <a:spcBef>
                <a:spcPct val="20000"/>
              </a:spcBef>
              <a:buClr>
                <a:schemeClr val="tx1"/>
              </a:buClr>
              <a:buSzPct val="60000"/>
              <a:buFont typeface="Wingdings" pitchFamily="2" charset="2"/>
              <a:buNone/>
            </a:pPr>
            <a:r>
              <a:rPr lang="ko-KR" altLang="en-US" sz="1600" dirty="0">
                <a:latin typeface="굴림" pitchFamily="34" charset="-127"/>
                <a:sym typeface="Symbol" pitchFamily="18" charset="2"/>
              </a:rPr>
              <a:t> </a:t>
            </a:r>
            <a:r>
              <a:rPr lang="en-US" altLang="ko-KR" sz="1600" dirty="0">
                <a:latin typeface="굴림" pitchFamily="34" charset="-127"/>
              </a:rPr>
              <a:t>average time customer spends in the system = 1.63 + 3.20 = 4.83 (min)</a:t>
            </a:r>
          </a:p>
        </p:txBody>
      </p:sp>
      <p:sp>
        <p:nvSpPr>
          <p:cNvPr id="62476" name="Slide Number Placeholder 11"/>
          <p:cNvSpPr>
            <a:spLocks noGrp="1"/>
          </p:cNvSpPr>
          <p:nvPr>
            <p:ph type="sldNum" sz="quarter" idx="11"/>
          </p:nvPr>
        </p:nvSpPr>
        <p:spPr bwMode="auto">
          <a:noFill/>
          <a:ln>
            <a:miter lim="800000"/>
            <a:headEnd/>
            <a:tailEnd/>
          </a:ln>
        </p:spPr>
        <p:txBody>
          <a:bodyPr/>
          <a:lstStyle/>
          <a:p>
            <a:fld id="{2B5A705E-1E14-4BCB-BA14-A6D984737CE2}" type="slidenum">
              <a:rPr lang="ko-KR" altLang="en-US"/>
              <a:pPr/>
              <a:t>23</a:t>
            </a:fld>
            <a:endParaRPr lang="en-US" altLang="ko-KR"/>
          </a:p>
        </p:txBody>
      </p:sp>
    </p:spTree>
  </p:cSld>
  <p:clrMapOvr>
    <a:masterClrMapping/>
  </p:clrMapOvr>
  <p:transition>
    <p:cover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xfrm>
            <a:off x="609600" y="609600"/>
            <a:ext cx="70104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(24)</a:t>
            </a:r>
          </a:p>
        </p:txBody>
      </p:sp>
      <p:sp>
        <p:nvSpPr>
          <p:cNvPr id="63491" name="Rectangle 2" descr="Rectangle: Click to edit Master text styles&#10;Second level&#10;Third level&#10;Fourth level&#10;Fifth level"/>
          <p:cNvSpPr>
            <a:spLocks noGrp="1" noChangeArrowheads="1"/>
          </p:cNvSpPr>
          <p:nvPr>
            <p:ph sz="quarter" idx="1"/>
          </p:nvPr>
        </p:nvSpPr>
        <p:spPr>
          <a:xfrm>
            <a:off x="838200" y="1447800"/>
            <a:ext cx="7772400" cy="481013"/>
          </a:xfrm>
        </p:spPr>
        <p:txBody>
          <a:bodyPr/>
          <a:lstStyle/>
          <a:p>
            <a:pPr eaLnBrk="1" hangingPunct="1"/>
            <a:r>
              <a:rPr lang="en-US" altLang="ko-KR" sz="2000" dirty="0">
                <a:cs typeface="휴먼매직체"/>
              </a:rPr>
              <a:t>Example 2.6 The Able Baker Carhop Problem</a:t>
            </a:r>
          </a:p>
        </p:txBody>
      </p:sp>
      <p:pic>
        <p:nvPicPr>
          <p:cNvPr id="63492" name="Picture 4"/>
          <p:cNvPicPr>
            <a:picLocks noChangeAspect="1" noChangeArrowheads="1"/>
          </p:cNvPicPr>
          <p:nvPr/>
        </p:nvPicPr>
        <p:blipFill>
          <a:blip r:embed="rId2"/>
          <a:srcRect/>
          <a:stretch>
            <a:fillRect/>
          </a:stretch>
        </p:blipFill>
        <p:spPr bwMode="auto">
          <a:xfrm>
            <a:off x="2743200" y="2133600"/>
            <a:ext cx="3054350" cy="2071688"/>
          </a:xfrm>
          <a:prstGeom prst="rect">
            <a:avLst/>
          </a:prstGeom>
          <a:noFill/>
          <a:ln w="9525">
            <a:noFill/>
            <a:miter lim="800000"/>
            <a:headEnd/>
            <a:tailEnd/>
          </a:ln>
        </p:spPr>
      </p:pic>
      <p:sp>
        <p:nvSpPr>
          <p:cNvPr id="63493" name="Rectangle 5" descr="Rectangle: Click to edit Master text styles&#10;Second level&#10;Third level&#10;Fourth level&#10;Fifth level"/>
          <p:cNvSpPr>
            <a:spLocks noChangeArrowheads="1"/>
          </p:cNvSpPr>
          <p:nvPr/>
        </p:nvSpPr>
        <p:spPr bwMode="auto">
          <a:xfrm>
            <a:off x="457200" y="4267200"/>
            <a:ext cx="8229600" cy="1828800"/>
          </a:xfrm>
          <a:prstGeom prst="rect">
            <a:avLst/>
          </a:prstGeom>
          <a:noFill/>
          <a:ln w="9525">
            <a:noFill/>
            <a:miter lim="800000"/>
            <a:headEnd/>
            <a:tailEnd/>
          </a:ln>
        </p:spPr>
        <p:txBody>
          <a:bodyPr/>
          <a:lstStyle/>
          <a:p>
            <a:pPr marL="742950" lvl="1" indent="-285750" eaLnBrk="1" latinLnBrk="1" hangingPunct="1">
              <a:spcBef>
                <a:spcPct val="20000"/>
              </a:spcBef>
              <a:buClr>
                <a:schemeClr val="hlink"/>
              </a:buClr>
              <a:buSzPct val="110000"/>
              <a:buFont typeface="Wingdings" pitchFamily="2" charset="2"/>
              <a:buChar char="§"/>
            </a:pPr>
            <a:r>
              <a:rPr lang="en-US" altLang="ko-KR" sz="1600" dirty="0">
                <a:latin typeface="굴림" pitchFamily="34" charset="-127"/>
              </a:rPr>
              <a:t>A drive-in restaurant where carhops take orders and bring food to the car.</a:t>
            </a:r>
          </a:p>
          <a:p>
            <a:pPr marL="742950" lvl="1" indent="-285750" eaLnBrk="1" latinLnBrk="1" hangingPunct="1">
              <a:spcBef>
                <a:spcPct val="20000"/>
              </a:spcBef>
              <a:buClr>
                <a:schemeClr val="hlink"/>
              </a:buClr>
              <a:buSzPct val="110000"/>
              <a:buFont typeface="Wingdings" pitchFamily="2" charset="2"/>
              <a:buChar char="§"/>
            </a:pPr>
            <a:r>
              <a:rPr lang="en-US" altLang="ko-KR" sz="1600" dirty="0">
                <a:latin typeface="굴림" pitchFamily="34" charset="-127"/>
              </a:rPr>
              <a:t>Assumptions</a:t>
            </a:r>
          </a:p>
          <a:p>
            <a:pPr marL="1143000" lvl="2" indent="-228600" eaLnBrk="1" latinLnBrk="1" hangingPunct="1">
              <a:spcBef>
                <a:spcPct val="20000"/>
              </a:spcBef>
              <a:buClr>
                <a:schemeClr val="hlink"/>
              </a:buClr>
              <a:buSzPct val="110000"/>
              <a:buFontTx/>
              <a:buChar char="•"/>
            </a:pPr>
            <a:r>
              <a:rPr lang="en-US" altLang="ko-KR" sz="1600" dirty="0">
                <a:latin typeface="굴림" pitchFamily="34" charset="-127"/>
              </a:rPr>
              <a:t>Cars arrive in the manner shown in Table 2.11.</a:t>
            </a:r>
          </a:p>
          <a:p>
            <a:pPr marL="1143000" lvl="2" indent="-228600" eaLnBrk="1" latinLnBrk="1" hangingPunct="1">
              <a:spcBef>
                <a:spcPct val="20000"/>
              </a:spcBef>
              <a:buClr>
                <a:schemeClr val="hlink"/>
              </a:buClr>
              <a:buSzPct val="110000"/>
              <a:buFontTx/>
              <a:buChar char="•"/>
            </a:pPr>
            <a:r>
              <a:rPr lang="en-US" altLang="ko-KR" sz="1600" dirty="0">
                <a:latin typeface="굴림" pitchFamily="34" charset="-127"/>
              </a:rPr>
              <a:t>Two carhops Able and Baker - Able is better able to do the job and works a bit faster than Baker. </a:t>
            </a:r>
          </a:p>
          <a:p>
            <a:pPr marL="1143000" lvl="2" indent="-228600" eaLnBrk="1" latinLnBrk="1" hangingPunct="1">
              <a:spcBef>
                <a:spcPct val="20000"/>
              </a:spcBef>
              <a:buClr>
                <a:schemeClr val="hlink"/>
              </a:buClr>
              <a:buSzPct val="110000"/>
              <a:buFontTx/>
              <a:buChar char="•"/>
            </a:pPr>
            <a:r>
              <a:rPr lang="en-US" altLang="ko-KR" sz="1600" dirty="0">
                <a:latin typeface="굴림" pitchFamily="34" charset="-127"/>
              </a:rPr>
              <a:t>The distribution of their service times is shown in Tables 2.12 and 2.13.</a:t>
            </a:r>
          </a:p>
          <a:p>
            <a:pPr marL="1143000" lvl="2" indent="-228600" eaLnBrk="1" latinLnBrk="1" hangingPunct="1">
              <a:spcBef>
                <a:spcPct val="20000"/>
              </a:spcBef>
              <a:buClr>
                <a:schemeClr val="hlink"/>
              </a:buClr>
              <a:buSzPct val="110000"/>
              <a:buFontTx/>
              <a:buChar char="•"/>
            </a:pPr>
            <a:endParaRPr lang="en-US" altLang="ko-KR" sz="1600" dirty="0">
              <a:latin typeface="굴림" pitchFamily="34" charset="-127"/>
            </a:endParaRPr>
          </a:p>
        </p:txBody>
      </p:sp>
      <p:sp>
        <p:nvSpPr>
          <p:cNvPr id="63494" name="Slide Number Placeholder 5"/>
          <p:cNvSpPr>
            <a:spLocks noGrp="1"/>
          </p:cNvSpPr>
          <p:nvPr>
            <p:ph type="sldNum" sz="quarter" idx="11"/>
          </p:nvPr>
        </p:nvSpPr>
        <p:spPr bwMode="auto">
          <a:noFill/>
          <a:ln>
            <a:miter lim="800000"/>
            <a:headEnd/>
            <a:tailEnd/>
          </a:ln>
        </p:spPr>
        <p:txBody>
          <a:bodyPr/>
          <a:lstStyle/>
          <a:p>
            <a:fld id="{A3A6EB9D-088B-4573-A7DD-E30B17A615EC}" type="slidenum">
              <a:rPr lang="ko-KR" altLang="en-US"/>
              <a:pPr/>
              <a:t>24</a:t>
            </a:fld>
            <a:endParaRPr lang="en-US" altLang="ko-KR"/>
          </a:p>
        </p:txBody>
      </p:sp>
    </p:spTree>
  </p:cSld>
  <p:clrMapOvr>
    <a:masterClrMapping/>
  </p:clrMapOvr>
  <p:transition>
    <p:cover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xfrm>
            <a:off x="609600" y="609600"/>
            <a:ext cx="7315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(25)</a:t>
            </a:r>
          </a:p>
        </p:txBody>
      </p:sp>
      <p:sp>
        <p:nvSpPr>
          <p:cNvPr id="64515" name="Rectangle 2" descr="Rectangle: Click to edit Master text styles&#10;Second level&#10;Third level&#10;Fourth level&#10;Fifth level"/>
          <p:cNvSpPr>
            <a:spLocks noGrp="1" noChangeArrowheads="1"/>
          </p:cNvSpPr>
          <p:nvPr>
            <p:ph sz="quarter" idx="1"/>
          </p:nvPr>
        </p:nvSpPr>
        <p:spPr>
          <a:xfrm>
            <a:off x="838200" y="1447800"/>
            <a:ext cx="3657600" cy="4572000"/>
          </a:xfrm>
        </p:spPr>
        <p:txBody>
          <a:bodyPr/>
          <a:lstStyle/>
          <a:p>
            <a:pPr eaLnBrk="1" hangingPunct="1"/>
            <a:r>
              <a:rPr lang="en-US" altLang="ko-KR" sz="1800" dirty="0">
                <a:cs typeface="휴먼매직체"/>
              </a:rPr>
              <a:t>Example 2.6 (Cont.)</a:t>
            </a:r>
          </a:p>
          <a:p>
            <a:pPr lvl="1" eaLnBrk="1" hangingPunct="1"/>
            <a:r>
              <a:rPr lang="en-US" altLang="ko-KR" sz="1600" dirty="0">
                <a:cs typeface="휴먼매직체"/>
              </a:rPr>
              <a:t>A simplifying rule is that Able gets the customer if both carhops are idle.</a:t>
            </a:r>
          </a:p>
          <a:p>
            <a:pPr lvl="1" eaLnBrk="1" hangingPunct="1"/>
            <a:r>
              <a:rPr lang="en-US" altLang="ko-KR" sz="1600" dirty="0">
                <a:cs typeface="휴먼매직체"/>
              </a:rPr>
              <a:t>If both are busy, the customer begins service with the first server to become free.</a:t>
            </a:r>
          </a:p>
          <a:p>
            <a:pPr lvl="1" eaLnBrk="1" hangingPunct="1"/>
            <a:r>
              <a:rPr lang="en-US" altLang="ko-KR" sz="1600" dirty="0">
                <a:cs typeface="휴먼매직체"/>
              </a:rPr>
              <a:t>To estimate the system measures of performance, a simulation of 1 hour of operation is made. </a:t>
            </a:r>
          </a:p>
          <a:p>
            <a:pPr lvl="1" eaLnBrk="1" hangingPunct="1"/>
            <a:r>
              <a:rPr lang="en-US" altLang="ko-KR" sz="1600" dirty="0">
                <a:cs typeface="휴먼매직체"/>
              </a:rPr>
              <a:t>The problem is to find how well the current arrangement is working.</a:t>
            </a:r>
          </a:p>
        </p:txBody>
      </p:sp>
      <p:pic>
        <p:nvPicPr>
          <p:cNvPr id="64516" name="Picture 4" descr="table2-11"/>
          <p:cNvPicPr>
            <a:picLocks noChangeAspect="1" noChangeArrowheads="1"/>
          </p:cNvPicPr>
          <p:nvPr/>
        </p:nvPicPr>
        <p:blipFill>
          <a:blip r:embed="rId2"/>
          <a:srcRect/>
          <a:stretch>
            <a:fillRect/>
          </a:stretch>
        </p:blipFill>
        <p:spPr bwMode="auto">
          <a:xfrm>
            <a:off x="4572000" y="1447800"/>
            <a:ext cx="3989388" cy="1749425"/>
          </a:xfrm>
          <a:prstGeom prst="rect">
            <a:avLst/>
          </a:prstGeom>
          <a:noFill/>
          <a:ln w="9525">
            <a:noFill/>
            <a:miter lim="800000"/>
            <a:headEnd/>
            <a:tailEnd/>
          </a:ln>
        </p:spPr>
      </p:pic>
      <p:pic>
        <p:nvPicPr>
          <p:cNvPr id="64517" name="Picture 5" descr="table2-12"/>
          <p:cNvPicPr>
            <a:picLocks noChangeAspect="1" noChangeArrowheads="1"/>
          </p:cNvPicPr>
          <p:nvPr/>
        </p:nvPicPr>
        <p:blipFill>
          <a:blip r:embed="rId3"/>
          <a:srcRect/>
          <a:stretch>
            <a:fillRect/>
          </a:stretch>
        </p:blipFill>
        <p:spPr bwMode="auto">
          <a:xfrm>
            <a:off x="4572000" y="3200400"/>
            <a:ext cx="3921125" cy="1565275"/>
          </a:xfrm>
          <a:prstGeom prst="rect">
            <a:avLst/>
          </a:prstGeom>
          <a:noFill/>
          <a:ln w="9525">
            <a:noFill/>
            <a:miter lim="800000"/>
            <a:headEnd/>
            <a:tailEnd/>
          </a:ln>
        </p:spPr>
      </p:pic>
      <p:pic>
        <p:nvPicPr>
          <p:cNvPr id="64518" name="Picture 6" descr="table2-13"/>
          <p:cNvPicPr>
            <a:picLocks noChangeAspect="1" noChangeArrowheads="1"/>
          </p:cNvPicPr>
          <p:nvPr/>
        </p:nvPicPr>
        <p:blipFill>
          <a:blip r:embed="rId4"/>
          <a:srcRect/>
          <a:stretch>
            <a:fillRect/>
          </a:stretch>
        </p:blipFill>
        <p:spPr bwMode="auto">
          <a:xfrm>
            <a:off x="4572000" y="4800600"/>
            <a:ext cx="3921125" cy="1531938"/>
          </a:xfrm>
          <a:prstGeom prst="rect">
            <a:avLst/>
          </a:prstGeom>
          <a:noFill/>
          <a:ln w="9525">
            <a:noFill/>
            <a:miter lim="800000"/>
            <a:headEnd/>
            <a:tailEnd/>
          </a:ln>
        </p:spPr>
      </p:pic>
      <p:sp>
        <p:nvSpPr>
          <p:cNvPr id="64519" name="Slide Number Placeholder 6"/>
          <p:cNvSpPr>
            <a:spLocks noGrp="1"/>
          </p:cNvSpPr>
          <p:nvPr>
            <p:ph type="sldNum" sz="quarter" idx="11"/>
          </p:nvPr>
        </p:nvSpPr>
        <p:spPr bwMode="auto">
          <a:noFill/>
          <a:ln>
            <a:miter lim="800000"/>
            <a:headEnd/>
            <a:tailEnd/>
          </a:ln>
        </p:spPr>
        <p:txBody>
          <a:bodyPr/>
          <a:lstStyle/>
          <a:p>
            <a:fld id="{B8184835-D191-4F8B-BAEB-96C5697ED22F}" type="slidenum">
              <a:rPr lang="ko-KR" altLang="en-US"/>
              <a:pPr/>
              <a:t>25</a:t>
            </a:fld>
            <a:endParaRPr lang="en-US" altLang="ko-KR"/>
          </a:p>
        </p:txBody>
      </p:sp>
    </p:spTree>
  </p:cSld>
  <p:clrMapOvr>
    <a:masterClrMapping/>
  </p:clrMapOvr>
  <p:transition>
    <p:cover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table2-14"/>
          <p:cNvPicPr>
            <a:picLocks noChangeAspect="1" noChangeArrowheads="1"/>
          </p:cNvPicPr>
          <p:nvPr/>
        </p:nvPicPr>
        <p:blipFill>
          <a:blip r:embed="rId2"/>
          <a:srcRect/>
          <a:stretch>
            <a:fillRect/>
          </a:stretch>
        </p:blipFill>
        <p:spPr bwMode="auto">
          <a:xfrm>
            <a:off x="228600" y="228600"/>
            <a:ext cx="8605838" cy="6019800"/>
          </a:xfrm>
          <a:prstGeom prst="rect">
            <a:avLst/>
          </a:prstGeom>
          <a:noFill/>
          <a:ln w="9525">
            <a:noFill/>
            <a:miter lim="800000"/>
            <a:headEnd/>
            <a:tailEnd/>
          </a:ln>
        </p:spPr>
      </p:pic>
      <p:sp>
        <p:nvSpPr>
          <p:cNvPr id="65539" name="Slide Number Placeholder 2"/>
          <p:cNvSpPr>
            <a:spLocks noGrp="1"/>
          </p:cNvSpPr>
          <p:nvPr>
            <p:ph type="sldNum" sz="quarter" idx="11"/>
          </p:nvPr>
        </p:nvSpPr>
        <p:spPr bwMode="auto">
          <a:noFill/>
          <a:ln>
            <a:miter lim="800000"/>
            <a:headEnd/>
            <a:tailEnd/>
          </a:ln>
        </p:spPr>
        <p:txBody>
          <a:bodyPr/>
          <a:lstStyle/>
          <a:p>
            <a:fld id="{75EF4C0E-8E66-454E-A960-9E9BA1F90B1E}" type="slidenum">
              <a:rPr lang="ko-KR" altLang="en-US"/>
              <a:pPr/>
              <a:t>26</a:t>
            </a:fld>
            <a:endParaRPr lang="en-US" altLang="ko-KR"/>
          </a:p>
        </p:txBody>
      </p:sp>
    </p:spTree>
  </p:cSld>
  <p:clrMapOvr>
    <a:masterClrMapping/>
  </p:clrMapOvr>
  <p:transition>
    <p:cover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(26)</a:t>
            </a:r>
          </a:p>
        </p:txBody>
      </p:sp>
      <p:sp>
        <p:nvSpPr>
          <p:cNvPr id="66563" name="Rectangle 3"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1800" dirty="0">
                <a:cs typeface="휴먼매직체"/>
              </a:rPr>
              <a:t>Example 2.6 (cont.)</a:t>
            </a:r>
          </a:p>
          <a:p>
            <a:pPr lvl="1" eaLnBrk="1" hangingPunct="1"/>
            <a:r>
              <a:rPr lang="en-US" altLang="ko-KR" sz="1600" dirty="0">
                <a:cs typeface="휴먼매직체"/>
              </a:rPr>
              <a:t>The row for the first customer is filled in manually, with the random-number function RAND() in case of Excel or another random function replacing the random digits. </a:t>
            </a:r>
          </a:p>
          <a:p>
            <a:pPr lvl="1" eaLnBrk="1" hangingPunct="1"/>
            <a:endParaRPr lang="en-US" altLang="ko-KR" sz="1600" dirty="0">
              <a:cs typeface="휴먼매직체"/>
            </a:endParaRPr>
          </a:p>
          <a:p>
            <a:pPr lvl="1" eaLnBrk="1" hangingPunct="1"/>
            <a:r>
              <a:rPr lang="en-US" altLang="ko-KR" sz="1600" dirty="0">
                <a:cs typeface="휴먼매직체"/>
              </a:rPr>
              <a:t>After the first customer, the cells for the other customers must be based on logic and formulas. For example, the </a:t>
            </a:r>
            <a:r>
              <a:rPr lang="en-US" altLang="ko-KR" sz="1600" dirty="0">
                <a:latin typeface="Times New Roman" pitchFamily="18" charset="0"/>
                <a:cs typeface="휴먼매직체"/>
              </a:rPr>
              <a:t>“</a:t>
            </a:r>
            <a:r>
              <a:rPr lang="en-US" altLang="ko-KR" sz="1600" dirty="0">
                <a:cs typeface="휴먼매직체"/>
              </a:rPr>
              <a:t>Clock Time of Arrival</a:t>
            </a:r>
            <a:r>
              <a:rPr lang="en-US" altLang="ko-KR" sz="1600" dirty="0">
                <a:latin typeface="Times New Roman" pitchFamily="18" charset="0"/>
                <a:cs typeface="휴먼매직체"/>
              </a:rPr>
              <a:t>”</a:t>
            </a:r>
            <a:r>
              <a:rPr lang="en-US" altLang="ko-KR" sz="1600" dirty="0">
                <a:cs typeface="휴먼매직체"/>
              </a:rPr>
              <a:t> (column D) in the row for the second customer is computed as follows:</a:t>
            </a:r>
          </a:p>
          <a:p>
            <a:pPr lvl="1" algn="ctr" eaLnBrk="1" hangingPunct="1">
              <a:buFont typeface="Wingdings" pitchFamily="2" charset="2"/>
              <a:buNone/>
            </a:pPr>
            <a:r>
              <a:rPr lang="en-US" altLang="ko-KR" sz="1600" dirty="0">
                <a:cs typeface="휴먼매직체"/>
              </a:rPr>
              <a:t>D2 = D1 + C2</a:t>
            </a:r>
          </a:p>
          <a:p>
            <a:pPr lvl="1" algn="ctr" eaLnBrk="1" hangingPunct="1">
              <a:buFont typeface="Wingdings" pitchFamily="2" charset="2"/>
              <a:buNone/>
            </a:pPr>
            <a:endParaRPr lang="en-US" altLang="ko-KR" sz="1600" dirty="0">
              <a:cs typeface="휴먼매직체"/>
            </a:endParaRPr>
          </a:p>
          <a:p>
            <a:pPr lvl="1" eaLnBrk="1" hangingPunct="1"/>
            <a:r>
              <a:rPr lang="en-US" altLang="ko-KR" sz="1600" dirty="0">
                <a:cs typeface="휴먼매직체"/>
              </a:rPr>
              <a:t>The logic to computer who gets a given customer can use the Excel macro function IF(), which returns one of two values depending on whether a condition is true or false. </a:t>
            </a:r>
          </a:p>
          <a:p>
            <a:pPr lvl="1" algn="ctr" eaLnBrk="1" hangingPunct="1">
              <a:buFont typeface="Wingdings" pitchFamily="2" charset="2"/>
              <a:buNone/>
            </a:pPr>
            <a:r>
              <a:rPr lang="en-US" altLang="ko-KR" sz="1600" dirty="0">
                <a:cs typeface="휴먼매직체"/>
              </a:rPr>
              <a:t>IF( condition, value if true, value if false)</a:t>
            </a:r>
          </a:p>
          <a:p>
            <a:pPr eaLnBrk="1" hangingPunct="1"/>
            <a:endParaRPr lang="ko-KR" altLang="en-US" sz="1800" dirty="0">
              <a:cs typeface="휴먼매직체"/>
            </a:endParaRPr>
          </a:p>
        </p:txBody>
      </p:sp>
      <p:sp>
        <p:nvSpPr>
          <p:cNvPr id="66564" name="Slide Number Placeholder 3"/>
          <p:cNvSpPr>
            <a:spLocks noGrp="1"/>
          </p:cNvSpPr>
          <p:nvPr>
            <p:ph type="sldNum" sz="quarter" idx="11"/>
          </p:nvPr>
        </p:nvSpPr>
        <p:spPr bwMode="auto">
          <a:noFill/>
          <a:ln>
            <a:miter lim="800000"/>
            <a:headEnd/>
            <a:tailEnd/>
          </a:ln>
        </p:spPr>
        <p:txBody>
          <a:bodyPr/>
          <a:lstStyle/>
          <a:p>
            <a:fld id="{ECDD329D-75C2-416F-8EA0-7A8BAB090E80}" type="slidenum">
              <a:rPr lang="ko-KR" altLang="en-US"/>
              <a:pPr/>
              <a:t>27</a:t>
            </a:fld>
            <a:endParaRPr lang="en-US" altLang="ko-KR"/>
          </a:p>
        </p:txBody>
      </p:sp>
    </p:spTree>
  </p:cSld>
  <p:clrMapOvr>
    <a:masterClrMapping/>
  </p:clrMapOvr>
  <p:transition>
    <p:cover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(27)</a:t>
            </a:r>
          </a:p>
        </p:txBody>
      </p:sp>
      <p:sp>
        <p:nvSpPr>
          <p:cNvPr id="68611" name="Rectangle 2" descr="Rectangle: Click to edit Master text styles&#10;Second level&#10;Third level&#10;Fourth level&#10;Fifth level"/>
          <p:cNvSpPr>
            <a:spLocks noGrp="1" noChangeArrowheads="1"/>
          </p:cNvSpPr>
          <p:nvPr>
            <p:ph sz="quarter" idx="1"/>
          </p:nvPr>
        </p:nvSpPr>
        <p:spPr>
          <a:xfrm>
            <a:off x="838200" y="1447800"/>
            <a:ext cx="7772400" cy="1363663"/>
          </a:xfrm>
        </p:spPr>
        <p:txBody>
          <a:bodyPr/>
          <a:lstStyle/>
          <a:p>
            <a:pPr eaLnBrk="1" hangingPunct="1"/>
            <a:r>
              <a:rPr lang="en-US" altLang="ko-KR" sz="1800" dirty="0">
                <a:cs typeface="휴먼매직체"/>
              </a:rPr>
              <a:t>Example 2.6 (cont.)</a:t>
            </a:r>
          </a:p>
          <a:p>
            <a:pPr lvl="1" eaLnBrk="1" hangingPunct="1"/>
            <a:r>
              <a:rPr lang="en-US" altLang="ko-KR" sz="1600" dirty="0">
                <a:cs typeface="휴먼매직체"/>
              </a:rPr>
              <a:t>The logic requires that we compute when Able and Baker will become free, for which we use the built-in Excel function for maximum over a range, MAX(). </a:t>
            </a:r>
          </a:p>
          <a:p>
            <a:pPr lvl="1" eaLnBrk="1" hangingPunct="1"/>
            <a:endParaRPr lang="ko-KR" altLang="en-US" sz="1600" dirty="0">
              <a:cs typeface="휴먼매직체"/>
            </a:endParaRPr>
          </a:p>
        </p:txBody>
      </p:sp>
      <p:graphicFrame>
        <p:nvGraphicFramePr>
          <p:cNvPr id="68612" name="Object 4"/>
          <p:cNvGraphicFramePr>
            <a:graphicFrameLocks noChangeAspect="1"/>
          </p:cNvGraphicFramePr>
          <p:nvPr/>
        </p:nvGraphicFramePr>
        <p:xfrm>
          <a:off x="1066800" y="3048000"/>
          <a:ext cx="7391400" cy="558800"/>
        </p:xfrm>
        <a:graphic>
          <a:graphicData uri="http://schemas.openxmlformats.org/presentationml/2006/ole">
            <mc:AlternateContent xmlns:mc="http://schemas.openxmlformats.org/markup-compatibility/2006">
              <mc:Choice xmlns:v="urn:schemas-microsoft-com:vml" Requires="v">
                <p:oleObj name="Equation" r:id="rId2" imgW="4305300" imgH="431800" progId="Equation.3">
                  <p:embed/>
                </p:oleObj>
              </mc:Choice>
              <mc:Fallback>
                <p:oleObj name="Equation" r:id="rId2" imgW="4305300" imgH="431800" progId="Equation.3">
                  <p:embed/>
                  <p:pic>
                    <p:nvPicPr>
                      <p:cNvPr id="686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48000"/>
                        <a:ext cx="73914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3" name="Rectangle 5" descr="Rectangle: Click to edit Master text styles&#10;Second level&#10;Third level&#10;Fourth level&#10;Fifth level"/>
          <p:cNvSpPr>
            <a:spLocks noChangeArrowheads="1"/>
          </p:cNvSpPr>
          <p:nvPr/>
        </p:nvSpPr>
        <p:spPr bwMode="auto">
          <a:xfrm>
            <a:off x="762000" y="3581400"/>
            <a:ext cx="7848600" cy="2362200"/>
          </a:xfrm>
          <a:prstGeom prst="rect">
            <a:avLst/>
          </a:prstGeom>
          <a:noFill/>
          <a:ln w="9525">
            <a:noFill/>
            <a:miter lim="800000"/>
            <a:headEnd/>
            <a:tailEnd/>
          </a:ln>
        </p:spPr>
        <p:txBody>
          <a:bodyPr/>
          <a:lstStyle/>
          <a:p>
            <a:pPr marL="342900" indent="-342900" eaLnBrk="1" latinLnBrk="1" hangingPunct="1">
              <a:lnSpc>
                <a:spcPct val="90000"/>
              </a:lnSpc>
              <a:spcBef>
                <a:spcPct val="20000"/>
              </a:spcBef>
              <a:buClr>
                <a:schemeClr val="hlink"/>
              </a:buClr>
              <a:buSzPct val="110000"/>
              <a:buFont typeface="Wingdings" pitchFamily="2" charset="2"/>
              <a:buNone/>
            </a:pPr>
            <a:endParaRPr lang="ko-KR" altLang="en-US" sz="1800">
              <a:latin typeface="굴림" pitchFamily="34" charset="-127"/>
            </a:endParaRPr>
          </a:p>
          <a:p>
            <a:pPr marL="742950" lvl="1" indent="-285750" eaLnBrk="1" latinLnBrk="1" hangingPunct="1">
              <a:lnSpc>
                <a:spcPct val="90000"/>
              </a:lnSpc>
              <a:spcBef>
                <a:spcPct val="20000"/>
              </a:spcBef>
              <a:buClr>
                <a:schemeClr val="tx1"/>
              </a:buClr>
              <a:buSzPct val="60000"/>
              <a:buFont typeface="Wingdings" pitchFamily="2" charset="2"/>
              <a:buChar char="n"/>
            </a:pPr>
            <a:r>
              <a:rPr lang="en-US" altLang="ko-KR" sz="1600">
                <a:latin typeface="굴림" pitchFamily="34" charset="-127"/>
              </a:rPr>
              <a:t>If the first condition (Able idle when customer 10 arrives) is true, then the customer begins immediately at the arrival time in D10. Otherwise, a second IF() function is evaluated, which says if Baker is idle, put nothing (..) in the cell. Otherwise, the function returns the time that Able or Baker becomes idle, whichever is first [the minimum or MIN() of their respective completion times].</a:t>
            </a:r>
          </a:p>
          <a:p>
            <a:pPr marL="742950" lvl="1" indent="-285750" eaLnBrk="1" latinLnBrk="1" hangingPunct="1">
              <a:lnSpc>
                <a:spcPct val="90000"/>
              </a:lnSpc>
              <a:spcBef>
                <a:spcPct val="20000"/>
              </a:spcBef>
              <a:buClr>
                <a:schemeClr val="tx1"/>
              </a:buClr>
              <a:buSzPct val="60000"/>
              <a:buFont typeface="Wingdings" pitchFamily="2" charset="2"/>
              <a:buChar char="n"/>
            </a:pPr>
            <a:endParaRPr lang="en-US" altLang="ko-KR" sz="1600">
              <a:latin typeface="굴림" pitchFamily="34" charset="-127"/>
            </a:endParaRPr>
          </a:p>
          <a:p>
            <a:pPr marL="742950" lvl="1" indent="-285750" eaLnBrk="1" latinLnBrk="1" hangingPunct="1">
              <a:lnSpc>
                <a:spcPct val="90000"/>
              </a:lnSpc>
              <a:spcBef>
                <a:spcPct val="20000"/>
              </a:spcBef>
              <a:buClr>
                <a:schemeClr val="tx1"/>
              </a:buClr>
              <a:buSzPct val="60000"/>
              <a:buFont typeface="Wingdings" pitchFamily="2" charset="2"/>
              <a:buChar char="n"/>
            </a:pPr>
            <a:r>
              <a:rPr lang="en-US" altLang="ko-KR" sz="1600">
                <a:latin typeface="굴림" pitchFamily="34" charset="-127"/>
              </a:rPr>
              <a:t>A similar formula applies to cell I10 for </a:t>
            </a:r>
            <a:r>
              <a:rPr lang="en-US" altLang="ko-KR" sz="1600">
                <a:latin typeface="Times New Roman" pitchFamily="18" charset="0"/>
              </a:rPr>
              <a:t>“</a:t>
            </a:r>
            <a:r>
              <a:rPr lang="en-US" altLang="ko-KR" sz="1600">
                <a:latin typeface="굴림" pitchFamily="34" charset="-127"/>
              </a:rPr>
              <a:t>Time Service Begins</a:t>
            </a:r>
            <a:r>
              <a:rPr lang="en-US" altLang="ko-KR" sz="1600">
                <a:latin typeface="Times New Roman" pitchFamily="18" charset="0"/>
              </a:rPr>
              <a:t>”</a:t>
            </a:r>
            <a:r>
              <a:rPr lang="en-US" altLang="ko-KR" sz="1600">
                <a:latin typeface="굴림" pitchFamily="34" charset="-127"/>
              </a:rPr>
              <a:t> for Baker. </a:t>
            </a:r>
          </a:p>
        </p:txBody>
      </p:sp>
      <p:sp>
        <p:nvSpPr>
          <p:cNvPr id="68614" name="Slide Number Placeholder 5"/>
          <p:cNvSpPr>
            <a:spLocks noGrp="1"/>
          </p:cNvSpPr>
          <p:nvPr>
            <p:ph type="sldNum" sz="quarter" idx="11"/>
          </p:nvPr>
        </p:nvSpPr>
        <p:spPr bwMode="auto">
          <a:noFill/>
          <a:ln>
            <a:miter lim="800000"/>
            <a:headEnd/>
            <a:tailEnd/>
          </a:ln>
        </p:spPr>
        <p:txBody>
          <a:bodyPr/>
          <a:lstStyle/>
          <a:p>
            <a:fld id="{64C9D25B-D87E-4583-97A0-63C9BE2B1179}" type="slidenum">
              <a:rPr lang="ko-KR" altLang="en-US"/>
              <a:pPr/>
              <a:t>28</a:t>
            </a:fld>
            <a:endParaRPr lang="en-US" altLang="ko-KR"/>
          </a:p>
        </p:txBody>
      </p:sp>
    </p:spTree>
  </p:cSld>
  <p:clrMapOvr>
    <a:masterClrMapping/>
  </p:clrMapOvr>
  <p:transition>
    <p:cover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(28)</a:t>
            </a:r>
          </a:p>
        </p:txBody>
      </p:sp>
      <p:sp>
        <p:nvSpPr>
          <p:cNvPr id="69635" name="Rectangle 2" descr="Rectangle: Click to edit Master text styles&#10;Second level&#10;Third level&#10;Fourth level&#10;Fifth level"/>
          <p:cNvSpPr>
            <a:spLocks noGrp="1" noChangeArrowheads="1"/>
          </p:cNvSpPr>
          <p:nvPr>
            <p:ph sz="quarter" idx="1"/>
          </p:nvPr>
        </p:nvSpPr>
        <p:spPr>
          <a:xfrm>
            <a:off x="838200" y="1600200"/>
            <a:ext cx="7924800" cy="4495800"/>
          </a:xfrm>
        </p:spPr>
        <p:txBody>
          <a:bodyPr/>
          <a:lstStyle/>
          <a:p>
            <a:pPr eaLnBrk="1" hangingPunct="1"/>
            <a:r>
              <a:rPr lang="en-US" altLang="ko-KR" sz="1800" dirty="0">
                <a:cs typeface="휴먼매직체"/>
              </a:rPr>
              <a:t>Example 2.6 (Cont.)</a:t>
            </a:r>
          </a:p>
          <a:p>
            <a:pPr lvl="1" eaLnBrk="1" hangingPunct="1"/>
            <a:r>
              <a:rPr lang="en-US" altLang="ko-KR" sz="1600" dirty="0">
                <a:cs typeface="휴먼매직체"/>
              </a:rPr>
              <a:t>For service times for Able, you could use another IF() function to make the cell blank or have a value:</a:t>
            </a:r>
          </a:p>
          <a:p>
            <a:pPr lvl="1" eaLnBrk="1" hangingPunct="1">
              <a:buFont typeface="Wingdings" pitchFamily="2" charset="2"/>
              <a:buNone/>
            </a:pPr>
            <a:r>
              <a:rPr lang="en-US" altLang="ko-KR" sz="1600" dirty="0">
                <a:cs typeface="휴먼매직체"/>
              </a:rPr>
              <a:t>			     G10 = IF(F10 &gt; 0,new service time, "")</a:t>
            </a:r>
          </a:p>
          <a:p>
            <a:pPr lvl="1" eaLnBrk="1" hangingPunct="1">
              <a:buFont typeface="Wingdings" pitchFamily="2" charset="2"/>
              <a:buNone/>
            </a:pPr>
            <a:r>
              <a:rPr lang="en-US" altLang="ko-KR" sz="1600" dirty="0">
                <a:cs typeface="휴먼매직체"/>
              </a:rPr>
              <a:t>			     H10 = IF(F10 &gt; 0, F10+G10, "")</a:t>
            </a:r>
          </a:p>
        </p:txBody>
      </p:sp>
      <p:sp>
        <p:nvSpPr>
          <p:cNvPr id="69636" name="Slide Number Placeholder 3"/>
          <p:cNvSpPr>
            <a:spLocks noGrp="1"/>
          </p:cNvSpPr>
          <p:nvPr>
            <p:ph type="sldNum" sz="quarter" idx="11"/>
          </p:nvPr>
        </p:nvSpPr>
        <p:spPr bwMode="auto">
          <a:noFill/>
          <a:ln>
            <a:miter lim="800000"/>
            <a:headEnd/>
            <a:tailEnd/>
          </a:ln>
        </p:spPr>
        <p:txBody>
          <a:bodyPr/>
          <a:lstStyle/>
          <a:p>
            <a:fld id="{B1C6AADE-FD98-49E5-BC84-A25E1D2093E9}" type="slidenum">
              <a:rPr lang="ko-KR" altLang="en-US"/>
              <a:pPr/>
              <a:t>29</a:t>
            </a:fld>
            <a:endParaRPr lang="en-US" altLang="ko-KR"/>
          </a:p>
        </p:txBody>
      </p:sp>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609600"/>
            <a:ext cx="68580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(1)</a:t>
            </a:r>
          </a:p>
        </p:txBody>
      </p:sp>
      <p:sp>
        <p:nvSpPr>
          <p:cNvPr id="38915" name="Rectangle 3" descr="Rectangle: Click to edit Master text styles&#10;Second level&#10;Third level&#10;Fourth level&#10;Fifth level"/>
          <p:cNvSpPr>
            <a:spLocks noGrp="1" noChangeArrowheads="1"/>
          </p:cNvSpPr>
          <p:nvPr>
            <p:ph sz="quarter" idx="1"/>
          </p:nvPr>
        </p:nvSpPr>
        <p:spPr>
          <a:xfrm>
            <a:off x="838200" y="4414838"/>
            <a:ext cx="7772400" cy="1444625"/>
          </a:xfrm>
        </p:spPr>
        <p:txBody>
          <a:bodyPr/>
          <a:lstStyle/>
          <a:p>
            <a:pPr eaLnBrk="1" hangingPunct="1"/>
            <a:r>
              <a:rPr lang="en-US" altLang="ko-KR" sz="2000">
                <a:cs typeface="휴먼매직체"/>
              </a:rPr>
              <a:t>A queueing system is described by its calling population, the nature of the arrivals, the service mechanism, the system capacity, and the queueing discipline.</a:t>
            </a:r>
          </a:p>
        </p:txBody>
      </p:sp>
      <p:sp>
        <p:nvSpPr>
          <p:cNvPr id="38916" name="Freeform 4"/>
          <p:cNvSpPr>
            <a:spLocks/>
          </p:cNvSpPr>
          <p:nvPr/>
        </p:nvSpPr>
        <p:spPr bwMode="auto">
          <a:xfrm>
            <a:off x="1600200" y="2209800"/>
            <a:ext cx="1803400" cy="1181100"/>
          </a:xfrm>
          <a:custGeom>
            <a:avLst/>
            <a:gdLst>
              <a:gd name="T0" fmla="*/ 2147483646 w 1136"/>
              <a:gd name="T1" fmla="*/ 2147483646 h 744"/>
              <a:gd name="T2" fmla="*/ 2147483646 w 1136"/>
              <a:gd name="T3" fmla="*/ 2147483646 h 744"/>
              <a:gd name="T4" fmla="*/ 2147483646 w 1136"/>
              <a:gd name="T5" fmla="*/ 2147483646 h 744"/>
              <a:gd name="T6" fmla="*/ 2147483646 w 1136"/>
              <a:gd name="T7" fmla="*/ 2147483646 h 744"/>
              <a:gd name="T8" fmla="*/ 2147483646 w 1136"/>
              <a:gd name="T9" fmla="*/ 2147483646 h 744"/>
              <a:gd name="T10" fmla="*/ 2147483646 w 1136"/>
              <a:gd name="T11" fmla="*/ 2147483646 h 744"/>
              <a:gd name="T12" fmla="*/ 2147483646 w 1136"/>
              <a:gd name="T13" fmla="*/ 2147483646 h 744"/>
              <a:gd name="T14" fmla="*/ 2147483646 w 1136"/>
              <a:gd name="T15" fmla="*/ 2147483646 h 744"/>
              <a:gd name="T16" fmla="*/ 2147483646 w 1136"/>
              <a:gd name="T17" fmla="*/ 2147483646 h 744"/>
              <a:gd name="T18" fmla="*/ 2147483646 w 1136"/>
              <a:gd name="T19" fmla="*/ 2147483646 h 744"/>
              <a:gd name="T20" fmla="*/ 2147483646 w 1136"/>
              <a:gd name="T21" fmla="*/ 2147483646 h 744"/>
              <a:gd name="T22" fmla="*/ 2147483646 w 1136"/>
              <a:gd name="T23" fmla="*/ 2147483646 h 744"/>
              <a:gd name="T24" fmla="*/ 2147483646 w 1136"/>
              <a:gd name="T25" fmla="*/ 2147483646 h 744"/>
              <a:gd name="T26" fmla="*/ 2147483646 w 1136"/>
              <a:gd name="T27" fmla="*/ 2147483646 h 744"/>
              <a:gd name="T28" fmla="*/ 2147483646 w 1136"/>
              <a:gd name="T29" fmla="*/ 2147483646 h 744"/>
              <a:gd name="T30" fmla="*/ 2147483646 w 1136"/>
              <a:gd name="T31" fmla="*/ 2147483646 h 744"/>
              <a:gd name="T32" fmla="*/ 2147483646 w 1136"/>
              <a:gd name="T33" fmla="*/ 2147483646 h 744"/>
              <a:gd name="T34" fmla="*/ 2147483646 w 1136"/>
              <a:gd name="T35" fmla="*/ 2147483646 h 744"/>
              <a:gd name="T36" fmla="*/ 2147483646 w 1136"/>
              <a:gd name="T37" fmla="*/ 2147483646 h 744"/>
              <a:gd name="T38" fmla="*/ 2147483646 w 1136"/>
              <a:gd name="T39" fmla="*/ 2147483646 h 7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36"/>
              <a:gd name="T61" fmla="*/ 0 h 744"/>
              <a:gd name="T62" fmla="*/ 1136 w 1136"/>
              <a:gd name="T63" fmla="*/ 744 h 7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36" h="744">
                <a:moveTo>
                  <a:pt x="440" y="160"/>
                </a:moveTo>
                <a:cubicBezTo>
                  <a:pt x="424" y="192"/>
                  <a:pt x="368" y="184"/>
                  <a:pt x="344" y="208"/>
                </a:cubicBezTo>
                <a:cubicBezTo>
                  <a:pt x="320" y="232"/>
                  <a:pt x="320" y="280"/>
                  <a:pt x="296" y="304"/>
                </a:cubicBezTo>
                <a:cubicBezTo>
                  <a:pt x="272" y="328"/>
                  <a:pt x="240" y="336"/>
                  <a:pt x="200" y="352"/>
                </a:cubicBezTo>
                <a:cubicBezTo>
                  <a:pt x="160" y="368"/>
                  <a:pt x="88" y="376"/>
                  <a:pt x="56" y="400"/>
                </a:cubicBezTo>
                <a:cubicBezTo>
                  <a:pt x="24" y="424"/>
                  <a:pt x="16" y="464"/>
                  <a:pt x="8" y="496"/>
                </a:cubicBezTo>
                <a:cubicBezTo>
                  <a:pt x="0" y="528"/>
                  <a:pt x="0" y="560"/>
                  <a:pt x="8" y="592"/>
                </a:cubicBezTo>
                <a:cubicBezTo>
                  <a:pt x="16" y="624"/>
                  <a:pt x="16" y="664"/>
                  <a:pt x="56" y="688"/>
                </a:cubicBezTo>
                <a:cubicBezTo>
                  <a:pt x="96" y="712"/>
                  <a:pt x="168" y="744"/>
                  <a:pt x="248" y="736"/>
                </a:cubicBezTo>
                <a:cubicBezTo>
                  <a:pt x="328" y="728"/>
                  <a:pt x="448" y="640"/>
                  <a:pt x="536" y="640"/>
                </a:cubicBezTo>
                <a:cubicBezTo>
                  <a:pt x="624" y="640"/>
                  <a:pt x="696" y="728"/>
                  <a:pt x="776" y="736"/>
                </a:cubicBezTo>
                <a:cubicBezTo>
                  <a:pt x="856" y="744"/>
                  <a:pt x="960" y="720"/>
                  <a:pt x="1016" y="688"/>
                </a:cubicBezTo>
                <a:cubicBezTo>
                  <a:pt x="1072" y="656"/>
                  <a:pt x="1096" y="592"/>
                  <a:pt x="1112" y="544"/>
                </a:cubicBezTo>
                <a:cubicBezTo>
                  <a:pt x="1128" y="496"/>
                  <a:pt x="1136" y="448"/>
                  <a:pt x="1112" y="400"/>
                </a:cubicBezTo>
                <a:cubicBezTo>
                  <a:pt x="1088" y="352"/>
                  <a:pt x="1008" y="304"/>
                  <a:pt x="968" y="256"/>
                </a:cubicBezTo>
                <a:cubicBezTo>
                  <a:pt x="928" y="208"/>
                  <a:pt x="904" y="144"/>
                  <a:pt x="872" y="112"/>
                </a:cubicBezTo>
                <a:cubicBezTo>
                  <a:pt x="840" y="80"/>
                  <a:pt x="824" y="72"/>
                  <a:pt x="776" y="64"/>
                </a:cubicBezTo>
                <a:cubicBezTo>
                  <a:pt x="728" y="56"/>
                  <a:pt x="640" y="72"/>
                  <a:pt x="584" y="64"/>
                </a:cubicBezTo>
                <a:cubicBezTo>
                  <a:pt x="528" y="56"/>
                  <a:pt x="464" y="0"/>
                  <a:pt x="440" y="16"/>
                </a:cubicBezTo>
                <a:cubicBezTo>
                  <a:pt x="416" y="32"/>
                  <a:pt x="456" y="128"/>
                  <a:pt x="440" y="160"/>
                </a:cubicBezTo>
                <a:close/>
              </a:path>
            </a:pathLst>
          </a:custGeom>
          <a:solidFill>
            <a:schemeClr val="accent1"/>
          </a:solidFill>
          <a:ln w="9525">
            <a:solidFill>
              <a:schemeClr val="tx1"/>
            </a:solidFill>
            <a:round/>
            <a:headEnd/>
            <a:tailEnd/>
          </a:ln>
        </p:spPr>
        <p:txBody>
          <a:bodyPr wrap="none"/>
          <a:lstStyle/>
          <a:p>
            <a:endParaRPr lang="en-US"/>
          </a:p>
        </p:txBody>
      </p:sp>
      <p:sp>
        <p:nvSpPr>
          <p:cNvPr id="38917" name="Text Box 5"/>
          <p:cNvSpPr txBox="1">
            <a:spLocks noChangeArrowheads="1"/>
          </p:cNvSpPr>
          <p:nvPr/>
        </p:nvSpPr>
        <p:spPr bwMode="auto">
          <a:xfrm>
            <a:off x="1612900" y="3454400"/>
            <a:ext cx="1828800" cy="338138"/>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600"/>
              <a:t>Calling population</a:t>
            </a:r>
          </a:p>
        </p:txBody>
      </p:sp>
      <p:sp>
        <p:nvSpPr>
          <p:cNvPr id="38918" name="Oval 6"/>
          <p:cNvSpPr>
            <a:spLocks noChangeArrowheads="1"/>
          </p:cNvSpPr>
          <p:nvPr/>
        </p:nvSpPr>
        <p:spPr bwMode="auto">
          <a:xfrm>
            <a:off x="4508500" y="2768600"/>
            <a:ext cx="228600" cy="228600"/>
          </a:xfrm>
          <a:prstGeom prst="ellipse">
            <a:avLst/>
          </a:prstGeom>
          <a:solidFill>
            <a:schemeClr val="accent1"/>
          </a:solidFill>
          <a:ln w="9525">
            <a:solidFill>
              <a:schemeClr val="tx1"/>
            </a:solidFill>
            <a:round/>
            <a:headEnd/>
            <a:tailEnd/>
          </a:ln>
        </p:spPr>
        <p:txBody>
          <a:bodyPr wrap="none" anchor="ctr"/>
          <a:lstStyle/>
          <a:p>
            <a:pPr eaLnBrk="1" latinLnBrk="1" hangingPunct="1"/>
            <a:endParaRPr lang="en-US"/>
          </a:p>
        </p:txBody>
      </p:sp>
      <p:sp>
        <p:nvSpPr>
          <p:cNvPr id="38919" name="Oval 7"/>
          <p:cNvSpPr>
            <a:spLocks noChangeArrowheads="1"/>
          </p:cNvSpPr>
          <p:nvPr/>
        </p:nvSpPr>
        <p:spPr bwMode="auto">
          <a:xfrm>
            <a:off x="5041900" y="2768600"/>
            <a:ext cx="228600" cy="228600"/>
          </a:xfrm>
          <a:prstGeom prst="ellipse">
            <a:avLst/>
          </a:prstGeom>
          <a:solidFill>
            <a:schemeClr val="accent1"/>
          </a:solidFill>
          <a:ln w="9525">
            <a:solidFill>
              <a:schemeClr val="tx1"/>
            </a:solidFill>
            <a:round/>
            <a:headEnd/>
            <a:tailEnd/>
          </a:ln>
        </p:spPr>
        <p:txBody>
          <a:bodyPr wrap="none" anchor="ctr"/>
          <a:lstStyle/>
          <a:p>
            <a:pPr eaLnBrk="1" latinLnBrk="1" hangingPunct="1"/>
            <a:endParaRPr lang="en-US"/>
          </a:p>
        </p:txBody>
      </p:sp>
      <p:sp>
        <p:nvSpPr>
          <p:cNvPr id="38920" name="Oval 8"/>
          <p:cNvSpPr>
            <a:spLocks noChangeArrowheads="1"/>
          </p:cNvSpPr>
          <p:nvPr/>
        </p:nvSpPr>
        <p:spPr bwMode="auto">
          <a:xfrm>
            <a:off x="5575300" y="2768600"/>
            <a:ext cx="228600" cy="228600"/>
          </a:xfrm>
          <a:prstGeom prst="ellipse">
            <a:avLst/>
          </a:prstGeom>
          <a:solidFill>
            <a:schemeClr val="accent1"/>
          </a:solidFill>
          <a:ln w="9525">
            <a:solidFill>
              <a:schemeClr val="tx1"/>
            </a:solidFill>
            <a:round/>
            <a:headEnd/>
            <a:tailEnd/>
          </a:ln>
        </p:spPr>
        <p:txBody>
          <a:bodyPr wrap="none" anchor="ctr"/>
          <a:lstStyle/>
          <a:p>
            <a:pPr eaLnBrk="1" latinLnBrk="1" hangingPunct="1"/>
            <a:endParaRPr lang="en-US"/>
          </a:p>
        </p:txBody>
      </p:sp>
      <p:sp>
        <p:nvSpPr>
          <p:cNvPr id="38921" name="Text Box 9"/>
          <p:cNvSpPr txBox="1">
            <a:spLocks noChangeArrowheads="1"/>
          </p:cNvSpPr>
          <p:nvPr/>
        </p:nvSpPr>
        <p:spPr bwMode="auto">
          <a:xfrm>
            <a:off x="4267200" y="3276600"/>
            <a:ext cx="1828800" cy="338138"/>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600"/>
              <a:t>Waiting Line</a:t>
            </a:r>
          </a:p>
        </p:txBody>
      </p:sp>
      <p:sp>
        <p:nvSpPr>
          <p:cNvPr id="38922" name="Rectangle 10"/>
          <p:cNvSpPr>
            <a:spLocks noChangeArrowheads="1"/>
          </p:cNvSpPr>
          <p:nvPr/>
        </p:nvSpPr>
        <p:spPr bwMode="auto">
          <a:xfrm>
            <a:off x="7099300" y="2692400"/>
            <a:ext cx="304800" cy="304800"/>
          </a:xfrm>
          <a:prstGeom prst="rect">
            <a:avLst/>
          </a:prstGeom>
          <a:solidFill>
            <a:schemeClr val="accent1"/>
          </a:solidFill>
          <a:ln w="9525">
            <a:solidFill>
              <a:schemeClr val="tx1"/>
            </a:solidFill>
            <a:miter lim="800000"/>
            <a:headEnd/>
            <a:tailEnd/>
          </a:ln>
        </p:spPr>
        <p:txBody>
          <a:bodyPr wrap="none" anchor="ctr"/>
          <a:lstStyle/>
          <a:p>
            <a:pPr eaLnBrk="1" latinLnBrk="1" hangingPunct="1"/>
            <a:endParaRPr lang="en-US"/>
          </a:p>
        </p:txBody>
      </p:sp>
      <p:sp>
        <p:nvSpPr>
          <p:cNvPr id="38923" name="Text Box 11"/>
          <p:cNvSpPr txBox="1">
            <a:spLocks noChangeArrowheads="1"/>
          </p:cNvSpPr>
          <p:nvPr/>
        </p:nvSpPr>
        <p:spPr bwMode="auto">
          <a:xfrm>
            <a:off x="6858000" y="3124200"/>
            <a:ext cx="838200" cy="338138"/>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600"/>
              <a:t>Server</a:t>
            </a:r>
          </a:p>
        </p:txBody>
      </p:sp>
      <p:sp>
        <p:nvSpPr>
          <p:cNvPr id="38924" name="AutoShape 12"/>
          <p:cNvSpPr>
            <a:spLocks/>
          </p:cNvSpPr>
          <p:nvPr/>
        </p:nvSpPr>
        <p:spPr bwMode="auto">
          <a:xfrm rot="-5400000">
            <a:off x="5067300" y="2552700"/>
            <a:ext cx="228600" cy="1371600"/>
          </a:xfrm>
          <a:prstGeom prst="leftBrace">
            <a:avLst>
              <a:gd name="adj1" fmla="val 50000"/>
              <a:gd name="adj2" fmla="val 50000"/>
            </a:avLst>
          </a:prstGeom>
          <a:noFill/>
          <a:ln w="9525">
            <a:solidFill>
              <a:schemeClr val="tx1"/>
            </a:solidFill>
            <a:round/>
            <a:headEnd/>
            <a:tailEnd/>
          </a:ln>
        </p:spPr>
        <p:txBody>
          <a:bodyPr wrap="none" anchor="ctr"/>
          <a:lstStyle/>
          <a:p>
            <a:pPr eaLnBrk="1" latinLnBrk="1" hangingPunct="1"/>
            <a:endParaRPr lang="en-US"/>
          </a:p>
        </p:txBody>
      </p:sp>
      <p:sp>
        <p:nvSpPr>
          <p:cNvPr id="38925" name="Freeform 13"/>
          <p:cNvSpPr>
            <a:spLocks/>
          </p:cNvSpPr>
          <p:nvPr/>
        </p:nvSpPr>
        <p:spPr bwMode="auto">
          <a:xfrm>
            <a:off x="3200400" y="1968500"/>
            <a:ext cx="4508500" cy="850900"/>
          </a:xfrm>
          <a:custGeom>
            <a:avLst/>
            <a:gdLst>
              <a:gd name="T0" fmla="*/ 2147483646 w 2840"/>
              <a:gd name="T1" fmla="*/ 2147483646 h 536"/>
              <a:gd name="T2" fmla="*/ 2147483646 w 2840"/>
              <a:gd name="T3" fmla="*/ 2147483646 h 536"/>
              <a:gd name="T4" fmla="*/ 2147483646 w 2840"/>
              <a:gd name="T5" fmla="*/ 2147483646 h 536"/>
              <a:gd name="T6" fmla="*/ 2147483646 w 2840"/>
              <a:gd name="T7" fmla="*/ 2147483646 h 536"/>
              <a:gd name="T8" fmla="*/ 0 w 2840"/>
              <a:gd name="T9" fmla="*/ 2147483646 h 536"/>
              <a:gd name="T10" fmla="*/ 0 60000 65536"/>
              <a:gd name="T11" fmla="*/ 0 60000 65536"/>
              <a:gd name="T12" fmla="*/ 0 60000 65536"/>
              <a:gd name="T13" fmla="*/ 0 60000 65536"/>
              <a:gd name="T14" fmla="*/ 0 60000 65536"/>
              <a:gd name="T15" fmla="*/ 0 w 2840"/>
              <a:gd name="T16" fmla="*/ 0 h 536"/>
              <a:gd name="T17" fmla="*/ 2840 w 2840"/>
              <a:gd name="T18" fmla="*/ 536 h 536"/>
            </a:gdLst>
            <a:ahLst/>
            <a:cxnLst>
              <a:cxn ang="T10">
                <a:pos x="T0" y="T1"/>
              </a:cxn>
              <a:cxn ang="T11">
                <a:pos x="T2" y="T3"/>
              </a:cxn>
              <a:cxn ang="T12">
                <a:pos x="T4" y="T5"/>
              </a:cxn>
              <a:cxn ang="T13">
                <a:pos x="T6" y="T7"/>
              </a:cxn>
              <a:cxn ang="T14">
                <a:pos x="T8" y="T9"/>
              </a:cxn>
            </a:cxnLst>
            <a:rect l="T15" t="T16" r="T17" b="T18"/>
            <a:pathLst>
              <a:path w="2840" h="536">
                <a:moveTo>
                  <a:pt x="2640" y="536"/>
                </a:moveTo>
                <a:cubicBezTo>
                  <a:pt x="2732" y="504"/>
                  <a:pt x="2824" y="472"/>
                  <a:pt x="2832" y="392"/>
                </a:cubicBezTo>
                <a:cubicBezTo>
                  <a:pt x="2840" y="312"/>
                  <a:pt x="2784" y="112"/>
                  <a:pt x="2688" y="56"/>
                </a:cubicBezTo>
                <a:cubicBezTo>
                  <a:pt x="2592" y="0"/>
                  <a:pt x="2704" y="16"/>
                  <a:pt x="2256" y="56"/>
                </a:cubicBezTo>
                <a:cubicBezTo>
                  <a:pt x="1808" y="96"/>
                  <a:pt x="904" y="196"/>
                  <a:pt x="0" y="296"/>
                </a:cubicBezTo>
              </a:path>
            </a:pathLst>
          </a:custGeom>
          <a:noFill/>
          <a:ln w="9525">
            <a:solidFill>
              <a:schemeClr val="tx1"/>
            </a:solidFill>
            <a:round/>
            <a:headEnd/>
            <a:tailEnd type="triangle" w="med" len="med"/>
          </a:ln>
        </p:spPr>
        <p:txBody>
          <a:bodyPr wrap="none"/>
          <a:lstStyle/>
          <a:p>
            <a:endParaRPr lang="en-US"/>
          </a:p>
        </p:txBody>
      </p:sp>
      <p:sp>
        <p:nvSpPr>
          <p:cNvPr id="38926" name="Text Box 14"/>
          <p:cNvSpPr txBox="1">
            <a:spLocks noChangeArrowheads="1"/>
          </p:cNvSpPr>
          <p:nvPr/>
        </p:nvSpPr>
        <p:spPr bwMode="auto">
          <a:xfrm>
            <a:off x="3276600" y="3962400"/>
            <a:ext cx="2895600" cy="369888"/>
          </a:xfrm>
          <a:prstGeom prst="rect">
            <a:avLst/>
          </a:prstGeom>
          <a:noFill/>
          <a:ln w="9525">
            <a:noFill/>
            <a:miter lim="800000"/>
            <a:headEnd/>
            <a:tailEnd/>
          </a:ln>
        </p:spPr>
        <p:txBody>
          <a:bodyPr>
            <a:spAutoFit/>
          </a:bodyPr>
          <a:lstStyle/>
          <a:p>
            <a:pPr eaLnBrk="1" latinLnBrk="1" hangingPunct="1">
              <a:spcBef>
                <a:spcPct val="50000"/>
              </a:spcBef>
            </a:pPr>
            <a:r>
              <a:rPr lang="en-US" altLang="ko-KR" sz="1800"/>
              <a:t>Fig. 2.1 Queueing System</a:t>
            </a:r>
          </a:p>
        </p:txBody>
      </p:sp>
      <p:sp>
        <p:nvSpPr>
          <p:cNvPr id="38927" name="Slide Number Placeholder 14"/>
          <p:cNvSpPr>
            <a:spLocks noGrp="1"/>
          </p:cNvSpPr>
          <p:nvPr>
            <p:ph type="sldNum" sz="quarter" idx="11"/>
          </p:nvPr>
        </p:nvSpPr>
        <p:spPr bwMode="auto">
          <a:noFill/>
          <a:ln>
            <a:miter lim="800000"/>
            <a:headEnd/>
            <a:tailEnd/>
          </a:ln>
        </p:spPr>
        <p:txBody>
          <a:bodyPr/>
          <a:lstStyle/>
          <a:p>
            <a:fld id="{282B7B36-7F2E-4D5C-9445-CBC5C0A668A4}" type="slidenum">
              <a:rPr lang="ko-KR" altLang="en-US"/>
              <a:pPr/>
              <a:t>3</a:t>
            </a:fld>
            <a:endParaRPr lang="en-US" altLang="ko-KR"/>
          </a:p>
        </p:txBody>
      </p:sp>
    </p:spTree>
  </p:cSld>
  <p:clrMapOvr>
    <a:masterClrMapping/>
  </p:clrMapOvr>
  <p:transition>
    <p:cover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a:xfrm>
            <a:off x="609600" y="609600"/>
            <a:ext cx="70104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(29)</a:t>
            </a:r>
          </a:p>
        </p:txBody>
      </p:sp>
      <p:sp>
        <p:nvSpPr>
          <p:cNvPr id="70659" name="Rectangle 2"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The analysis of Table 2.14 results in the following:</a:t>
            </a:r>
          </a:p>
          <a:p>
            <a:pPr lvl="1" eaLnBrk="1" hangingPunct="1"/>
            <a:r>
              <a:rPr lang="en-US" altLang="ko-KR" sz="1800">
                <a:cs typeface="휴먼매직체"/>
              </a:rPr>
              <a:t>Over the 62-minute period Able was busy 90% of the time.</a:t>
            </a:r>
          </a:p>
          <a:p>
            <a:pPr lvl="1" eaLnBrk="1" hangingPunct="1"/>
            <a:r>
              <a:rPr lang="en-US" altLang="ko-KR" sz="1800">
                <a:cs typeface="휴먼매직체"/>
              </a:rPr>
              <a:t>Baker was busy only 69% of the time. The seniority rule keeps Baker less busy (and gives Able more tips).</a:t>
            </a:r>
          </a:p>
          <a:p>
            <a:pPr lvl="1" eaLnBrk="1" hangingPunct="1"/>
            <a:r>
              <a:rPr lang="en-US" altLang="ko-KR" sz="1800">
                <a:cs typeface="휴먼매직체"/>
              </a:rPr>
              <a:t>Nine of the 26 arrivals (about 35%) had to wait. The average waiting time for all customers was only about 0.42 minute (25 seconds), which is very small.</a:t>
            </a:r>
          </a:p>
          <a:p>
            <a:pPr lvl="1" eaLnBrk="1" hangingPunct="1"/>
            <a:r>
              <a:rPr lang="en-US" altLang="ko-KR" sz="1800">
                <a:cs typeface="휴먼매직체"/>
              </a:rPr>
              <a:t>Those nine who did have to wait only waited an average of 1.22 minutes, which is quite low.</a:t>
            </a:r>
          </a:p>
          <a:p>
            <a:pPr lvl="1" eaLnBrk="1" hangingPunct="1"/>
            <a:r>
              <a:rPr lang="en-US" altLang="ko-KR" sz="1800">
                <a:cs typeface="휴먼매직체"/>
              </a:rPr>
              <a:t>In summary, this system seems well balanced. One server cannot handle all the diners, and three servers would probably be too many. Adding an additional server would surely reduce the waiting time to nearly zero. However, the cost of waiting would have to be quite high to justify an additional server.</a:t>
            </a:r>
            <a:r>
              <a:rPr lang="en-US" altLang="ko-KR" sz="1600">
                <a:cs typeface="휴먼매직체"/>
              </a:rPr>
              <a:t> </a:t>
            </a:r>
            <a:endParaRPr lang="en-US" altLang="ko-KR">
              <a:cs typeface="휴먼매직체"/>
            </a:endParaRPr>
          </a:p>
        </p:txBody>
      </p:sp>
      <p:sp>
        <p:nvSpPr>
          <p:cNvPr id="70660" name="Slide Number Placeholder 3"/>
          <p:cNvSpPr>
            <a:spLocks noGrp="1"/>
          </p:cNvSpPr>
          <p:nvPr>
            <p:ph type="sldNum" sz="quarter" idx="11"/>
          </p:nvPr>
        </p:nvSpPr>
        <p:spPr bwMode="auto">
          <a:noFill/>
          <a:ln>
            <a:miter lim="800000"/>
            <a:headEnd/>
            <a:tailEnd/>
          </a:ln>
        </p:spPr>
        <p:txBody>
          <a:bodyPr/>
          <a:lstStyle/>
          <a:p>
            <a:fld id="{8F305BF2-607E-4EC5-A3C3-9ECA73C3794F}" type="slidenum">
              <a:rPr lang="ko-KR" altLang="en-US"/>
              <a:pPr/>
              <a:t>30</a:t>
            </a:fld>
            <a:endParaRPr lang="en-US" altLang="ko-KR"/>
          </a:p>
        </p:txBody>
      </p:sp>
    </p:spTree>
  </p:cSld>
  <p:clrMapOvr>
    <a:masterClrMapping/>
  </p:clrMapOvr>
  <p:transition>
    <p:cover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figure2-7"/>
          <p:cNvPicPr>
            <a:picLocks noChangeAspect="1" noChangeArrowheads="1"/>
          </p:cNvPicPr>
          <p:nvPr/>
        </p:nvPicPr>
        <p:blipFill>
          <a:blip r:embed="rId2"/>
          <a:srcRect/>
          <a:stretch>
            <a:fillRect/>
          </a:stretch>
        </p:blipFill>
        <p:spPr bwMode="auto">
          <a:xfrm>
            <a:off x="533400" y="1905000"/>
            <a:ext cx="4114800" cy="3276600"/>
          </a:xfrm>
          <a:prstGeom prst="rect">
            <a:avLst/>
          </a:prstGeom>
          <a:noFill/>
          <a:ln w="9525">
            <a:noFill/>
            <a:miter lim="800000"/>
            <a:headEnd/>
            <a:tailEnd/>
          </a:ln>
        </p:spPr>
      </p:pic>
      <p:sp>
        <p:nvSpPr>
          <p:cNvPr id="90115" name="Rectangle 3"/>
          <p:cNvSpPr>
            <a:spLocks noGrp="1" noChangeArrowheads="1"/>
          </p:cNvSpPr>
          <p:nvPr>
            <p:ph type="title"/>
          </p:nvPr>
        </p:nvSpPr>
        <p:spPr>
          <a:xfrm>
            <a:off x="609600" y="609600"/>
            <a:ext cx="6705600" cy="609600"/>
          </a:xfrm>
        </p:spPr>
        <p:txBody>
          <a:bodyPr/>
          <a:lstStyle/>
          <a:p>
            <a:pPr eaLnBrk="1" fontAlgn="auto" hangingPunct="1">
              <a:spcAft>
                <a:spcPts val="0"/>
              </a:spcAft>
              <a:defRPr/>
            </a:pPr>
            <a:r>
              <a:rPr lang="en-US" altLang="ko-KR" sz="2400" dirty="0"/>
              <a:t>2.4 Simulation of Inventory Systems (1)</a:t>
            </a:r>
          </a:p>
        </p:txBody>
      </p:sp>
      <p:sp>
        <p:nvSpPr>
          <p:cNvPr id="71684" name="Rectangle 4" descr="Rectangle: Click to edit Master text styles&#10;Second level&#10;Third level&#10;Fourth level&#10;Fifth level"/>
          <p:cNvSpPr>
            <a:spLocks noGrp="1" noChangeArrowheads="1"/>
          </p:cNvSpPr>
          <p:nvPr>
            <p:ph sz="quarter" idx="1"/>
          </p:nvPr>
        </p:nvSpPr>
        <p:spPr>
          <a:xfrm>
            <a:off x="4495800" y="1689100"/>
            <a:ext cx="4038600" cy="4170363"/>
          </a:xfrm>
        </p:spPr>
        <p:txBody>
          <a:bodyPr/>
          <a:lstStyle/>
          <a:p>
            <a:pPr eaLnBrk="1" hangingPunct="1"/>
            <a:r>
              <a:rPr lang="en-US" altLang="ko-KR" sz="1800" dirty="0">
                <a:cs typeface="휴먼매직체"/>
              </a:rPr>
              <a:t>This inventory system has a periodic review of length N, at which time the inventory level is checked. </a:t>
            </a:r>
          </a:p>
          <a:p>
            <a:pPr eaLnBrk="1" hangingPunct="1"/>
            <a:r>
              <a:rPr lang="en-US" altLang="ko-KR" sz="1800" dirty="0">
                <a:cs typeface="휴먼매직체"/>
              </a:rPr>
              <a:t>An order is made to bring the inventory up to the level M. </a:t>
            </a:r>
          </a:p>
          <a:p>
            <a:pPr eaLnBrk="1" hangingPunct="1"/>
            <a:r>
              <a:rPr lang="en-US" altLang="ko-KR" sz="1800" dirty="0">
                <a:cs typeface="휴먼매직체"/>
              </a:rPr>
              <a:t>In this inventory system the lead time (i.e., the length of time between the placement and receipt of an order) is zero.</a:t>
            </a:r>
          </a:p>
          <a:p>
            <a:pPr eaLnBrk="1" hangingPunct="1"/>
            <a:r>
              <a:rPr lang="en-US" altLang="ko-KR" sz="1800" dirty="0">
                <a:cs typeface="휴먼매직체"/>
              </a:rPr>
              <a:t>Demand is shown as being uniform over the time period </a:t>
            </a:r>
          </a:p>
        </p:txBody>
      </p:sp>
      <p:sp>
        <p:nvSpPr>
          <p:cNvPr id="71685" name="Slide Number Placeholder 4"/>
          <p:cNvSpPr>
            <a:spLocks noGrp="1"/>
          </p:cNvSpPr>
          <p:nvPr>
            <p:ph type="sldNum" sz="quarter" idx="11"/>
          </p:nvPr>
        </p:nvSpPr>
        <p:spPr bwMode="auto">
          <a:noFill/>
          <a:ln>
            <a:miter lim="800000"/>
            <a:headEnd/>
            <a:tailEnd/>
          </a:ln>
        </p:spPr>
        <p:txBody>
          <a:bodyPr/>
          <a:lstStyle/>
          <a:p>
            <a:fld id="{4354F93C-4474-4F24-A52E-6E89C914E7D7}" type="slidenum">
              <a:rPr lang="ko-KR" altLang="en-US"/>
              <a:pPr/>
              <a:t>31</a:t>
            </a:fld>
            <a:endParaRPr lang="en-US" altLang="ko-KR"/>
          </a:p>
        </p:txBody>
      </p:sp>
    </p:spTree>
  </p:cSld>
  <p:clrMapOvr>
    <a:masterClrMapping/>
  </p:clrMapOvr>
  <p:transition>
    <p:cover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title"/>
          </p:nvPr>
        </p:nvSpPr>
        <p:spPr>
          <a:xfrm>
            <a:off x="609600" y="609600"/>
            <a:ext cx="6858000" cy="609600"/>
          </a:xfrm>
        </p:spPr>
        <p:txBody>
          <a:bodyPr/>
          <a:lstStyle/>
          <a:p>
            <a:pPr eaLnBrk="1" fontAlgn="auto" hangingPunct="1">
              <a:spcAft>
                <a:spcPts val="0"/>
              </a:spcAft>
              <a:defRPr/>
            </a:pPr>
            <a:r>
              <a:rPr lang="en-US" altLang="ko-KR" sz="2400" dirty="0"/>
              <a:t>2.4 Simulation of Inventory Systems (2)</a:t>
            </a:r>
          </a:p>
        </p:txBody>
      </p:sp>
      <p:sp>
        <p:nvSpPr>
          <p:cNvPr id="72707" name="Rectangle 2" descr="Rectangle: Click to edit Master text styles&#10;Second level&#10;Third level&#10;Fourth level&#10;Fifth level"/>
          <p:cNvSpPr>
            <a:spLocks noGrp="1" noChangeArrowheads="1"/>
          </p:cNvSpPr>
          <p:nvPr>
            <p:ph sz="quarter" idx="1"/>
          </p:nvPr>
        </p:nvSpPr>
        <p:spPr>
          <a:xfrm>
            <a:off x="838200" y="1676400"/>
            <a:ext cx="7924800" cy="4343400"/>
          </a:xfrm>
        </p:spPr>
        <p:txBody>
          <a:bodyPr/>
          <a:lstStyle/>
          <a:p>
            <a:pPr eaLnBrk="1" hangingPunct="1"/>
            <a:r>
              <a:rPr lang="en-US" altLang="ko-KR" sz="1800">
                <a:cs typeface="휴먼매직체"/>
              </a:rPr>
              <a:t>Notice that in the second cycle, the amount in inventory drops below zero, indicating a shortage. </a:t>
            </a:r>
          </a:p>
          <a:p>
            <a:pPr eaLnBrk="1" hangingPunct="1"/>
            <a:r>
              <a:rPr lang="en-US" altLang="ko-KR" sz="1800">
                <a:cs typeface="휴먼매직체"/>
                <a:sym typeface="Symbol" pitchFamily="18" charset="2"/>
              </a:rPr>
              <a:t>Two way to avoid shortages</a:t>
            </a:r>
          </a:p>
          <a:p>
            <a:pPr lvl="1" eaLnBrk="1" hangingPunct="1"/>
            <a:r>
              <a:rPr lang="en-US" altLang="ko-KR" sz="1600">
                <a:cs typeface="휴먼매직체"/>
              </a:rPr>
              <a:t>Carrying stock in inventory </a:t>
            </a:r>
          </a:p>
          <a:p>
            <a:pPr lvl="1" eaLnBrk="1" hangingPunct="1">
              <a:buFont typeface="Wingdings" pitchFamily="2" charset="2"/>
              <a:buNone/>
            </a:pPr>
            <a:r>
              <a:rPr lang="en-US" altLang="ko-KR" sz="1600">
                <a:cs typeface="휴먼매직체"/>
              </a:rPr>
              <a:t>    : cost - the interest paid on the funds borrowed to buy the items, renting of storage space, hiring guards, and so on. </a:t>
            </a:r>
          </a:p>
          <a:p>
            <a:pPr lvl="1" eaLnBrk="1" hangingPunct="1"/>
            <a:r>
              <a:rPr lang="en-US" altLang="ko-KR" sz="1600">
                <a:cs typeface="휴먼매직체"/>
              </a:rPr>
              <a:t>Making more frequent reviews, and consequently, more frequent purchases or replenishments </a:t>
            </a:r>
          </a:p>
          <a:p>
            <a:pPr lvl="1" eaLnBrk="1" hangingPunct="1">
              <a:buFont typeface="Wingdings" pitchFamily="2" charset="2"/>
              <a:buNone/>
            </a:pPr>
            <a:r>
              <a:rPr lang="en-US" altLang="ko-KR" sz="1600">
                <a:cs typeface="휴먼매직체"/>
              </a:rPr>
              <a:t>    : the ordering cost  </a:t>
            </a:r>
          </a:p>
          <a:p>
            <a:pPr eaLnBrk="1" hangingPunct="1"/>
            <a:r>
              <a:rPr lang="en-US" altLang="ko-KR" sz="1800">
                <a:cs typeface="휴먼매직체"/>
              </a:rPr>
              <a:t>The total cost of an inventory system is the measure of performance. </a:t>
            </a:r>
          </a:p>
          <a:p>
            <a:pPr lvl="1" eaLnBrk="1" hangingPunct="1"/>
            <a:r>
              <a:rPr lang="en-US" altLang="ko-KR" sz="1600">
                <a:cs typeface="휴먼매직체"/>
              </a:rPr>
              <a:t>The decision maker can control the maximum inventory level, M, and the length of the cycle, N. </a:t>
            </a:r>
          </a:p>
          <a:p>
            <a:pPr lvl="1" eaLnBrk="1" hangingPunct="1"/>
            <a:r>
              <a:rPr lang="en-US" altLang="ko-KR" sz="1600">
                <a:cs typeface="휴먼매직체"/>
              </a:rPr>
              <a:t>In an (M,N) inventory system, the events that may occur are: the demand for items in the inventory, the review of the inventory position, and the receipt of an order at the end of each review period. </a:t>
            </a:r>
          </a:p>
          <a:p>
            <a:pPr lvl="1" eaLnBrk="1" hangingPunct="1"/>
            <a:endParaRPr lang="en-US" altLang="ko-KR" sz="1600">
              <a:cs typeface="휴먼매직체"/>
            </a:endParaRPr>
          </a:p>
        </p:txBody>
      </p:sp>
      <p:sp>
        <p:nvSpPr>
          <p:cNvPr id="72708" name="Slide Number Placeholder 3"/>
          <p:cNvSpPr>
            <a:spLocks noGrp="1"/>
          </p:cNvSpPr>
          <p:nvPr>
            <p:ph type="sldNum" sz="quarter" idx="11"/>
          </p:nvPr>
        </p:nvSpPr>
        <p:spPr bwMode="auto">
          <a:noFill/>
          <a:ln>
            <a:miter lim="800000"/>
            <a:headEnd/>
            <a:tailEnd/>
          </a:ln>
        </p:spPr>
        <p:txBody>
          <a:bodyPr/>
          <a:lstStyle/>
          <a:p>
            <a:fld id="{F8D97733-2F93-496C-9294-4B06BBB800CE}" type="slidenum">
              <a:rPr lang="ko-KR" altLang="en-US"/>
              <a:pPr/>
              <a:t>32</a:t>
            </a:fld>
            <a:endParaRPr lang="en-US" altLang="ko-KR"/>
          </a:p>
        </p:txBody>
      </p:sp>
    </p:spTree>
  </p:cSld>
  <p:clrMapOvr>
    <a:masterClrMapping/>
  </p:clrMapOvr>
  <p:transition>
    <p:cover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title"/>
          </p:nvPr>
        </p:nvSpPr>
        <p:spPr>
          <a:xfrm>
            <a:off x="609600" y="609600"/>
            <a:ext cx="6781800" cy="609600"/>
          </a:xfrm>
        </p:spPr>
        <p:txBody>
          <a:bodyPr/>
          <a:lstStyle/>
          <a:p>
            <a:pPr eaLnBrk="1" fontAlgn="auto" hangingPunct="1">
              <a:spcAft>
                <a:spcPts val="0"/>
              </a:spcAft>
              <a:defRPr/>
            </a:pPr>
            <a:r>
              <a:rPr lang="en-US" altLang="ko-KR" sz="2400" dirty="0"/>
              <a:t>2.4 Simulation of Inventory Systems (3)</a:t>
            </a:r>
          </a:p>
        </p:txBody>
      </p:sp>
      <p:sp>
        <p:nvSpPr>
          <p:cNvPr id="73731" name="Rectangle 2"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2000" dirty="0">
                <a:cs typeface="휴먼매직체"/>
              </a:rPr>
              <a:t>Example 2.7 The Newspaper Seller</a:t>
            </a:r>
            <a:r>
              <a:rPr lang="en-US" altLang="ko-KR" sz="2000" dirty="0">
                <a:latin typeface="Times New Roman" pitchFamily="18" charset="0"/>
                <a:cs typeface="휴먼매직체"/>
              </a:rPr>
              <a:t>’</a:t>
            </a:r>
            <a:r>
              <a:rPr lang="en-US" altLang="ko-KR" sz="2000" dirty="0">
                <a:cs typeface="휴먼매직체"/>
              </a:rPr>
              <a:t>s Problem</a:t>
            </a:r>
          </a:p>
          <a:p>
            <a:pPr lvl="1" eaLnBrk="1" hangingPunct="1"/>
            <a:r>
              <a:rPr lang="en-US" altLang="ko-KR" sz="1800" dirty="0">
                <a:cs typeface="휴먼매직체"/>
              </a:rPr>
              <a:t>A classical inventory problem concerns the purchase and sale of newspapers.</a:t>
            </a:r>
          </a:p>
          <a:p>
            <a:pPr lvl="1" eaLnBrk="1" hangingPunct="1"/>
            <a:r>
              <a:rPr lang="en-US" altLang="ko-KR" sz="1800" dirty="0">
                <a:cs typeface="휴먼매직체"/>
              </a:rPr>
              <a:t>The paper seller buys the papers for 33 cents each and sells them for 50 cents each. (The lost profit from excess demand is 17 cents for each paper demanded that could not be provided.)</a:t>
            </a:r>
          </a:p>
          <a:p>
            <a:pPr lvl="1" eaLnBrk="1" hangingPunct="1"/>
            <a:r>
              <a:rPr lang="en-US" altLang="ko-KR" sz="1800" dirty="0">
                <a:cs typeface="휴먼매직체"/>
              </a:rPr>
              <a:t>Newspapers not sold at the end of the day are sold as scrap for 5 cents each. (the salvage value of scrap papers)</a:t>
            </a:r>
          </a:p>
          <a:p>
            <a:pPr lvl="1" eaLnBrk="1" hangingPunct="1"/>
            <a:r>
              <a:rPr lang="en-US" altLang="ko-KR" sz="1800" dirty="0">
                <a:cs typeface="휴먼매직체"/>
              </a:rPr>
              <a:t>Newspapers can be purchased in bundles of 10. Thus, the paper seller can buy 50, 60, and so on. </a:t>
            </a:r>
          </a:p>
          <a:p>
            <a:pPr lvl="1" eaLnBrk="1" hangingPunct="1"/>
            <a:r>
              <a:rPr lang="en-US" altLang="ko-KR" sz="1800" dirty="0">
                <a:cs typeface="휴먼매직체"/>
              </a:rPr>
              <a:t>There are three types of </a:t>
            </a:r>
            <a:r>
              <a:rPr lang="en-US" altLang="ko-KR" sz="1800" dirty="0" err="1">
                <a:cs typeface="휴먼매직체"/>
              </a:rPr>
              <a:t>newsdays</a:t>
            </a:r>
            <a:r>
              <a:rPr lang="en-US" altLang="ko-KR" sz="1800" dirty="0">
                <a:cs typeface="휴먼매직체"/>
              </a:rPr>
              <a:t>, </a:t>
            </a:r>
            <a:r>
              <a:rPr lang="en-US" altLang="ko-KR" sz="1800" dirty="0">
                <a:latin typeface="Times New Roman" pitchFamily="18" charset="0"/>
                <a:cs typeface="휴먼매직체"/>
              </a:rPr>
              <a:t>“</a:t>
            </a:r>
            <a:r>
              <a:rPr lang="en-US" altLang="ko-KR" sz="1800" dirty="0">
                <a:cs typeface="휴먼매직체"/>
              </a:rPr>
              <a:t>good,</a:t>
            </a:r>
            <a:r>
              <a:rPr lang="en-US" altLang="ko-KR" sz="1800" dirty="0">
                <a:latin typeface="Times New Roman" pitchFamily="18" charset="0"/>
                <a:cs typeface="휴먼매직체"/>
              </a:rPr>
              <a:t>”</a:t>
            </a:r>
            <a:r>
              <a:rPr lang="en-US" altLang="ko-KR" sz="1800" dirty="0">
                <a:cs typeface="휴먼매직체"/>
              </a:rPr>
              <a:t> </a:t>
            </a:r>
            <a:r>
              <a:rPr lang="en-US" altLang="ko-KR" sz="1800" dirty="0">
                <a:latin typeface="Times New Roman" pitchFamily="18" charset="0"/>
                <a:cs typeface="휴먼매직체"/>
              </a:rPr>
              <a:t>“</a:t>
            </a:r>
            <a:r>
              <a:rPr lang="en-US" altLang="ko-KR" sz="1800" dirty="0">
                <a:cs typeface="휴먼매직체"/>
              </a:rPr>
              <a:t>fair,</a:t>
            </a:r>
            <a:r>
              <a:rPr lang="en-US" altLang="ko-KR" sz="1800" dirty="0">
                <a:latin typeface="Times New Roman" pitchFamily="18" charset="0"/>
                <a:cs typeface="휴먼매직체"/>
              </a:rPr>
              <a:t>”</a:t>
            </a:r>
            <a:r>
              <a:rPr lang="en-US" altLang="ko-KR" sz="1800" dirty="0">
                <a:cs typeface="휴먼매직체"/>
              </a:rPr>
              <a:t> and </a:t>
            </a:r>
            <a:r>
              <a:rPr lang="en-US" altLang="ko-KR" sz="1800" dirty="0">
                <a:latin typeface="Times New Roman" pitchFamily="18" charset="0"/>
                <a:cs typeface="휴먼매직체"/>
              </a:rPr>
              <a:t>“</a:t>
            </a:r>
            <a:r>
              <a:rPr lang="en-US" altLang="ko-KR" sz="1800" dirty="0">
                <a:cs typeface="휴먼매직체"/>
              </a:rPr>
              <a:t>poor,</a:t>
            </a:r>
            <a:r>
              <a:rPr lang="en-US" altLang="ko-KR" sz="1800" dirty="0">
                <a:latin typeface="Times New Roman" pitchFamily="18" charset="0"/>
                <a:cs typeface="휴먼매직체"/>
              </a:rPr>
              <a:t>”</a:t>
            </a:r>
            <a:r>
              <a:rPr lang="en-US" altLang="ko-KR" sz="1800" dirty="0">
                <a:cs typeface="휴먼매직체"/>
              </a:rPr>
              <a:t> with probabilities of 0.35, 0.45, and 0.20, respectively. </a:t>
            </a:r>
          </a:p>
          <a:p>
            <a:pPr lvl="1" eaLnBrk="1" hangingPunct="1"/>
            <a:endParaRPr lang="ko-KR" altLang="en-US" sz="1800" dirty="0">
              <a:cs typeface="휴먼매직체"/>
            </a:endParaRPr>
          </a:p>
        </p:txBody>
      </p:sp>
      <p:sp>
        <p:nvSpPr>
          <p:cNvPr id="73732" name="Slide Number Placeholder 3"/>
          <p:cNvSpPr>
            <a:spLocks noGrp="1"/>
          </p:cNvSpPr>
          <p:nvPr>
            <p:ph type="sldNum" sz="quarter" idx="11"/>
          </p:nvPr>
        </p:nvSpPr>
        <p:spPr bwMode="auto">
          <a:noFill/>
          <a:ln>
            <a:miter lim="800000"/>
            <a:headEnd/>
            <a:tailEnd/>
          </a:ln>
        </p:spPr>
        <p:txBody>
          <a:bodyPr/>
          <a:lstStyle/>
          <a:p>
            <a:fld id="{8C6030ED-CB24-4212-B16F-5F8118FFCDB8}" type="slidenum">
              <a:rPr lang="ko-KR" altLang="en-US"/>
              <a:pPr/>
              <a:t>33</a:t>
            </a:fld>
            <a:endParaRPr lang="en-US" altLang="ko-KR"/>
          </a:p>
        </p:txBody>
      </p:sp>
    </p:spTree>
  </p:cSld>
  <p:clrMapOvr>
    <a:masterClrMapping/>
  </p:clrMapOvr>
  <p:transition>
    <p:cover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09600" y="609600"/>
            <a:ext cx="6781800" cy="609600"/>
          </a:xfrm>
        </p:spPr>
        <p:txBody>
          <a:bodyPr/>
          <a:lstStyle/>
          <a:p>
            <a:pPr eaLnBrk="1" fontAlgn="auto" hangingPunct="1">
              <a:spcAft>
                <a:spcPts val="0"/>
              </a:spcAft>
              <a:defRPr/>
            </a:pPr>
            <a:r>
              <a:rPr lang="en-US" altLang="ko-KR" sz="2400" dirty="0"/>
              <a:t>2.4 Simulation of Inventory Systems (4)</a:t>
            </a:r>
          </a:p>
        </p:txBody>
      </p:sp>
      <p:sp>
        <p:nvSpPr>
          <p:cNvPr id="74755" name="Rectangle 3" descr="Rectangle: Click to edit Master text styles&#10;Second level&#10;Third level&#10;Fourth level&#10;Fifth level"/>
          <p:cNvSpPr>
            <a:spLocks noGrp="1" noChangeArrowheads="1"/>
          </p:cNvSpPr>
          <p:nvPr>
            <p:ph sz="quarter" idx="1"/>
          </p:nvPr>
        </p:nvSpPr>
        <p:spPr>
          <a:xfrm>
            <a:off x="838200" y="1447800"/>
            <a:ext cx="7772400" cy="2085975"/>
          </a:xfrm>
        </p:spPr>
        <p:txBody>
          <a:bodyPr/>
          <a:lstStyle/>
          <a:p>
            <a:pPr eaLnBrk="1" hangingPunct="1"/>
            <a:r>
              <a:rPr lang="en-US" altLang="ko-KR" sz="2000">
                <a:cs typeface="휴먼매직체"/>
              </a:rPr>
              <a:t>Example 2.3 (Cont.)</a:t>
            </a:r>
          </a:p>
          <a:p>
            <a:pPr lvl="1" eaLnBrk="1" hangingPunct="1"/>
            <a:r>
              <a:rPr lang="en-US" altLang="ko-KR" sz="1800">
                <a:cs typeface="휴먼매직체"/>
              </a:rPr>
              <a:t>The problem is to determine the optimal number of papers the newspaper seller should purchase. </a:t>
            </a:r>
          </a:p>
          <a:p>
            <a:pPr lvl="1" eaLnBrk="1" hangingPunct="1"/>
            <a:r>
              <a:rPr lang="en-US" altLang="ko-KR" sz="1800">
                <a:cs typeface="휴먼매직체"/>
              </a:rPr>
              <a:t>This will be accomplished by simulating demands for 20 days and recording profits from sales each day.</a:t>
            </a:r>
          </a:p>
          <a:p>
            <a:pPr lvl="1" eaLnBrk="1" hangingPunct="1"/>
            <a:r>
              <a:rPr lang="en-US" altLang="ko-KR" sz="1800">
                <a:cs typeface="휴먼매직체"/>
              </a:rPr>
              <a:t>The profits are given by the following relationship:</a:t>
            </a:r>
          </a:p>
        </p:txBody>
      </p:sp>
      <p:graphicFrame>
        <p:nvGraphicFramePr>
          <p:cNvPr id="74756" name="Object 4"/>
          <p:cNvGraphicFramePr>
            <a:graphicFrameLocks noChangeAspect="1"/>
          </p:cNvGraphicFramePr>
          <p:nvPr/>
        </p:nvGraphicFramePr>
        <p:xfrm>
          <a:off x="1676400" y="3573463"/>
          <a:ext cx="6705600" cy="677862"/>
        </p:xfrm>
        <a:graphic>
          <a:graphicData uri="http://schemas.openxmlformats.org/presentationml/2006/ole">
            <mc:AlternateContent xmlns:mc="http://schemas.openxmlformats.org/markup-compatibility/2006">
              <mc:Choice xmlns:v="urn:schemas-microsoft-com:vml" Requires="v">
                <p:oleObj name="Equation" r:id="rId2" imgW="5080000" imgH="482600" progId="Equation.3">
                  <p:embed/>
                </p:oleObj>
              </mc:Choice>
              <mc:Fallback>
                <p:oleObj name="Equation" r:id="rId2" imgW="5080000" imgH="482600" progId="Equation.3">
                  <p:embed/>
                  <p:pic>
                    <p:nvPicPr>
                      <p:cNvPr id="7475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73463"/>
                        <a:ext cx="6705600"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7" name="Rectangle 5" descr="Rectangle: Click to edit Master text styles&#10;Second level&#10;Third level&#10;Fourth level&#10;Fifth level"/>
          <p:cNvSpPr>
            <a:spLocks noChangeArrowheads="1"/>
          </p:cNvSpPr>
          <p:nvPr/>
        </p:nvSpPr>
        <p:spPr bwMode="auto">
          <a:xfrm>
            <a:off x="838200" y="4419600"/>
            <a:ext cx="7772400" cy="1371600"/>
          </a:xfrm>
          <a:prstGeom prst="rect">
            <a:avLst/>
          </a:prstGeom>
          <a:noFill/>
          <a:ln w="9525">
            <a:noFill/>
            <a:miter lim="800000"/>
            <a:headEnd/>
            <a:tailEnd/>
          </a:ln>
        </p:spPr>
        <p:txBody>
          <a:bodyPr/>
          <a:lstStyle/>
          <a:p>
            <a:pPr marL="742950" lvl="1" indent="-285750" eaLnBrk="1" latinLnBrk="1" hangingPunct="1">
              <a:spcBef>
                <a:spcPct val="20000"/>
              </a:spcBef>
              <a:buClr>
                <a:schemeClr val="tx1"/>
              </a:buClr>
              <a:buSzPct val="60000"/>
              <a:buFont typeface="Wingdings" pitchFamily="2" charset="2"/>
              <a:buChar char="n"/>
            </a:pPr>
            <a:r>
              <a:rPr lang="en-US" altLang="ko-KR" sz="1800" dirty="0">
                <a:latin typeface="굴림" pitchFamily="34" charset="-127"/>
              </a:rPr>
              <a:t>The distribution of papers demanded on each of these days is given in Table 2.15. </a:t>
            </a:r>
          </a:p>
          <a:p>
            <a:pPr marL="742950" lvl="1" indent="-285750" eaLnBrk="1" latinLnBrk="1" hangingPunct="1">
              <a:spcBef>
                <a:spcPct val="20000"/>
              </a:spcBef>
              <a:buClr>
                <a:schemeClr val="tx1"/>
              </a:buClr>
              <a:buSzPct val="60000"/>
              <a:buFont typeface="Wingdings" pitchFamily="2" charset="2"/>
              <a:buChar char="n"/>
            </a:pPr>
            <a:r>
              <a:rPr lang="en-US" altLang="ko-KR" sz="1800" dirty="0">
                <a:latin typeface="굴림" pitchFamily="34" charset="-127"/>
              </a:rPr>
              <a:t>Tables 2.16 and 2.17 provide the random-digit assignments for the types of </a:t>
            </a:r>
            <a:r>
              <a:rPr lang="en-US" altLang="ko-KR" sz="1800" dirty="0" err="1">
                <a:latin typeface="굴림" pitchFamily="34" charset="-127"/>
              </a:rPr>
              <a:t>newsdays</a:t>
            </a:r>
            <a:r>
              <a:rPr lang="en-US" altLang="ko-KR" sz="1800" dirty="0">
                <a:latin typeface="굴림" pitchFamily="34" charset="-127"/>
              </a:rPr>
              <a:t> and the demands for those </a:t>
            </a:r>
            <a:r>
              <a:rPr lang="en-US" altLang="ko-KR" sz="1800" dirty="0" err="1">
                <a:latin typeface="굴림" pitchFamily="34" charset="-127"/>
              </a:rPr>
              <a:t>newsdays</a:t>
            </a:r>
            <a:r>
              <a:rPr lang="en-US" altLang="ko-KR" sz="1800" dirty="0">
                <a:latin typeface="굴림" pitchFamily="34" charset="-127"/>
              </a:rPr>
              <a:t>.</a:t>
            </a:r>
          </a:p>
        </p:txBody>
      </p:sp>
      <p:sp>
        <p:nvSpPr>
          <p:cNvPr id="74758" name="Slide Number Placeholder 5"/>
          <p:cNvSpPr>
            <a:spLocks noGrp="1"/>
          </p:cNvSpPr>
          <p:nvPr>
            <p:ph type="sldNum" sz="quarter" idx="11"/>
          </p:nvPr>
        </p:nvSpPr>
        <p:spPr bwMode="auto">
          <a:noFill/>
          <a:ln>
            <a:miter lim="800000"/>
            <a:headEnd/>
            <a:tailEnd/>
          </a:ln>
        </p:spPr>
        <p:txBody>
          <a:bodyPr/>
          <a:lstStyle/>
          <a:p>
            <a:fld id="{2E009B06-2BE5-438E-AA2A-39749483BDCD}" type="slidenum">
              <a:rPr lang="ko-KR" altLang="en-US"/>
              <a:pPr/>
              <a:t>34</a:t>
            </a:fld>
            <a:endParaRPr lang="en-US" altLang="ko-KR"/>
          </a:p>
        </p:txBody>
      </p:sp>
    </p:spTree>
  </p:cSld>
  <p:clrMapOvr>
    <a:masterClrMapping/>
  </p:clrMapOvr>
  <p:transition>
    <p:cover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table2-15"/>
          <p:cNvPicPr>
            <a:picLocks noChangeAspect="1" noChangeArrowheads="1"/>
          </p:cNvPicPr>
          <p:nvPr/>
        </p:nvPicPr>
        <p:blipFill>
          <a:blip r:embed="rId2"/>
          <a:srcRect/>
          <a:stretch>
            <a:fillRect/>
          </a:stretch>
        </p:blipFill>
        <p:spPr bwMode="auto">
          <a:xfrm>
            <a:off x="762000" y="1600200"/>
            <a:ext cx="3108325" cy="2457450"/>
          </a:xfrm>
          <a:prstGeom prst="rect">
            <a:avLst/>
          </a:prstGeom>
          <a:noFill/>
          <a:ln w="9525">
            <a:noFill/>
            <a:miter lim="800000"/>
            <a:headEnd/>
            <a:tailEnd/>
          </a:ln>
        </p:spPr>
      </p:pic>
      <p:pic>
        <p:nvPicPr>
          <p:cNvPr id="75779" name="Picture 3" descr="table2-16"/>
          <p:cNvPicPr>
            <a:picLocks noChangeAspect="1" noChangeArrowheads="1"/>
          </p:cNvPicPr>
          <p:nvPr/>
        </p:nvPicPr>
        <p:blipFill>
          <a:blip r:embed="rId3"/>
          <a:srcRect/>
          <a:stretch>
            <a:fillRect/>
          </a:stretch>
        </p:blipFill>
        <p:spPr bwMode="auto">
          <a:xfrm>
            <a:off x="685800" y="4343400"/>
            <a:ext cx="4160838" cy="1520825"/>
          </a:xfrm>
          <a:prstGeom prst="rect">
            <a:avLst/>
          </a:prstGeom>
          <a:noFill/>
          <a:ln w="9525">
            <a:noFill/>
            <a:miter lim="800000"/>
            <a:headEnd/>
            <a:tailEnd/>
          </a:ln>
        </p:spPr>
      </p:pic>
      <p:pic>
        <p:nvPicPr>
          <p:cNvPr id="75780" name="Picture 4" descr="table2-17"/>
          <p:cNvPicPr>
            <a:picLocks noChangeAspect="1" noChangeArrowheads="1"/>
          </p:cNvPicPr>
          <p:nvPr/>
        </p:nvPicPr>
        <p:blipFill>
          <a:blip r:embed="rId4"/>
          <a:srcRect/>
          <a:stretch>
            <a:fillRect/>
          </a:stretch>
        </p:blipFill>
        <p:spPr bwMode="auto">
          <a:xfrm>
            <a:off x="4343400" y="1600200"/>
            <a:ext cx="4206875" cy="2468563"/>
          </a:xfrm>
          <a:prstGeom prst="rect">
            <a:avLst/>
          </a:prstGeom>
          <a:noFill/>
          <a:ln w="9525">
            <a:noFill/>
            <a:miter lim="800000"/>
            <a:headEnd/>
            <a:tailEnd/>
          </a:ln>
        </p:spPr>
      </p:pic>
      <p:sp>
        <p:nvSpPr>
          <p:cNvPr id="93189" name="Rectangle 5"/>
          <p:cNvSpPr>
            <a:spLocks noGrp="1" noChangeArrowheads="1"/>
          </p:cNvSpPr>
          <p:nvPr>
            <p:ph type="title"/>
          </p:nvPr>
        </p:nvSpPr>
        <p:spPr>
          <a:xfrm>
            <a:off x="609600" y="609600"/>
            <a:ext cx="6781800" cy="609600"/>
          </a:xfrm>
        </p:spPr>
        <p:txBody>
          <a:bodyPr/>
          <a:lstStyle/>
          <a:p>
            <a:pPr eaLnBrk="1" fontAlgn="auto" hangingPunct="1">
              <a:spcAft>
                <a:spcPts val="0"/>
              </a:spcAft>
              <a:defRPr/>
            </a:pPr>
            <a:r>
              <a:rPr lang="en-US" altLang="ko-KR" sz="2400" dirty="0"/>
              <a:t>2.4 Simulation of Inventory Systems (5)</a:t>
            </a:r>
          </a:p>
        </p:txBody>
      </p:sp>
      <p:sp>
        <p:nvSpPr>
          <p:cNvPr id="75782" name="Slide Number Placeholder 5"/>
          <p:cNvSpPr>
            <a:spLocks noGrp="1"/>
          </p:cNvSpPr>
          <p:nvPr>
            <p:ph type="sldNum" sz="quarter" idx="11"/>
          </p:nvPr>
        </p:nvSpPr>
        <p:spPr bwMode="auto">
          <a:noFill/>
          <a:ln>
            <a:miter lim="800000"/>
            <a:headEnd/>
            <a:tailEnd/>
          </a:ln>
        </p:spPr>
        <p:txBody>
          <a:bodyPr/>
          <a:lstStyle/>
          <a:p>
            <a:fld id="{FF998416-2733-4619-B170-F45821BCF1B1}" type="slidenum">
              <a:rPr lang="ko-KR" altLang="en-US"/>
              <a:pPr/>
              <a:t>35</a:t>
            </a:fld>
            <a:endParaRPr lang="en-US" altLang="ko-KR"/>
          </a:p>
        </p:txBody>
      </p:sp>
    </p:spTree>
  </p:cSld>
  <p:clrMapOvr>
    <a:masterClrMapping/>
  </p:clrMapOvr>
  <p:transition>
    <p:cover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title"/>
          </p:nvPr>
        </p:nvSpPr>
        <p:spPr>
          <a:xfrm>
            <a:off x="609600" y="609600"/>
            <a:ext cx="6858000" cy="609600"/>
          </a:xfrm>
        </p:spPr>
        <p:txBody>
          <a:bodyPr/>
          <a:lstStyle/>
          <a:p>
            <a:pPr eaLnBrk="1" fontAlgn="auto" hangingPunct="1">
              <a:spcAft>
                <a:spcPts val="0"/>
              </a:spcAft>
              <a:defRPr/>
            </a:pPr>
            <a:r>
              <a:rPr lang="en-US" altLang="ko-KR" sz="2400" dirty="0"/>
              <a:t>2.4 Simulation of Inventory Systems (6)</a:t>
            </a:r>
          </a:p>
        </p:txBody>
      </p:sp>
      <p:sp>
        <p:nvSpPr>
          <p:cNvPr id="76803" name="Rectangle 2" descr="Rectangle: Click to edit Master text styles&#10;Second level&#10;Third level&#10;Fourth level&#10;Fifth level"/>
          <p:cNvSpPr>
            <a:spLocks noGrp="1" noChangeArrowheads="1"/>
          </p:cNvSpPr>
          <p:nvPr>
            <p:ph sz="quarter" idx="1"/>
          </p:nvPr>
        </p:nvSpPr>
        <p:spPr>
          <a:xfrm>
            <a:off x="838200" y="1676400"/>
            <a:ext cx="7924800" cy="4343400"/>
          </a:xfrm>
        </p:spPr>
        <p:txBody>
          <a:bodyPr/>
          <a:lstStyle/>
          <a:p>
            <a:pPr eaLnBrk="1" hangingPunct="1"/>
            <a:r>
              <a:rPr lang="en-US" altLang="ko-KR" sz="1800" dirty="0">
                <a:cs typeface="휴먼매직체"/>
              </a:rPr>
              <a:t>Example 2.7 (Cont.)</a:t>
            </a:r>
          </a:p>
          <a:p>
            <a:pPr lvl="1" eaLnBrk="1" hangingPunct="1"/>
            <a:r>
              <a:rPr lang="en-US" altLang="ko-KR" sz="1600" dirty="0">
                <a:cs typeface="휴먼매직체"/>
              </a:rPr>
              <a:t>The simulation table for the decision to purchase 70 newspapers is shown in Table 2.18.</a:t>
            </a:r>
          </a:p>
          <a:p>
            <a:pPr lvl="1" eaLnBrk="1" hangingPunct="1"/>
            <a:r>
              <a:rPr lang="en-US" altLang="ko-KR" sz="1600" dirty="0">
                <a:cs typeface="휴먼매직체"/>
              </a:rPr>
              <a:t>The profit for the first day is determined as follows:</a:t>
            </a:r>
          </a:p>
          <a:p>
            <a:pPr lvl="1" algn="ctr" eaLnBrk="1" hangingPunct="1">
              <a:buFont typeface="Wingdings" pitchFamily="2" charset="2"/>
              <a:buNone/>
            </a:pPr>
            <a:r>
              <a:rPr lang="en-US" altLang="ko-KR" sz="1600" dirty="0">
                <a:cs typeface="휴먼매직체"/>
              </a:rPr>
              <a:t>Profit = $30.00 - $23.10 - 0 + $.50 = $7.40</a:t>
            </a:r>
          </a:p>
          <a:p>
            <a:pPr lvl="2" eaLnBrk="1" hangingPunct="1"/>
            <a:r>
              <a:rPr lang="en-US" altLang="ko-KR" sz="1400" dirty="0">
                <a:cs typeface="휴먼매직체"/>
              </a:rPr>
              <a:t>On day 1 the demand is for 60 newspapers. The revenue from the sale of 60 newspapers is $30.00. </a:t>
            </a:r>
          </a:p>
          <a:p>
            <a:pPr lvl="2" eaLnBrk="1" hangingPunct="1"/>
            <a:r>
              <a:rPr lang="en-US" altLang="ko-KR" sz="1400" dirty="0">
                <a:cs typeface="휴먼매직체"/>
              </a:rPr>
              <a:t>Ten newspapers are left over at the end of the day. </a:t>
            </a:r>
          </a:p>
          <a:p>
            <a:pPr lvl="2" eaLnBrk="1" hangingPunct="1"/>
            <a:r>
              <a:rPr lang="en-US" altLang="ko-KR" sz="1400" dirty="0">
                <a:cs typeface="휴먼매직체"/>
              </a:rPr>
              <a:t>The salvage value at 5 cents each is 50 cents. </a:t>
            </a:r>
          </a:p>
          <a:p>
            <a:pPr lvl="1" eaLnBrk="1" hangingPunct="1"/>
            <a:r>
              <a:rPr lang="en-US" altLang="ko-KR" sz="1600" dirty="0">
                <a:cs typeface="휴먼매직체"/>
              </a:rPr>
              <a:t>The profit for the 20-day period is the sum of the daily profits, $174.90. It can also be computed from the totals for the 20 days of the simulation as follows:</a:t>
            </a:r>
          </a:p>
          <a:p>
            <a:pPr lvl="1" eaLnBrk="1" hangingPunct="1"/>
            <a:r>
              <a:rPr lang="en-US" altLang="ko-KR" sz="1600" dirty="0">
                <a:cs typeface="휴먼매직체"/>
              </a:rPr>
              <a:t>Total profit = $645.00 - $462.00 - $13.60 + $5.50 = $174.90</a:t>
            </a:r>
          </a:p>
          <a:p>
            <a:pPr lvl="1" eaLnBrk="1" hangingPunct="1"/>
            <a:r>
              <a:rPr lang="en-US" altLang="ko-KR" sz="1600" dirty="0">
                <a:cs typeface="휴먼매직체"/>
              </a:rPr>
              <a:t>The policy (number of newspapers purchased) is changed to other values and the simulation repeated until the best value is found.</a:t>
            </a:r>
          </a:p>
          <a:p>
            <a:pPr lvl="1" eaLnBrk="1" hangingPunct="1"/>
            <a:endParaRPr lang="en-US" altLang="ko-KR" sz="1600" dirty="0">
              <a:cs typeface="휴먼매직체"/>
            </a:endParaRPr>
          </a:p>
          <a:p>
            <a:pPr eaLnBrk="1" hangingPunct="1"/>
            <a:endParaRPr lang="en-US" altLang="ko-KR" sz="1800" dirty="0">
              <a:cs typeface="휴먼매직체"/>
            </a:endParaRPr>
          </a:p>
        </p:txBody>
      </p:sp>
      <p:sp>
        <p:nvSpPr>
          <p:cNvPr id="76804" name="Slide Number Placeholder 3"/>
          <p:cNvSpPr>
            <a:spLocks noGrp="1"/>
          </p:cNvSpPr>
          <p:nvPr>
            <p:ph type="sldNum" sz="quarter" idx="11"/>
          </p:nvPr>
        </p:nvSpPr>
        <p:spPr bwMode="auto">
          <a:noFill/>
          <a:ln>
            <a:miter lim="800000"/>
            <a:headEnd/>
            <a:tailEnd/>
          </a:ln>
        </p:spPr>
        <p:txBody>
          <a:bodyPr/>
          <a:lstStyle/>
          <a:p>
            <a:fld id="{0D6001F0-B0DD-4C9D-A121-28923512FD46}" type="slidenum">
              <a:rPr lang="ko-KR" altLang="en-US"/>
              <a:pPr/>
              <a:t>36</a:t>
            </a:fld>
            <a:endParaRPr lang="en-US" altLang="ko-KR"/>
          </a:p>
        </p:txBody>
      </p:sp>
    </p:spTree>
  </p:cSld>
  <p:clrMapOvr>
    <a:masterClrMapping/>
  </p:clrMapOvr>
  <p:transition>
    <p:cover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table2-18"/>
          <p:cNvPicPr>
            <a:picLocks noChangeAspect="1" noChangeArrowheads="1"/>
          </p:cNvPicPr>
          <p:nvPr/>
        </p:nvPicPr>
        <p:blipFill>
          <a:blip r:embed="rId2"/>
          <a:srcRect/>
          <a:stretch>
            <a:fillRect/>
          </a:stretch>
        </p:blipFill>
        <p:spPr bwMode="auto">
          <a:xfrm>
            <a:off x="153988" y="381000"/>
            <a:ext cx="8836025" cy="5842000"/>
          </a:xfrm>
          <a:prstGeom prst="rect">
            <a:avLst/>
          </a:prstGeom>
          <a:noFill/>
          <a:ln w="9525">
            <a:noFill/>
            <a:miter lim="800000"/>
            <a:headEnd/>
            <a:tailEnd/>
          </a:ln>
        </p:spPr>
      </p:pic>
      <p:sp>
        <p:nvSpPr>
          <p:cNvPr id="77827" name="Slide Number Placeholder 2"/>
          <p:cNvSpPr>
            <a:spLocks noGrp="1"/>
          </p:cNvSpPr>
          <p:nvPr>
            <p:ph type="sldNum" sz="quarter" idx="11"/>
          </p:nvPr>
        </p:nvSpPr>
        <p:spPr bwMode="auto">
          <a:noFill/>
          <a:ln>
            <a:miter lim="800000"/>
            <a:headEnd/>
            <a:tailEnd/>
          </a:ln>
        </p:spPr>
        <p:txBody>
          <a:bodyPr/>
          <a:lstStyle/>
          <a:p>
            <a:fld id="{C9F30198-A4B5-470E-A503-7EEB99F42506}" type="slidenum">
              <a:rPr lang="ko-KR" altLang="en-US"/>
              <a:pPr/>
              <a:t>37</a:t>
            </a:fld>
            <a:endParaRPr lang="en-US" altLang="ko-KR"/>
          </a:p>
        </p:txBody>
      </p:sp>
    </p:spTree>
  </p:cSld>
  <p:clrMapOvr>
    <a:masterClrMapping/>
  </p:clrMapOvr>
  <p:transition>
    <p:cover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a:xfrm>
            <a:off x="609600" y="609600"/>
            <a:ext cx="6858000" cy="609600"/>
          </a:xfrm>
        </p:spPr>
        <p:txBody>
          <a:bodyPr/>
          <a:lstStyle/>
          <a:p>
            <a:pPr eaLnBrk="1" fontAlgn="auto" hangingPunct="1">
              <a:spcAft>
                <a:spcPts val="0"/>
              </a:spcAft>
              <a:defRPr/>
            </a:pPr>
            <a:r>
              <a:rPr lang="en-US" altLang="ko-KR" sz="2400" dirty="0"/>
              <a:t>2.4 Simulation of Inventory Systems (7)</a:t>
            </a:r>
          </a:p>
        </p:txBody>
      </p:sp>
      <p:sp>
        <p:nvSpPr>
          <p:cNvPr id="78851" name="Rectangle 2" descr="Rectangle: Click to edit Master text styles&#10;Second level&#10;Third level&#10;Fourth level&#10;Fifth level"/>
          <p:cNvSpPr>
            <a:spLocks noGrp="1" noChangeArrowheads="1"/>
          </p:cNvSpPr>
          <p:nvPr>
            <p:ph sz="quarter" idx="1"/>
          </p:nvPr>
        </p:nvSpPr>
        <p:spPr>
          <a:xfrm>
            <a:off x="685800" y="1428736"/>
            <a:ext cx="7458100" cy="4857784"/>
          </a:xfrm>
        </p:spPr>
        <p:txBody>
          <a:bodyPr/>
          <a:lstStyle/>
          <a:p>
            <a:pPr algn="ctr" eaLnBrk="1" hangingPunct="1">
              <a:buNone/>
            </a:pPr>
            <a:r>
              <a:rPr lang="en-US" altLang="ko-KR" sz="2000" b="1" u="sng" dirty="0">
                <a:cs typeface="휴먼매직체"/>
              </a:rPr>
              <a:t>Practice Example.</a:t>
            </a:r>
          </a:p>
          <a:p>
            <a:pPr eaLnBrk="1" hangingPunct="1"/>
            <a:r>
              <a:rPr lang="en-US" altLang="ko-KR" sz="2000" dirty="0">
                <a:cs typeface="휴먼매직체"/>
              </a:rPr>
              <a:t>Example 2.8 Simulation of an (M,N) Inventory System</a:t>
            </a:r>
          </a:p>
          <a:p>
            <a:pPr lvl="1" eaLnBrk="1" hangingPunct="1"/>
            <a:r>
              <a:rPr lang="en-US" altLang="ko-KR" sz="1800" dirty="0">
                <a:cs typeface="휴먼매직체"/>
              </a:rPr>
              <a:t>This example follows the pattern of the probabilistic order-level inventory system shown in Figure 2.7. </a:t>
            </a:r>
          </a:p>
          <a:p>
            <a:pPr lvl="1" eaLnBrk="1" hangingPunct="1"/>
            <a:r>
              <a:rPr lang="en-US" altLang="ko-KR" sz="1800" dirty="0">
                <a:cs typeface="휴먼매직체"/>
              </a:rPr>
              <a:t>Suppose that the maximum inventory level, M, is11 units and the review period, N, is 5 days. The problem is to estimate, by simulation, the average ending units in inventory and the number of days when a shortage condition occurs. </a:t>
            </a:r>
          </a:p>
          <a:p>
            <a:pPr lvl="1" eaLnBrk="1" hangingPunct="1"/>
            <a:r>
              <a:rPr lang="en-US" altLang="ko-KR" sz="1800" dirty="0">
                <a:cs typeface="휴먼매직체"/>
              </a:rPr>
              <a:t>The distribution of the number of units demanded per day is shown in Table 2.19. </a:t>
            </a:r>
          </a:p>
          <a:p>
            <a:pPr lvl="1" eaLnBrk="1" hangingPunct="1"/>
            <a:r>
              <a:rPr lang="en-US" altLang="ko-KR" sz="1800" dirty="0">
                <a:cs typeface="휴먼매직체"/>
              </a:rPr>
              <a:t>In this example, lead time is a random variable, as shown in Table 2.20. </a:t>
            </a:r>
          </a:p>
          <a:p>
            <a:pPr lvl="1" eaLnBrk="1" hangingPunct="1"/>
            <a:r>
              <a:rPr lang="en-US" altLang="ko-KR" sz="1800" dirty="0">
                <a:cs typeface="휴먼매직체"/>
              </a:rPr>
              <a:t>Assume that orders are placed at the close of business and are received for inventory at the beginning of business as determined by the lead time.</a:t>
            </a:r>
          </a:p>
          <a:p>
            <a:pPr lvl="1" eaLnBrk="1" hangingPunct="1"/>
            <a:endParaRPr lang="en-US" altLang="ko-KR" sz="1800" dirty="0">
              <a:cs typeface="휴먼매직체"/>
            </a:endParaRPr>
          </a:p>
          <a:p>
            <a:pPr lvl="1" eaLnBrk="1" hangingPunct="1"/>
            <a:endParaRPr lang="en-US" altLang="ko-KR" sz="1800" dirty="0">
              <a:cs typeface="휴먼매직체"/>
            </a:endParaRPr>
          </a:p>
        </p:txBody>
      </p:sp>
      <p:sp>
        <p:nvSpPr>
          <p:cNvPr id="78852" name="Slide Number Placeholder 3"/>
          <p:cNvSpPr>
            <a:spLocks noGrp="1"/>
          </p:cNvSpPr>
          <p:nvPr>
            <p:ph type="sldNum" sz="quarter" idx="11"/>
          </p:nvPr>
        </p:nvSpPr>
        <p:spPr bwMode="auto">
          <a:noFill/>
          <a:ln>
            <a:miter lim="800000"/>
            <a:headEnd/>
            <a:tailEnd/>
          </a:ln>
        </p:spPr>
        <p:txBody>
          <a:bodyPr/>
          <a:lstStyle/>
          <a:p>
            <a:fld id="{A2680BCD-9B65-46C0-A845-808999EA0A4C}" type="slidenum">
              <a:rPr lang="ko-KR" altLang="en-US"/>
              <a:pPr/>
              <a:t>38</a:t>
            </a:fld>
            <a:endParaRPr lang="en-US" altLang="ko-KR"/>
          </a:p>
        </p:txBody>
      </p:sp>
    </p:spTree>
  </p:cSld>
  <p:clrMapOvr>
    <a:masterClrMapping/>
  </p:clrMapOvr>
  <p:transition>
    <p:cover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title"/>
          </p:nvPr>
        </p:nvSpPr>
        <p:spPr>
          <a:xfrm>
            <a:off x="609600" y="609600"/>
            <a:ext cx="6781800" cy="609600"/>
          </a:xfrm>
        </p:spPr>
        <p:txBody>
          <a:bodyPr/>
          <a:lstStyle/>
          <a:p>
            <a:pPr eaLnBrk="1" fontAlgn="auto" hangingPunct="1">
              <a:spcAft>
                <a:spcPts val="0"/>
              </a:spcAft>
              <a:defRPr/>
            </a:pPr>
            <a:r>
              <a:rPr lang="en-US" altLang="ko-KR" sz="2400" dirty="0"/>
              <a:t>2.4 Simulation of Inventory Systems (8)</a:t>
            </a:r>
          </a:p>
        </p:txBody>
      </p:sp>
      <p:sp>
        <p:nvSpPr>
          <p:cNvPr id="79875" name="Rectangle 2" descr="Rectangle: Click to edit Master text styles&#10;Second level&#10;Third level&#10;Fourth level&#10;Fifth level"/>
          <p:cNvSpPr>
            <a:spLocks noGrp="1" noChangeArrowheads="1"/>
          </p:cNvSpPr>
          <p:nvPr>
            <p:ph sz="quarter" idx="1"/>
          </p:nvPr>
        </p:nvSpPr>
        <p:spPr>
          <a:xfrm>
            <a:off x="838200" y="1447800"/>
            <a:ext cx="7772400" cy="1443038"/>
          </a:xfrm>
        </p:spPr>
        <p:txBody>
          <a:bodyPr/>
          <a:lstStyle/>
          <a:p>
            <a:pPr eaLnBrk="1" hangingPunct="1"/>
            <a:r>
              <a:rPr lang="en-US" altLang="ko-KR" sz="2000" dirty="0">
                <a:cs typeface="휴먼매직체"/>
              </a:rPr>
              <a:t>Example 2.8 (Cont.)</a:t>
            </a:r>
          </a:p>
          <a:p>
            <a:pPr lvl="1" eaLnBrk="1" hangingPunct="1"/>
            <a:r>
              <a:rPr lang="en-US" altLang="ko-KR" sz="1800" dirty="0">
                <a:cs typeface="휴먼매직체"/>
              </a:rPr>
              <a:t>For purposes of this example, only five cycles will be shown. </a:t>
            </a:r>
          </a:p>
          <a:p>
            <a:pPr lvl="1" eaLnBrk="1" hangingPunct="1"/>
            <a:r>
              <a:rPr lang="en-US" altLang="ko-KR" sz="1800" dirty="0">
                <a:cs typeface="휴먼매직체"/>
              </a:rPr>
              <a:t>The random-digit assignments for daily demand and lead time are shown in the rightmost columns of Tables 2.19 and 2.20. </a:t>
            </a:r>
          </a:p>
        </p:txBody>
      </p:sp>
      <p:pic>
        <p:nvPicPr>
          <p:cNvPr id="79876" name="Picture 4" descr="table2-19"/>
          <p:cNvPicPr>
            <a:picLocks noChangeAspect="1" noChangeArrowheads="1"/>
          </p:cNvPicPr>
          <p:nvPr/>
        </p:nvPicPr>
        <p:blipFill>
          <a:blip r:embed="rId2"/>
          <a:srcRect/>
          <a:stretch>
            <a:fillRect/>
          </a:stretch>
        </p:blipFill>
        <p:spPr bwMode="auto">
          <a:xfrm>
            <a:off x="1828800" y="3124200"/>
            <a:ext cx="5562600" cy="1646238"/>
          </a:xfrm>
          <a:prstGeom prst="rect">
            <a:avLst/>
          </a:prstGeom>
          <a:noFill/>
          <a:ln w="9525">
            <a:noFill/>
            <a:miter lim="800000"/>
            <a:headEnd/>
            <a:tailEnd/>
          </a:ln>
        </p:spPr>
      </p:pic>
      <p:pic>
        <p:nvPicPr>
          <p:cNvPr id="79877" name="Picture 5" descr="table2-20"/>
          <p:cNvPicPr>
            <a:picLocks noChangeAspect="1" noChangeArrowheads="1"/>
          </p:cNvPicPr>
          <p:nvPr/>
        </p:nvPicPr>
        <p:blipFill>
          <a:blip r:embed="rId3"/>
          <a:srcRect/>
          <a:stretch>
            <a:fillRect/>
          </a:stretch>
        </p:blipFill>
        <p:spPr bwMode="auto">
          <a:xfrm>
            <a:off x="1828800" y="4876800"/>
            <a:ext cx="5562600" cy="1257300"/>
          </a:xfrm>
          <a:prstGeom prst="rect">
            <a:avLst/>
          </a:prstGeom>
          <a:noFill/>
          <a:ln w="9525">
            <a:noFill/>
            <a:miter lim="800000"/>
            <a:headEnd/>
            <a:tailEnd/>
          </a:ln>
        </p:spPr>
      </p:pic>
      <p:sp>
        <p:nvSpPr>
          <p:cNvPr id="79878" name="Slide Number Placeholder 5"/>
          <p:cNvSpPr>
            <a:spLocks noGrp="1"/>
          </p:cNvSpPr>
          <p:nvPr>
            <p:ph type="sldNum" sz="quarter" idx="11"/>
          </p:nvPr>
        </p:nvSpPr>
        <p:spPr bwMode="auto">
          <a:noFill/>
          <a:ln>
            <a:miter lim="800000"/>
            <a:headEnd/>
            <a:tailEnd/>
          </a:ln>
        </p:spPr>
        <p:txBody>
          <a:bodyPr/>
          <a:lstStyle/>
          <a:p>
            <a:fld id="{D1B6298E-D682-40B9-BE3C-7173FB48D82F}" type="slidenum">
              <a:rPr lang="ko-KR" altLang="en-US"/>
              <a:pPr/>
              <a:t>39</a:t>
            </a:fld>
            <a:endParaRPr lang="en-US" altLang="ko-KR"/>
          </a:p>
        </p:txBody>
      </p:sp>
    </p:spTree>
  </p:cSld>
  <p:clrMapOvr>
    <a:masterClrMapping/>
  </p:clrMapOvr>
  <p:transition>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09600" y="609600"/>
            <a:ext cx="68580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(2)</a:t>
            </a:r>
          </a:p>
        </p:txBody>
      </p:sp>
      <p:sp>
        <p:nvSpPr>
          <p:cNvPr id="39939" name="Rectangle 3" descr="Rectangle: Click to edit Master text styles&#10;Second level&#10;Third level&#10;Fourth level&#10;Fifth level"/>
          <p:cNvSpPr>
            <a:spLocks noGrp="1" noChangeArrowheads="1"/>
          </p:cNvSpPr>
          <p:nvPr>
            <p:ph sz="quarter" idx="1"/>
          </p:nvPr>
        </p:nvSpPr>
        <p:spPr>
          <a:xfrm>
            <a:off x="838200" y="1676400"/>
            <a:ext cx="7924800" cy="4343400"/>
          </a:xfrm>
        </p:spPr>
        <p:txBody>
          <a:bodyPr/>
          <a:lstStyle/>
          <a:p>
            <a:pPr eaLnBrk="1" hangingPunct="1"/>
            <a:r>
              <a:rPr lang="en-US" altLang="ko-KR" sz="2000">
                <a:cs typeface="휴먼매직체"/>
              </a:rPr>
              <a:t>In the single-channel queue, the calling population is infinite. </a:t>
            </a:r>
          </a:p>
          <a:p>
            <a:pPr lvl="1" eaLnBrk="1" hangingPunct="1"/>
            <a:r>
              <a:rPr lang="en-US" altLang="ko-KR" sz="1800">
                <a:cs typeface="휴먼매직체"/>
              </a:rPr>
              <a:t>If a unit leaves the calling population and joins the waiting line or enters service, there is no change in the arrival rate of other units that may need service.</a:t>
            </a:r>
          </a:p>
          <a:p>
            <a:pPr eaLnBrk="1" hangingPunct="1"/>
            <a:r>
              <a:rPr lang="en-US" altLang="ko-KR" sz="2000">
                <a:cs typeface="휴먼매직체"/>
              </a:rPr>
              <a:t>Arrivals for service occur one at a time in a random fashion. </a:t>
            </a:r>
          </a:p>
          <a:p>
            <a:pPr lvl="1" eaLnBrk="1" hangingPunct="1"/>
            <a:r>
              <a:rPr lang="en-US" altLang="ko-KR" sz="1800">
                <a:cs typeface="휴먼매직체"/>
              </a:rPr>
              <a:t>Once they join the waiting line, they are eventually served. </a:t>
            </a:r>
          </a:p>
          <a:p>
            <a:pPr eaLnBrk="1" hangingPunct="1"/>
            <a:r>
              <a:rPr lang="en-US" altLang="ko-KR" sz="2000">
                <a:cs typeface="휴먼매직체"/>
              </a:rPr>
              <a:t>Service times are of some random length according to a probability distribution which does not change over time. </a:t>
            </a:r>
          </a:p>
          <a:p>
            <a:pPr eaLnBrk="1" hangingPunct="1"/>
            <a:r>
              <a:rPr lang="en-US" altLang="ko-KR" sz="2000">
                <a:cs typeface="휴먼매직체"/>
              </a:rPr>
              <a:t>The system capacity has no limit, meaning that any number of units can wait in line. </a:t>
            </a:r>
          </a:p>
          <a:p>
            <a:pPr eaLnBrk="1" hangingPunct="1"/>
            <a:r>
              <a:rPr lang="en-US" altLang="ko-KR" sz="2000">
                <a:cs typeface="휴먼매직체"/>
              </a:rPr>
              <a:t>Finally, units are served in the order of their arrival (often called FIFO: First In, First out) by a single server or channel.</a:t>
            </a:r>
          </a:p>
          <a:p>
            <a:pPr eaLnBrk="1" hangingPunct="1"/>
            <a:endParaRPr lang="en-US" altLang="ko-KR" sz="2000">
              <a:cs typeface="휴먼매직체"/>
            </a:endParaRPr>
          </a:p>
        </p:txBody>
      </p:sp>
      <p:sp>
        <p:nvSpPr>
          <p:cNvPr id="39940" name="Slide Number Placeholder 3"/>
          <p:cNvSpPr>
            <a:spLocks noGrp="1"/>
          </p:cNvSpPr>
          <p:nvPr>
            <p:ph type="sldNum" sz="quarter" idx="11"/>
          </p:nvPr>
        </p:nvSpPr>
        <p:spPr bwMode="auto">
          <a:noFill/>
          <a:ln>
            <a:miter lim="800000"/>
            <a:headEnd/>
            <a:tailEnd/>
          </a:ln>
        </p:spPr>
        <p:txBody>
          <a:bodyPr/>
          <a:lstStyle/>
          <a:p>
            <a:fld id="{39E46CB1-B8B5-4CDB-B19C-3AFF225CCA29}" type="slidenum">
              <a:rPr lang="ko-KR" altLang="en-US"/>
              <a:pPr/>
              <a:t>4</a:t>
            </a:fld>
            <a:endParaRPr lang="en-US" altLang="ko-KR"/>
          </a:p>
        </p:txBody>
      </p:sp>
    </p:spTree>
  </p:cSld>
  <p:clrMapOvr>
    <a:masterClrMapping/>
  </p:clrMapOvr>
  <p:transition>
    <p:cover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pPr eaLnBrk="1" fontAlgn="auto" hangingPunct="1">
              <a:spcAft>
                <a:spcPts val="0"/>
              </a:spcAft>
              <a:defRPr/>
            </a:pPr>
            <a:r>
              <a:rPr lang="en-US" altLang="ko-KR" sz="2400" dirty="0"/>
              <a:t>Summary</a:t>
            </a:r>
          </a:p>
        </p:txBody>
      </p:sp>
      <p:sp>
        <p:nvSpPr>
          <p:cNvPr id="100355" name="Rectangle 2"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1800" dirty="0">
                <a:cs typeface="휴먼매직체"/>
              </a:rPr>
              <a:t>This chapter introduced simulation concepts via examples in order to illustrate general areas of application and to motivate the remaining chapters. </a:t>
            </a:r>
          </a:p>
          <a:p>
            <a:pPr eaLnBrk="1" hangingPunct="1"/>
            <a:endParaRPr lang="en-US" altLang="ko-KR" sz="800" dirty="0">
              <a:cs typeface="휴먼매직체"/>
            </a:endParaRPr>
          </a:p>
          <a:p>
            <a:pPr eaLnBrk="1" hangingPunct="1"/>
            <a:r>
              <a:rPr lang="en-US" altLang="ko-KR" sz="1800" dirty="0">
                <a:cs typeface="휴먼매직체"/>
              </a:rPr>
              <a:t>Ad hoc simulation tables were used in completing each example. Events in the tables were generated using uniformly distributed random numbers and, in one case, random normal numbers. </a:t>
            </a:r>
          </a:p>
          <a:p>
            <a:pPr eaLnBrk="1" hangingPunct="1"/>
            <a:endParaRPr lang="en-US" altLang="ko-KR" sz="800" dirty="0">
              <a:cs typeface="휴먼매직체"/>
            </a:endParaRPr>
          </a:p>
          <a:p>
            <a:pPr eaLnBrk="1" hangingPunct="1"/>
            <a:r>
              <a:rPr lang="en-US" altLang="ko-KR" sz="1800" dirty="0">
                <a:cs typeface="휴먼매직체"/>
              </a:rPr>
              <a:t>The examples illustrate the need for determining the characteristics of the input data, generating random variables from the input models, and analyzing the resulting response. </a:t>
            </a:r>
          </a:p>
        </p:txBody>
      </p:sp>
      <p:sp>
        <p:nvSpPr>
          <p:cNvPr id="100356" name="Slide Number Placeholder 3"/>
          <p:cNvSpPr>
            <a:spLocks noGrp="1"/>
          </p:cNvSpPr>
          <p:nvPr>
            <p:ph type="sldNum" sz="quarter" idx="11"/>
          </p:nvPr>
        </p:nvSpPr>
        <p:spPr bwMode="auto">
          <a:noFill/>
          <a:ln>
            <a:miter lim="800000"/>
            <a:headEnd/>
            <a:tailEnd/>
          </a:ln>
        </p:spPr>
        <p:txBody>
          <a:bodyPr/>
          <a:lstStyle/>
          <a:p>
            <a:fld id="{5D07D6D3-6B44-4D78-8D6F-F52A94E36983}" type="slidenum">
              <a:rPr lang="ko-KR" altLang="en-US"/>
              <a:pPr/>
              <a:t>40</a:t>
            </a:fld>
            <a:endParaRPr lang="en-US" altLang="ko-KR"/>
          </a:p>
        </p:txBody>
      </p:sp>
    </p:spTree>
  </p:cSld>
  <p:clrMapOvr>
    <a:masterClrMapping/>
  </p:clrMapOvr>
  <p:transition>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609600" y="609600"/>
            <a:ext cx="67818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(3)</a:t>
            </a:r>
          </a:p>
        </p:txBody>
      </p:sp>
      <p:sp>
        <p:nvSpPr>
          <p:cNvPr id="40963" name="Rectangle 2"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Arrivals and services are defined by the distribution of the time between arrivals and the distribution of service times, respectively. </a:t>
            </a:r>
          </a:p>
          <a:p>
            <a:pPr eaLnBrk="1" hangingPunct="1"/>
            <a:endParaRPr lang="en-US" altLang="ko-KR" sz="2000">
              <a:cs typeface="휴먼매직체"/>
            </a:endParaRPr>
          </a:p>
          <a:p>
            <a:pPr eaLnBrk="1" hangingPunct="1"/>
            <a:r>
              <a:rPr lang="en-US" altLang="ko-KR" sz="2000">
                <a:cs typeface="휴먼매직체"/>
              </a:rPr>
              <a:t>For any simple single- or multi-channel queue, the overall effective arrival rate must be less than the total service rate, or the waiting line will grow without bound. </a:t>
            </a:r>
          </a:p>
          <a:p>
            <a:pPr lvl="3" eaLnBrk="1" hangingPunct="1"/>
            <a:endParaRPr lang="en-US" altLang="ko-KR" sz="1400">
              <a:cs typeface="휴먼매직체"/>
            </a:endParaRPr>
          </a:p>
          <a:p>
            <a:pPr lvl="1" eaLnBrk="1" hangingPunct="1"/>
            <a:r>
              <a:rPr lang="en-US" altLang="ko-KR" sz="1800">
                <a:cs typeface="휴먼매직체"/>
              </a:rPr>
              <a:t>In some systems, the condition about arrival rate being less than service rate may not guarantee stability</a:t>
            </a:r>
          </a:p>
          <a:p>
            <a:pPr lvl="1" eaLnBrk="1" hangingPunct="1"/>
            <a:endParaRPr lang="en-US" altLang="ko-KR" sz="1800">
              <a:cs typeface="휴먼매직체"/>
            </a:endParaRPr>
          </a:p>
          <a:p>
            <a:pPr eaLnBrk="1" hangingPunct="1"/>
            <a:endParaRPr lang="en-US" altLang="ko-KR" sz="2000">
              <a:cs typeface="휴먼매직체"/>
            </a:endParaRPr>
          </a:p>
        </p:txBody>
      </p:sp>
      <p:sp>
        <p:nvSpPr>
          <p:cNvPr id="40964" name="Slide Number Placeholder 3"/>
          <p:cNvSpPr>
            <a:spLocks noGrp="1"/>
          </p:cNvSpPr>
          <p:nvPr>
            <p:ph type="sldNum" sz="quarter" idx="11"/>
          </p:nvPr>
        </p:nvSpPr>
        <p:spPr bwMode="auto">
          <a:noFill/>
          <a:ln>
            <a:miter lim="800000"/>
            <a:headEnd/>
            <a:tailEnd/>
          </a:ln>
        </p:spPr>
        <p:txBody>
          <a:bodyPr/>
          <a:lstStyle/>
          <a:p>
            <a:fld id="{F25D7E67-CC7A-4DB4-A833-519875B1559A}" type="slidenum">
              <a:rPr lang="ko-KR" altLang="en-US"/>
              <a:pPr/>
              <a:t>5</a:t>
            </a:fld>
            <a:endParaRPr lang="en-US" altLang="ko-KR"/>
          </a:p>
        </p:txBody>
      </p:sp>
    </p:spTree>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a:xfrm>
            <a:off x="609600" y="609600"/>
            <a:ext cx="67056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(4)</a:t>
            </a:r>
          </a:p>
        </p:txBody>
      </p:sp>
      <p:sp>
        <p:nvSpPr>
          <p:cNvPr id="41987" name="Rectangle 2"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System state : the number of units in the system and the status of the server(busy or idle).</a:t>
            </a:r>
          </a:p>
          <a:p>
            <a:pPr eaLnBrk="1" hangingPunct="1"/>
            <a:endParaRPr lang="en-US" altLang="ko-KR" sz="2000">
              <a:cs typeface="휴먼매직체"/>
            </a:endParaRPr>
          </a:p>
          <a:p>
            <a:pPr eaLnBrk="1" hangingPunct="1"/>
            <a:r>
              <a:rPr lang="en-US" altLang="ko-KR" sz="2000">
                <a:cs typeface="휴먼매직체"/>
              </a:rPr>
              <a:t>Event : a set of circumstances that cause an instantaneous change in the state of the system. </a:t>
            </a:r>
          </a:p>
          <a:p>
            <a:pPr eaLnBrk="1" hangingPunct="1"/>
            <a:endParaRPr lang="en-US" altLang="ko-KR" sz="2000">
              <a:cs typeface="휴먼매직체"/>
            </a:endParaRPr>
          </a:p>
          <a:p>
            <a:pPr lvl="1" eaLnBrk="1" hangingPunct="1"/>
            <a:r>
              <a:rPr lang="en-US" altLang="ko-KR" sz="1800">
                <a:cs typeface="휴먼매직체"/>
              </a:rPr>
              <a:t>In a single-channel queueing system there are only two possible events that can affect the state of the system. </a:t>
            </a:r>
          </a:p>
          <a:p>
            <a:pPr lvl="1" eaLnBrk="1" hangingPunct="1"/>
            <a:endParaRPr lang="en-US" altLang="ko-KR" sz="1000">
              <a:cs typeface="휴먼매직체"/>
            </a:endParaRPr>
          </a:p>
          <a:p>
            <a:pPr lvl="2" eaLnBrk="1" hangingPunct="1"/>
            <a:r>
              <a:rPr lang="en-US" altLang="ko-KR" sz="1600">
                <a:cs typeface="휴먼매직체"/>
              </a:rPr>
              <a:t>the arrival event : the entry of a unit into the system</a:t>
            </a:r>
          </a:p>
          <a:p>
            <a:pPr lvl="2" eaLnBrk="1" hangingPunct="1"/>
            <a:r>
              <a:rPr lang="en-US" altLang="ko-KR" sz="1600">
                <a:cs typeface="휴먼매직체"/>
              </a:rPr>
              <a:t>the departure event : the completion of service on a unit. </a:t>
            </a:r>
          </a:p>
          <a:p>
            <a:pPr lvl="2" eaLnBrk="1" hangingPunct="1"/>
            <a:endParaRPr lang="en-US" altLang="ko-KR" sz="1600">
              <a:cs typeface="휴먼매직체"/>
            </a:endParaRPr>
          </a:p>
          <a:p>
            <a:pPr eaLnBrk="1" hangingPunct="1"/>
            <a:r>
              <a:rPr lang="en-US" altLang="ko-KR" sz="2000">
                <a:cs typeface="휴먼매직체"/>
              </a:rPr>
              <a:t>Simulation clock : used to track simulated time.</a:t>
            </a:r>
          </a:p>
          <a:p>
            <a:pPr eaLnBrk="1" hangingPunct="1"/>
            <a:endParaRPr lang="en-US" altLang="ko-KR" sz="2000">
              <a:cs typeface="휴먼매직체"/>
            </a:endParaRPr>
          </a:p>
        </p:txBody>
      </p:sp>
      <p:sp>
        <p:nvSpPr>
          <p:cNvPr id="41988" name="Slide Number Placeholder 3"/>
          <p:cNvSpPr>
            <a:spLocks noGrp="1"/>
          </p:cNvSpPr>
          <p:nvPr>
            <p:ph type="sldNum" sz="quarter" idx="11"/>
          </p:nvPr>
        </p:nvSpPr>
        <p:spPr bwMode="auto">
          <a:noFill/>
          <a:ln>
            <a:miter lim="800000"/>
            <a:headEnd/>
            <a:tailEnd/>
          </a:ln>
        </p:spPr>
        <p:txBody>
          <a:bodyPr/>
          <a:lstStyle/>
          <a:p>
            <a:fld id="{87156118-D95F-486A-B695-17DE46845538}" type="slidenum">
              <a:rPr lang="ko-KR" altLang="en-US"/>
              <a:pPr/>
              <a:t>6</a:t>
            </a:fld>
            <a:endParaRPr lang="en-US" altLang="ko-KR"/>
          </a:p>
        </p:txBody>
      </p:sp>
    </p:spTree>
  </p:cSld>
  <p:clrMapOvr>
    <a:masterClrMapping/>
  </p:clrMapOvr>
  <p:transition>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3505200" y="4038600"/>
            <a:ext cx="1676400" cy="1219200"/>
          </a:xfrm>
          <a:prstGeom prst="flowChartDecision">
            <a:avLst/>
          </a:prstGeom>
          <a:solidFill>
            <a:schemeClr val="accent1"/>
          </a:solidFill>
          <a:ln w="9525">
            <a:solidFill>
              <a:schemeClr val="tx1"/>
            </a:solidFill>
            <a:miter lim="800000"/>
            <a:headEnd/>
            <a:tailEnd/>
          </a:ln>
        </p:spPr>
        <p:txBody>
          <a:bodyPr wrap="none" anchor="ctr"/>
          <a:lstStyle/>
          <a:p>
            <a:pPr eaLnBrk="1" latinLnBrk="1" hangingPunct="1"/>
            <a:endParaRPr lang="en-US"/>
          </a:p>
        </p:txBody>
      </p:sp>
      <p:sp>
        <p:nvSpPr>
          <p:cNvPr id="66564" name="Rectangle 4"/>
          <p:cNvSpPr>
            <a:spLocks noGrp="1" noChangeArrowheads="1"/>
          </p:cNvSpPr>
          <p:nvPr>
            <p:ph type="title"/>
          </p:nvPr>
        </p:nvSpPr>
        <p:spPr>
          <a:xfrm>
            <a:off x="609600" y="609600"/>
            <a:ext cx="67056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(5)</a:t>
            </a:r>
          </a:p>
        </p:txBody>
      </p:sp>
      <p:sp>
        <p:nvSpPr>
          <p:cNvPr id="43012" name="Rectangle 3"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If a unit has just completed service, the simulation proceeds in the manner shown in the flow diagram of Figure 2.2. </a:t>
            </a:r>
          </a:p>
          <a:p>
            <a:pPr lvl="1" eaLnBrk="1" hangingPunct="1"/>
            <a:r>
              <a:rPr lang="en-US" altLang="ko-KR" sz="1800">
                <a:cs typeface="휴먼매직체"/>
              </a:rPr>
              <a:t>Note that the server has only two possible states : it is either busy or idle.</a:t>
            </a:r>
          </a:p>
          <a:p>
            <a:pPr eaLnBrk="1" hangingPunct="1"/>
            <a:endParaRPr lang="ko-KR" altLang="en-US" sz="2000">
              <a:cs typeface="휴먼매직체"/>
            </a:endParaRPr>
          </a:p>
        </p:txBody>
      </p:sp>
      <p:sp>
        <p:nvSpPr>
          <p:cNvPr id="43013" name="Text Box 5"/>
          <p:cNvSpPr txBox="1">
            <a:spLocks noChangeArrowheads="1"/>
          </p:cNvSpPr>
          <p:nvPr/>
        </p:nvSpPr>
        <p:spPr bwMode="auto">
          <a:xfrm>
            <a:off x="3505200" y="3200400"/>
            <a:ext cx="1600200" cy="584200"/>
          </a:xfrm>
          <a:prstGeom prst="rect">
            <a:avLst/>
          </a:prstGeom>
          <a:solidFill>
            <a:schemeClr val="accent1"/>
          </a:solidFill>
          <a:ln w="9525">
            <a:solidFill>
              <a:schemeClr val="tx1"/>
            </a:solidFill>
            <a:miter lim="800000"/>
            <a:headEnd/>
            <a:tailEnd/>
          </a:ln>
        </p:spPr>
        <p:txBody>
          <a:bodyPr>
            <a:spAutoFit/>
          </a:bodyPr>
          <a:lstStyle/>
          <a:p>
            <a:pPr algn="ctr" eaLnBrk="1" latinLnBrk="1" hangingPunct="1">
              <a:spcBef>
                <a:spcPct val="50000"/>
              </a:spcBef>
            </a:pPr>
            <a:r>
              <a:rPr lang="en-US" altLang="ko-KR" sz="1600"/>
              <a:t>Departure Event</a:t>
            </a:r>
          </a:p>
        </p:txBody>
      </p:sp>
      <p:sp>
        <p:nvSpPr>
          <p:cNvPr id="43014" name="Text Box 6"/>
          <p:cNvSpPr txBox="1">
            <a:spLocks noChangeArrowheads="1"/>
          </p:cNvSpPr>
          <p:nvPr/>
        </p:nvSpPr>
        <p:spPr bwMode="auto">
          <a:xfrm>
            <a:off x="5867400" y="4343400"/>
            <a:ext cx="2438400" cy="584200"/>
          </a:xfrm>
          <a:prstGeom prst="rect">
            <a:avLst/>
          </a:prstGeom>
          <a:solidFill>
            <a:schemeClr val="accent1"/>
          </a:solidFill>
          <a:ln w="9525">
            <a:solidFill>
              <a:schemeClr val="tx1"/>
            </a:solidFill>
            <a:miter lim="800000"/>
            <a:headEnd/>
            <a:tailEnd/>
          </a:ln>
        </p:spPr>
        <p:txBody>
          <a:bodyPr>
            <a:spAutoFit/>
          </a:bodyPr>
          <a:lstStyle/>
          <a:p>
            <a:pPr algn="ctr" eaLnBrk="1" latinLnBrk="1" hangingPunct="1">
              <a:spcBef>
                <a:spcPct val="50000"/>
              </a:spcBef>
            </a:pPr>
            <a:r>
              <a:rPr lang="en-US" altLang="ko-KR" sz="1600"/>
              <a:t>Remove the waiting unit from the queue</a:t>
            </a:r>
          </a:p>
        </p:txBody>
      </p:sp>
      <p:sp>
        <p:nvSpPr>
          <p:cNvPr id="43015" name="Text Box 7"/>
          <p:cNvSpPr txBox="1">
            <a:spLocks noChangeArrowheads="1"/>
          </p:cNvSpPr>
          <p:nvPr/>
        </p:nvSpPr>
        <p:spPr bwMode="auto">
          <a:xfrm>
            <a:off x="5867400" y="5181600"/>
            <a:ext cx="2362200" cy="338138"/>
          </a:xfrm>
          <a:prstGeom prst="rect">
            <a:avLst/>
          </a:prstGeom>
          <a:solidFill>
            <a:schemeClr val="accent1"/>
          </a:solidFill>
          <a:ln w="9525">
            <a:solidFill>
              <a:schemeClr val="tx1"/>
            </a:solidFill>
            <a:miter lim="800000"/>
            <a:headEnd/>
            <a:tailEnd/>
          </a:ln>
        </p:spPr>
        <p:txBody>
          <a:bodyPr>
            <a:spAutoFit/>
          </a:bodyPr>
          <a:lstStyle/>
          <a:p>
            <a:pPr eaLnBrk="1" latinLnBrk="1" hangingPunct="1">
              <a:spcBef>
                <a:spcPct val="50000"/>
              </a:spcBef>
            </a:pPr>
            <a:r>
              <a:rPr lang="en-US" altLang="ko-KR" sz="1600"/>
              <a:t>Begin servicing the unit</a:t>
            </a:r>
          </a:p>
        </p:txBody>
      </p:sp>
      <p:sp>
        <p:nvSpPr>
          <p:cNvPr id="43016" name="Text Box 8"/>
          <p:cNvSpPr txBox="1">
            <a:spLocks noChangeArrowheads="1"/>
          </p:cNvSpPr>
          <p:nvPr/>
        </p:nvSpPr>
        <p:spPr bwMode="auto">
          <a:xfrm>
            <a:off x="1295400" y="4343400"/>
            <a:ext cx="1447800" cy="584200"/>
          </a:xfrm>
          <a:prstGeom prst="rect">
            <a:avLst/>
          </a:prstGeom>
          <a:solidFill>
            <a:schemeClr val="accent1"/>
          </a:solidFill>
          <a:ln w="9525">
            <a:solidFill>
              <a:schemeClr val="tx1"/>
            </a:solidFill>
            <a:miter lim="800000"/>
            <a:headEnd/>
            <a:tailEnd/>
          </a:ln>
        </p:spPr>
        <p:txBody>
          <a:bodyPr>
            <a:spAutoFit/>
          </a:bodyPr>
          <a:lstStyle/>
          <a:p>
            <a:pPr algn="ctr" eaLnBrk="1" latinLnBrk="1" hangingPunct="1">
              <a:spcBef>
                <a:spcPct val="50000"/>
              </a:spcBef>
            </a:pPr>
            <a:r>
              <a:rPr lang="en-US" altLang="ko-KR" sz="1600"/>
              <a:t>Begin server idle time</a:t>
            </a:r>
          </a:p>
        </p:txBody>
      </p:sp>
      <p:sp>
        <p:nvSpPr>
          <p:cNvPr id="43017" name="Text Box 9"/>
          <p:cNvSpPr txBox="1">
            <a:spLocks noChangeArrowheads="1"/>
          </p:cNvSpPr>
          <p:nvPr/>
        </p:nvSpPr>
        <p:spPr bwMode="auto">
          <a:xfrm>
            <a:off x="3733800" y="4343400"/>
            <a:ext cx="1295400" cy="584200"/>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600"/>
              <a:t>Another unit waiting?</a:t>
            </a:r>
          </a:p>
        </p:txBody>
      </p:sp>
      <p:sp>
        <p:nvSpPr>
          <p:cNvPr id="43018" name="Line 10"/>
          <p:cNvSpPr>
            <a:spLocks noChangeShapeType="1"/>
          </p:cNvSpPr>
          <p:nvPr/>
        </p:nvSpPr>
        <p:spPr bwMode="auto">
          <a:xfrm>
            <a:off x="4343400" y="3810000"/>
            <a:ext cx="0" cy="228600"/>
          </a:xfrm>
          <a:prstGeom prst="line">
            <a:avLst/>
          </a:prstGeom>
          <a:noFill/>
          <a:ln w="9525">
            <a:solidFill>
              <a:schemeClr val="tx1"/>
            </a:solidFill>
            <a:round/>
            <a:headEnd/>
            <a:tailEnd type="triangle" w="med" len="med"/>
          </a:ln>
        </p:spPr>
        <p:txBody>
          <a:bodyPr wrap="none"/>
          <a:lstStyle/>
          <a:p>
            <a:endParaRPr lang="en-US"/>
          </a:p>
        </p:txBody>
      </p:sp>
      <p:sp>
        <p:nvSpPr>
          <p:cNvPr id="43019" name="Line 11"/>
          <p:cNvSpPr>
            <a:spLocks noChangeShapeType="1"/>
          </p:cNvSpPr>
          <p:nvPr/>
        </p:nvSpPr>
        <p:spPr bwMode="auto">
          <a:xfrm flipH="1">
            <a:off x="2743200" y="4648200"/>
            <a:ext cx="762000" cy="0"/>
          </a:xfrm>
          <a:prstGeom prst="line">
            <a:avLst/>
          </a:prstGeom>
          <a:noFill/>
          <a:ln w="9525">
            <a:solidFill>
              <a:schemeClr val="tx1"/>
            </a:solidFill>
            <a:round/>
            <a:headEnd/>
            <a:tailEnd type="triangle" w="med" len="med"/>
          </a:ln>
        </p:spPr>
        <p:txBody>
          <a:bodyPr wrap="none"/>
          <a:lstStyle/>
          <a:p>
            <a:endParaRPr lang="en-US"/>
          </a:p>
        </p:txBody>
      </p:sp>
      <p:sp>
        <p:nvSpPr>
          <p:cNvPr id="43020" name="Line 12"/>
          <p:cNvSpPr>
            <a:spLocks noChangeShapeType="1"/>
          </p:cNvSpPr>
          <p:nvPr/>
        </p:nvSpPr>
        <p:spPr bwMode="auto">
          <a:xfrm>
            <a:off x="5181600" y="4648200"/>
            <a:ext cx="685800" cy="0"/>
          </a:xfrm>
          <a:prstGeom prst="line">
            <a:avLst/>
          </a:prstGeom>
          <a:noFill/>
          <a:ln w="9525">
            <a:solidFill>
              <a:schemeClr val="tx1"/>
            </a:solidFill>
            <a:round/>
            <a:headEnd/>
            <a:tailEnd type="triangle" w="med" len="med"/>
          </a:ln>
        </p:spPr>
        <p:txBody>
          <a:bodyPr wrap="none"/>
          <a:lstStyle/>
          <a:p>
            <a:endParaRPr lang="en-US"/>
          </a:p>
        </p:txBody>
      </p:sp>
      <p:sp>
        <p:nvSpPr>
          <p:cNvPr id="43021" name="Line 13"/>
          <p:cNvSpPr>
            <a:spLocks noChangeShapeType="1"/>
          </p:cNvSpPr>
          <p:nvPr/>
        </p:nvSpPr>
        <p:spPr bwMode="auto">
          <a:xfrm>
            <a:off x="7086600" y="4953000"/>
            <a:ext cx="0" cy="228600"/>
          </a:xfrm>
          <a:prstGeom prst="line">
            <a:avLst/>
          </a:prstGeom>
          <a:noFill/>
          <a:ln w="9525">
            <a:solidFill>
              <a:schemeClr val="tx1"/>
            </a:solidFill>
            <a:round/>
            <a:headEnd/>
            <a:tailEnd type="triangle" w="med" len="med"/>
          </a:ln>
        </p:spPr>
        <p:txBody>
          <a:bodyPr wrap="none"/>
          <a:lstStyle/>
          <a:p>
            <a:endParaRPr lang="en-US"/>
          </a:p>
        </p:txBody>
      </p:sp>
      <p:sp>
        <p:nvSpPr>
          <p:cNvPr id="43022" name="Text Box 14"/>
          <p:cNvSpPr txBox="1">
            <a:spLocks noChangeArrowheads="1"/>
          </p:cNvSpPr>
          <p:nvPr/>
        </p:nvSpPr>
        <p:spPr bwMode="auto">
          <a:xfrm>
            <a:off x="5181600" y="4343400"/>
            <a:ext cx="533400" cy="30797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400"/>
              <a:t>Yes</a:t>
            </a:r>
          </a:p>
        </p:txBody>
      </p:sp>
      <p:sp>
        <p:nvSpPr>
          <p:cNvPr id="43023" name="Text Box 15"/>
          <p:cNvSpPr txBox="1">
            <a:spLocks noChangeArrowheads="1"/>
          </p:cNvSpPr>
          <p:nvPr/>
        </p:nvSpPr>
        <p:spPr bwMode="auto">
          <a:xfrm>
            <a:off x="2895600" y="4343400"/>
            <a:ext cx="533400" cy="30797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400"/>
              <a:t>No</a:t>
            </a:r>
          </a:p>
        </p:txBody>
      </p:sp>
      <p:sp>
        <p:nvSpPr>
          <p:cNvPr id="43024" name="Text Box 16"/>
          <p:cNvSpPr txBox="1">
            <a:spLocks noChangeArrowheads="1"/>
          </p:cNvSpPr>
          <p:nvPr/>
        </p:nvSpPr>
        <p:spPr bwMode="auto">
          <a:xfrm>
            <a:off x="2133600" y="5638800"/>
            <a:ext cx="4800600" cy="369888"/>
          </a:xfrm>
          <a:prstGeom prst="rect">
            <a:avLst/>
          </a:prstGeom>
          <a:noFill/>
          <a:ln w="9525">
            <a:noFill/>
            <a:miter lim="800000"/>
            <a:headEnd/>
            <a:tailEnd/>
          </a:ln>
        </p:spPr>
        <p:txBody>
          <a:bodyPr>
            <a:spAutoFit/>
          </a:bodyPr>
          <a:lstStyle/>
          <a:p>
            <a:pPr eaLnBrk="1" latinLnBrk="1" hangingPunct="1">
              <a:spcBef>
                <a:spcPct val="50000"/>
              </a:spcBef>
            </a:pPr>
            <a:r>
              <a:rPr lang="en-US" altLang="ko-KR" sz="1800"/>
              <a:t>Fig. 2.2 Service-just-completed flow diagram</a:t>
            </a:r>
          </a:p>
        </p:txBody>
      </p:sp>
      <p:sp>
        <p:nvSpPr>
          <p:cNvPr id="43025" name="Slide Number Placeholder 16"/>
          <p:cNvSpPr>
            <a:spLocks noGrp="1"/>
          </p:cNvSpPr>
          <p:nvPr>
            <p:ph type="sldNum" sz="quarter" idx="11"/>
          </p:nvPr>
        </p:nvSpPr>
        <p:spPr bwMode="auto">
          <a:noFill/>
          <a:ln>
            <a:miter lim="800000"/>
            <a:headEnd/>
            <a:tailEnd/>
          </a:ln>
        </p:spPr>
        <p:txBody>
          <a:bodyPr/>
          <a:lstStyle/>
          <a:p>
            <a:fld id="{CCBE503E-7CF6-4DB9-9F33-51919F1606F7}" type="slidenum">
              <a:rPr lang="ko-KR" altLang="en-US"/>
              <a:pPr/>
              <a:t>7</a:t>
            </a:fld>
            <a:endParaRPr lang="en-US" altLang="ko-KR"/>
          </a:p>
        </p:txBody>
      </p:sp>
    </p:spTree>
  </p:cSld>
  <p:clrMapOvr>
    <a:masterClrMapping/>
  </p:clrMapOvr>
  <p:transition>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a:xfrm>
            <a:off x="609600" y="609600"/>
            <a:ext cx="67818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(6)</a:t>
            </a:r>
          </a:p>
        </p:txBody>
      </p:sp>
      <p:sp>
        <p:nvSpPr>
          <p:cNvPr id="44035" name="Rectangle 2" descr="Rectangle: Click to edit Master text styles&#10;Second level&#10;Third level&#10;Fourth level&#10;Fifth level"/>
          <p:cNvSpPr>
            <a:spLocks noGrp="1" noChangeArrowheads="1"/>
          </p:cNvSpPr>
          <p:nvPr>
            <p:ph sz="quarter" idx="1"/>
          </p:nvPr>
        </p:nvSpPr>
        <p:spPr>
          <a:xfrm>
            <a:off x="457200" y="1600200"/>
            <a:ext cx="7467600" cy="4873625"/>
          </a:xfrm>
        </p:spPr>
        <p:txBody>
          <a:bodyPr/>
          <a:lstStyle/>
          <a:p>
            <a:pPr eaLnBrk="1" hangingPunct="1"/>
            <a:r>
              <a:rPr lang="en-US" altLang="ko-KR" sz="2000">
                <a:cs typeface="Times New Roman" pitchFamily="18" charset="0"/>
              </a:rPr>
              <a:t>The arrival event occurs when a unit enters the system. </a:t>
            </a:r>
          </a:p>
          <a:p>
            <a:pPr lvl="1" eaLnBrk="1" hangingPunct="1"/>
            <a:r>
              <a:rPr lang="en-US" altLang="ko-KR" sz="1800">
                <a:cs typeface="Times New Roman" pitchFamily="18" charset="0"/>
              </a:rPr>
              <a:t>The unit may find the server either idle or busy. </a:t>
            </a:r>
          </a:p>
          <a:p>
            <a:pPr lvl="2" eaLnBrk="1" hangingPunct="1"/>
            <a:r>
              <a:rPr lang="en-US" altLang="ko-KR" sz="1600">
                <a:cs typeface="Times New Roman" pitchFamily="18" charset="0"/>
              </a:rPr>
              <a:t>Idle : the unit begins service immediately</a:t>
            </a:r>
          </a:p>
          <a:p>
            <a:pPr lvl="2" eaLnBrk="1" hangingPunct="1"/>
            <a:r>
              <a:rPr lang="en-US" altLang="ko-KR" sz="1600">
                <a:cs typeface="Times New Roman" pitchFamily="18" charset="0"/>
              </a:rPr>
              <a:t>Busy : the unit enters the queue for the server. </a:t>
            </a:r>
          </a:p>
        </p:txBody>
      </p:sp>
      <p:sp>
        <p:nvSpPr>
          <p:cNvPr id="44036" name="Text Box 4"/>
          <p:cNvSpPr txBox="1">
            <a:spLocks noChangeArrowheads="1"/>
          </p:cNvSpPr>
          <p:nvPr/>
        </p:nvSpPr>
        <p:spPr bwMode="auto">
          <a:xfrm>
            <a:off x="3657600" y="3352800"/>
            <a:ext cx="1219200" cy="584200"/>
          </a:xfrm>
          <a:prstGeom prst="rect">
            <a:avLst/>
          </a:prstGeom>
          <a:solidFill>
            <a:schemeClr val="accent1"/>
          </a:solidFill>
          <a:ln w="9525">
            <a:solidFill>
              <a:schemeClr val="tx1"/>
            </a:solidFill>
            <a:miter lim="800000"/>
            <a:headEnd/>
            <a:tailEnd/>
          </a:ln>
        </p:spPr>
        <p:txBody>
          <a:bodyPr>
            <a:spAutoFit/>
          </a:bodyPr>
          <a:lstStyle/>
          <a:p>
            <a:pPr algn="ctr" eaLnBrk="1" latinLnBrk="1" hangingPunct="1">
              <a:spcBef>
                <a:spcPct val="50000"/>
              </a:spcBef>
            </a:pPr>
            <a:r>
              <a:rPr lang="en-US" altLang="ko-KR" sz="1600"/>
              <a:t>Arrival Event</a:t>
            </a:r>
          </a:p>
        </p:txBody>
      </p:sp>
      <p:sp>
        <p:nvSpPr>
          <p:cNvPr id="44037" name="AutoShape 5"/>
          <p:cNvSpPr>
            <a:spLocks noChangeArrowheads="1"/>
          </p:cNvSpPr>
          <p:nvPr/>
        </p:nvSpPr>
        <p:spPr bwMode="auto">
          <a:xfrm>
            <a:off x="3505200" y="4267200"/>
            <a:ext cx="1524000" cy="914400"/>
          </a:xfrm>
          <a:prstGeom prst="flowChartDecision">
            <a:avLst/>
          </a:prstGeom>
          <a:solidFill>
            <a:schemeClr val="accent1"/>
          </a:solidFill>
          <a:ln w="9525">
            <a:solidFill>
              <a:schemeClr val="tx1"/>
            </a:solidFill>
            <a:miter lim="800000"/>
            <a:headEnd/>
            <a:tailEnd/>
          </a:ln>
        </p:spPr>
        <p:txBody>
          <a:bodyPr wrap="none" anchor="ctr"/>
          <a:lstStyle/>
          <a:p>
            <a:pPr eaLnBrk="1" latinLnBrk="1" hangingPunct="1"/>
            <a:endParaRPr lang="en-US"/>
          </a:p>
        </p:txBody>
      </p:sp>
      <p:sp>
        <p:nvSpPr>
          <p:cNvPr id="44038" name="Text Box 6"/>
          <p:cNvSpPr txBox="1">
            <a:spLocks noChangeArrowheads="1"/>
          </p:cNvSpPr>
          <p:nvPr/>
        </p:nvSpPr>
        <p:spPr bwMode="auto">
          <a:xfrm>
            <a:off x="3733800" y="4419600"/>
            <a:ext cx="1143000" cy="584200"/>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600"/>
              <a:t>Server busy?</a:t>
            </a:r>
          </a:p>
        </p:txBody>
      </p:sp>
      <p:sp>
        <p:nvSpPr>
          <p:cNvPr id="44039" name="Line 7"/>
          <p:cNvSpPr>
            <a:spLocks noChangeShapeType="1"/>
          </p:cNvSpPr>
          <p:nvPr/>
        </p:nvSpPr>
        <p:spPr bwMode="auto">
          <a:xfrm>
            <a:off x="4267200" y="3962400"/>
            <a:ext cx="0" cy="304800"/>
          </a:xfrm>
          <a:prstGeom prst="line">
            <a:avLst/>
          </a:prstGeom>
          <a:noFill/>
          <a:ln w="9525">
            <a:solidFill>
              <a:schemeClr val="tx1"/>
            </a:solidFill>
            <a:round/>
            <a:headEnd/>
            <a:tailEnd type="triangle" w="med" len="med"/>
          </a:ln>
        </p:spPr>
        <p:txBody>
          <a:bodyPr wrap="none"/>
          <a:lstStyle/>
          <a:p>
            <a:endParaRPr lang="en-US"/>
          </a:p>
        </p:txBody>
      </p:sp>
      <p:sp>
        <p:nvSpPr>
          <p:cNvPr id="44040" name="Text Box 8"/>
          <p:cNvSpPr txBox="1">
            <a:spLocks noChangeArrowheads="1"/>
          </p:cNvSpPr>
          <p:nvPr/>
        </p:nvSpPr>
        <p:spPr bwMode="auto">
          <a:xfrm>
            <a:off x="5486400" y="4419600"/>
            <a:ext cx="1905000" cy="584200"/>
          </a:xfrm>
          <a:prstGeom prst="rect">
            <a:avLst/>
          </a:prstGeom>
          <a:solidFill>
            <a:schemeClr val="accent1"/>
          </a:solidFill>
          <a:ln w="9525">
            <a:solidFill>
              <a:schemeClr val="tx1"/>
            </a:solidFill>
            <a:miter lim="800000"/>
            <a:headEnd/>
            <a:tailEnd/>
          </a:ln>
        </p:spPr>
        <p:txBody>
          <a:bodyPr>
            <a:spAutoFit/>
          </a:bodyPr>
          <a:lstStyle/>
          <a:p>
            <a:pPr algn="ctr" eaLnBrk="1" latinLnBrk="1" hangingPunct="1">
              <a:spcBef>
                <a:spcPct val="50000"/>
              </a:spcBef>
            </a:pPr>
            <a:r>
              <a:rPr lang="en-US" altLang="ko-KR" sz="1600"/>
              <a:t>Unit enters queue for service</a:t>
            </a:r>
          </a:p>
        </p:txBody>
      </p:sp>
      <p:sp>
        <p:nvSpPr>
          <p:cNvPr id="44041" name="Text Box 9"/>
          <p:cNvSpPr txBox="1">
            <a:spLocks noChangeArrowheads="1"/>
          </p:cNvSpPr>
          <p:nvPr/>
        </p:nvSpPr>
        <p:spPr bwMode="auto">
          <a:xfrm>
            <a:off x="1524000" y="4419600"/>
            <a:ext cx="1524000" cy="584200"/>
          </a:xfrm>
          <a:prstGeom prst="rect">
            <a:avLst/>
          </a:prstGeom>
          <a:solidFill>
            <a:schemeClr val="accent1"/>
          </a:solidFill>
          <a:ln w="9525">
            <a:solidFill>
              <a:schemeClr val="tx1"/>
            </a:solidFill>
            <a:miter lim="800000"/>
            <a:headEnd/>
            <a:tailEnd/>
          </a:ln>
        </p:spPr>
        <p:txBody>
          <a:bodyPr>
            <a:spAutoFit/>
          </a:bodyPr>
          <a:lstStyle/>
          <a:p>
            <a:pPr algn="ctr" eaLnBrk="1" latinLnBrk="1" hangingPunct="1">
              <a:spcBef>
                <a:spcPct val="50000"/>
              </a:spcBef>
            </a:pPr>
            <a:r>
              <a:rPr lang="en-US" altLang="ko-KR" sz="1600"/>
              <a:t>Unit enters service</a:t>
            </a:r>
          </a:p>
        </p:txBody>
      </p:sp>
      <p:sp>
        <p:nvSpPr>
          <p:cNvPr id="44042" name="Line 10"/>
          <p:cNvSpPr>
            <a:spLocks noChangeShapeType="1"/>
          </p:cNvSpPr>
          <p:nvPr/>
        </p:nvSpPr>
        <p:spPr bwMode="auto">
          <a:xfrm flipH="1">
            <a:off x="3048000" y="4724400"/>
            <a:ext cx="457200" cy="0"/>
          </a:xfrm>
          <a:prstGeom prst="line">
            <a:avLst/>
          </a:prstGeom>
          <a:noFill/>
          <a:ln w="9525">
            <a:solidFill>
              <a:schemeClr val="tx1"/>
            </a:solidFill>
            <a:round/>
            <a:headEnd/>
            <a:tailEnd type="triangle" w="med" len="med"/>
          </a:ln>
        </p:spPr>
        <p:txBody>
          <a:bodyPr wrap="none"/>
          <a:lstStyle/>
          <a:p>
            <a:endParaRPr lang="en-US"/>
          </a:p>
        </p:txBody>
      </p:sp>
      <p:sp>
        <p:nvSpPr>
          <p:cNvPr id="44043" name="Line 11"/>
          <p:cNvSpPr>
            <a:spLocks noChangeShapeType="1"/>
          </p:cNvSpPr>
          <p:nvPr/>
        </p:nvSpPr>
        <p:spPr bwMode="auto">
          <a:xfrm>
            <a:off x="5029200" y="4724400"/>
            <a:ext cx="457200" cy="0"/>
          </a:xfrm>
          <a:prstGeom prst="line">
            <a:avLst/>
          </a:prstGeom>
          <a:noFill/>
          <a:ln w="9525">
            <a:solidFill>
              <a:schemeClr val="tx1"/>
            </a:solidFill>
            <a:round/>
            <a:headEnd/>
            <a:tailEnd type="triangle" w="med" len="med"/>
          </a:ln>
        </p:spPr>
        <p:txBody>
          <a:bodyPr wrap="none"/>
          <a:lstStyle/>
          <a:p>
            <a:endParaRPr lang="en-US"/>
          </a:p>
        </p:txBody>
      </p:sp>
      <p:sp>
        <p:nvSpPr>
          <p:cNvPr id="44044" name="Text Box 12"/>
          <p:cNvSpPr txBox="1">
            <a:spLocks noChangeArrowheads="1"/>
          </p:cNvSpPr>
          <p:nvPr/>
        </p:nvSpPr>
        <p:spPr bwMode="auto">
          <a:xfrm>
            <a:off x="4953000" y="4419600"/>
            <a:ext cx="533400" cy="30797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400"/>
              <a:t>Yes</a:t>
            </a:r>
          </a:p>
        </p:txBody>
      </p:sp>
      <p:sp>
        <p:nvSpPr>
          <p:cNvPr id="44045" name="Text Box 13"/>
          <p:cNvSpPr txBox="1">
            <a:spLocks noChangeArrowheads="1"/>
          </p:cNvSpPr>
          <p:nvPr/>
        </p:nvSpPr>
        <p:spPr bwMode="auto">
          <a:xfrm>
            <a:off x="3048000" y="4419600"/>
            <a:ext cx="533400" cy="307975"/>
          </a:xfrm>
          <a:prstGeom prst="rect">
            <a:avLst/>
          </a:prstGeom>
          <a:noFill/>
          <a:ln w="9525">
            <a:noFill/>
            <a:miter lim="800000"/>
            <a:headEnd/>
            <a:tailEnd/>
          </a:ln>
        </p:spPr>
        <p:txBody>
          <a:bodyPr>
            <a:spAutoFit/>
          </a:bodyPr>
          <a:lstStyle/>
          <a:p>
            <a:pPr algn="ctr" eaLnBrk="1" latinLnBrk="1" hangingPunct="1">
              <a:spcBef>
                <a:spcPct val="50000"/>
              </a:spcBef>
            </a:pPr>
            <a:r>
              <a:rPr lang="en-US" altLang="ko-KR" sz="1400"/>
              <a:t>No</a:t>
            </a:r>
          </a:p>
        </p:txBody>
      </p:sp>
      <p:sp>
        <p:nvSpPr>
          <p:cNvPr id="44046" name="Text Box 14"/>
          <p:cNvSpPr txBox="1">
            <a:spLocks noChangeArrowheads="1"/>
          </p:cNvSpPr>
          <p:nvPr/>
        </p:nvSpPr>
        <p:spPr bwMode="auto">
          <a:xfrm>
            <a:off x="2133600" y="5334000"/>
            <a:ext cx="4800600" cy="369888"/>
          </a:xfrm>
          <a:prstGeom prst="rect">
            <a:avLst/>
          </a:prstGeom>
          <a:noFill/>
          <a:ln w="9525">
            <a:noFill/>
            <a:miter lim="800000"/>
            <a:headEnd/>
            <a:tailEnd/>
          </a:ln>
        </p:spPr>
        <p:txBody>
          <a:bodyPr>
            <a:spAutoFit/>
          </a:bodyPr>
          <a:lstStyle/>
          <a:p>
            <a:pPr eaLnBrk="1" latinLnBrk="1" hangingPunct="1">
              <a:spcBef>
                <a:spcPct val="50000"/>
              </a:spcBef>
            </a:pPr>
            <a:r>
              <a:rPr lang="en-US" altLang="ko-KR" sz="1800"/>
              <a:t>Fig. 2.3 Unit-entering-system flow diagram</a:t>
            </a:r>
          </a:p>
        </p:txBody>
      </p:sp>
      <p:sp>
        <p:nvSpPr>
          <p:cNvPr id="44047" name="Slide Number Placeholder 14"/>
          <p:cNvSpPr>
            <a:spLocks noGrp="1"/>
          </p:cNvSpPr>
          <p:nvPr>
            <p:ph type="sldNum" sz="quarter" idx="11"/>
          </p:nvPr>
        </p:nvSpPr>
        <p:spPr bwMode="auto">
          <a:noFill/>
          <a:ln>
            <a:miter lim="800000"/>
            <a:headEnd/>
            <a:tailEnd/>
          </a:ln>
        </p:spPr>
        <p:txBody>
          <a:bodyPr/>
          <a:lstStyle/>
          <a:p>
            <a:fld id="{7B296EE4-BE65-4E1D-9516-2892AE82711B}" type="slidenum">
              <a:rPr lang="ko-KR" altLang="en-US"/>
              <a:pPr/>
              <a:t>8</a:t>
            </a:fld>
            <a:endParaRPr lang="en-US" altLang="ko-KR"/>
          </a:p>
        </p:txBody>
      </p:sp>
    </p:spTree>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09600" y="609600"/>
            <a:ext cx="6781800" cy="609600"/>
          </a:xfrm>
        </p:spPr>
        <p:txBody>
          <a:bodyPr/>
          <a:lstStyle/>
          <a:p>
            <a:pPr eaLnBrk="1" fontAlgn="auto" hangingPunct="1">
              <a:spcAft>
                <a:spcPts val="0"/>
              </a:spcAft>
              <a:defRPr/>
            </a:pPr>
            <a:r>
              <a:rPr lang="en-US" altLang="ko-KR" sz="2400" dirty="0"/>
              <a:t>2.3 Simulation of </a:t>
            </a:r>
            <a:r>
              <a:rPr lang="en-US" altLang="ko-KR" sz="2400" dirty="0" err="1"/>
              <a:t>Queueing</a:t>
            </a:r>
            <a:r>
              <a:rPr lang="en-US" altLang="ko-KR" sz="2400" dirty="0"/>
              <a:t> Systems (7)</a:t>
            </a:r>
          </a:p>
        </p:txBody>
      </p:sp>
      <p:sp>
        <p:nvSpPr>
          <p:cNvPr id="45059" name="Text Box 3"/>
          <p:cNvSpPr txBox="1">
            <a:spLocks noChangeArrowheads="1"/>
          </p:cNvSpPr>
          <p:nvPr/>
        </p:nvSpPr>
        <p:spPr bwMode="auto">
          <a:xfrm>
            <a:off x="1981200" y="3352800"/>
            <a:ext cx="4800600" cy="369888"/>
          </a:xfrm>
          <a:prstGeom prst="rect">
            <a:avLst/>
          </a:prstGeom>
          <a:noFill/>
          <a:ln w="9525">
            <a:noFill/>
            <a:miter lim="800000"/>
            <a:headEnd/>
            <a:tailEnd/>
          </a:ln>
        </p:spPr>
        <p:txBody>
          <a:bodyPr>
            <a:spAutoFit/>
          </a:bodyPr>
          <a:lstStyle/>
          <a:p>
            <a:pPr eaLnBrk="1" latinLnBrk="1" hangingPunct="1">
              <a:spcBef>
                <a:spcPct val="50000"/>
              </a:spcBef>
            </a:pPr>
            <a:r>
              <a:rPr lang="en-US" altLang="ko-KR" sz="1800" dirty="0"/>
              <a:t>Fig. 2.6 Potential unit actions upon arrival</a:t>
            </a:r>
          </a:p>
        </p:txBody>
      </p:sp>
      <p:sp>
        <p:nvSpPr>
          <p:cNvPr id="45060" name="Text Box 4"/>
          <p:cNvSpPr txBox="1">
            <a:spLocks noChangeArrowheads="1"/>
          </p:cNvSpPr>
          <p:nvPr/>
        </p:nvSpPr>
        <p:spPr bwMode="auto">
          <a:xfrm>
            <a:off x="1600200" y="5562600"/>
            <a:ext cx="5334000" cy="369888"/>
          </a:xfrm>
          <a:prstGeom prst="rect">
            <a:avLst/>
          </a:prstGeom>
          <a:noFill/>
          <a:ln w="9525">
            <a:noFill/>
            <a:miter lim="800000"/>
            <a:headEnd/>
            <a:tailEnd/>
          </a:ln>
        </p:spPr>
        <p:txBody>
          <a:bodyPr>
            <a:spAutoFit/>
          </a:bodyPr>
          <a:lstStyle/>
          <a:p>
            <a:pPr eaLnBrk="1" latinLnBrk="1" hangingPunct="1">
              <a:spcBef>
                <a:spcPct val="50000"/>
              </a:spcBef>
            </a:pPr>
            <a:r>
              <a:rPr lang="en-US" altLang="ko-KR" sz="1800" dirty="0"/>
              <a:t>Fig. 2.7 Server outcomes after service completion</a:t>
            </a:r>
          </a:p>
        </p:txBody>
      </p:sp>
      <p:pic>
        <p:nvPicPr>
          <p:cNvPr id="45061" name="Picture 5" descr="figure2-4"/>
          <p:cNvPicPr>
            <a:picLocks noChangeAspect="1" noChangeArrowheads="1"/>
          </p:cNvPicPr>
          <p:nvPr/>
        </p:nvPicPr>
        <p:blipFill>
          <a:blip r:embed="rId2"/>
          <a:srcRect/>
          <a:stretch>
            <a:fillRect/>
          </a:stretch>
        </p:blipFill>
        <p:spPr bwMode="auto">
          <a:xfrm>
            <a:off x="1828800" y="1524000"/>
            <a:ext cx="5172075" cy="1800225"/>
          </a:xfrm>
          <a:prstGeom prst="rect">
            <a:avLst/>
          </a:prstGeom>
          <a:noFill/>
          <a:ln w="9525">
            <a:noFill/>
            <a:miter lim="800000"/>
            <a:headEnd/>
            <a:tailEnd/>
          </a:ln>
        </p:spPr>
      </p:pic>
      <p:pic>
        <p:nvPicPr>
          <p:cNvPr id="45062" name="Picture 6" descr="figure2-5"/>
          <p:cNvPicPr>
            <a:picLocks noChangeAspect="1" noChangeArrowheads="1"/>
          </p:cNvPicPr>
          <p:nvPr/>
        </p:nvPicPr>
        <p:blipFill>
          <a:blip r:embed="rId3"/>
          <a:srcRect/>
          <a:stretch>
            <a:fillRect/>
          </a:stretch>
        </p:blipFill>
        <p:spPr bwMode="auto">
          <a:xfrm>
            <a:off x="1600200" y="3810000"/>
            <a:ext cx="5351463" cy="1798638"/>
          </a:xfrm>
          <a:prstGeom prst="rect">
            <a:avLst/>
          </a:prstGeom>
          <a:noFill/>
          <a:ln w="9525">
            <a:noFill/>
            <a:miter lim="800000"/>
            <a:headEnd/>
            <a:tailEnd/>
          </a:ln>
        </p:spPr>
      </p:pic>
      <p:sp>
        <p:nvSpPr>
          <p:cNvPr id="45063" name="Slide Number Placeholder 6"/>
          <p:cNvSpPr>
            <a:spLocks noGrp="1"/>
          </p:cNvSpPr>
          <p:nvPr>
            <p:ph type="sldNum" sz="quarter" idx="11"/>
          </p:nvPr>
        </p:nvSpPr>
        <p:spPr bwMode="auto">
          <a:noFill/>
          <a:ln>
            <a:miter lim="800000"/>
            <a:headEnd/>
            <a:tailEnd/>
          </a:ln>
        </p:spPr>
        <p:txBody>
          <a:bodyPr/>
          <a:lstStyle/>
          <a:p>
            <a:fld id="{FB36736C-AA3E-47EA-B4F9-574FDA314488}" type="slidenum">
              <a:rPr lang="ko-KR" altLang="en-US"/>
              <a:pPr/>
              <a:t>9</a:t>
            </a:fld>
            <a:endParaRPr lang="en-US" altLang="ko-KR"/>
          </a:p>
        </p:txBody>
      </p:sp>
    </p:spTree>
  </p:cSld>
  <p:clrMapOvr>
    <a:masterClrMapping/>
  </p:clrMapOvr>
  <p:transition>
    <p:cover dir="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16820</TotalTime>
  <Words>3237</Words>
  <Application>Microsoft Office PowerPoint</Application>
  <PresentationFormat>On-screen Show (4:3)</PresentationFormat>
  <Paragraphs>298</Paragraphs>
  <Slides>40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굴림</vt:lpstr>
      <vt:lpstr>Century Schoolbook</vt:lpstr>
      <vt:lpstr>휴먼매직체</vt:lpstr>
      <vt:lpstr>Tahoma</vt:lpstr>
      <vt:lpstr>Times New Roman</vt:lpstr>
      <vt:lpstr>Wingdings</vt:lpstr>
      <vt:lpstr>Wingdings 2</vt:lpstr>
      <vt:lpstr>Oriel</vt:lpstr>
      <vt:lpstr>Equation</vt:lpstr>
      <vt:lpstr>Ch2. Simulation Examples</vt:lpstr>
      <vt:lpstr>PowerPoint Presentation</vt:lpstr>
      <vt:lpstr>2.3 Simulation of Queueing Systems (1)</vt:lpstr>
      <vt:lpstr>2.3 Simulation of Queueing Systems (2)</vt:lpstr>
      <vt:lpstr>2.3 Simulation of Queueing Systems (3)</vt:lpstr>
      <vt:lpstr>2.3 Simulation of Queueing Systems (4)</vt:lpstr>
      <vt:lpstr>2.3 Simulation of Queueing Systems (5)</vt:lpstr>
      <vt:lpstr>2.3 Simulation of Queueing Systems (6)</vt:lpstr>
      <vt:lpstr>2.3 Simulation of Queueing Systems (7)</vt:lpstr>
      <vt:lpstr>2.3 Simulation of Queueing Systems (8)</vt:lpstr>
      <vt:lpstr>2.3 Simulation of Queueing Systems (9)</vt:lpstr>
      <vt:lpstr>2.3 Simulation of Queueing Systems (10)</vt:lpstr>
      <vt:lpstr>2.3 Simulation of Queueing Systems (11)</vt:lpstr>
      <vt:lpstr>2.3 Simulation of Queueing Systems (12)</vt:lpstr>
      <vt:lpstr>2.3 Simulation of Queueing Systems (13)</vt:lpstr>
      <vt:lpstr>2.3 Simulation of Queueing Systems (14)</vt:lpstr>
      <vt:lpstr>2.3 Simulation of Queueing Systems (15)</vt:lpstr>
      <vt:lpstr>2.3 Simulation of Queueing Systems (16)</vt:lpstr>
      <vt:lpstr>2.3 Simulation of Queueing Systems (16a)</vt:lpstr>
      <vt:lpstr>2.3 Simulation of Queueing Systems (20)</vt:lpstr>
      <vt:lpstr>2.3 Simulation of Queueing Systems (21)</vt:lpstr>
      <vt:lpstr>2.3 Simulation of Queueing Systems (22)</vt:lpstr>
      <vt:lpstr>2.3 Simulation of Queueing Systems (23)</vt:lpstr>
      <vt:lpstr>2.3 Simulation of Queueing Systems (24)</vt:lpstr>
      <vt:lpstr>2.3 Simulation of Queueing Systems (25)</vt:lpstr>
      <vt:lpstr>PowerPoint Presentation</vt:lpstr>
      <vt:lpstr>2.3 Simulation of Queueing Systems (26)</vt:lpstr>
      <vt:lpstr>2.3 Simulation of Queueing Systems (27)</vt:lpstr>
      <vt:lpstr>2.3 Simulation of Queueing Systems (28)</vt:lpstr>
      <vt:lpstr>2.3 Simulation of Queueing Systems (29)</vt:lpstr>
      <vt:lpstr>2.4 Simulation of Inventory Systems (1)</vt:lpstr>
      <vt:lpstr>2.4 Simulation of Inventory Systems (2)</vt:lpstr>
      <vt:lpstr>2.4 Simulation of Inventory Systems (3)</vt:lpstr>
      <vt:lpstr>2.4 Simulation of Inventory Systems (4)</vt:lpstr>
      <vt:lpstr>2.4 Simulation of Inventory Systems (5)</vt:lpstr>
      <vt:lpstr>2.4 Simulation of Inventory Systems (6)</vt:lpstr>
      <vt:lpstr>PowerPoint Presentation</vt:lpstr>
      <vt:lpstr>2.4 Simulation of Inventory Systems (7)</vt:lpstr>
      <vt:lpstr>2.4 Simulation of Inventory Systems (8)</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zangooei</dc:creator>
  <cp:lastModifiedBy>Syed Rehan</cp:lastModifiedBy>
  <cp:revision>73</cp:revision>
  <dcterms:created xsi:type="dcterms:W3CDTF">1601-01-01T00:00:00Z</dcterms:created>
  <dcterms:modified xsi:type="dcterms:W3CDTF">2024-11-11T05:13:34Z</dcterms:modified>
</cp:coreProperties>
</file>