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9" r:id="rId8"/>
    <p:sldId id="270" r:id="rId9"/>
    <p:sldId id="278" r:id="rId10"/>
    <p:sldId id="271" r:id="rId11"/>
    <p:sldId id="272" r:id="rId12"/>
    <p:sldId id="265" r:id="rId13"/>
    <p:sldId id="273" r:id="rId14"/>
    <p:sldId id="279" r:id="rId15"/>
    <p:sldId id="274" r:id="rId16"/>
    <p:sldId id="280" r:id="rId17"/>
    <p:sldId id="281" r:id="rId18"/>
    <p:sldId id="282" r:id="rId19"/>
    <p:sldId id="289" r:id="rId20"/>
    <p:sldId id="283" r:id="rId21"/>
    <p:sldId id="285" r:id="rId22"/>
    <p:sldId id="286" r:id="rId23"/>
    <p:sldId id="287" r:id="rId24"/>
    <p:sldId id="288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C50B4C-B17C-4D17-BB59-AA4B9596D0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0B36B6-2547-4A90-941F-E362FD3140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5E85B2-FA17-4C69-AAA9-6E78C8277E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C252E6-63A6-47E0-B84E-E475051BA6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43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A5445E-4843-49B5-B5AE-5B7F0F541E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B7829B-452E-484D-B9A6-7434EC853A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863A43-2CCB-4160-8A21-FFD82A34CB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4E0972-94B5-4641-8125-36CFB1FEEE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01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AB8523-FACF-4F96-A6AF-C1F913CAB0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909015C-9F2A-4DE9-8870-DB82684985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084A06-A25D-4042-9F37-505C95D192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7470DD-0317-4A4A-B448-6A88A020CC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948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3A6CD8-A82F-42BB-83A3-31C10D9185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8FEF39-26B8-48E5-BEA3-561BBCAA1D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BBA8A6-621A-44F9-861C-F6C4836E54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70A1B1-97EE-4F0F-BBA0-F81CC0334C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46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7B1EB6-9E75-44A7-948E-D7D8384BF7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E70EC2-A868-40CF-BFB8-4C742EFB8F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D1A655-7601-4970-9864-C534BF768C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3C547B-80EE-4E32-BF76-E27335C4BA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314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21877A-DA91-4160-B0B1-8BCAEB24BC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A07A51-A401-415F-A332-6E4C0BD99F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9E0CF3-AAF5-4E29-91FB-51DBFFEC44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12A98C-A369-4B88-A734-25957CCB1C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201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B8C0735-18DC-43B3-9BB7-067827D3EE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24C330E-A0C8-4AC5-9E8D-86A7B494F7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8659337-2A5D-4DE6-95F4-08150BDF62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5D957D-D619-4637-A7FF-81E7960E65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1782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75DB5B9-0F83-4708-B32D-4BC31E55F1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B773FDF-FA96-46CB-B95E-5733CEC10C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4848B9E-859A-4F09-BB1D-C7AE979F7F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A3E9C4-B9B0-4A70-8AA8-B7E57C7A89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695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950B4EB-A100-4799-A517-E451DD4976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1160360-018E-4288-9AFD-C310C442B0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AA24B5B-86BA-4AD3-BBC0-EAA38CE2DD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BBCDFA-B54B-47CE-B4C2-9575B1DD07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352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EAEF3B-CA45-4E69-A2A8-7A0CAB207D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613381-8471-4B50-B793-E4E6E86218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BAB62F-4E4E-4FA9-9CC4-DC6A28F1CB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BC898B-2B8F-4EBC-821E-3377C6F58DD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440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4A32E1-B1C5-40DD-BCF7-11AFF6B219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DB130F-576C-4AAB-B33E-F11FC1F1F6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26A3E4-C375-470B-92EE-0715B5886A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4E0586-58E1-4360-9B33-12AEA6CDF4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46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C118C8C-2169-4079-814A-E60D25E6AB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DE13C6E-F3B9-4E41-B495-3C6A199381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3B70CB2-0507-42B1-A229-C7E2A106D71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5A3756D-5802-418F-B854-84F2922A17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8F218DA-08F7-4637-9D4E-F5B529810A0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14341B3-6445-4998-B523-300F60E8EA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495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>
            <a:extLst>
              <a:ext uri="{FF2B5EF4-FFF2-40B4-BE49-F238E27FC236}">
                <a16:creationId xmlns:a16="http://schemas.microsoft.com/office/drawing/2014/main" id="{C9A78E63-D5FD-4C71-BA9B-AC10AA8DCFDA}"/>
              </a:ext>
            </a:extLst>
          </p:cNvPr>
          <p:cNvPicPr>
            <a:picLocks noGrp="1" noChangeAspect="1" noChangeArrowheads="1"/>
          </p:cNvPicPr>
          <p:nvPr>
            <p:ph type="subTitle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609601"/>
            <a:ext cx="9144000" cy="4900613"/>
          </a:xfr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4">
            <a:extLst>
              <a:ext uri="{FF2B5EF4-FFF2-40B4-BE49-F238E27FC236}">
                <a16:creationId xmlns:a16="http://schemas.microsoft.com/office/drawing/2014/main" id="{18AB4DBC-3AF6-4E46-813E-DCBEBCF696C5}"/>
              </a:ext>
            </a:extLst>
          </p:cNvPr>
          <p:cNvPicPr>
            <a:picLocks noGrp="1" noChangeAspect="1" noChangeArrowheads="1"/>
          </p:cNvPicPr>
          <p:nvPr>
            <p:ph type="subTitle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228601"/>
            <a:ext cx="9144000" cy="6340475"/>
          </a:xfr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4">
            <a:extLst>
              <a:ext uri="{FF2B5EF4-FFF2-40B4-BE49-F238E27FC236}">
                <a16:creationId xmlns:a16="http://schemas.microsoft.com/office/drawing/2014/main" id="{14C8F808-5F21-4DFB-ACC0-5337019F1342}"/>
              </a:ext>
            </a:extLst>
          </p:cNvPr>
          <p:cNvPicPr>
            <a:picLocks noGrp="1" noChangeAspect="1" noChangeArrowheads="1"/>
          </p:cNvPicPr>
          <p:nvPr>
            <p:ph type="subTitle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82588"/>
            <a:ext cx="9144000" cy="6475412"/>
          </a:xfr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>
            <a:extLst>
              <a:ext uri="{FF2B5EF4-FFF2-40B4-BE49-F238E27FC236}">
                <a16:creationId xmlns:a16="http://schemas.microsoft.com/office/drawing/2014/main" id="{880DE9CD-C213-445F-AF46-60BF50253C0A}"/>
              </a:ext>
            </a:extLst>
          </p:cNvPr>
          <p:cNvPicPr>
            <a:picLocks noGrp="1" noChangeAspect="1" noChangeArrowheads="1"/>
          </p:cNvPicPr>
          <p:nvPr>
            <p:ph type="subTitle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228600"/>
            <a:ext cx="9144000" cy="6408738"/>
          </a:xfrm>
          <a:noFill/>
        </p:spPr>
      </p:pic>
    </p:spTree>
    <p:extLst>
      <p:ext uri="{BB962C8B-B14F-4D97-AF65-F5344CB8AC3E}">
        <p14:creationId xmlns:p14="http://schemas.microsoft.com/office/powerpoint/2010/main" val="4267901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4">
            <a:extLst>
              <a:ext uri="{FF2B5EF4-FFF2-40B4-BE49-F238E27FC236}">
                <a16:creationId xmlns:a16="http://schemas.microsoft.com/office/drawing/2014/main" id="{2CDE9412-2556-46DF-A871-A57B57380F0A}"/>
              </a:ext>
            </a:extLst>
          </p:cNvPr>
          <p:cNvPicPr>
            <a:picLocks noGrp="1" noChangeAspect="1" noChangeArrowheads="1"/>
          </p:cNvPicPr>
          <p:nvPr>
            <p:ph type="subTitle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74650"/>
            <a:ext cx="9144000" cy="6483350"/>
          </a:xfr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6">
            <a:extLst>
              <a:ext uri="{FF2B5EF4-FFF2-40B4-BE49-F238E27FC236}">
                <a16:creationId xmlns:a16="http://schemas.microsoft.com/office/drawing/2014/main" id="{4BA40B89-0D3E-42B7-8F04-AFB55284D1A2}"/>
              </a:ext>
            </a:extLst>
          </p:cNvPr>
          <p:cNvPicPr>
            <a:picLocks noGrp="1" noChangeAspect="1" noChangeArrowheads="1"/>
          </p:cNvPicPr>
          <p:nvPr>
            <p:ph type="subTitle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400050"/>
            <a:ext cx="9144000" cy="6457950"/>
          </a:xfr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4">
            <a:extLst>
              <a:ext uri="{FF2B5EF4-FFF2-40B4-BE49-F238E27FC236}">
                <a16:creationId xmlns:a16="http://schemas.microsoft.com/office/drawing/2014/main" id="{5B42AB6B-F119-4426-A998-7DF902CB7323}"/>
              </a:ext>
            </a:extLst>
          </p:cNvPr>
          <p:cNvPicPr>
            <a:picLocks noGrp="1" noChangeAspect="1" noChangeArrowheads="1"/>
          </p:cNvPicPr>
          <p:nvPr>
            <p:ph type="subTitle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74650"/>
            <a:ext cx="9144000" cy="6483350"/>
          </a:xfr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09C3-C118-4945-B574-50C4783B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Poisson’s Ratio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D76D4C3-2EF2-4540-BC74-E4754D79AB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1"/>
            <a:ext cx="5031115" cy="4055165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D2E6D84-BA66-4EA1-83A7-8BFBBF6DD6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418" y="1420193"/>
            <a:ext cx="3564834" cy="4910316"/>
          </a:xfrm>
        </p:spPr>
      </p:pic>
    </p:spTree>
    <p:extLst>
      <p:ext uri="{BB962C8B-B14F-4D97-AF65-F5344CB8AC3E}">
        <p14:creationId xmlns:p14="http://schemas.microsoft.com/office/powerpoint/2010/main" val="2891118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FF0E-6B65-4C8C-A349-5D53CC541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Poisson’s Ratio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48DA0A-3A5F-4B8C-B86A-2E391EE11B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61323"/>
            <a:ext cx="5384800" cy="2292625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7B0D1D3-649D-4044-8348-CADED9EFD8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2" y="1695603"/>
            <a:ext cx="5172797" cy="3248478"/>
          </a:xfrm>
        </p:spPr>
      </p:pic>
    </p:spTree>
    <p:extLst>
      <p:ext uri="{BB962C8B-B14F-4D97-AF65-F5344CB8AC3E}">
        <p14:creationId xmlns:p14="http://schemas.microsoft.com/office/powerpoint/2010/main" val="1397240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E5EA-B30B-408C-B3A2-74BFF900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Poisson’s Ratio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B2ADC-70E2-4DC2-B930-8AEEE467C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958267"/>
            <a:ext cx="5384800" cy="316789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constant which relates lateral strain to axial strain is called Poisson’s ratio.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CED3D40-E63C-4956-94CC-2918E5E5BA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096" y="1630018"/>
            <a:ext cx="6427304" cy="5227982"/>
          </a:xfrm>
        </p:spPr>
      </p:pic>
    </p:spTree>
    <p:extLst>
      <p:ext uri="{BB962C8B-B14F-4D97-AF65-F5344CB8AC3E}">
        <p14:creationId xmlns:p14="http://schemas.microsoft.com/office/powerpoint/2010/main" val="22774022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F58E78-15A1-E6E4-0076-7E308370E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56" y="1603716"/>
            <a:ext cx="11569802" cy="386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31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4">
            <a:extLst>
              <a:ext uri="{FF2B5EF4-FFF2-40B4-BE49-F238E27FC236}">
                <a16:creationId xmlns:a16="http://schemas.microsoft.com/office/drawing/2014/main" id="{5B988A2F-C00F-400F-889D-BCCE1789D45F}"/>
              </a:ext>
            </a:extLst>
          </p:cNvPr>
          <p:cNvPicPr>
            <a:picLocks noGrp="1" noChangeAspect="1" noChangeArrowheads="1"/>
          </p:cNvPicPr>
          <p:nvPr>
            <p:ph type="subTitle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457201"/>
            <a:ext cx="8991600" cy="5580063"/>
          </a:xfr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A04858-2614-4A81-9BA6-E7B65DC15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696" y="-122121"/>
            <a:ext cx="9634330" cy="697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59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11FFE-48DC-4958-A316-53C4B0552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Shearing Strain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D6AA1D-B78C-4D52-88EC-182B31E128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u="none" strike="noStrike" baseline="0" dirty="0">
                <a:latin typeface="STIXMathJax_Main-Regular"/>
              </a:rPr>
              <a:t>The shearing stress tend to deform a cubic element of material into an </a:t>
            </a:r>
            <a:r>
              <a:rPr lang="en-US" b="0" i="1" u="none" strike="noStrike" baseline="0" dirty="0">
                <a:latin typeface="STIXMathJax_Main-Italic"/>
              </a:rPr>
              <a:t>oblique </a:t>
            </a:r>
            <a:r>
              <a:rPr lang="en-US" b="0" i="0" u="none" strike="noStrike" baseline="0" dirty="0">
                <a:latin typeface="STIXMathJax_Main-Regular"/>
              </a:rPr>
              <a:t>parallelepiped.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76EEA5-3246-45EF-8DF1-CC26C5A89D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944" y="1919810"/>
            <a:ext cx="3658111" cy="388674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9E71F0-9CA8-4370-831E-BF5AF0845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944" y="1485629"/>
            <a:ext cx="3658111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15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556FD6-BF49-4B4C-95AF-13D5D7E1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Shearing Strain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CD553E5-F19B-47BB-8734-5C251EE16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93" y="1991258"/>
            <a:ext cx="9231013" cy="3743847"/>
          </a:xfrm>
        </p:spPr>
      </p:pic>
    </p:spTree>
    <p:extLst>
      <p:ext uri="{BB962C8B-B14F-4D97-AF65-F5344CB8AC3E}">
        <p14:creationId xmlns:p14="http://schemas.microsoft.com/office/powerpoint/2010/main" val="1613477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5E215-A190-4E20-B7A9-3FC4D766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Shearing Strain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14E933-5608-48A3-9F50-269CD1599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830" y="2791185"/>
            <a:ext cx="6222340" cy="2143992"/>
          </a:xfrm>
        </p:spPr>
      </p:pic>
    </p:spTree>
    <p:extLst>
      <p:ext uri="{BB962C8B-B14F-4D97-AF65-F5344CB8AC3E}">
        <p14:creationId xmlns:p14="http://schemas.microsoft.com/office/powerpoint/2010/main" val="109342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CDB1-24D7-45B8-8E22-AA5E7479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Shearing Strain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1AD3DE-D82C-49F5-AE02-C8C09533C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12" y="2120348"/>
            <a:ext cx="9664638" cy="3949147"/>
          </a:xfrm>
        </p:spPr>
      </p:pic>
    </p:spTree>
    <p:extLst>
      <p:ext uri="{BB962C8B-B14F-4D97-AF65-F5344CB8AC3E}">
        <p14:creationId xmlns:p14="http://schemas.microsoft.com/office/powerpoint/2010/main" val="2973447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E639-FE10-4F48-890B-986AA399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Stresses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58A0A-700F-4BBD-AFDA-D3AE1D47B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400" b="0" i="0" u="none" strike="noStrike" baseline="0" dirty="0">
                <a:latin typeface="STIXMathJax_Main-Regular"/>
              </a:rPr>
              <a:t>Consider a rod which is stretched beyond the yield point. </a:t>
            </a:r>
          </a:p>
          <a:p>
            <a:pPr algn="l"/>
            <a:r>
              <a:rPr lang="en-US" sz="2400" b="0" i="0" u="none" strike="noStrike" baseline="0" dirty="0">
                <a:latin typeface="STIXMathJax_Main-Regular"/>
              </a:rPr>
              <a:t>As the load gets removed, the rod did not regain its original length; it had been permanently deformed.</a:t>
            </a:r>
          </a:p>
          <a:p>
            <a:pPr algn="l"/>
            <a:r>
              <a:rPr lang="en-US" sz="2400" dirty="0">
                <a:latin typeface="STIXMathJax_Main-Regular"/>
              </a:rPr>
              <a:t>A</a:t>
            </a:r>
            <a:r>
              <a:rPr lang="en-US" sz="2400" b="0" i="0" u="none" strike="noStrike" baseline="0" dirty="0">
                <a:latin typeface="STIXMathJax_Main-Regular"/>
              </a:rPr>
              <a:t>fter the load was removed, all stresses disappeared</a:t>
            </a:r>
          </a:p>
          <a:p>
            <a:pPr algn="l"/>
            <a:r>
              <a:rPr lang="en-US" sz="2400" b="0" i="0" u="none" strike="noStrike" baseline="0" dirty="0">
                <a:latin typeface="STIXMathJax_Main-Regular"/>
              </a:rPr>
              <a:t>In actual complex structures, only some of the parts of structure undergo plastic deformations.</a:t>
            </a:r>
          </a:p>
          <a:p>
            <a:pPr algn="l"/>
            <a:r>
              <a:rPr lang="en-US" sz="2400" dirty="0">
                <a:latin typeface="STIXMathJax_Main-Regular"/>
              </a:rPr>
              <a:t>W</a:t>
            </a:r>
            <a:r>
              <a:rPr lang="en-US" sz="2400" b="0" i="0" u="none" strike="noStrike" baseline="0" dirty="0">
                <a:latin typeface="STIXMathJax_Main-Regular"/>
              </a:rPr>
              <a:t>hen different parts of the structure undergo different plastic deformations, the stresses in the various parts of the structure will not return to zero after the load has been removed.</a:t>
            </a:r>
          </a:p>
          <a:p>
            <a:pPr algn="l"/>
            <a:r>
              <a:rPr lang="en-US" sz="2400" b="0" i="0" u="none" strike="noStrike" baseline="0" dirty="0">
                <a:latin typeface="STIXMathJax_Main-Regular"/>
              </a:rPr>
              <a:t>These parts will be restrained from returning to a state of zero stress by the other parts that they are connected or bonded to. </a:t>
            </a:r>
          </a:p>
          <a:p>
            <a:pPr algn="l"/>
            <a:r>
              <a:rPr lang="en-US" sz="2400" b="0" i="0" u="none" strike="noStrike" baseline="0" dirty="0">
                <a:latin typeface="STIXMathJax_Main-Regular"/>
              </a:rPr>
              <a:t>Stresses called </a:t>
            </a:r>
            <a:r>
              <a:rPr lang="en-US" sz="2400" b="0" i="1" u="none" strike="noStrike" baseline="0" dirty="0">
                <a:latin typeface="STIXMathJax_Main-Italic"/>
              </a:rPr>
              <a:t>residual stresses </a:t>
            </a:r>
            <a:r>
              <a:rPr lang="en-US" sz="2400" b="0" i="0" u="none" strike="noStrike" baseline="0" dirty="0">
                <a:latin typeface="STIXMathJax_Main-Regular"/>
              </a:rPr>
              <a:t>will remain in various parts of the structure.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417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>
            <a:extLst>
              <a:ext uri="{FF2B5EF4-FFF2-40B4-BE49-F238E27FC236}">
                <a16:creationId xmlns:a16="http://schemas.microsoft.com/office/drawing/2014/main" id="{95EE7221-8D58-4AB4-A2A4-BFF051483990}"/>
              </a:ext>
            </a:extLst>
          </p:cNvPr>
          <p:cNvPicPr>
            <a:picLocks noGrp="1" noChangeAspect="1" noChangeArrowheads="1"/>
          </p:cNvPicPr>
          <p:nvPr>
            <p:ph type="subTitle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228601"/>
            <a:ext cx="9144000" cy="5846763"/>
          </a:xfr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>
            <a:extLst>
              <a:ext uri="{FF2B5EF4-FFF2-40B4-BE49-F238E27FC236}">
                <a16:creationId xmlns:a16="http://schemas.microsoft.com/office/drawing/2014/main" id="{1BB6A3F7-93F3-4F13-8F79-B7E7C7AC1837}"/>
              </a:ext>
            </a:extLst>
          </p:cNvPr>
          <p:cNvPicPr>
            <a:picLocks noGrp="1" noChangeAspect="1" noChangeArrowheads="1"/>
          </p:cNvPicPr>
          <p:nvPr>
            <p:ph type="subTitle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228600"/>
            <a:ext cx="9144000" cy="6223000"/>
          </a:xfr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>
            <a:extLst>
              <a:ext uri="{FF2B5EF4-FFF2-40B4-BE49-F238E27FC236}">
                <a16:creationId xmlns:a16="http://schemas.microsoft.com/office/drawing/2014/main" id="{1887A471-0427-4849-BDE3-5F24D27D7531}"/>
              </a:ext>
            </a:extLst>
          </p:cNvPr>
          <p:cNvPicPr>
            <a:picLocks noGrp="1" noChangeAspect="1" noChangeArrowheads="1"/>
          </p:cNvPicPr>
          <p:nvPr>
            <p:ph type="subTitle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228601"/>
            <a:ext cx="9144000" cy="6200775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>
            <a:extLst>
              <a:ext uri="{FF2B5EF4-FFF2-40B4-BE49-F238E27FC236}">
                <a16:creationId xmlns:a16="http://schemas.microsoft.com/office/drawing/2014/main" id="{4A033D49-B309-4138-B0FD-5C8A2E3147F2}"/>
              </a:ext>
            </a:extLst>
          </p:cNvPr>
          <p:cNvPicPr>
            <a:picLocks noGrp="1" noChangeAspect="1" noChangeArrowheads="1"/>
          </p:cNvPicPr>
          <p:nvPr>
            <p:ph type="subTitle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228600"/>
            <a:ext cx="9144000" cy="6324600"/>
          </a:xfr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4">
            <a:extLst>
              <a:ext uri="{FF2B5EF4-FFF2-40B4-BE49-F238E27FC236}">
                <a16:creationId xmlns:a16="http://schemas.microsoft.com/office/drawing/2014/main" id="{186871A7-F01B-42ED-8354-252992DEAA79}"/>
              </a:ext>
            </a:extLst>
          </p:cNvPr>
          <p:cNvPicPr>
            <a:picLocks noGrp="1" noChangeAspect="1" noChangeArrowheads="1"/>
          </p:cNvPicPr>
          <p:nvPr>
            <p:ph type="subTitle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04800"/>
            <a:ext cx="9144000" cy="6400800"/>
          </a:xfr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4">
            <a:extLst>
              <a:ext uri="{FF2B5EF4-FFF2-40B4-BE49-F238E27FC236}">
                <a16:creationId xmlns:a16="http://schemas.microsoft.com/office/drawing/2014/main" id="{69FDB596-B8E1-4A89-A8C2-AB3D1945364D}"/>
              </a:ext>
            </a:extLst>
          </p:cNvPr>
          <p:cNvPicPr>
            <a:picLocks noGrp="1" noChangeAspect="1" noChangeArrowheads="1"/>
          </p:cNvPicPr>
          <p:nvPr>
            <p:ph type="subTitle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304801"/>
            <a:ext cx="9144000" cy="6067425"/>
          </a:xfr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>
            <a:extLst>
              <a:ext uri="{FF2B5EF4-FFF2-40B4-BE49-F238E27FC236}">
                <a16:creationId xmlns:a16="http://schemas.microsoft.com/office/drawing/2014/main" id="{23985515-27A1-46E7-8FD3-FE60E95A64A8}"/>
              </a:ext>
            </a:extLst>
          </p:cNvPr>
          <p:cNvPicPr>
            <a:picLocks noGrp="1" noChangeAspect="1" noChangeArrowheads="1"/>
          </p:cNvPicPr>
          <p:nvPr>
            <p:ph type="subTitle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0" y="228600"/>
            <a:ext cx="9144000" cy="6300788"/>
          </a:xfr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173</Words>
  <Application>Microsoft Office PowerPoint</Application>
  <PresentationFormat>Widescreen</PresentationFormat>
  <Paragraphs>17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STIXMathJax_Main-Italic</vt:lpstr>
      <vt:lpstr>STIXMathJax_Main-Regular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Poisson’s Ratio</vt:lpstr>
      <vt:lpstr>Poisson’s Ratio</vt:lpstr>
      <vt:lpstr>Poisson’s Ratio</vt:lpstr>
      <vt:lpstr>PowerPoint Presentation</vt:lpstr>
      <vt:lpstr>PowerPoint Presentation</vt:lpstr>
      <vt:lpstr>Shearing Strain</vt:lpstr>
      <vt:lpstr>Shearing Strain</vt:lpstr>
      <vt:lpstr>Shearing Strain</vt:lpstr>
      <vt:lpstr>Shearing Strain</vt:lpstr>
      <vt:lpstr>Residual Stresses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Irsa Talib</dc:creator>
  <cp:lastModifiedBy>Irsa Talib</cp:lastModifiedBy>
  <cp:revision>13</cp:revision>
  <dcterms:created xsi:type="dcterms:W3CDTF">2020-10-19T05:50:43Z</dcterms:created>
  <dcterms:modified xsi:type="dcterms:W3CDTF">2023-10-18T05:50:51Z</dcterms:modified>
</cp:coreProperties>
</file>