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59" r:id="rId3"/>
    <p:sldId id="299" r:id="rId4"/>
    <p:sldId id="300" r:id="rId5"/>
    <p:sldId id="301" r:id="rId6"/>
    <p:sldId id="263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B7F7-6A8F-4916-91C2-8D26DB6D9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9B011-7595-4390-B302-8082973E7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EEF0-F196-49A3-AACD-ED5230D0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FAB8A-47F2-4443-BAD0-CA017283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3DC21-BC0D-40D5-8FFD-588C130D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9F12-7D8F-4E39-8C39-F161F502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DF36E-42BC-4DC2-933A-9501EA178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07D8-C8BC-4BE6-A69D-BF0F3C9A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1B66-67EE-48B3-862B-920D1C23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E893-848B-48DA-A64E-A19D94F0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423C1-FB0A-4824-9B4E-1623F3C0C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F971D-E675-48D9-B05D-BAE22F71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3137-E579-4F31-8043-534D758B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565A9-3773-4554-AB69-C5AEBC08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4C36A-E623-43D2-9F99-C7BB9AEF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6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rgbClr val="BD5E00"/>
                </a:solidFill>
                <a:latin typeface="Palladio Uralic"/>
                <a:cs typeface="Palladio Uralic"/>
              </a:defRPr>
            </a:lvl1pPr>
          </a:lstStyle>
          <a:p>
            <a:pPr marL="12700"/>
            <a:r>
              <a:rPr lang="en-US"/>
              <a:t>© </a:t>
            </a:r>
            <a:r>
              <a:rPr lang="en-US" spc="-5"/>
              <a:t>2006 The McGraw-Hill Companies, Inc. </a:t>
            </a:r>
            <a:r>
              <a:rPr lang="en-US" spc="-10"/>
              <a:t>All </a:t>
            </a:r>
            <a:r>
              <a:rPr lang="en-US" spc="-5"/>
              <a:t>rights</a:t>
            </a:r>
            <a:r>
              <a:rPr lang="en-US" spc="-70"/>
              <a:t> </a:t>
            </a:r>
            <a:r>
              <a:rPr lang="en-US" spc="-5"/>
              <a:t>reserved.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9933"/>
                </a:solidFill>
                <a:latin typeface="Arial"/>
                <a:cs typeface="Arial"/>
              </a:defRPr>
            </a:lvl1pPr>
          </a:lstStyle>
          <a:p>
            <a:pPr marL="97790">
              <a:lnSpc>
                <a:spcPts val="1425"/>
              </a:lnSpc>
            </a:pPr>
            <a:r>
              <a:rPr lang="en-US"/>
              <a:t>4 -</a:t>
            </a:r>
            <a:r>
              <a:rPr lang="en-US" spc="-70"/>
              <a:t> </a:t>
            </a:r>
            <a:fld id="{81D60167-4931-47E6-BA6A-407CBD079E47}" type="slidenum">
              <a:rPr smtClean="0"/>
              <a:pPr marL="97790">
                <a:lnSpc>
                  <a:spcPts val="142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9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9C18-A553-4EEA-9B93-1B9F98F9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41C34-830C-4178-80EF-C132228F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03B5-7609-4150-B51E-363A314A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8654E-282F-4EDA-998E-5A1A076F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848A-A0E5-4F87-AF77-3E08DD61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3BD-4CDD-44E5-A2CD-2A23D1C2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477D4-5C7A-4E55-8092-94A83615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A80B-E677-403D-9144-F4A5B25D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65F2-7295-4022-9957-6DC7CC6F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3FB0-4703-47B8-BE82-212D8139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A1C3-7783-4E58-9A96-5964B258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26AD-78D8-4681-99B6-85D70F6E8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D5378-47B6-4810-824A-EB9E8051F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AE811-BABF-4E7A-94DE-7A3F4B61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0A219-9B47-4BEC-A4C3-585B2015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A7E68-804C-4372-BAF2-5DEA1665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FB99-AEFD-415F-8330-6C842341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9C850-1C29-4570-B98E-2D83286D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38A6D-A0B7-4EEB-A0AC-AF7A368D5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4B764-BD3B-4870-8B7C-9A9E460E5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8CB6D-E045-496A-AEDF-92FB76BA5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1EAB7-3887-4B62-8306-FFC1DDF5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CFE9C-96B9-461C-9982-06F4F29C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BF47E-5FD2-4303-8305-F1A66AD4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2F3E-3C0C-46F6-8326-F6AE3F51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9DD6B-F3DB-4CD3-9953-F6641F80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D5D46-94BE-4FFA-896E-4188B6DD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6E23F-CB7E-45A6-8CDB-E32143C2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72A4B-6AFA-496A-94EB-D15F34B1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650F9-B496-44C7-9217-CD30D6D5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C2F2C-ADA1-4E8F-913E-F670408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EC4A-85CC-4379-AEC1-D60B9A02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B90-2E19-48DE-BAAF-B056F3A7B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5A4A3-1A1F-4CDF-BC4D-A443E8E3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5FC6-26CF-4665-951E-F5623DBC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5D9ED-72FD-403A-82DE-B59B23B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6128D-69F9-4281-84E7-61D7E6D9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9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F54F-1BD9-4337-B69A-8FF1AF97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4D0DF-99DF-4509-87F1-564399FD2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0C710-13BA-4D4F-A464-F462586B1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09594-4FB3-46CA-A7ED-1F21C53C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AB414-66FB-4540-967C-5E59667A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216A9-AFD5-473E-83A6-6749324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65A76-B2C8-4293-81BA-87962305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6303-02C8-4403-AA9D-8C55B653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9A59-0376-4496-B517-EFB58374D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CC20-D0F0-4E25-965A-E1D6099DEF9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AC3E-DC63-4E4B-8F29-9BEE48189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96AC-35D2-473B-BEA6-D51F9B9F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6DD4F-21E1-49C5-A125-91607E2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6ABE-80DA-45DF-8466-9376EBF6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1897-085E-40EF-8FFB-9F900300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400" y="1459230"/>
            <a:ext cx="4062729" cy="307777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object 27">
            <a:extLst>
              <a:ext uri="{FF2B5EF4-FFF2-40B4-BE49-F238E27FC236}">
                <a16:creationId xmlns:a16="http://schemas.microsoft.com/office/drawing/2014/main" id="{6BAA9231-2489-49D1-8EFB-01294BB9ECD7}"/>
              </a:ext>
            </a:extLst>
          </p:cNvPr>
          <p:cNvSpPr txBox="1"/>
          <p:nvPr/>
        </p:nvSpPr>
        <p:spPr>
          <a:xfrm>
            <a:off x="1866900" y="312420"/>
            <a:ext cx="8686800" cy="478336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spcBef>
                <a:spcPts val="37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Pure</a:t>
            </a:r>
            <a:r>
              <a:rPr sz="2800" spc="-10" dirty="0">
                <a:solidFill>
                  <a:srgbClr val="BD5E00"/>
                </a:solidFill>
                <a:latin typeface="Arial"/>
                <a:cs typeface="Arial"/>
              </a:rPr>
              <a:t> Bending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28">
            <a:extLst>
              <a:ext uri="{FF2B5EF4-FFF2-40B4-BE49-F238E27FC236}">
                <a16:creationId xmlns:a16="http://schemas.microsoft.com/office/drawing/2014/main" id="{2D029252-85EE-49E0-A233-67753985876C}"/>
              </a:ext>
            </a:extLst>
          </p:cNvPr>
          <p:cNvSpPr txBox="1"/>
          <p:nvPr/>
        </p:nvSpPr>
        <p:spPr>
          <a:xfrm>
            <a:off x="6023219" y="5521959"/>
            <a:ext cx="42951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marR="5080" indent="-231140">
              <a:spcBef>
                <a:spcPts val="100"/>
              </a:spcBef>
              <a:tabLst>
                <a:tab pos="1619885" algn="l"/>
              </a:tabLst>
            </a:pPr>
            <a:r>
              <a:rPr lang="en-US"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Pure</a:t>
            </a:r>
            <a:r>
              <a:rPr lang="en-US" sz="200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Times New Roman"/>
                <a:cs typeface="Times New Roman"/>
              </a:rPr>
              <a:t>Bending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:	</a:t>
            </a:r>
            <a:r>
              <a:rPr lang="en-US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Prismatic </a:t>
            </a:r>
            <a:r>
              <a:rPr lang="en-US"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members  </a:t>
            </a:r>
            <a:r>
              <a:rPr lang="en-US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subjected to 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equal and opposite couples  </a:t>
            </a:r>
            <a:r>
              <a:rPr lang="en-US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acting 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in </a:t>
            </a:r>
            <a:r>
              <a:rPr lang="en-US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same </a:t>
            </a:r>
            <a:r>
              <a:rPr lang="en-US"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longitudinal</a:t>
            </a:r>
            <a:r>
              <a:rPr lang="en-US" sz="20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plane</a:t>
            </a:r>
          </a:p>
        </p:txBody>
      </p:sp>
      <p:sp>
        <p:nvSpPr>
          <p:cNvPr id="9" name="object 29">
            <a:extLst>
              <a:ext uri="{FF2B5EF4-FFF2-40B4-BE49-F238E27FC236}">
                <a16:creationId xmlns:a16="http://schemas.microsoft.com/office/drawing/2014/main" id="{AC355DAA-C09C-4734-870A-883BAD365800}"/>
              </a:ext>
            </a:extLst>
          </p:cNvPr>
          <p:cNvSpPr/>
          <p:nvPr/>
        </p:nvSpPr>
        <p:spPr>
          <a:xfrm>
            <a:off x="6096001" y="990600"/>
            <a:ext cx="3834129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9450F066-0EFD-4C4E-925F-5C7F4A259CB8}"/>
              </a:ext>
            </a:extLst>
          </p:cNvPr>
          <p:cNvSpPr/>
          <p:nvPr/>
        </p:nvSpPr>
        <p:spPr>
          <a:xfrm>
            <a:off x="1893570" y="916939"/>
            <a:ext cx="3773170" cy="554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47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866900" y="312420"/>
            <a:ext cx="8686800" cy="478336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spcBef>
                <a:spcPts val="37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Sample Problem</a:t>
            </a:r>
            <a:r>
              <a:rPr sz="2800" spc="5" dirty="0">
                <a:solidFill>
                  <a:srgbClr val="BD5E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4.2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3409" y="1055370"/>
            <a:ext cx="3429000" cy="1899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26640" y="3798570"/>
            <a:ext cx="2895600" cy="1141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91809" y="716279"/>
            <a:ext cx="4762500" cy="156210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SOLUTION: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>
              <a:spcBef>
                <a:spcPts val="1250"/>
              </a:spcBef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Based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on the cross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section geometry, calculate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location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section centroid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moment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0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inertia.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61000" y="4298950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33770" y="421259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99859" y="4415790"/>
            <a:ext cx="778510" cy="0"/>
          </a:xfrm>
          <a:custGeom>
            <a:avLst/>
            <a:gdLst/>
            <a:ahLst/>
            <a:cxnLst/>
            <a:rect l="l" t="t" r="r" b="b"/>
            <a:pathLst>
              <a:path w="778510">
                <a:moveTo>
                  <a:pt x="0" y="0"/>
                </a:moveTo>
                <a:lnTo>
                  <a:pt x="77851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09359" y="4240529"/>
            <a:ext cx="180276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31875" algn="l"/>
              </a:tabLst>
            </a:pP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38</a:t>
            </a:r>
            <a:r>
              <a:rPr sz="1700" spc="-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mm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64859" y="4406900"/>
            <a:ext cx="12534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08355" algn="l"/>
              </a:tabLst>
            </a:pPr>
            <a:r>
              <a:rPr sz="2550" baseline="-3267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2550" spc="-104" baseline="-32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A	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3000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88659" y="4105909"/>
            <a:ext cx="151003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96595" algn="l"/>
              </a:tabLst>
            </a:pPr>
            <a:r>
              <a:rPr sz="2550" u="sng" baseline="-326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</a:t>
            </a:r>
            <a:r>
              <a:rPr sz="2550" u="sng" spc="-60" baseline="-326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i="1" u="sng" spc="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yA</a:t>
            </a:r>
            <a:r>
              <a:rPr sz="170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114</a:t>
            </a:r>
            <a:r>
              <a:rPr sz="1700" spc="-2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10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z="1700" spc="10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2100" spc="15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100" baseline="2976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10201" y="4240529"/>
            <a:ext cx="3600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1700" i="1" spc="2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endParaRPr sz="17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435850" y="2529839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839200" y="2529839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97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78190" y="350139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671820" y="2420620"/>
          <a:ext cx="3912870" cy="1254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4767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700" spc="-5" dirty="0">
                          <a:latin typeface="Times New Roman"/>
                          <a:cs typeface="Times New Roman"/>
                        </a:rPr>
                        <a:t>Area,</a:t>
                      </a:r>
                      <a:r>
                        <a:rPr sz="1700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2100" spc="22" baseline="29761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 baseline="29761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4767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700" i="1" spc="3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7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mm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476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700" i="1" spc="-15" dirty="0">
                          <a:latin typeface="Times New Roman"/>
                          <a:cs typeface="Times New Roman"/>
                        </a:rPr>
                        <a:t>yA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700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sz="2100" baseline="29761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 baseline="29761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4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2000"/>
                        </a:lnSpc>
                        <a:spcBef>
                          <a:spcPts val="509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4767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7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00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90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7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1800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ts val="2000"/>
                        </a:lnSpc>
                        <a:spcBef>
                          <a:spcPts val="509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7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00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700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1200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4767"/>
                    </a:solidFill>
                  </a:tcPr>
                </a:tc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42595">
                        <a:lnSpc>
                          <a:spcPts val="2000"/>
                        </a:lnSpc>
                        <a:spcBef>
                          <a:spcPts val="509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4767"/>
                    </a:solidFill>
                  </a:tcPr>
                </a:tc>
                <a:tc>
                  <a:txBody>
                    <a:bodyPr/>
                    <a:lstStyle/>
                    <a:p>
                      <a:pPr marL="84264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90</a:t>
                      </a:r>
                      <a:r>
                        <a:rPr sz="1700" spc="-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100" spc="15" baseline="29761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 baseline="29761">
                        <a:latin typeface="Times New Roman"/>
                        <a:cs typeface="Times New Roman"/>
                      </a:endParaRPr>
                    </a:p>
                    <a:p>
                      <a:pPr marL="842644">
                        <a:lnSpc>
                          <a:spcPts val="2000"/>
                        </a:lnSpc>
                        <a:spcBef>
                          <a:spcPts val="509"/>
                        </a:spcBef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24</a:t>
                      </a:r>
                      <a:r>
                        <a:rPr sz="1700" spc="-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100" spc="15" baseline="29761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 baseline="29761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74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374767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2000"/>
                        </a:lnSpc>
                        <a:spcBef>
                          <a:spcPts val="450"/>
                        </a:spcBef>
                      </a:pPr>
                      <a:r>
                        <a:rPr sz="2550" baseline="-3267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2550" baseline="-32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7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3000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37476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37476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000"/>
                        </a:lnSpc>
                        <a:spcBef>
                          <a:spcPts val="450"/>
                        </a:spcBef>
                      </a:pPr>
                      <a:r>
                        <a:rPr sz="2550" baseline="-3267" dirty="0">
                          <a:latin typeface="Symbol"/>
                          <a:cs typeface="Symbol"/>
                        </a:rPr>
                        <a:t></a:t>
                      </a:r>
                      <a:r>
                        <a:rPr sz="2550" spc="-104" baseline="-3267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10" dirty="0">
                          <a:latin typeface="Times New Roman"/>
                          <a:cs typeface="Times New Roman"/>
                        </a:rPr>
                        <a:t>yA</a:t>
                      </a:r>
                      <a:r>
                        <a:rPr sz="1700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7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114</a:t>
                      </a:r>
                      <a:r>
                        <a:rPr sz="170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" dirty="0">
                          <a:latin typeface="Symbol"/>
                          <a:cs typeface="Symbol"/>
                        </a:rPr>
                        <a:t></a:t>
                      </a:r>
                      <a:r>
                        <a:rPr sz="1700" spc="1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2100" spc="15" baseline="29761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 baseline="29761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374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6150609" y="513842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9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28909" y="5480050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175750" y="5480050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32270" y="5480050"/>
            <a:ext cx="12712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69035" algn="l"/>
              </a:tabLst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3	2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72479" y="5685790"/>
            <a:ext cx="264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455545" algn="l"/>
              </a:tabLst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12	12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24550" y="5501640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19159" y="5024120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32040" y="5229859"/>
            <a:ext cx="20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84109" y="5045709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64020" y="5024120"/>
            <a:ext cx="1224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22045" algn="l"/>
              </a:tabLst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2	3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07351" y="5331459"/>
            <a:ext cx="251015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415" algn="l"/>
                <a:tab pos="530225" algn="l"/>
                <a:tab pos="1329055" algn="l"/>
              </a:tabLst>
            </a:pPr>
            <a:r>
              <a:rPr sz="3350" spc="-765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3350" spc="-76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350" spc="-76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3350" spc="-765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30</a:t>
            </a:r>
            <a:r>
              <a:rPr spc="-2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40	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1200 </a:t>
            </a:r>
            <a:r>
              <a:rPr spc="35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pc="35" dirty="0">
                <a:solidFill>
                  <a:prstClr val="black"/>
                </a:solidFill>
                <a:latin typeface="Times New Roman"/>
                <a:cs typeface="Times New Roman"/>
              </a:rPr>
              <a:t>18</a:t>
            </a:r>
            <a:r>
              <a:rPr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350" spc="-765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69580" y="5450840"/>
            <a:ext cx="438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10515" algn="l"/>
              </a:tabLst>
            </a:pPr>
            <a:r>
              <a:rPr sz="2700" baseline="-20061"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z="2700" baseline="-2006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400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82029" y="5532120"/>
            <a:ext cx="182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809625" algn="l"/>
              </a:tabLst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90</a:t>
            </a:r>
            <a:r>
              <a:rPr spc="-2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20	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pc="-2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1800</a:t>
            </a:r>
            <a:r>
              <a:rPr spc="-2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pc="35" dirty="0">
                <a:solidFill>
                  <a:prstClr val="black"/>
                </a:solidFill>
                <a:latin typeface="Times New Roman"/>
                <a:cs typeface="Times New Roman"/>
              </a:rPr>
              <a:t>12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45150" y="5331459"/>
            <a:ext cx="249554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350" spc="-76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58990" y="5058409"/>
            <a:ext cx="2247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22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825490" y="5058409"/>
            <a:ext cx="2247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endParaRPr sz="22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63540" y="5988050"/>
            <a:ext cx="311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i="1" spc="1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868</a:t>
            </a:r>
            <a:r>
              <a:rPr spc="-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pc="25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2100" spc="37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r>
              <a:rPr sz="2100" spc="-307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15" dirty="0">
                <a:solidFill>
                  <a:prstClr val="black"/>
                </a:solidFill>
                <a:latin typeface="Times New Roman"/>
                <a:cs typeface="Times New Roman"/>
              </a:rPr>
              <a:t>mm</a:t>
            </a:r>
            <a:r>
              <a:rPr sz="2100" spc="22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r>
              <a:rPr sz="2100" spc="225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pc="-1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868</a:t>
            </a:r>
            <a:r>
              <a:rPr spc="-2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25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pc="25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2100" spc="37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-9</a:t>
            </a:r>
            <a:r>
              <a:rPr sz="2100" spc="-232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30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spc="44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100" baseline="3174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67451" y="4875529"/>
            <a:ext cx="244030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4470" indent="-191770">
              <a:spcBef>
                <a:spcPts val="130"/>
              </a:spcBef>
              <a:buFont typeface="Symbol"/>
              <a:buChar char=""/>
              <a:tabLst>
                <a:tab pos="204470" algn="l"/>
                <a:tab pos="626745" algn="l"/>
                <a:tab pos="1128395" algn="l"/>
                <a:tab pos="1386205" algn="l"/>
                <a:tab pos="1767205" algn="l"/>
                <a:tab pos="2381885" algn="l"/>
              </a:tabLst>
            </a:pPr>
            <a:r>
              <a:rPr i="1" spc="16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d	</a:t>
            </a:r>
            <a:r>
              <a:rPr sz="3350" spc="-765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3350" spc="-4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350" spc="-76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335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bh	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pc="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spc="16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d	</a:t>
            </a:r>
            <a:r>
              <a:rPr sz="3350" spc="-765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33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49240" y="4875529"/>
            <a:ext cx="86360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07975" algn="l"/>
                <a:tab pos="713105" algn="l"/>
              </a:tabLst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I	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3350" spc="-640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47029" y="5184140"/>
            <a:ext cx="2730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spc="-235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100" spc="-352" baseline="3968" dirty="0">
                <a:solidFill>
                  <a:prstClr val="black"/>
                </a:solidFill>
                <a:latin typeface="Symbol"/>
                <a:cs typeface="Symbol"/>
              </a:rPr>
              <a:t></a:t>
            </a:r>
            <a:endParaRPr sz="2100" baseline="3968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65" name="Title 64">
            <a:extLst>
              <a:ext uri="{FF2B5EF4-FFF2-40B4-BE49-F238E27FC236}">
                <a16:creationId xmlns:a16="http://schemas.microsoft.com/office/drawing/2014/main" id="{57943E1C-547D-421A-A6FB-15A5B7F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09" y="-111759"/>
            <a:ext cx="3675710" cy="49244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4747" y="-111759"/>
            <a:ext cx="752517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pc="-10" dirty="0"/>
          </a:p>
        </p:txBody>
      </p:sp>
      <p:grpSp>
        <p:nvGrpSpPr>
          <p:cNvPr id="11" name="object 11"/>
          <p:cNvGrpSpPr/>
          <p:nvPr/>
        </p:nvGrpSpPr>
        <p:grpSpPr>
          <a:xfrm>
            <a:off x="1822870" y="1934210"/>
            <a:ext cx="3672840" cy="2346131"/>
            <a:chOff x="-4672" y="1256030"/>
            <a:chExt cx="3672840" cy="2945130"/>
          </a:xfrm>
        </p:grpSpPr>
        <p:sp>
          <p:nvSpPr>
            <p:cNvPr id="12" name="object 12"/>
            <p:cNvSpPr/>
            <p:nvPr/>
          </p:nvSpPr>
          <p:spPr>
            <a:xfrm>
              <a:off x="0" y="3938269"/>
              <a:ext cx="270510" cy="257810"/>
            </a:xfrm>
            <a:custGeom>
              <a:avLst/>
              <a:gdLst/>
              <a:ahLst/>
              <a:cxnLst/>
              <a:rect l="l" t="t" r="r" b="b"/>
              <a:pathLst>
                <a:path w="270510" h="257810">
                  <a:moveTo>
                    <a:pt x="0" y="0"/>
                  </a:moveTo>
                  <a:lnTo>
                    <a:pt x="269240" y="0"/>
                  </a:lnTo>
                  <a:lnTo>
                    <a:pt x="269240" y="257809"/>
                  </a:lnTo>
                  <a:lnTo>
                    <a:pt x="0" y="257809"/>
                  </a:lnTo>
                </a:path>
                <a:path w="270510" h="257810">
                  <a:moveTo>
                    <a:pt x="270510" y="257809"/>
                  </a:moveTo>
                  <a:lnTo>
                    <a:pt x="270510" y="257809"/>
                  </a:lnTo>
                </a:path>
              </a:pathLst>
            </a:custGeom>
            <a:ln w="934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938269"/>
              <a:ext cx="263525" cy="16510"/>
            </a:xfrm>
            <a:custGeom>
              <a:avLst/>
              <a:gdLst/>
              <a:ahLst/>
              <a:cxnLst/>
              <a:rect l="l" t="t" r="r" b="b"/>
              <a:pathLst>
                <a:path w="263525" h="16510">
                  <a:moveTo>
                    <a:pt x="26351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2527" y="11430"/>
                  </a:lnTo>
                  <a:lnTo>
                    <a:pt x="2527" y="16510"/>
                  </a:lnTo>
                  <a:lnTo>
                    <a:pt x="255270" y="16510"/>
                  </a:lnTo>
                  <a:lnTo>
                    <a:pt x="255270" y="11430"/>
                  </a:lnTo>
                  <a:lnTo>
                    <a:pt x="263512" y="11430"/>
                  </a:lnTo>
                  <a:lnTo>
                    <a:pt x="263512" y="0"/>
                  </a:lnTo>
                  <a:close/>
                </a:path>
              </a:pathLst>
            </a:custGeom>
            <a:solidFill>
              <a:srgbClr val="B56C23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938269"/>
              <a:ext cx="270510" cy="257810"/>
            </a:xfrm>
            <a:custGeom>
              <a:avLst/>
              <a:gdLst/>
              <a:ahLst/>
              <a:cxnLst/>
              <a:rect l="l" t="t" r="r" b="b"/>
              <a:pathLst>
                <a:path w="270510" h="257810">
                  <a:moveTo>
                    <a:pt x="0" y="0"/>
                  </a:moveTo>
                  <a:lnTo>
                    <a:pt x="269240" y="0"/>
                  </a:lnTo>
                  <a:lnTo>
                    <a:pt x="252729" y="16509"/>
                  </a:lnTo>
                  <a:lnTo>
                    <a:pt x="5080" y="16509"/>
                  </a:lnTo>
                  <a:lnTo>
                    <a:pt x="0" y="11429"/>
                  </a:lnTo>
                </a:path>
                <a:path w="270510" h="257810">
                  <a:moveTo>
                    <a:pt x="270510" y="257809"/>
                  </a:moveTo>
                  <a:lnTo>
                    <a:pt x="270510" y="257809"/>
                  </a:lnTo>
                </a:path>
              </a:pathLst>
            </a:custGeom>
            <a:ln w="934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52730" y="3938269"/>
              <a:ext cx="16510" cy="257810"/>
            </a:xfrm>
            <a:custGeom>
              <a:avLst/>
              <a:gdLst/>
              <a:ahLst/>
              <a:cxnLst/>
              <a:rect l="l" t="t" r="r" b="b"/>
              <a:pathLst>
                <a:path w="16510" h="257810">
                  <a:moveTo>
                    <a:pt x="16510" y="0"/>
                  </a:moveTo>
                  <a:lnTo>
                    <a:pt x="0" y="16509"/>
                  </a:lnTo>
                  <a:lnTo>
                    <a:pt x="0" y="241299"/>
                  </a:lnTo>
                  <a:lnTo>
                    <a:pt x="16510" y="257809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613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52730" y="3938269"/>
              <a:ext cx="17780" cy="257810"/>
            </a:xfrm>
            <a:custGeom>
              <a:avLst/>
              <a:gdLst/>
              <a:ahLst/>
              <a:cxnLst/>
              <a:rect l="l" t="t" r="r" b="b"/>
              <a:pathLst>
                <a:path w="17779" h="257810">
                  <a:moveTo>
                    <a:pt x="16510" y="0"/>
                  </a:moveTo>
                  <a:lnTo>
                    <a:pt x="16510" y="257809"/>
                  </a:lnTo>
                  <a:lnTo>
                    <a:pt x="0" y="241299"/>
                  </a:lnTo>
                  <a:lnTo>
                    <a:pt x="0" y="16509"/>
                  </a:lnTo>
                  <a:lnTo>
                    <a:pt x="16510" y="0"/>
                  </a:lnTo>
                  <a:close/>
                </a:path>
                <a:path w="17779" h="257810">
                  <a:moveTo>
                    <a:pt x="17780" y="257809"/>
                  </a:moveTo>
                  <a:lnTo>
                    <a:pt x="17780" y="257809"/>
                  </a:lnTo>
                </a:path>
              </a:pathLst>
            </a:custGeom>
            <a:ln w="934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4179569"/>
              <a:ext cx="269240" cy="16510"/>
            </a:xfrm>
            <a:custGeom>
              <a:avLst/>
              <a:gdLst/>
              <a:ahLst/>
              <a:cxnLst/>
              <a:rect l="l" t="t" r="r" b="b"/>
              <a:pathLst>
                <a:path w="269240" h="16510">
                  <a:moveTo>
                    <a:pt x="252730" y="0"/>
                  </a:moveTo>
                  <a:lnTo>
                    <a:pt x="5080" y="0"/>
                  </a:lnTo>
                  <a:lnTo>
                    <a:pt x="0" y="5079"/>
                  </a:lnTo>
                  <a:lnTo>
                    <a:pt x="0" y="16509"/>
                  </a:lnTo>
                  <a:lnTo>
                    <a:pt x="269240" y="16509"/>
                  </a:lnTo>
                  <a:lnTo>
                    <a:pt x="252730" y="0"/>
                  </a:lnTo>
                  <a:close/>
                </a:path>
              </a:pathLst>
            </a:custGeom>
            <a:solidFill>
              <a:srgbClr val="8241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4179569"/>
              <a:ext cx="270510" cy="16510"/>
            </a:xfrm>
            <a:custGeom>
              <a:avLst/>
              <a:gdLst/>
              <a:ahLst/>
              <a:cxnLst/>
              <a:rect l="l" t="t" r="r" b="b"/>
              <a:pathLst>
                <a:path w="270510" h="16510">
                  <a:moveTo>
                    <a:pt x="269240" y="16509"/>
                  </a:moveTo>
                  <a:lnTo>
                    <a:pt x="0" y="16509"/>
                  </a:lnTo>
                </a:path>
                <a:path w="270510" h="16510">
                  <a:moveTo>
                    <a:pt x="0" y="5079"/>
                  </a:moveTo>
                  <a:lnTo>
                    <a:pt x="5080" y="0"/>
                  </a:lnTo>
                  <a:lnTo>
                    <a:pt x="252730" y="0"/>
                  </a:lnTo>
                  <a:lnTo>
                    <a:pt x="269240" y="16509"/>
                  </a:lnTo>
                </a:path>
                <a:path w="270510" h="16510">
                  <a:moveTo>
                    <a:pt x="270510" y="16509"/>
                  </a:moveTo>
                  <a:lnTo>
                    <a:pt x="270510" y="16509"/>
                  </a:lnTo>
                </a:path>
              </a:pathLst>
            </a:custGeom>
            <a:ln w="934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949700"/>
              <a:ext cx="5080" cy="234950"/>
            </a:xfrm>
            <a:custGeom>
              <a:avLst/>
              <a:gdLst/>
              <a:ahLst/>
              <a:cxnLst/>
              <a:rect l="l" t="t" r="r" b="b"/>
              <a:pathLst>
                <a:path w="5080" h="234950">
                  <a:moveTo>
                    <a:pt x="0" y="0"/>
                  </a:moveTo>
                  <a:lnTo>
                    <a:pt x="0" y="234950"/>
                  </a:lnTo>
                  <a:lnTo>
                    <a:pt x="5080" y="229869"/>
                  </a:lnTo>
                  <a:lnTo>
                    <a:pt x="5080" y="5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8B4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949700"/>
              <a:ext cx="270510" cy="246379"/>
            </a:xfrm>
            <a:custGeom>
              <a:avLst/>
              <a:gdLst/>
              <a:ahLst/>
              <a:cxnLst/>
              <a:rect l="l" t="t" r="r" b="b"/>
              <a:pathLst>
                <a:path w="270510" h="246379">
                  <a:moveTo>
                    <a:pt x="0" y="0"/>
                  </a:moveTo>
                  <a:lnTo>
                    <a:pt x="5080" y="5080"/>
                  </a:lnTo>
                  <a:lnTo>
                    <a:pt x="5080" y="229869"/>
                  </a:lnTo>
                  <a:lnTo>
                    <a:pt x="0" y="234950"/>
                  </a:lnTo>
                </a:path>
                <a:path w="270510" h="246379">
                  <a:moveTo>
                    <a:pt x="270510" y="246380"/>
                  </a:moveTo>
                  <a:lnTo>
                    <a:pt x="270510" y="246380"/>
                  </a:lnTo>
                </a:path>
              </a:pathLst>
            </a:custGeom>
            <a:ln w="934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" y="3983990"/>
              <a:ext cx="166370" cy="168910"/>
            </a:xfrm>
            <a:custGeom>
              <a:avLst/>
              <a:gdLst/>
              <a:ahLst/>
              <a:cxnLst/>
              <a:rect l="l" t="t" r="r" b="b"/>
              <a:pathLst>
                <a:path w="166370" h="168910">
                  <a:moveTo>
                    <a:pt x="82550" y="0"/>
                  </a:moveTo>
                  <a:lnTo>
                    <a:pt x="0" y="83820"/>
                  </a:lnTo>
                  <a:lnTo>
                    <a:pt x="20320" y="83820"/>
                  </a:lnTo>
                  <a:lnTo>
                    <a:pt x="20320" y="168910"/>
                  </a:lnTo>
                  <a:lnTo>
                    <a:pt x="146050" y="168910"/>
                  </a:lnTo>
                  <a:lnTo>
                    <a:pt x="146050" y="83820"/>
                  </a:lnTo>
                  <a:lnTo>
                    <a:pt x="166370" y="83820"/>
                  </a:lnTo>
                  <a:lnTo>
                    <a:pt x="135890" y="52070"/>
                  </a:lnTo>
                  <a:lnTo>
                    <a:pt x="135890" y="10160"/>
                  </a:lnTo>
                  <a:lnTo>
                    <a:pt x="114300" y="10160"/>
                  </a:lnTo>
                  <a:lnTo>
                    <a:pt x="114300" y="31750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613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5720" y="3983990"/>
              <a:ext cx="224790" cy="212090"/>
            </a:xfrm>
            <a:custGeom>
              <a:avLst/>
              <a:gdLst/>
              <a:ahLst/>
              <a:cxnLst/>
              <a:rect l="l" t="t" r="r" b="b"/>
              <a:pathLst>
                <a:path w="224790" h="212089">
                  <a:moveTo>
                    <a:pt x="82550" y="0"/>
                  </a:moveTo>
                  <a:lnTo>
                    <a:pt x="114300" y="31750"/>
                  </a:lnTo>
                  <a:lnTo>
                    <a:pt x="114300" y="10160"/>
                  </a:lnTo>
                  <a:lnTo>
                    <a:pt x="135890" y="10160"/>
                  </a:lnTo>
                  <a:lnTo>
                    <a:pt x="135890" y="52070"/>
                  </a:lnTo>
                  <a:lnTo>
                    <a:pt x="166370" y="83820"/>
                  </a:lnTo>
                  <a:lnTo>
                    <a:pt x="146050" y="83820"/>
                  </a:lnTo>
                  <a:lnTo>
                    <a:pt x="146050" y="168910"/>
                  </a:lnTo>
                  <a:lnTo>
                    <a:pt x="20320" y="168910"/>
                  </a:lnTo>
                  <a:lnTo>
                    <a:pt x="20320" y="83820"/>
                  </a:lnTo>
                  <a:lnTo>
                    <a:pt x="0" y="83820"/>
                  </a:lnTo>
                  <a:lnTo>
                    <a:pt x="82550" y="0"/>
                  </a:lnTo>
                  <a:close/>
                </a:path>
                <a:path w="224790" h="212089">
                  <a:moveTo>
                    <a:pt x="224790" y="212090"/>
                  </a:moveTo>
                  <a:lnTo>
                    <a:pt x="224790" y="212090"/>
                  </a:lnTo>
                </a:path>
              </a:pathLst>
            </a:custGeom>
            <a:ln w="934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60020" y="3994150"/>
              <a:ext cx="21590" cy="41910"/>
            </a:xfrm>
            <a:custGeom>
              <a:avLst/>
              <a:gdLst/>
              <a:ahLst/>
              <a:cxnLst/>
              <a:rect l="l" t="t" r="r" b="b"/>
              <a:pathLst>
                <a:path w="21589" h="41910">
                  <a:moveTo>
                    <a:pt x="21590" y="0"/>
                  </a:moveTo>
                  <a:lnTo>
                    <a:pt x="0" y="0"/>
                  </a:lnTo>
                  <a:lnTo>
                    <a:pt x="0" y="21589"/>
                  </a:lnTo>
                  <a:lnTo>
                    <a:pt x="21590" y="41910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8241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20" y="3994150"/>
              <a:ext cx="110489" cy="201930"/>
            </a:xfrm>
            <a:custGeom>
              <a:avLst/>
              <a:gdLst/>
              <a:ahLst/>
              <a:cxnLst/>
              <a:rect l="l" t="t" r="r" b="b"/>
              <a:pathLst>
                <a:path w="110489" h="201929">
                  <a:moveTo>
                    <a:pt x="0" y="21589"/>
                  </a:moveTo>
                  <a:lnTo>
                    <a:pt x="0" y="0"/>
                  </a:lnTo>
                  <a:lnTo>
                    <a:pt x="21590" y="0"/>
                  </a:lnTo>
                  <a:lnTo>
                    <a:pt x="21590" y="41910"/>
                  </a:lnTo>
                  <a:lnTo>
                    <a:pt x="0" y="21589"/>
                  </a:lnTo>
                  <a:close/>
                </a:path>
                <a:path w="110489" h="201929">
                  <a:moveTo>
                    <a:pt x="110490" y="201930"/>
                  </a:moveTo>
                  <a:lnTo>
                    <a:pt x="110490" y="201930"/>
                  </a:lnTo>
                </a:path>
              </a:pathLst>
            </a:custGeom>
            <a:ln w="934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6040" y="4067809"/>
              <a:ext cx="125730" cy="85090"/>
            </a:xfrm>
            <a:custGeom>
              <a:avLst/>
              <a:gdLst/>
              <a:ahLst/>
              <a:cxnLst/>
              <a:rect l="l" t="t" r="r" b="b"/>
              <a:pathLst>
                <a:path w="125730" h="85089">
                  <a:moveTo>
                    <a:pt x="125730" y="40640"/>
                  </a:moveTo>
                  <a:lnTo>
                    <a:pt x="125717" y="0"/>
                  </a:lnTo>
                  <a:lnTo>
                    <a:pt x="0" y="0"/>
                  </a:lnTo>
                  <a:lnTo>
                    <a:pt x="0" y="40640"/>
                  </a:lnTo>
                  <a:lnTo>
                    <a:pt x="0" y="85090"/>
                  </a:lnTo>
                  <a:lnTo>
                    <a:pt x="52070" y="85090"/>
                  </a:lnTo>
                  <a:lnTo>
                    <a:pt x="52070" y="40640"/>
                  </a:lnTo>
                  <a:lnTo>
                    <a:pt x="73660" y="40640"/>
                  </a:lnTo>
                  <a:lnTo>
                    <a:pt x="73660" y="85090"/>
                  </a:lnTo>
                  <a:lnTo>
                    <a:pt x="125730" y="85090"/>
                  </a:lnTo>
                  <a:lnTo>
                    <a:pt x="125730" y="40640"/>
                  </a:lnTo>
                  <a:close/>
                </a:path>
              </a:pathLst>
            </a:custGeom>
            <a:solidFill>
              <a:srgbClr val="8241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6040" y="4067809"/>
              <a:ext cx="204470" cy="128270"/>
            </a:xfrm>
            <a:custGeom>
              <a:avLst/>
              <a:gdLst/>
              <a:ahLst/>
              <a:cxnLst/>
              <a:rect l="l" t="t" r="r" b="b"/>
              <a:pathLst>
                <a:path w="204470" h="128270">
                  <a:moveTo>
                    <a:pt x="52070" y="40639"/>
                  </a:moveTo>
                  <a:lnTo>
                    <a:pt x="73660" y="40639"/>
                  </a:lnTo>
                  <a:lnTo>
                    <a:pt x="73660" y="85089"/>
                  </a:lnTo>
                  <a:lnTo>
                    <a:pt x="125729" y="85089"/>
                  </a:lnTo>
                  <a:lnTo>
                    <a:pt x="125729" y="0"/>
                  </a:lnTo>
                  <a:lnTo>
                    <a:pt x="0" y="0"/>
                  </a:lnTo>
                  <a:lnTo>
                    <a:pt x="0" y="85089"/>
                  </a:lnTo>
                  <a:lnTo>
                    <a:pt x="52070" y="85089"/>
                  </a:lnTo>
                  <a:lnTo>
                    <a:pt x="52070" y="40639"/>
                  </a:lnTo>
                  <a:close/>
                </a:path>
                <a:path w="204470" h="128270">
                  <a:moveTo>
                    <a:pt x="204470" y="128269"/>
                  </a:moveTo>
                  <a:lnTo>
                    <a:pt x="204470" y="128269"/>
                  </a:lnTo>
                </a:path>
              </a:pathLst>
            </a:custGeom>
            <a:ln w="9344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07339" y="1256030"/>
              <a:ext cx="3360420" cy="2636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66900" y="312420"/>
            <a:ext cx="8686800" cy="478336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spcBef>
                <a:spcPts val="37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Sample Problem</a:t>
            </a:r>
            <a:r>
              <a:rPr sz="2800" spc="5" dirty="0">
                <a:solidFill>
                  <a:srgbClr val="BD5E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4.2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26150" y="1995170"/>
            <a:ext cx="311150" cy="0"/>
          </a:xfrm>
          <a:custGeom>
            <a:avLst/>
            <a:gdLst/>
            <a:ahLst/>
            <a:cxnLst/>
            <a:rect l="l" t="t" r="r" b="b"/>
            <a:pathLst>
              <a:path w="311150">
                <a:moveTo>
                  <a:pt x="0" y="0"/>
                </a:moveTo>
                <a:lnTo>
                  <a:pt x="3111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14720" y="260222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41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67120" y="3242310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418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11059" y="3263900"/>
            <a:ext cx="131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868</a:t>
            </a:r>
            <a:r>
              <a:rPr spc="-2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pc="35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2100" spc="52" baseline="31746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100" spc="52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r>
              <a:rPr sz="2100" spc="-254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spc="52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100" baseline="3174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07529" y="2623820"/>
            <a:ext cx="131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868</a:t>
            </a:r>
            <a:r>
              <a:rPr spc="-2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pc="35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2100" spc="52" baseline="31746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100" spc="52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r>
              <a:rPr sz="2100" spc="-262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35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spc="52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endParaRPr sz="2100" baseline="31746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62700" y="323469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10300" y="2594609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31791" y="2909126"/>
            <a:ext cx="328739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775" spc="-52" baseline="-33033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2775" spc="-292" baseline="-330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61507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100" i="1" spc="390" baseline="-6150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baseline="-3395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700" spc="-37" baseline="-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baseline="-33950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700" spc="-172" baseline="-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i="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spc="15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100" i="1" spc="22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2100" i="1" spc="540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baseline="-3395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700" spc="-37" baseline="-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baseline="-33950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700" spc="-284" baseline="-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u="sng" spc="-17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</a:t>
            </a:r>
            <a:r>
              <a:rPr u="sng" spc="-15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u="sng" spc="-17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spc="4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u="sng" spc="4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u="sng" spc="4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0.038m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31791" y="2267776"/>
            <a:ext cx="298513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775" spc="-52" baseline="-33033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2775" spc="-52" baseline="-330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61507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700" baseline="-3395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700" baseline="-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i="1" spc="45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100" i="1" spc="67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700" baseline="-3395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700" baseline="-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 kN </a:t>
            </a:r>
            <a:r>
              <a:rPr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</a:t>
            </a:r>
            <a:r>
              <a:rPr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sng" spc="3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u="sng" spc="3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u="sng" spc="3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0.022</a:t>
            </a:r>
            <a:r>
              <a:rPr spc="-2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71770" y="1056640"/>
            <a:ext cx="4857750" cy="123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30480" indent="-226060">
              <a:spcBef>
                <a:spcPts val="100"/>
              </a:spcBef>
              <a:buFontTx/>
              <a:buChar char="•"/>
              <a:tabLst>
                <a:tab pos="263525" algn="l"/>
                <a:tab pos="264160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Apply the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elastic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flexural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formula to find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maximum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tensile and compressive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stresses.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8120">
              <a:lnSpc>
                <a:spcPts val="2190"/>
              </a:lnSpc>
            </a:pPr>
            <a:r>
              <a:rPr sz="2775" spc="-52" baseline="-33033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2775" spc="-52" baseline="-330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61507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sz="2700" baseline="-3395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700" spc="-292" baseline="-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Mc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4235">
              <a:spcBef>
                <a:spcPts val="340"/>
              </a:spcBef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69681" y="2364745"/>
            <a:ext cx="154749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17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750"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76.0</a:t>
            </a:r>
            <a:r>
              <a:rPr sz="1700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MPa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69681" y="3002285"/>
            <a:ext cx="164909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17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750"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B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131.3</a:t>
            </a:r>
            <a:r>
              <a:rPr sz="17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MPa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98490" y="456692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99809" y="456692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99809" y="5187950"/>
            <a:ext cx="2099310" cy="0"/>
          </a:xfrm>
          <a:custGeom>
            <a:avLst/>
            <a:gdLst/>
            <a:ahLst/>
            <a:cxnLst/>
            <a:rect l="l" t="t" r="r" b="b"/>
            <a:pathLst>
              <a:path w="2099309">
                <a:moveTo>
                  <a:pt x="0" y="0"/>
                </a:moveTo>
                <a:lnTo>
                  <a:pt x="209931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66790" y="5010151"/>
            <a:ext cx="216916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spcBef>
                <a:spcPts val="120"/>
              </a:spcBef>
            </a:pPr>
            <a:r>
              <a:rPr sz="2150" spc="-35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165</a:t>
            </a:r>
            <a:r>
              <a:rPr sz="1700" spc="-1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GP</a:t>
            </a:r>
            <a:r>
              <a:rPr sz="1700" spc="14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150" spc="-245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3300" spc="-79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86</a:t>
            </a:r>
            <a:r>
              <a:rPr sz="1700" spc="140" dirty="0">
                <a:solidFill>
                  <a:prstClr val="black"/>
                </a:solidFill>
                <a:latin typeface="Times New Roman"/>
                <a:cs typeface="Times New Roman"/>
              </a:rPr>
              <a:t>8</a:t>
            </a:r>
            <a:r>
              <a:rPr sz="1700" spc="55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1</a:t>
            </a:r>
            <a:r>
              <a:rPr sz="1700" spc="20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2100" spc="15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-</a:t>
            </a:r>
            <a:r>
              <a:rPr sz="2100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9</a:t>
            </a:r>
            <a:r>
              <a:rPr sz="2100" spc="-240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4</a:t>
            </a:r>
            <a:r>
              <a:rPr sz="2100" spc="-209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300" spc="-765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33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93230" y="4879340"/>
            <a:ext cx="7092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r>
              <a:rPr sz="1700" spc="-2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kN</a:t>
            </a:r>
            <a:r>
              <a:rPr sz="1700" spc="-2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</a:t>
            </a:r>
            <a:r>
              <a:rPr sz="1700" spc="-2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09310" y="5013959"/>
            <a:ext cx="1441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endParaRPr sz="17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83201" y="3798720"/>
            <a:ext cx="2660015" cy="10471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64160" indent="-226060">
              <a:spcBef>
                <a:spcPts val="755"/>
              </a:spcBef>
              <a:buFontTx/>
              <a:buChar char="•"/>
              <a:tabLst>
                <a:tab pos="263525" algn="l"/>
                <a:tab pos="264160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Calculate the</a:t>
            </a:r>
            <a:r>
              <a:rPr sz="200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curvature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41959">
              <a:spcBef>
                <a:spcPts val="560"/>
              </a:spcBef>
            </a:pP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1  </a:t>
            </a:r>
            <a:r>
              <a:rPr sz="2550" baseline="-3431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550" spc="-60" baseline="-343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34340">
              <a:spcBef>
                <a:spcPts val="280"/>
              </a:spcBef>
              <a:tabLst>
                <a:tab pos="832485" algn="l"/>
              </a:tabLst>
            </a:pPr>
            <a:r>
              <a:rPr sz="1750" spc="-30" dirty="0">
                <a:solidFill>
                  <a:prstClr val="black"/>
                </a:solidFill>
                <a:latin typeface="Symbol"/>
                <a:cs typeface="Symbol"/>
              </a:rPr>
              <a:t></a:t>
            </a:r>
            <a:r>
              <a:rPr sz="1750" spc="-3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EI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732519" y="5161279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21090" y="4986020"/>
            <a:ext cx="18199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50" baseline="34313" dirty="0">
                <a:solidFill>
                  <a:prstClr val="black"/>
                </a:solidFill>
                <a:latin typeface="Times New Roman"/>
                <a:cs typeface="Times New Roman"/>
              </a:rPr>
              <a:t>1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25" dirty="0">
                <a:solidFill>
                  <a:prstClr val="black"/>
                </a:solidFill>
                <a:latin typeface="Times New Roman"/>
                <a:cs typeface="Times New Roman"/>
              </a:rPr>
              <a:t>20.95</a:t>
            </a:r>
            <a:r>
              <a:rPr sz="1700" spc="25" dirty="0">
                <a:solidFill>
                  <a:prstClr val="black"/>
                </a:solidFill>
                <a:latin typeface="Symbol"/>
                <a:cs typeface="Symbol"/>
              </a:rPr>
              <a:t></a:t>
            </a:r>
            <a:r>
              <a:rPr sz="1700" spc="25" dirty="0">
                <a:solidFill>
                  <a:prstClr val="black"/>
                </a:solidFill>
                <a:latin typeface="Times New Roman"/>
                <a:cs typeface="Times New Roman"/>
              </a:rPr>
              <a:t>10</a:t>
            </a:r>
            <a:r>
              <a:rPr sz="2100" spc="37" baseline="29761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2100" spc="37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r>
              <a:rPr sz="2100" spc="44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15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spc="-22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-1</a:t>
            </a:r>
            <a:endParaRPr sz="2100" baseline="29761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26169" y="5091683"/>
            <a:ext cx="982344" cy="6680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5400">
              <a:spcBef>
                <a:spcPts val="525"/>
              </a:spcBef>
            </a:pPr>
            <a:r>
              <a:rPr sz="1750" spc="-30" dirty="0">
                <a:solidFill>
                  <a:prstClr val="black"/>
                </a:solidFill>
                <a:latin typeface="Symbol"/>
                <a:cs typeface="Symbol"/>
              </a:rPr>
              <a:t></a:t>
            </a:r>
            <a:endParaRPr sz="1750">
              <a:solidFill>
                <a:prstClr val="black"/>
              </a:solidFill>
              <a:latin typeface="Symbol"/>
              <a:cs typeface="Symbol"/>
            </a:endParaRPr>
          </a:p>
          <a:p>
            <a:pPr marL="12700">
              <a:spcBef>
                <a:spcPts val="430"/>
              </a:spcBef>
            </a:pPr>
            <a:r>
              <a:rPr sz="1750" spc="-30" dirty="0">
                <a:solidFill>
                  <a:prstClr val="black"/>
                </a:solidFill>
                <a:latin typeface="Symbol"/>
                <a:cs typeface="Symbol"/>
              </a:rPr>
              <a:t></a:t>
            </a:r>
            <a:r>
              <a:rPr sz="1750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47.7</a:t>
            </a:r>
            <a:r>
              <a:rPr sz="1700" spc="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866900" y="312420"/>
            <a:ext cx="8686800" cy="478336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spcBef>
                <a:spcPts val="37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Other Loading</a:t>
            </a:r>
            <a:r>
              <a:rPr sz="2800" dirty="0">
                <a:solidFill>
                  <a:srgbClr val="BD5E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BD5E00"/>
                </a:solidFill>
                <a:latin typeface="Arial"/>
                <a:cs typeface="Arial"/>
              </a:rPr>
              <a:t>Types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05000" y="913130"/>
            <a:ext cx="4191000" cy="5563870"/>
            <a:chOff x="381000" y="913130"/>
            <a:chExt cx="4191000" cy="5563870"/>
          </a:xfrm>
        </p:grpSpPr>
        <p:sp>
          <p:nvSpPr>
            <p:cNvPr id="29" name="object 29"/>
            <p:cNvSpPr/>
            <p:nvPr/>
          </p:nvSpPr>
          <p:spPr>
            <a:xfrm>
              <a:off x="381000" y="913130"/>
              <a:ext cx="4191000" cy="2659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43000" y="3429000"/>
              <a:ext cx="2506979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173470" y="1329690"/>
            <a:ext cx="437769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marR="5080" indent="-231140">
              <a:spcBef>
                <a:spcPts val="100"/>
              </a:spcBef>
              <a:buFont typeface="Times New Roman"/>
              <a:buChar char="•"/>
              <a:tabLst>
                <a:tab pos="243204" algn="l"/>
                <a:tab pos="243840" algn="l"/>
                <a:tab pos="2331085" algn="l"/>
              </a:tabLst>
            </a:pPr>
            <a:r>
              <a:rPr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Eccentric</a:t>
            </a:r>
            <a:r>
              <a:rPr sz="2000" i="1" spc="5" dirty="0">
                <a:solidFill>
                  <a:prstClr val="black"/>
                </a:solidFill>
                <a:latin typeface="Times New Roman"/>
                <a:cs typeface="Times New Roman"/>
              </a:rPr>
              <a:t> Loading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:	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Axial loading  which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does not pass through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section  centroid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produces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internal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forces 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equivalent to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axial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force and a</a:t>
            </a:r>
            <a:r>
              <a:rPr sz="2000" spc="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couple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  <a:buFont typeface="Times New Roman"/>
              <a:buChar char="•"/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3204" marR="246379" indent="-231140">
              <a:buFont typeface="Times New Roman"/>
              <a:buChar char="•"/>
              <a:tabLst>
                <a:tab pos="243204" algn="l"/>
                <a:tab pos="243840" algn="l"/>
                <a:tab pos="2489835" algn="l"/>
              </a:tabLst>
            </a:pPr>
            <a:r>
              <a:rPr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Transverse</a:t>
            </a:r>
            <a:r>
              <a:rPr sz="200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i="1" spc="5" dirty="0">
                <a:solidFill>
                  <a:prstClr val="black"/>
                </a:solidFill>
                <a:latin typeface="Times New Roman"/>
                <a:cs typeface="Times New Roman"/>
              </a:rPr>
              <a:t>Loading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:	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Concentrated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or 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distributed transverse load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produces 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internal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forces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equivalent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to 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shear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force and a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couple</a:t>
            </a:r>
          </a:p>
          <a:p>
            <a:pPr>
              <a:spcBef>
                <a:spcPts val="10"/>
              </a:spcBef>
              <a:buFont typeface="Times New Roman"/>
              <a:buChar char="•"/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8125" marR="64135" indent="-226060">
              <a:buFont typeface="Times New Roman"/>
              <a:buChar char="•"/>
              <a:tabLst>
                <a:tab pos="238125" algn="l"/>
                <a:tab pos="238760" algn="l"/>
                <a:tab pos="3126105" algn="l"/>
              </a:tabLst>
            </a:pPr>
            <a:r>
              <a:rPr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Principle</a:t>
            </a:r>
            <a:r>
              <a:rPr sz="2000" i="1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000" i="1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prstClr val="black"/>
                </a:solidFill>
                <a:latin typeface="Times New Roman"/>
                <a:cs typeface="Times New Roman"/>
              </a:rPr>
              <a:t>Superposition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:	The</a:t>
            </a:r>
            <a:r>
              <a:rPr sz="2000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normal  stress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due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pure bending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be 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combined with the normal stress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due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to  axial loading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shear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stress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due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to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shear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loading to find the complete</a:t>
            </a:r>
            <a:r>
              <a:rPr sz="2000" spc="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state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99529" y="6081748"/>
            <a:ext cx="9309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0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stress.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11162454" y="6637487"/>
            <a:ext cx="5892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FF9933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790">
              <a:lnSpc>
                <a:spcPts val="1425"/>
              </a:lnSpc>
            </a:pPr>
            <a:r>
              <a:rPr lang="en-US"/>
              <a:t>4 -</a:t>
            </a:r>
            <a:r>
              <a:rPr lang="en-US" spc="-70"/>
              <a:t> </a:t>
            </a:r>
            <a:fld id="{81D60167-4931-47E6-BA6A-407CBD079E47}" type="slidenum">
              <a:rPr smtClean="0"/>
              <a:pPr marL="97790">
                <a:lnSpc>
                  <a:spcPts val="1425"/>
                </a:lnSpc>
              </a:pPr>
              <a:t>2</a:t>
            </a:fld>
            <a:endParaRPr dirty="0"/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007CE548-EAFE-4C6F-9342-1BAD7236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7">
            <a:extLst>
              <a:ext uri="{FF2B5EF4-FFF2-40B4-BE49-F238E27FC236}">
                <a16:creationId xmlns:a16="http://schemas.microsoft.com/office/drawing/2014/main" id="{D0EB8882-3B15-44F6-83B3-79455BAE933B}"/>
              </a:ext>
            </a:extLst>
          </p:cNvPr>
          <p:cNvSpPr txBox="1"/>
          <p:nvPr/>
        </p:nvSpPr>
        <p:spPr>
          <a:xfrm>
            <a:off x="1866900" y="312420"/>
            <a:ext cx="8686800" cy="478336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spcBef>
                <a:spcPts val="370"/>
              </a:spcBef>
            </a:pPr>
            <a:r>
              <a:rPr sz="2800" dirty="0">
                <a:solidFill>
                  <a:srgbClr val="BD5E00"/>
                </a:solidFill>
                <a:latin typeface="Arial"/>
                <a:cs typeface="Arial"/>
              </a:rPr>
              <a:t>Symmetric </a:t>
            </a: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Member in Pure</a:t>
            </a:r>
            <a:r>
              <a:rPr sz="2800" dirty="0">
                <a:solidFill>
                  <a:srgbClr val="BD5E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BD5E00"/>
                </a:solidFill>
                <a:latin typeface="Arial"/>
                <a:cs typeface="Arial"/>
              </a:rPr>
              <a:t>Bending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" name="object 28">
            <a:extLst>
              <a:ext uri="{FF2B5EF4-FFF2-40B4-BE49-F238E27FC236}">
                <a16:creationId xmlns:a16="http://schemas.microsoft.com/office/drawing/2014/main" id="{152ACAD2-4389-4844-A080-F302C9962DC5}"/>
              </a:ext>
            </a:extLst>
          </p:cNvPr>
          <p:cNvGrpSpPr/>
          <p:nvPr/>
        </p:nvGrpSpPr>
        <p:grpSpPr>
          <a:xfrm>
            <a:off x="1905000" y="838200"/>
            <a:ext cx="3048000" cy="5453380"/>
            <a:chOff x="381000" y="838200"/>
            <a:chExt cx="3048000" cy="5453380"/>
          </a:xfrm>
        </p:grpSpPr>
        <p:sp>
          <p:nvSpPr>
            <p:cNvPr id="6" name="object 29">
              <a:extLst>
                <a:ext uri="{FF2B5EF4-FFF2-40B4-BE49-F238E27FC236}">
                  <a16:creationId xmlns:a16="http://schemas.microsoft.com/office/drawing/2014/main" id="{B1104D79-93EA-4A7D-B444-3DB2999413A3}"/>
                </a:ext>
              </a:extLst>
            </p:cNvPr>
            <p:cNvSpPr/>
            <p:nvPr/>
          </p:nvSpPr>
          <p:spPr>
            <a:xfrm>
              <a:off x="925830" y="4126229"/>
              <a:ext cx="2209800" cy="21653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E153ADFF-59A0-49E0-9E12-D6FF7025548B}"/>
                </a:ext>
              </a:extLst>
            </p:cNvPr>
            <p:cNvSpPr/>
            <p:nvPr/>
          </p:nvSpPr>
          <p:spPr>
            <a:xfrm>
              <a:off x="381000" y="838200"/>
              <a:ext cx="3048000" cy="17449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9DEC54E8-4217-44EF-B69D-41991A06D9A5}"/>
                </a:ext>
              </a:extLst>
            </p:cNvPr>
            <p:cNvSpPr/>
            <p:nvPr/>
          </p:nvSpPr>
          <p:spPr>
            <a:xfrm>
              <a:off x="762000" y="2590800"/>
              <a:ext cx="2209800" cy="151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32">
            <a:extLst>
              <a:ext uri="{FF2B5EF4-FFF2-40B4-BE49-F238E27FC236}">
                <a16:creationId xmlns:a16="http://schemas.microsoft.com/office/drawing/2014/main" id="{885F26C2-29C9-42C0-AE94-DD1157CC3365}"/>
              </a:ext>
            </a:extLst>
          </p:cNvPr>
          <p:cNvSpPr txBox="1"/>
          <p:nvPr/>
        </p:nvSpPr>
        <p:spPr>
          <a:xfrm>
            <a:off x="5198110" y="937259"/>
            <a:ext cx="5158105" cy="551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marR="513080" indent="-227329">
              <a:spcBef>
                <a:spcPts val="100"/>
              </a:spcBef>
              <a:buFontTx/>
              <a:buChar char="•"/>
              <a:tabLst>
                <a:tab pos="264795" algn="l"/>
                <a:tab pos="265430" algn="l"/>
                <a:tab pos="2697480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Internal forces in any cross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section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are  equivalent to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 couple.	The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moment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couple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is the section </a:t>
            </a:r>
            <a:r>
              <a:rPr sz="2000" i="1" dirty="0">
                <a:solidFill>
                  <a:prstClr val="black"/>
                </a:solidFill>
                <a:latin typeface="Times New Roman"/>
                <a:cs typeface="Times New Roman"/>
              </a:rPr>
              <a:t>bending</a:t>
            </a:r>
            <a:r>
              <a:rPr sz="2000" i="1" spc="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prstClr val="black"/>
                </a:solidFill>
                <a:latin typeface="Times New Roman"/>
                <a:cs typeface="Times New Roman"/>
              </a:rPr>
              <a:t>moment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</a:p>
          <a:p>
            <a:pPr marL="264795" marR="158750" indent="-227329">
              <a:spcBef>
                <a:spcPts val="860"/>
              </a:spcBef>
              <a:buFontTx/>
              <a:buChar char="•"/>
              <a:tabLst>
                <a:tab pos="264795" algn="l"/>
                <a:tab pos="265430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statics,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 couple M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consists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two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equal  and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opposite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forces.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64795" marR="30480" indent="-227329">
              <a:spcBef>
                <a:spcPts val="880"/>
              </a:spcBef>
              <a:buFontTx/>
              <a:buChar char="•"/>
              <a:tabLst>
                <a:tab pos="264795" algn="l"/>
                <a:tab pos="265430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The sum of the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components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forces in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any  direction is</a:t>
            </a:r>
            <a:r>
              <a:rPr sz="2000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zero.</a:t>
            </a:r>
          </a:p>
          <a:p>
            <a:pPr marL="264795" marR="409575" indent="-227329">
              <a:lnSpc>
                <a:spcPct val="100200"/>
              </a:lnSpc>
              <a:spcBef>
                <a:spcPts val="865"/>
              </a:spcBef>
              <a:buFontTx/>
              <a:buChar char="•"/>
              <a:tabLst>
                <a:tab pos="264795" algn="l"/>
                <a:tab pos="265430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moment is the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same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about any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axis  perpendicular to the plane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couple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and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zero about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any axis contained in the</a:t>
            </a:r>
            <a:r>
              <a:rPr sz="20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plane.</a:t>
            </a:r>
          </a:p>
          <a:p>
            <a:pPr marL="264795" marR="52705" indent="-227329">
              <a:spcBef>
                <a:spcPts val="869"/>
              </a:spcBef>
              <a:buFontTx/>
              <a:buChar char="•"/>
              <a:tabLst>
                <a:tab pos="264795" algn="l"/>
                <a:tab pos="265430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These requirements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may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applied to the sums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components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moments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 statically indeterminate elementary internal  </a:t>
            </a:r>
            <a:r>
              <a:rPr sz="2000" spc="-190" dirty="0">
                <a:solidFill>
                  <a:prstClr val="black"/>
                </a:solidFill>
                <a:latin typeface="Times New Roman"/>
                <a:cs typeface="Times New Roman"/>
              </a:rPr>
              <a:t>force</a:t>
            </a:r>
            <a:r>
              <a:rPr sz="2550" i="1" spc="-284" baseline="-8169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000" spc="-190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100" i="1" spc="-284" baseline="-27777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000" spc="-190" dirty="0">
                <a:solidFill>
                  <a:prstClr val="black"/>
                </a:solidFill>
                <a:latin typeface="Times New Roman"/>
                <a:cs typeface="Times New Roman"/>
              </a:rPr>
              <a:t>. </a:t>
            </a:r>
            <a:r>
              <a:rPr sz="2550" baseline="-8169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550" baseline="-816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spc="60" baseline="-17973" dirty="0">
                <a:solidFill>
                  <a:prstClr val="black"/>
                </a:solidFill>
                <a:latin typeface="Symbol"/>
                <a:cs typeface="Symbol"/>
              </a:rPr>
              <a:t></a:t>
            </a:r>
            <a:r>
              <a:rPr sz="2625" spc="60" baseline="-7936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2625" spc="60" baseline="-793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27777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sz="2550" i="1" baseline="-8169" dirty="0">
                <a:solidFill>
                  <a:prstClr val="black"/>
                </a:solidFill>
                <a:latin typeface="Times New Roman"/>
                <a:cs typeface="Times New Roman"/>
              </a:rPr>
              <a:t>dA </a:t>
            </a:r>
            <a:r>
              <a:rPr sz="2550" baseline="-8169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550" spc="-7" baseline="-816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baseline="-8169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</a:p>
          <a:p>
            <a:pPr marL="639445">
              <a:spcBef>
                <a:spcPts val="710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sz="2100" i="1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y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baseline="-8169" dirty="0">
                <a:solidFill>
                  <a:prstClr val="black"/>
                </a:solidFill>
                <a:latin typeface="Symbol"/>
                <a:cs typeface="Symbol"/>
              </a:rPr>
              <a:t></a:t>
            </a:r>
            <a:r>
              <a:rPr sz="2550" baseline="-816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spc="-20" dirty="0">
                <a:solidFill>
                  <a:prstClr val="black"/>
                </a:solidFill>
                <a:latin typeface="Times New Roman"/>
                <a:cs typeface="Times New Roman"/>
              </a:rPr>
              <a:t>z</a:t>
            </a:r>
            <a:r>
              <a:rPr sz="1750" spc="-20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750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dA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spc="-1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</a:p>
          <a:p>
            <a:pPr marL="655955">
              <a:spcBef>
                <a:spcPts val="780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sz="2100" i="1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z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baseline="-8169" dirty="0">
                <a:solidFill>
                  <a:prstClr val="black"/>
                </a:solidFill>
                <a:latin typeface="Symbol"/>
                <a:cs typeface="Symbol"/>
              </a:rPr>
              <a:t></a:t>
            </a:r>
            <a:r>
              <a:rPr sz="2550" baseline="-816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spc="-2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1750" spc="-20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750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dA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spc="-2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17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774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7">
            <a:extLst>
              <a:ext uri="{FF2B5EF4-FFF2-40B4-BE49-F238E27FC236}">
                <a16:creationId xmlns:a16="http://schemas.microsoft.com/office/drawing/2014/main" id="{AFD22AE7-8574-4FB3-994A-8846D2B5D5C4}"/>
              </a:ext>
            </a:extLst>
          </p:cNvPr>
          <p:cNvSpPr txBox="1"/>
          <p:nvPr/>
        </p:nvSpPr>
        <p:spPr>
          <a:xfrm>
            <a:off x="1869440" y="316229"/>
            <a:ext cx="8684260" cy="477054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spcBef>
                <a:spcPts val="36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Bending</a:t>
            </a:r>
            <a:r>
              <a:rPr sz="2800" spc="-10" dirty="0">
                <a:solidFill>
                  <a:srgbClr val="BD5E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Deformations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28">
            <a:extLst>
              <a:ext uri="{FF2B5EF4-FFF2-40B4-BE49-F238E27FC236}">
                <a16:creationId xmlns:a16="http://schemas.microsoft.com/office/drawing/2014/main" id="{57528C6F-E542-410B-8C9B-5B33B2FF9CC8}"/>
              </a:ext>
            </a:extLst>
          </p:cNvPr>
          <p:cNvSpPr/>
          <p:nvPr/>
        </p:nvSpPr>
        <p:spPr>
          <a:xfrm>
            <a:off x="1981200" y="914400"/>
            <a:ext cx="292989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29">
            <a:extLst>
              <a:ext uri="{FF2B5EF4-FFF2-40B4-BE49-F238E27FC236}">
                <a16:creationId xmlns:a16="http://schemas.microsoft.com/office/drawing/2014/main" id="{6B6C06B1-50CD-4BE3-89EB-EAC7545B9AD5}"/>
              </a:ext>
            </a:extLst>
          </p:cNvPr>
          <p:cNvSpPr txBox="1"/>
          <p:nvPr/>
        </p:nvSpPr>
        <p:spPr>
          <a:xfrm>
            <a:off x="5057141" y="922020"/>
            <a:ext cx="5361305" cy="547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6730" indent="-227329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Beam with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 plane of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symmetry </a:t>
            </a:r>
            <a:r>
              <a:rPr sz="2400" spc="5" dirty="0">
                <a:solidFill>
                  <a:prstClr val="black"/>
                </a:solidFill>
                <a:latin typeface="Times New Roman"/>
                <a:cs typeface="Times New Roman"/>
              </a:rPr>
              <a:t>in</a:t>
            </a:r>
            <a:r>
              <a:rPr sz="24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pure  bending:</a:t>
            </a:r>
            <a:endParaRPr sz="2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0029" indent="-227329">
              <a:spcBef>
                <a:spcPts val="75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member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remains</a:t>
            </a:r>
            <a:r>
              <a:rPr sz="2000" spc="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symmetric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0029" indent="-227329">
              <a:spcBef>
                <a:spcPts val="149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bends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uniformly to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form 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circular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arc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0029" marR="357505" indent="-227329">
              <a:spcBef>
                <a:spcPts val="152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cross-sectional plane passes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through arc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center  and remains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 planar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0029" marR="579120" indent="-227329">
              <a:spcBef>
                <a:spcPts val="154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length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top decreases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length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bottom  increases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0029" marR="5080" indent="-227329">
              <a:spcBef>
                <a:spcPts val="153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000" i="1" dirty="0">
                <a:solidFill>
                  <a:prstClr val="black"/>
                </a:solidFill>
                <a:latin typeface="Times New Roman"/>
                <a:cs typeface="Times New Roman"/>
              </a:rPr>
              <a:t>neutral </a:t>
            </a:r>
            <a:r>
              <a:rPr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surface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must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exist that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parallel to the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upper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lower surfaces and for which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length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does not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change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40029" marR="375920" indent="-227329">
              <a:spcBef>
                <a:spcPts val="153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stresses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strains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negative (compressive)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above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neutral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plane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positive (tension)  below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628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7">
            <a:extLst>
              <a:ext uri="{FF2B5EF4-FFF2-40B4-BE49-F238E27FC236}">
                <a16:creationId xmlns:a16="http://schemas.microsoft.com/office/drawing/2014/main" id="{0ACC0DFB-2497-4F9A-B101-4DE1E91571F7}"/>
              </a:ext>
            </a:extLst>
          </p:cNvPr>
          <p:cNvSpPr txBox="1"/>
          <p:nvPr/>
        </p:nvSpPr>
        <p:spPr>
          <a:xfrm>
            <a:off x="1869440" y="316229"/>
            <a:ext cx="8684260" cy="477054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spcBef>
                <a:spcPts val="36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Strain </a:t>
            </a:r>
            <a:r>
              <a:rPr sz="2800" spc="-10" dirty="0">
                <a:solidFill>
                  <a:srgbClr val="BD5E00"/>
                </a:solidFill>
                <a:latin typeface="Arial"/>
                <a:cs typeface="Arial"/>
              </a:rPr>
              <a:t>Due </a:t>
            </a:r>
            <a:r>
              <a:rPr sz="2800" dirty="0">
                <a:solidFill>
                  <a:srgbClr val="BD5E00"/>
                </a:solidFill>
                <a:latin typeface="Arial"/>
                <a:cs typeface="Arial"/>
              </a:rPr>
              <a:t>to</a:t>
            </a:r>
            <a:r>
              <a:rPr sz="2800" spc="5" dirty="0">
                <a:solidFill>
                  <a:srgbClr val="BD5E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Bending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31">
            <a:extLst>
              <a:ext uri="{FF2B5EF4-FFF2-40B4-BE49-F238E27FC236}">
                <a16:creationId xmlns:a16="http://schemas.microsoft.com/office/drawing/2014/main" id="{176A2D09-DFC9-4424-8369-D5C397CF4AF5}"/>
              </a:ext>
            </a:extLst>
          </p:cNvPr>
          <p:cNvSpPr txBox="1"/>
          <p:nvPr/>
        </p:nvSpPr>
        <p:spPr>
          <a:xfrm>
            <a:off x="6372859" y="479679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32">
            <a:extLst>
              <a:ext uri="{FF2B5EF4-FFF2-40B4-BE49-F238E27FC236}">
                <a16:creationId xmlns:a16="http://schemas.microsoft.com/office/drawing/2014/main" id="{4057E13D-CCFB-4481-8063-1D6F2E039C30}"/>
              </a:ext>
            </a:extLst>
          </p:cNvPr>
          <p:cNvSpPr txBox="1"/>
          <p:nvPr/>
        </p:nvSpPr>
        <p:spPr>
          <a:xfrm>
            <a:off x="5708651" y="4612196"/>
            <a:ext cx="110680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1850" spc="-25" dirty="0">
                <a:solidFill>
                  <a:prstClr val="black"/>
                </a:solidFill>
                <a:latin typeface="Symbol"/>
                <a:cs typeface="Symbol"/>
              </a:rPr>
              <a:t></a:t>
            </a:r>
            <a:r>
              <a:rPr sz="1850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i="1" baseline="3395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2700" i="1" spc="-345" baseline="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0" spc="45" dirty="0">
                <a:solidFill>
                  <a:prstClr val="black"/>
                </a:solidFill>
                <a:latin typeface="Symbol"/>
                <a:cs typeface="Symbol"/>
              </a:rPr>
              <a:t></a:t>
            </a:r>
            <a:r>
              <a:rPr sz="2100" i="1" spc="67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2100" baseline="-1785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33">
            <a:extLst>
              <a:ext uri="{FF2B5EF4-FFF2-40B4-BE49-F238E27FC236}">
                <a16:creationId xmlns:a16="http://schemas.microsoft.com/office/drawing/2014/main" id="{34DAD18E-2058-4774-B68F-2C2482C18585}"/>
              </a:ext>
            </a:extLst>
          </p:cNvPr>
          <p:cNvSpPr txBox="1"/>
          <p:nvPr/>
        </p:nvSpPr>
        <p:spPr>
          <a:xfrm>
            <a:off x="5450841" y="979171"/>
            <a:ext cx="4530725" cy="345122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8100">
              <a:spcBef>
                <a:spcPts val="1350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Consider a beam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segment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length</a:t>
            </a:r>
            <a:r>
              <a:rPr sz="2000" spc="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8100" marR="81915">
              <a:spcBef>
                <a:spcPts val="1250"/>
              </a:spcBef>
              <a:tabLst>
                <a:tab pos="2038985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After deformation, the length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neutral  surface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remains</a:t>
            </a:r>
            <a:r>
              <a:rPr sz="2000" spc="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.	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At other</a:t>
            </a:r>
            <a:r>
              <a:rPr sz="2000" spc="-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sections,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055">
              <a:spcBef>
                <a:spcPts val="1570"/>
              </a:spcBef>
            </a:pPr>
            <a:r>
              <a:rPr i="1" spc="-325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700" spc="-487" baseline="3086" dirty="0">
                <a:solidFill>
                  <a:prstClr val="black"/>
                </a:solidFill>
                <a:latin typeface="Symbol"/>
                <a:cs typeface="Symbol"/>
              </a:rPr>
              <a:t></a:t>
            </a:r>
            <a:r>
              <a:rPr spc="-32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pc="-3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spc="-39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250" spc="-3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0" spc="-30" dirty="0">
                <a:solidFill>
                  <a:prstClr val="black"/>
                </a:solidFill>
                <a:latin typeface="Symbol"/>
                <a:cs typeface="Symbol"/>
              </a:rPr>
              <a:t></a:t>
            </a:r>
            <a:r>
              <a:rPr sz="1850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pc="1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spc="-11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2250" spc="-110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1850" spc="-110" dirty="0">
                <a:solidFill>
                  <a:prstClr val="black"/>
                </a:solidFill>
                <a:latin typeface="Symbol"/>
                <a:cs typeface="Symbol"/>
              </a:rPr>
              <a:t></a:t>
            </a:r>
            <a:endParaRPr sz="1850">
              <a:solidFill>
                <a:prstClr val="black"/>
              </a:solidFill>
              <a:latin typeface="Symbol"/>
              <a:cs typeface="Symbol"/>
            </a:endParaRPr>
          </a:p>
          <a:p>
            <a:pPr marL="292100"/>
            <a:r>
              <a:rPr sz="1850" spc="-25" dirty="0">
                <a:solidFill>
                  <a:prstClr val="black"/>
                </a:solidFill>
                <a:latin typeface="Symbol"/>
                <a:cs typeface="Symbol"/>
              </a:rPr>
              <a:t></a:t>
            </a:r>
            <a:r>
              <a:rPr sz="1850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spc="-350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sz="2700" spc="-525" baseline="3086" dirty="0">
                <a:solidFill>
                  <a:prstClr val="black"/>
                </a:solidFill>
                <a:latin typeface="Symbol"/>
                <a:cs typeface="Symbol"/>
              </a:rPr>
              <a:t></a:t>
            </a:r>
            <a:r>
              <a:rPr spc="-350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pc="-3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L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spc="-39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250" spc="-39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0" spc="-30" dirty="0">
                <a:solidFill>
                  <a:prstClr val="black"/>
                </a:solidFill>
                <a:latin typeface="Symbol"/>
                <a:cs typeface="Symbol"/>
              </a:rPr>
              <a:t></a:t>
            </a:r>
            <a:r>
              <a:rPr sz="1850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spc="-11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2250" spc="-110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1850" spc="-110" dirty="0">
                <a:solidFill>
                  <a:prstClr val="black"/>
                </a:solidFill>
                <a:latin typeface="Symbol"/>
                <a:cs typeface="Symbol"/>
              </a:rPr>
              <a:t></a:t>
            </a:r>
            <a:r>
              <a:rPr sz="1850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0" spc="-30" dirty="0">
                <a:solidFill>
                  <a:prstClr val="black"/>
                </a:solidFill>
                <a:latin typeface="Symbol"/>
                <a:cs typeface="Symbol"/>
              </a:rPr>
              <a:t></a:t>
            </a:r>
            <a:r>
              <a:rPr sz="1850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pc="-1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spc="-2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1850" spc="-20" dirty="0">
                <a:solidFill>
                  <a:prstClr val="black"/>
                </a:solidFill>
                <a:latin typeface="Symbol"/>
                <a:cs typeface="Symbol"/>
              </a:rPr>
              <a:t></a:t>
            </a:r>
            <a:endParaRPr sz="1850">
              <a:solidFill>
                <a:prstClr val="black"/>
              </a:solidFill>
              <a:latin typeface="Symbol"/>
              <a:cs typeface="Symbol"/>
            </a:endParaRPr>
          </a:p>
          <a:p>
            <a:pPr marL="295910">
              <a:lnSpc>
                <a:spcPts val="1805"/>
              </a:lnSpc>
              <a:spcBef>
                <a:spcPts val="1520"/>
              </a:spcBef>
              <a:tabLst>
                <a:tab pos="2459355" algn="l"/>
              </a:tabLst>
            </a:pPr>
            <a:r>
              <a:rPr sz="1850" spc="-25" dirty="0">
                <a:solidFill>
                  <a:prstClr val="black"/>
                </a:solidFill>
                <a:latin typeface="Symbol"/>
                <a:cs typeface="Symbol"/>
              </a:rPr>
              <a:t></a:t>
            </a:r>
            <a:r>
              <a:rPr sz="1850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75" u="sng" spc="-37" baseline="3303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</a:t>
            </a:r>
            <a:r>
              <a:rPr sz="2775" spc="-37" baseline="33033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i="1" u="sng" spc="-30" baseline="3395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775" u="sng" spc="-30" baseline="3303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r>
              <a:rPr sz="2775" spc="-30" baseline="33033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pc="1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i="1" u="sng" baseline="3395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700" i="1" baseline="3395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(strain </a:t>
            </a:r>
            <a:r>
              <a:rPr spc="-10" dirty="0">
                <a:solidFill>
                  <a:prstClr val="black"/>
                </a:solidFill>
                <a:latin typeface="Times New Roman"/>
                <a:cs typeface="Times New Roman"/>
              </a:rPr>
              <a:t>varies</a:t>
            </a:r>
            <a:r>
              <a:rPr spc="-1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prstClr val="black"/>
                </a:solidFill>
                <a:latin typeface="Times New Roman"/>
                <a:cs typeface="Times New Roman"/>
              </a:rPr>
              <a:t>linearly)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78510">
              <a:lnSpc>
                <a:spcPts val="1805"/>
              </a:lnSpc>
              <a:tabLst>
                <a:tab pos="1331595" algn="l"/>
                <a:tab pos="2032635" algn="l"/>
              </a:tabLst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L	</a:t>
            </a:r>
            <a:r>
              <a:rPr sz="1850" spc="-30" dirty="0">
                <a:solidFill>
                  <a:prstClr val="black"/>
                </a:solidFill>
                <a:latin typeface="Symbol"/>
                <a:cs typeface="Symbol"/>
              </a:rPr>
              <a:t></a:t>
            </a:r>
            <a:r>
              <a:rPr sz="1850" spc="-3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850" spc="-30" dirty="0">
                <a:solidFill>
                  <a:prstClr val="black"/>
                </a:solidFill>
                <a:latin typeface="Symbol"/>
                <a:cs typeface="Symbol"/>
              </a:rPr>
              <a:t></a:t>
            </a:r>
            <a:endParaRPr sz="1850">
              <a:solidFill>
                <a:prstClr val="black"/>
              </a:solidFill>
              <a:latin typeface="Symbol"/>
              <a:cs typeface="Symbol"/>
            </a:endParaRPr>
          </a:p>
          <a:p>
            <a:pPr marL="295910">
              <a:lnSpc>
                <a:spcPts val="1800"/>
              </a:lnSpc>
              <a:spcBef>
                <a:spcPts val="1570"/>
              </a:spcBef>
              <a:tabLst>
                <a:tab pos="1189355" algn="l"/>
                <a:tab pos="1622425" algn="l"/>
                <a:tab pos="2055495" algn="l"/>
              </a:tabLst>
            </a:pPr>
            <a:r>
              <a:rPr sz="1850" spc="45" dirty="0">
                <a:solidFill>
                  <a:prstClr val="black"/>
                </a:solidFill>
                <a:latin typeface="Symbol"/>
                <a:cs typeface="Symbol"/>
              </a:rPr>
              <a:t></a:t>
            </a:r>
            <a:r>
              <a:rPr sz="2100" i="1" spc="67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i="1" spc="367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pc="2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i="1" baseline="33950" dirty="0">
                <a:solidFill>
                  <a:prstClr val="black"/>
                </a:solidFill>
                <a:latin typeface="Times New Roman"/>
                <a:cs typeface="Times New Roman"/>
              </a:rPr>
              <a:t>c	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or	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ρ</a:t>
            </a:r>
            <a:r>
              <a:rPr i="1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700" i="1" baseline="33950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endParaRPr sz="2700" baseline="339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19785">
              <a:lnSpc>
                <a:spcPts val="1800"/>
              </a:lnSpc>
              <a:tabLst>
                <a:tab pos="1971675" algn="l"/>
              </a:tabLst>
            </a:pPr>
            <a:r>
              <a:rPr sz="1850" spc="-30" dirty="0">
                <a:solidFill>
                  <a:prstClr val="black"/>
                </a:solidFill>
                <a:latin typeface="Symbol"/>
                <a:cs typeface="Symbol"/>
              </a:rPr>
              <a:t></a:t>
            </a:r>
            <a:r>
              <a:rPr sz="1850" spc="-3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850" spc="50" dirty="0">
                <a:solidFill>
                  <a:prstClr val="black"/>
                </a:solidFill>
                <a:latin typeface="Symbol"/>
                <a:cs typeface="Symbol"/>
              </a:rPr>
              <a:t></a:t>
            </a:r>
            <a:r>
              <a:rPr sz="2100" i="1" spc="75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2100" baseline="-1785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34">
            <a:extLst>
              <a:ext uri="{FF2B5EF4-FFF2-40B4-BE49-F238E27FC236}">
                <a16:creationId xmlns:a16="http://schemas.microsoft.com/office/drawing/2014/main" id="{70442A93-D9AD-478C-BE41-F3C22B9278EB}"/>
              </a:ext>
            </a:extLst>
          </p:cNvPr>
          <p:cNvSpPr/>
          <p:nvPr/>
        </p:nvSpPr>
        <p:spPr>
          <a:xfrm>
            <a:off x="1905000" y="838200"/>
            <a:ext cx="33528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35">
            <a:extLst>
              <a:ext uri="{FF2B5EF4-FFF2-40B4-BE49-F238E27FC236}">
                <a16:creationId xmlns:a16="http://schemas.microsoft.com/office/drawing/2014/main" id="{355304E7-A5F2-4B8A-B5C1-0488973090E4}"/>
              </a:ext>
            </a:extLst>
          </p:cNvPr>
          <p:cNvSpPr/>
          <p:nvPr/>
        </p:nvSpPr>
        <p:spPr>
          <a:xfrm>
            <a:off x="1981200" y="4572001"/>
            <a:ext cx="2895600" cy="1837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10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6624320" y="895224"/>
            <a:ext cx="3143250" cy="194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69440" y="401194"/>
            <a:ext cx="8684260" cy="477054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spcBef>
                <a:spcPts val="36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Stress </a:t>
            </a:r>
            <a:r>
              <a:rPr sz="2800" spc="-10" dirty="0">
                <a:solidFill>
                  <a:srgbClr val="BD5E00"/>
                </a:solidFill>
                <a:latin typeface="Arial"/>
                <a:cs typeface="Arial"/>
              </a:rPr>
              <a:t>Due </a:t>
            </a: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to</a:t>
            </a:r>
            <a:r>
              <a:rPr sz="2800" spc="20" dirty="0">
                <a:solidFill>
                  <a:srgbClr val="BD5E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Bending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7241" y="1024890"/>
            <a:ext cx="328802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spcBef>
                <a:spcPts val="10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 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linearly elastic</a:t>
            </a:r>
            <a:r>
              <a:rPr sz="2000" spc="-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material,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60370" y="2221229"/>
            <a:ext cx="121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40761" y="1490980"/>
            <a:ext cx="1899285" cy="8483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685">
              <a:spcBef>
                <a:spcPts val="1300"/>
              </a:spcBef>
            </a:pPr>
            <a:r>
              <a:rPr sz="17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200"/>
              </a:spcBef>
            </a:pP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(stress varies</a:t>
            </a:r>
            <a:r>
              <a:rPr sz="1700" spc="-2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linearly)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0800" y="2047261"/>
            <a:ext cx="84201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1700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700" spc="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i="1" u="sng" spc="-7" baseline="3431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550" i="1" spc="-300" baseline="343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750" spc="-22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spc="-7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2100" baseline="-15873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66950" y="1469411"/>
            <a:ext cx="186182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17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750"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spc="-7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sz="1700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spc="-2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1750" spc="-20" dirty="0">
                <a:solidFill>
                  <a:prstClr val="black"/>
                </a:solidFill>
                <a:latin typeface="Symbol"/>
                <a:cs typeface="Symbol"/>
              </a:rPr>
              <a:t></a:t>
            </a:r>
            <a:r>
              <a:rPr sz="1750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spc="-7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sz="1700" spc="-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i="1" u="sng" spc="-7" baseline="3431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550" i="1" spc="405" baseline="343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spc="3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1750" spc="30" dirty="0">
                <a:solidFill>
                  <a:prstClr val="black"/>
                </a:solidFill>
                <a:latin typeface="Symbol"/>
                <a:cs typeface="Symbol"/>
              </a:rPr>
              <a:t></a:t>
            </a:r>
            <a:r>
              <a:rPr sz="2100" i="1" spc="44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2100" baseline="-15873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47240" y="2730500"/>
            <a:ext cx="2517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spcBef>
                <a:spcPts val="10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static</a:t>
            </a:r>
            <a:r>
              <a:rPr sz="20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equilibrium,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04160" y="4032250"/>
            <a:ext cx="302260" cy="0"/>
          </a:xfrm>
          <a:custGeom>
            <a:avLst/>
            <a:gdLst/>
            <a:ahLst/>
            <a:cxnLst/>
            <a:rect l="l" t="t" r="r" b="b"/>
            <a:pathLst>
              <a:path w="302259">
                <a:moveTo>
                  <a:pt x="0" y="0"/>
                </a:moveTo>
                <a:lnTo>
                  <a:pt x="30225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63390" y="3382009"/>
            <a:ext cx="121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0919" y="3820159"/>
            <a:ext cx="142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0</a:t>
            </a:r>
            <a:r>
              <a:rPr sz="1700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700" spc="-2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25" spc="-52" baseline="33333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2625" spc="-359" baseline="333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2579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i="1" spc="187" baseline="257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000" baseline="-11111" dirty="0">
                <a:solidFill>
                  <a:prstClr val="black"/>
                </a:solidFill>
                <a:latin typeface="Symbol"/>
                <a:cs typeface="Symbol"/>
              </a:rPr>
              <a:t></a:t>
            </a:r>
            <a:r>
              <a:rPr sz="3000" spc="-135" baseline="-111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1700" i="1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dA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89809" y="3177540"/>
            <a:ext cx="2760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00" i="1" spc="-3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100" i="1" spc="-44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0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000" spc="60" baseline="-11111" dirty="0">
                <a:solidFill>
                  <a:prstClr val="black"/>
                </a:solidFill>
                <a:latin typeface="Symbol"/>
                <a:cs typeface="Symbol"/>
              </a:rPr>
              <a:t></a:t>
            </a:r>
            <a:r>
              <a:rPr sz="1750" spc="40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750" spc="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dA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000" baseline="-11111" dirty="0">
                <a:solidFill>
                  <a:prstClr val="black"/>
                </a:solidFill>
                <a:latin typeface="Symbol"/>
                <a:cs typeface="Symbol"/>
              </a:rPr>
              <a:t></a:t>
            </a:r>
            <a:r>
              <a:rPr sz="3000" baseline="-1111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i="1" u="sng" baseline="3431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sz="2550" i="1" baseline="343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750"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i="1" spc="52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dA</a:t>
            </a:r>
            <a:endParaRPr sz="17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58059" y="3894010"/>
            <a:ext cx="3716020" cy="178943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647700">
              <a:spcBef>
                <a:spcPts val="1125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99"/>
              </a:lnSpc>
              <a:spcBef>
                <a:spcPts val="1210"/>
              </a:spcBef>
              <a:tabLst>
                <a:tab pos="1490345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First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moment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with respect to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neutral  plane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zero.	Therefore,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neutral 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surface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must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pass through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 section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centroid.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93509" y="2912109"/>
            <a:ext cx="2517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spcBef>
                <a:spcPts val="10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static</a:t>
            </a:r>
            <a:r>
              <a:rPr sz="20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equilibrium,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78650" y="4273550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224519" y="4273550"/>
            <a:ext cx="408940" cy="0"/>
          </a:xfrm>
          <a:custGeom>
            <a:avLst/>
            <a:gdLst/>
            <a:ahLst/>
            <a:cxnLst/>
            <a:rect l="l" t="t" r="r" b="b"/>
            <a:pathLst>
              <a:path w="408940">
                <a:moveTo>
                  <a:pt x="0" y="0"/>
                </a:moveTo>
                <a:lnTo>
                  <a:pt x="40893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425180" y="5495290"/>
            <a:ext cx="143510" cy="0"/>
          </a:xfrm>
          <a:custGeom>
            <a:avLst/>
            <a:gdLst/>
            <a:ahLst/>
            <a:cxnLst/>
            <a:rect l="l" t="t" r="r" b="b"/>
            <a:pathLst>
              <a:path w="143509">
                <a:moveTo>
                  <a:pt x="0" y="0"/>
                </a:moveTo>
                <a:lnTo>
                  <a:pt x="14351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60259" y="6106159"/>
            <a:ext cx="314960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96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60590" y="609854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42959" y="516890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751059" y="344297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dA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35109" y="3258821"/>
            <a:ext cx="138430" cy="62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15700"/>
              </a:lnSpc>
              <a:spcBef>
                <a:spcPts val="100"/>
              </a:spcBef>
            </a:pPr>
            <a:r>
              <a:rPr i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 c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45910" y="4808220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442451" y="3550920"/>
            <a:ext cx="154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812279" y="4513579"/>
            <a:ext cx="1047750" cy="6629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0800">
              <a:spcBef>
                <a:spcPts val="450"/>
              </a:spcBef>
            </a:pPr>
            <a:r>
              <a:rPr sz="2700" baseline="-3395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700" baseline="-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Mc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baseline="-3395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700" spc="352" baseline="-339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5440">
              <a:spcBef>
                <a:spcPts val="350"/>
              </a:spcBef>
              <a:tabLst>
                <a:tab pos="851535" algn="l"/>
              </a:tabLst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I	S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608819" y="3470909"/>
            <a:ext cx="113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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608819" y="3641090"/>
            <a:ext cx="113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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608819" y="3324859"/>
            <a:ext cx="113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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26500" y="3470909"/>
            <a:ext cx="113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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26500" y="3641090"/>
            <a:ext cx="113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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26500" y="3324859"/>
            <a:ext cx="113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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65951" y="3449320"/>
            <a:ext cx="1414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  <a:tab pos="1323975" algn="l"/>
              </a:tabLst>
            </a:pPr>
            <a:r>
              <a:rPr sz="2200" dirty="0">
                <a:solidFill>
                  <a:prstClr val="black"/>
                </a:solidFill>
                <a:latin typeface="Symbol"/>
                <a:cs typeface="Symbol"/>
              </a:rPr>
              <a:t></a:t>
            </a:r>
            <a:r>
              <a:rPr sz="22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400" i="1" dirty="0">
                <a:solidFill>
                  <a:prstClr val="black"/>
                </a:solidFill>
                <a:latin typeface="Times New Roman"/>
                <a:cs typeface="Times New Roman"/>
              </a:rPr>
              <a:t>x	</a:t>
            </a:r>
            <a:r>
              <a:rPr sz="2200" dirty="0">
                <a:solidFill>
                  <a:prstClr val="black"/>
                </a:solidFill>
                <a:latin typeface="Symbol"/>
                <a:cs typeface="Symbol"/>
              </a:rPr>
              <a:t></a:t>
            </a:r>
            <a:endParaRPr sz="22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52870" y="5913946"/>
            <a:ext cx="105029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18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850"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x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i="1" baseline="33950" dirty="0">
                <a:solidFill>
                  <a:prstClr val="black"/>
                </a:solidFill>
                <a:latin typeface="Times New Roman"/>
                <a:cs typeface="Times New Roman"/>
              </a:rPr>
              <a:t>My</a:t>
            </a:r>
            <a:endParaRPr sz="2700" baseline="339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78270" y="4692206"/>
            <a:ext cx="16383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endParaRPr sz="18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76080" y="3434906"/>
            <a:ext cx="163830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8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endParaRPr sz="185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99859" y="3468245"/>
            <a:ext cx="259207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581025" algn="l"/>
                <a:tab pos="1282065" algn="l"/>
                <a:tab pos="2453005" algn="l"/>
              </a:tabLst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i="1" spc="-1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250" spc="-39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250" spc="-3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18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85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i="1" spc="2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z="2250" spc="-395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2250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250" spc="-39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2250" spc="-3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spc="13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2250" spc="-395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r>
              <a:rPr sz="225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endParaRPr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60491" y="5303076"/>
            <a:ext cx="245808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  <a:tabLst>
                <a:tab pos="1294765" algn="l"/>
              </a:tabLst>
            </a:pPr>
            <a:r>
              <a:rPr spc="-5" dirty="0">
                <a:solidFill>
                  <a:prstClr val="black"/>
                </a:solidFill>
                <a:latin typeface="Times New Roman"/>
                <a:cs typeface="Times New Roman"/>
              </a:rPr>
              <a:t>Substituting	</a:t>
            </a:r>
            <a:r>
              <a:rPr sz="18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850" spc="-1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100" i="1" spc="367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</a:t>
            </a:r>
            <a:r>
              <a:rPr spc="-6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i="1" baseline="-43209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r>
              <a:rPr sz="2700" i="1" spc="-240" baseline="-4320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1850" spc="-2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17857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2100" baseline="-1785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61759" y="4038601"/>
            <a:ext cx="2193290" cy="53392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620395" marR="43180" indent="-570230">
              <a:lnSpc>
                <a:spcPct val="62100"/>
              </a:lnSpc>
              <a:spcBef>
                <a:spcPts val="1100"/>
              </a:spcBef>
              <a:tabLst>
                <a:tab pos="1914525" algn="l"/>
              </a:tabLst>
            </a:pP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i="1" spc="24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75" spc="-52" baseline="33033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2775" spc="-367" baseline="330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2579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i="1" spc="217" baseline="257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300" baseline="-11363" dirty="0">
                <a:solidFill>
                  <a:prstClr val="black"/>
                </a:solidFill>
                <a:latin typeface="Symbol"/>
                <a:cs typeface="Symbol"/>
              </a:rPr>
              <a:t></a:t>
            </a:r>
            <a:r>
              <a:rPr sz="3300" spc="-217" baseline="-1136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spc="60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sz="2100" spc="89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100" spc="330" baseline="31746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dA</a:t>
            </a:r>
            <a:r>
              <a:rPr i="1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75" spc="-52" baseline="33033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2775" spc="-352" baseline="330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2579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100" i="1" spc="-337" baseline="2579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700" i="1" baseline="33950" dirty="0">
                <a:solidFill>
                  <a:prstClr val="black"/>
                </a:solidFill>
                <a:latin typeface="Times New Roman"/>
                <a:cs typeface="Times New Roman"/>
              </a:rPr>
              <a:t>I  </a:t>
            </a:r>
            <a:r>
              <a:rPr i="1" dirty="0">
                <a:solidFill>
                  <a:prstClr val="black"/>
                </a:solidFill>
                <a:latin typeface="Times New Roman"/>
                <a:cs typeface="Times New Roman"/>
              </a:rPr>
              <a:t>c	c</a:t>
            </a:r>
            <a:endParaRPr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8" name="Title 67">
            <a:extLst>
              <a:ext uri="{FF2B5EF4-FFF2-40B4-BE49-F238E27FC236}">
                <a16:creationId xmlns:a16="http://schemas.microsoft.com/office/drawing/2014/main" id="{0CBE709B-A2DF-4D2B-93B8-293FDE2D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866900" y="312420"/>
            <a:ext cx="8686800" cy="478336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spcBef>
                <a:spcPts val="37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Beam Section</a:t>
            </a:r>
            <a:r>
              <a:rPr sz="2800" spc="5" dirty="0">
                <a:solidFill>
                  <a:srgbClr val="BD5E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Properties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7129" y="244728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9620" y="2273300"/>
            <a:ext cx="21882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S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i="1" baseline="34313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section</a:t>
            </a:r>
            <a:r>
              <a:rPr sz="17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modulus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56530" y="935990"/>
            <a:ext cx="4840605" cy="116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indent="-227329">
              <a:lnSpc>
                <a:spcPts val="2360"/>
              </a:lnSpc>
              <a:spcBef>
                <a:spcPts val="100"/>
              </a:spcBef>
              <a:buFontTx/>
              <a:buChar char="•"/>
              <a:tabLst>
                <a:tab pos="264795" algn="l"/>
                <a:tab pos="265430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maximum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normal stress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due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bending,</a:t>
            </a:r>
          </a:p>
          <a:p>
            <a:pPr marL="610870">
              <a:lnSpc>
                <a:spcPts val="2060"/>
              </a:lnSpc>
            </a:pPr>
            <a:r>
              <a:rPr sz="2625" spc="-52" baseline="-33333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2625" spc="-52" baseline="-333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59523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sz="2550" baseline="-3431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550" baseline="-343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Mc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baseline="-3431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550" spc="157" baseline="-343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endParaRPr sz="1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57300">
              <a:spcBef>
                <a:spcPts val="320"/>
              </a:spcBef>
              <a:tabLst>
                <a:tab pos="1744345" algn="l"/>
              </a:tabLst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I	S</a:t>
            </a:r>
            <a:endParaRPr sz="1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33730">
              <a:spcBef>
                <a:spcPts val="140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I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section moment 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1700" spc="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Times New Roman"/>
                <a:cs typeface="Times New Roman"/>
              </a:rPr>
              <a:t>inertia</a:t>
            </a:r>
            <a:endParaRPr sz="17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81200" y="1219201"/>
            <a:ext cx="2895600" cy="2348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83200" y="2439670"/>
            <a:ext cx="4950460" cy="135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2819">
              <a:lnSpc>
                <a:spcPts val="2025"/>
              </a:lnSpc>
              <a:spcBef>
                <a:spcPts val="100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c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3845" marR="5080">
              <a:lnSpc>
                <a:spcPts val="2400"/>
              </a:lnSpc>
              <a:spcBef>
                <a:spcPts val="65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beam section with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larger section modulus  will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have 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lower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maximum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stress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8760" indent="-226060">
              <a:spcBef>
                <a:spcPts val="1160"/>
              </a:spcBef>
              <a:buFontTx/>
              <a:buChar char="•"/>
              <a:tabLst>
                <a:tab pos="238125" algn="l"/>
                <a:tab pos="238760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Consider 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rectangular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beam cross</a:t>
            </a:r>
            <a:r>
              <a:rPr sz="2000"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section,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47129" y="4263390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33870" y="4318000"/>
            <a:ext cx="69850" cy="215900"/>
          </a:xfrm>
          <a:custGeom>
            <a:avLst/>
            <a:gdLst/>
            <a:ahLst/>
            <a:cxnLst/>
            <a:rect l="l" t="t" r="r" b="b"/>
            <a:pathLst>
              <a:path w="69850" h="215900">
                <a:moveTo>
                  <a:pt x="69850" y="0"/>
                </a:moveTo>
                <a:lnTo>
                  <a:pt x="0" y="21590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49670" y="3953509"/>
            <a:ext cx="977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21600" y="4029709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79970" y="4231640"/>
            <a:ext cx="798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6595" algn="l"/>
              </a:tabLst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6	6</a:t>
            </a:r>
            <a:endParaRPr sz="1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78600" y="3826509"/>
            <a:ext cx="5867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400" u="sng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00" spc="1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i="1" spc="15" baseline="-19607" dirty="0">
                <a:solidFill>
                  <a:prstClr val="black"/>
                </a:solidFill>
                <a:latin typeface="Times New Roman"/>
                <a:cs typeface="Times New Roman"/>
              </a:rPr>
              <a:t>bh</a:t>
            </a:r>
            <a:r>
              <a:rPr sz="2100" spc="15" baseline="5952" dirty="0">
                <a:solidFill>
                  <a:prstClr val="black"/>
                </a:solidFill>
                <a:latin typeface="Times New Roman"/>
                <a:cs typeface="Times New Roman"/>
              </a:rPr>
              <a:t>3</a:t>
            </a:r>
            <a:endParaRPr sz="2100" baseline="595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43320" y="4254500"/>
            <a:ext cx="7962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5775" algn="l"/>
              </a:tabLst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c	h</a:t>
            </a:r>
            <a:r>
              <a:rPr sz="1700" i="1" spc="1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49620" y="4088129"/>
            <a:ext cx="26504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575945" algn="l"/>
                <a:tab pos="1294765" algn="l"/>
                <a:tab pos="2041525" algn="l"/>
              </a:tabLst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1700" i="1" spc="1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spc="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u="sng" baseline="2380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	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u="sng" baseline="2380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spc="-120" baseline="2380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bh	</a:t>
            </a:r>
            <a:r>
              <a:rPr sz="1700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u="sng" baseline="2380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spc="165" baseline="2380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Ah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57400" y="4191000"/>
            <a:ext cx="2971800" cy="197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83201" y="4659629"/>
            <a:ext cx="5026025" cy="170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845" marR="5080">
              <a:lnSpc>
                <a:spcPct val="100200"/>
              </a:lnSpc>
              <a:spcBef>
                <a:spcPts val="95"/>
              </a:spcBef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Between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two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beams with the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same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cross  sectional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area,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beam with the greater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depth 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will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more effective in resisting</a:t>
            </a:r>
            <a:r>
              <a:rPr sz="2000" spc="1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bending.</a:t>
            </a:r>
          </a:p>
          <a:p>
            <a:pPr marL="238760" marR="210820" indent="-226060">
              <a:spcBef>
                <a:spcPts val="1240"/>
              </a:spcBef>
              <a:buFontTx/>
              <a:buChar char="•"/>
              <a:tabLst>
                <a:tab pos="238125" algn="l"/>
                <a:tab pos="238760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Structural steel beams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are designed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have a 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large section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modulus.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Title 45">
            <a:extLst>
              <a:ext uri="{FF2B5EF4-FFF2-40B4-BE49-F238E27FC236}">
                <a16:creationId xmlns:a16="http://schemas.microsoft.com/office/drawing/2014/main" id="{5B7F733F-5210-40B6-BEEF-6B744A0E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866900" y="312420"/>
            <a:ext cx="8686800" cy="478336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spcBef>
                <a:spcPts val="37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Properties of American Standard </a:t>
            </a:r>
            <a:r>
              <a:rPr sz="2800" spc="-10" dirty="0">
                <a:solidFill>
                  <a:srgbClr val="BD5E00"/>
                </a:solidFill>
                <a:latin typeface="Arial"/>
                <a:cs typeface="Arial"/>
              </a:rPr>
              <a:t>Shapes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46300" y="859789"/>
            <a:ext cx="8153400" cy="5494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0524C3FC-C1D2-4F79-8163-289C989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1866900" y="312420"/>
            <a:ext cx="8686800" cy="478336"/>
          </a:xfrm>
          <a:prstGeom prst="rect">
            <a:avLst/>
          </a:prstGeom>
          <a:solidFill>
            <a:srgbClr val="D1CEDA"/>
          </a:solidFill>
          <a:ln w="9344">
            <a:solidFill>
              <a:srgbClr val="374767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1440">
              <a:spcBef>
                <a:spcPts val="370"/>
              </a:spcBef>
            </a:pP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Sample Problem</a:t>
            </a:r>
            <a:r>
              <a:rPr sz="2800" spc="5" dirty="0">
                <a:solidFill>
                  <a:srgbClr val="BD5E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BD5E00"/>
                </a:solidFill>
                <a:latin typeface="Arial"/>
                <a:cs typeface="Arial"/>
              </a:rPr>
              <a:t>4.2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918461" y="2791460"/>
            <a:ext cx="2160269" cy="1706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68830" y="882651"/>
            <a:ext cx="3450590" cy="1770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8500" y="4593590"/>
            <a:ext cx="395160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2224405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cast-iron machine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part is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acted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upon  by a 3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kN-m</a:t>
            </a:r>
            <a:r>
              <a:rPr sz="2000" spc="-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couple.	Knowing </a:t>
            </a:r>
            <a:r>
              <a:rPr sz="2000" i="1" dirty="0">
                <a:solidFill>
                  <a:prstClr val="black"/>
                </a:solidFill>
                <a:latin typeface="Times New Roman"/>
                <a:cs typeface="Times New Roman"/>
              </a:rPr>
              <a:t>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=  165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GPa and neglecting the effects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fillets,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determine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(a) the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maximum 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tensile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compressive stresses,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(b) 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radius of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curvature.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10960" y="753109"/>
            <a:ext cx="4023995" cy="156210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spcBef>
                <a:spcPts val="1350"/>
              </a:spcBef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SOLUTION: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9395" marR="5080" indent="-227329">
              <a:spcBef>
                <a:spcPts val="125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Based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cross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section geometry,  calculate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location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the section  centroid and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moment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inertia.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973570" y="2501900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>
                <a:moveTo>
                  <a:pt x="0" y="0"/>
                </a:moveTo>
                <a:lnTo>
                  <a:pt x="1155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46340" y="2415539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43340" y="2501900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1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77429" y="2611120"/>
            <a:ext cx="3568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50" spc="-7" baseline="-3267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2550" spc="-209" baseline="-32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97370" y="2310129"/>
            <a:ext cx="9144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550" i="1" spc="-7" baseline="-34313" dirty="0">
                <a:solidFill>
                  <a:prstClr val="black"/>
                </a:solidFill>
                <a:latin typeface="Times New Roman"/>
                <a:cs typeface="Times New Roman"/>
              </a:rPr>
              <a:t>Y </a:t>
            </a:r>
            <a:r>
              <a:rPr sz="2550" spc="-7" baseline="-3431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550" spc="-7" baseline="-343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u="sng" spc="-7" baseline="-326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</a:t>
            </a:r>
            <a:r>
              <a:rPr sz="2550" u="sng" spc="-112" baseline="-3267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i="1" u="sng" spc="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yA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74991" y="2237739"/>
            <a:ext cx="154749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spcBef>
                <a:spcPts val="130"/>
              </a:spcBef>
            </a:pPr>
            <a:r>
              <a:rPr sz="1700" i="1" spc="-7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100" i="1" spc="-112" baseline="-15873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sz="2100" spc="-112" baseline="-13888" dirty="0">
                <a:solidFill>
                  <a:prstClr val="black"/>
                </a:solidFill>
                <a:latin typeface="Symbol"/>
                <a:cs typeface="Symbol"/>
              </a:rPr>
              <a:t></a:t>
            </a:r>
            <a:r>
              <a:rPr sz="1700" spc="-75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17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550" spc="-7" baseline="-3267" dirty="0">
                <a:solidFill>
                  <a:prstClr val="black"/>
                </a:solidFill>
                <a:latin typeface="Symbol"/>
                <a:cs typeface="Symbol"/>
              </a:rPr>
              <a:t></a:t>
            </a:r>
            <a:r>
              <a:rPr sz="2550" spc="-315" baseline="-3267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300" spc="-335" dirty="0">
                <a:solidFill>
                  <a:prstClr val="black"/>
                </a:solidFill>
                <a:latin typeface="Symbol"/>
                <a:cs typeface="Symbol"/>
              </a:rPr>
              <a:t></a:t>
            </a:r>
            <a:r>
              <a:rPr sz="1700" i="1" spc="-33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700" i="1" spc="-25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prstClr val="black"/>
                </a:solidFill>
                <a:latin typeface="Symbol"/>
                <a:cs typeface="Symbol"/>
              </a:rPr>
              <a:t></a:t>
            </a:r>
            <a:r>
              <a:rPr sz="17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prstClr val="black"/>
                </a:solidFill>
                <a:latin typeface="Times New Roman"/>
                <a:cs typeface="Times New Roman"/>
              </a:rPr>
              <a:t>Ad</a:t>
            </a:r>
            <a:r>
              <a:rPr sz="1700" i="1" spc="-2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spc="-7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2</a:t>
            </a:r>
            <a:r>
              <a:rPr sz="2100" spc="-202" baseline="2976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300" spc="-765" dirty="0">
                <a:solidFill>
                  <a:prstClr val="black"/>
                </a:solidFill>
                <a:latin typeface="Symbol"/>
                <a:cs typeface="Symbol"/>
              </a:rPr>
              <a:t></a:t>
            </a:r>
            <a:endParaRPr sz="33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10959" y="3075940"/>
            <a:ext cx="3957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spcBef>
                <a:spcPts val="10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Apply the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elastic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flexural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formula to  find the </a:t>
            </a:r>
            <a:r>
              <a:rPr sz="2000" spc="-10" dirty="0">
                <a:solidFill>
                  <a:prstClr val="black"/>
                </a:solidFill>
                <a:latin typeface="Times New Roman"/>
                <a:cs typeface="Times New Roman"/>
              </a:rPr>
              <a:t>maximum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tensile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and 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compressive</a:t>
            </a:r>
            <a:r>
              <a:rPr sz="20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stresses.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72679" y="437769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65390" y="4368800"/>
            <a:ext cx="977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93559" y="4060195"/>
            <a:ext cx="906144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2625" spc="-52" baseline="-33333" dirty="0">
                <a:solidFill>
                  <a:prstClr val="black"/>
                </a:solidFill>
                <a:latin typeface="Symbol"/>
                <a:cs typeface="Symbol"/>
              </a:rPr>
              <a:t></a:t>
            </a:r>
            <a:r>
              <a:rPr sz="2625" spc="-52" baseline="-3333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100" i="1" baseline="-59523" dirty="0">
                <a:solidFill>
                  <a:prstClr val="black"/>
                </a:solidFill>
                <a:latin typeface="Times New Roman"/>
                <a:cs typeface="Times New Roman"/>
              </a:rPr>
              <a:t>m </a:t>
            </a:r>
            <a:r>
              <a:rPr sz="2550" baseline="-3431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550" spc="-337" baseline="-343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Mc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10959" y="4903470"/>
            <a:ext cx="2609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spcBef>
                <a:spcPts val="100"/>
              </a:spcBef>
              <a:buFontTx/>
              <a:buChar char="•"/>
              <a:tabLst>
                <a:tab pos="239395" algn="l"/>
                <a:tab pos="240029" algn="l"/>
              </a:tabLst>
            </a:pPr>
            <a:r>
              <a:rPr sz="2000" spc="-5" dirty="0">
                <a:solidFill>
                  <a:prstClr val="black"/>
                </a:solidFill>
                <a:latin typeface="Times New Roman"/>
                <a:cs typeface="Times New Roman"/>
              </a:rPr>
              <a:t>Calculate the</a:t>
            </a:r>
            <a:r>
              <a:rPr sz="20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prstClr val="black"/>
                </a:solidFill>
                <a:latin typeface="Times New Roman"/>
                <a:cs typeface="Times New Roman"/>
              </a:rPr>
              <a:t>curvature</a:t>
            </a:r>
            <a:endParaRPr sz="20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51979" y="5558790"/>
            <a:ext cx="160020" cy="0"/>
          </a:xfrm>
          <a:custGeom>
            <a:avLst/>
            <a:gdLst/>
            <a:ahLst/>
            <a:cxnLst/>
            <a:rect l="l" t="t" r="r" b="b"/>
            <a:pathLst>
              <a:path w="160020">
                <a:moveTo>
                  <a:pt x="0" y="0"/>
                </a:moveTo>
                <a:lnTo>
                  <a:pt x="16002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53300" y="555879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58329" y="5542285"/>
            <a:ext cx="62738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10845" algn="l"/>
              </a:tabLst>
            </a:pPr>
            <a:r>
              <a:rPr sz="1750" spc="-30" dirty="0">
                <a:solidFill>
                  <a:prstClr val="black"/>
                </a:solidFill>
                <a:latin typeface="Symbol"/>
                <a:cs typeface="Symbol"/>
              </a:rPr>
              <a:t></a:t>
            </a:r>
            <a:r>
              <a:rPr sz="1750" spc="-3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17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40550" y="5248909"/>
            <a:ext cx="6527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00" dirty="0">
                <a:solidFill>
                  <a:prstClr val="black"/>
                </a:solidFill>
                <a:latin typeface="Times New Roman"/>
                <a:cs typeface="Times New Roman"/>
              </a:rPr>
              <a:t>1 </a:t>
            </a:r>
            <a:r>
              <a:rPr sz="2550" baseline="-34313" dirty="0">
                <a:solidFill>
                  <a:prstClr val="black"/>
                </a:solidFill>
                <a:latin typeface="Symbol"/>
                <a:cs typeface="Symbol"/>
              </a:rPr>
              <a:t></a:t>
            </a:r>
            <a:r>
              <a:rPr sz="2550" spc="-37" baseline="-34313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endParaRPr sz="17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Title 49">
            <a:extLst>
              <a:ext uri="{FF2B5EF4-FFF2-40B4-BE49-F238E27FC236}">
                <a16:creationId xmlns:a16="http://schemas.microsoft.com/office/drawing/2014/main" id="{F09D7363-4C64-49BA-86D6-4D1744EF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1075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Palladio Uralic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Irsa Talib</dc:creator>
  <cp:lastModifiedBy>Irsa Talib</cp:lastModifiedBy>
  <cp:revision>1</cp:revision>
  <dcterms:created xsi:type="dcterms:W3CDTF">2020-11-11T08:49:32Z</dcterms:created>
  <dcterms:modified xsi:type="dcterms:W3CDTF">2020-11-11T08:50:43Z</dcterms:modified>
</cp:coreProperties>
</file>