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70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2650" autoAdjust="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uBakarAtiq\Desktop\Technical_Report_Writing_and_Presentation_Skills\Assignment_03_Proposal_CEP_F2022031002_10_16\Optimization%20of%20Manufacturing%20Proceses%20Using%20Statistical%20Quality%20Control%20(SQC)%20-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uBakarAtiq\Desktop\Technical_Report_Writing_and_Presentation_Skills\Assignment_03_Proposal_CEP_F2022031002_10_16\Optimization%20of%20Manufacturing%20Proceses%20Using%20Statistical%20Quality%20Control%20(SQC)%20-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Control Charts for</a:t>
            </a:r>
            <a:r>
              <a:rPr lang="en-US" baseline="0"/>
              <a:t> Packaging Workstation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'Individual Charts for Workstat'!$G$4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'Individual Charts for Workstat'!$G$45:$G$51</c:f>
              <c:numCache>
                <c:formatCode>0.0</c:formatCode>
                <c:ptCount val="7"/>
                <c:pt idx="0">
                  <c:v>5.4054923550456078</c:v>
                </c:pt>
                <c:pt idx="1">
                  <c:v>5.4054923550456078</c:v>
                </c:pt>
                <c:pt idx="2">
                  <c:v>5.4054923550456078</c:v>
                </c:pt>
                <c:pt idx="3">
                  <c:v>5.4054923550456078</c:v>
                </c:pt>
                <c:pt idx="4">
                  <c:v>5.4054923550456078</c:v>
                </c:pt>
                <c:pt idx="5">
                  <c:v>5.4054923550456078</c:v>
                </c:pt>
                <c:pt idx="6">
                  <c:v>5.4054923550456078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34-43D9-899B-A9F74E0F6972}"/>
            </c:ext>
          </c:extLst>
        </c:ser>
        <c:ser>
          <c:idx val="1"/>
          <c:order val="1"/>
          <c:tx>
            <c:strRef>
              <c:f>'Individual Charts for Workstat'!$J$4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'Individual Charts for Workstat'!$J$45:$J$51</c:f>
              <c:numCache>
                <c:formatCode>0.0</c:formatCode>
                <c:ptCount val="7"/>
                <c:pt idx="0">
                  <c:v>15.750019265230799</c:v>
                </c:pt>
                <c:pt idx="1">
                  <c:v>15.750019265230799</c:v>
                </c:pt>
                <c:pt idx="2">
                  <c:v>15.750019265230799</c:v>
                </c:pt>
                <c:pt idx="3">
                  <c:v>15.750019265230799</c:v>
                </c:pt>
                <c:pt idx="4">
                  <c:v>15.750019265230799</c:v>
                </c:pt>
                <c:pt idx="5">
                  <c:v>15.750019265230799</c:v>
                </c:pt>
                <c:pt idx="6">
                  <c:v>15.750019265230799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34-43D9-899B-A9F74E0F6972}"/>
            </c:ext>
          </c:extLst>
        </c:ser>
        <c:ser>
          <c:idx val="2"/>
          <c:order val="2"/>
          <c:tx>
            <c:strRef>
              <c:f>'Individual Charts for Workstat'!$L$4</c:f>
              <c:strCache>
                <c:ptCount val="1"/>
                <c:pt idx="0">
                  <c:v>Corrected LCL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'Individual Charts for Workstat'!$L$45:$L$51</c:f>
              <c:numCache>
                <c:formatCode>0.0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34-43D9-899B-A9F74E0F6972}"/>
            </c:ext>
          </c:extLst>
        </c:ser>
        <c:ser>
          <c:idx val="3"/>
          <c:order val="3"/>
          <c:tx>
            <c:strRef>
              <c:f>'Individual Charts for Workstat'!$F$4</c:f>
              <c:strCache>
                <c:ptCount val="1"/>
                <c:pt idx="0">
                  <c:v>No. Sample of Variation Allowed Cycle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'Individual Charts for Workstat'!$F$45:$F$51</c:f>
              <c:numCache>
                <c:formatCode>0.0</c:formatCode>
                <c:ptCount val="7"/>
                <c:pt idx="0">
                  <c:v>1.0931562016858722</c:v>
                </c:pt>
                <c:pt idx="1">
                  <c:v>14.128902663934619</c:v>
                </c:pt>
                <c:pt idx="2">
                  <c:v>10.25414170488615</c:v>
                </c:pt>
                <c:pt idx="3">
                  <c:v>2.2857393972821094</c:v>
                </c:pt>
                <c:pt idx="4">
                  <c:v>5.9908806136457526</c:v>
                </c:pt>
                <c:pt idx="5">
                  <c:v>1.9043287318671893</c:v>
                </c:pt>
                <c:pt idx="6">
                  <c:v>2.1812971720175618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34-43D9-899B-A9F74E0F6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7690712"/>
        <c:axId val="630160872"/>
      </c:lineChart>
      <c:catAx>
        <c:axId val="63769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</a:t>
                </a:r>
                <a:r>
                  <a:rPr lang="en-US" baseline="0"/>
                  <a:t> Sample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60872"/>
        <c:crosses val="autoZero"/>
        <c:auto val="1"/>
        <c:lblAlgn val="ctr"/>
        <c:lblOffset val="100"/>
        <c:noMultiLvlLbl val="0"/>
      </c:catAx>
      <c:valAx>
        <c:axId val="63016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Sample of Variation</a:t>
                </a:r>
              </a:p>
              <a:p>
                <a:pPr>
                  <a:defRPr/>
                </a:pPr>
                <a:r>
                  <a:rPr lang="en-US" baseline="0"/>
                  <a:t> Allowed Cycle Time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4.4315191801689517E-2"/>
              <c:y val="0.161083772036510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690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Control Charts for Component</a:t>
            </a:r>
            <a:r>
              <a:rPr lang="en-US" baseline="0"/>
              <a:t> Placement Workstation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'Individual Charts for Workstat'!$G$4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'Individual Charts for Workstat'!$G$5:$G$11</c:f>
              <c:numCache>
                <c:formatCode>0.0</c:formatCode>
                <c:ptCount val="7"/>
                <c:pt idx="0">
                  <c:v>11.911632922491606</c:v>
                </c:pt>
                <c:pt idx="1">
                  <c:v>11.911632922491606</c:v>
                </c:pt>
                <c:pt idx="2">
                  <c:v>11.911632922491606</c:v>
                </c:pt>
                <c:pt idx="3">
                  <c:v>11.911632922491606</c:v>
                </c:pt>
                <c:pt idx="4">
                  <c:v>11.911632922491606</c:v>
                </c:pt>
                <c:pt idx="5">
                  <c:v>11.911632922491606</c:v>
                </c:pt>
                <c:pt idx="6">
                  <c:v>11.911632922491606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0C-4263-8A28-00DDD239ADF2}"/>
            </c:ext>
          </c:extLst>
        </c:ser>
        <c:ser>
          <c:idx val="1"/>
          <c:order val="1"/>
          <c:tx>
            <c:strRef>
              <c:f>'Individual Charts for Workstat'!$J$4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'Individual Charts for Workstat'!$J$5:$J$11</c:f>
              <c:numCache>
                <c:formatCode>0.0</c:formatCode>
                <c:ptCount val="7"/>
                <c:pt idx="0">
                  <c:v>16.779179223791573</c:v>
                </c:pt>
                <c:pt idx="1">
                  <c:v>16.779179223791573</c:v>
                </c:pt>
                <c:pt idx="2">
                  <c:v>16.779179223791573</c:v>
                </c:pt>
                <c:pt idx="3">
                  <c:v>16.779179223791573</c:v>
                </c:pt>
                <c:pt idx="4">
                  <c:v>16.779179223791573</c:v>
                </c:pt>
                <c:pt idx="5">
                  <c:v>16.779179223791573</c:v>
                </c:pt>
                <c:pt idx="6">
                  <c:v>16.779179223791573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0C-4263-8A28-00DDD239ADF2}"/>
            </c:ext>
          </c:extLst>
        </c:ser>
        <c:ser>
          <c:idx val="2"/>
          <c:order val="2"/>
          <c:tx>
            <c:strRef>
              <c:f>'Individual Charts for Workstat'!$L$4</c:f>
              <c:strCache>
                <c:ptCount val="1"/>
                <c:pt idx="0">
                  <c:v>Corrected LCL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'Individual Charts for Workstat'!$L$5:$L$11</c:f>
              <c:numCache>
                <c:formatCode>0.0</c:formatCode>
                <c:ptCount val="7"/>
                <c:pt idx="0">
                  <c:v>7.0440866211916386</c:v>
                </c:pt>
                <c:pt idx="1">
                  <c:v>7.0440866211916386</c:v>
                </c:pt>
                <c:pt idx="2">
                  <c:v>7.0440866211916386</c:v>
                </c:pt>
                <c:pt idx="3">
                  <c:v>7.0440866211916386</c:v>
                </c:pt>
                <c:pt idx="4">
                  <c:v>7.0440866211916386</c:v>
                </c:pt>
                <c:pt idx="5">
                  <c:v>7.0440866211916386</c:v>
                </c:pt>
                <c:pt idx="6">
                  <c:v>7.0440866211916386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0C-4263-8A28-00DDD239ADF2}"/>
            </c:ext>
          </c:extLst>
        </c:ser>
        <c:ser>
          <c:idx val="3"/>
          <c:order val="3"/>
          <c:tx>
            <c:strRef>
              <c:f>'Individual Charts for Workstat'!$F$4</c:f>
              <c:strCache>
                <c:ptCount val="1"/>
                <c:pt idx="0">
                  <c:v>No. Sample of Variation Allowed Cycle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'Individual Charts for Workstat'!$F$5:$F$11</c:f>
              <c:numCache>
                <c:formatCode>0.0</c:formatCode>
                <c:ptCount val="7"/>
                <c:pt idx="0">
                  <c:v>10.857589322589718</c:v>
                </c:pt>
                <c:pt idx="1">
                  <c:v>22.002452087626395</c:v>
                </c:pt>
                <c:pt idx="2">
                  <c:v>7.7815417749208873</c:v>
                </c:pt>
                <c:pt idx="3">
                  <c:v>14.299433626207993</c:v>
                </c:pt>
                <c:pt idx="4">
                  <c:v>5.2875834726828232</c:v>
                </c:pt>
                <c:pt idx="5">
                  <c:v>1.1153234061702257</c:v>
                </c:pt>
                <c:pt idx="6">
                  <c:v>22.03750676724319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0C-4263-8A28-00DDD239A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7690712"/>
        <c:axId val="630160872"/>
      </c:lineChart>
      <c:catAx>
        <c:axId val="63769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</a:t>
                </a:r>
                <a:r>
                  <a:rPr lang="en-US" baseline="0"/>
                  <a:t> Sample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60872"/>
        <c:crosses val="autoZero"/>
        <c:auto val="1"/>
        <c:lblAlgn val="ctr"/>
        <c:lblOffset val="100"/>
        <c:noMultiLvlLbl val="0"/>
      </c:catAx>
      <c:valAx>
        <c:axId val="63016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Sample of Variation</a:t>
                </a:r>
              </a:p>
              <a:p>
                <a:pPr>
                  <a:defRPr/>
                </a:pPr>
                <a:r>
                  <a:rPr lang="en-US" baseline="0"/>
                  <a:t> Allowed Cycle Time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4.4315191801689517E-2"/>
              <c:y val="0.161083772036510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690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43CB-8459-4470-A11F-EB8F32E0581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2B47-F174-4867-897D-2A9966D4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4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5C98-8205-AEB0-EEA2-27AF8A5DE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AADE4-850A-0590-205F-D3F973774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0948-3076-D264-5506-A1D5820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E017-0A55-41A4-8FD3-D6564D7C8167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FC8F-AB83-69C8-0BAD-33B8D034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FB9E-B96F-5D60-BF93-7F759236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D4BB-B3E1-974F-308F-BF508385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E218C-7432-AF72-B863-AE9543627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3496-4D7F-1AD5-CD4F-EF9D0D7E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35C1-1080-43FB-85A7-82A3A184F99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9DC5-85A2-9DFA-CA49-C6C5000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A87C-DA47-7343-A0F8-3EEFA68E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6572B-E028-336B-E4EB-6DC795D8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62C83-8E99-A216-15C9-AEC9542E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2655-0C2F-6F7B-EE6D-5BBDB889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0941-3E03-4C74-A835-87292C653CB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3047-94A8-2801-F56D-FC8CEC3E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6DB2-F666-62AE-9642-D9AFE544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7EBE-500E-D626-4DAE-3D19AF54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B5AE-2577-E0B9-E11A-9125C30F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B2A1-E32D-57A2-0E53-D852351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E53F-86B2-43A8-9D6D-888C7AA4D46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23F8-AD42-A3F9-C28B-506C24E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FCD3-20FB-252B-16FD-84FE5F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90B9-92FE-5AB1-13BA-9F05A78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B1152-9950-14D1-C94D-A28CFDEB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DB7F-9486-10DA-FC75-4E87F946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948B-DA68-4EAF-B40F-3EB44049CA4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65B5-554D-9847-B3C7-27FFF8B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2ED4-7065-B534-9929-73B08B5A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6269-94EC-6940-0F48-841D7C9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F3C2-9FD5-B9B1-9354-92C09E1E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A6147-F835-B99D-28AD-215C39F4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0778B-A39C-9AFB-F1F0-A83A8A9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8992-19FA-41BB-805A-38F4CAF5EF35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93F6D-CFA5-7168-3255-CC8A5C6E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C28D-AB6D-36B8-85B8-7EC385BE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6A94-03E8-8F84-285C-D40A1B3B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22F6-EDF4-7B08-B1EB-1D50B67E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AF658-5823-5C28-C16E-44CADF9D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E5E27-927A-3647-294D-9D2CBC328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DEA7-10E9-D07B-2DB6-B0FDDD552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A85DF-AF53-D2F8-3AD0-39EC66EB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0B83-11FC-49AB-8F62-6E74BC1E6D25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62A20-794B-28B5-ED37-C442767B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BFE1-A817-9957-FC4D-C246B02D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D2BE-0470-AD0A-373A-84007F13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34E8B-44E7-4741-CB53-014479B7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FD4D-AA7C-405B-B176-08A187D52345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C36AC-9AD1-AFFC-FFFA-031FA678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A708A-9D43-208A-CE14-2867F257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78402-25C1-B78F-569E-05ACE68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E66-8658-4660-B425-561DCB7BE6CC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91E80-A25A-4A79-2F70-6D9AF1F2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D533-CC65-A819-1786-3DD83C11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9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771C-4C23-CD34-6434-ABD70F46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2B2A-0B01-8FD5-41E4-CE028284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8469-861D-0896-6F3D-BAE8B89F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4A343-3308-11B7-0E24-5A19F9D8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8314-F387-4CED-BAEE-57A9EA203E2C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F871-1F24-BA1A-CB08-F5649D08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01144-7319-90F6-51A2-D5811694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70DC-996A-4893-035C-FB9DEAC0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32B58-5E99-2327-8709-E581580C4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2B865-72A0-29E2-3836-1A663586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9319-059C-A0F0-8255-0576D22C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78D9-13C1-4585-8C40-E0C57E7626EC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3ADCE-1890-FE22-FFEF-38B98096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6DD4-DFBD-2175-2A81-36C438CE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7651-1696-ABF1-9491-C0235412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E8B7E-38B7-06A8-2E4C-3BB36E6A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57FE-76F5-2939-90A9-F2E2156D9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EFBE-C405-457A-A615-BF6A6689ED8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3A8B-14D3-E861-C4AA-23FA2EBE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Semester Project, HM301 Technical Report Writing and Presentation Skills, Fall F2024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E083-2381-EEF4-1CBD-6F54140F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3E35-9915-484B-8720-EBDCE4E1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2022031002@umt.edu.pk" TargetMode="External"/><Relationship Id="rId2" Type="http://schemas.openxmlformats.org/officeDocument/2006/relationships/hyperlink" Target="mailto:hira.syed@umt.edu.pk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f2022031010@umt.edu.pk" TargetMode="External"/><Relationship Id="rId4" Type="http://schemas.openxmlformats.org/officeDocument/2006/relationships/hyperlink" Target="mailto:f2022031016@umt.edu.p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btok.com/pcb-quality" TargetMode="External"/><Relationship Id="rId2" Type="http://schemas.openxmlformats.org/officeDocument/2006/relationships/hyperlink" Target="https://topfastpcba.com/quality-control-in-pcb-manufactur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03318951_Quality_Control_of_PCB_using_Image_Processing" TargetMode="External"/><Relationship Id="rId5" Type="http://schemas.openxmlformats.org/officeDocument/2006/relationships/hyperlink" Target="https://jhdpcb.com/quality-control/" TargetMode="External"/><Relationship Id="rId4" Type="http://schemas.openxmlformats.org/officeDocument/2006/relationships/hyperlink" Target="https://leadsintec.com/how-does-pcb-company-ensure-pcb-quality-control-metho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pfastpcba.com/quality-control-in-pcb-manufactur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btok.com/pcb-qual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dsintec.com/how-does-pcb-company-ensure-pcb-quality-control-metho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hdpcb.com/quality-control/" TargetMode="External"/><Relationship Id="rId2" Type="http://schemas.openxmlformats.org/officeDocument/2006/relationships/hyperlink" Target="https://topfastpcba.com/quality-control-in-pcb-manufactur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searchgate.net/publication/303318951_Quality_Control_of_PCB_using_Image_Proces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4D11-96F6-CC24-BA4E-565317184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 of PCB Manufacturing Processes Using Statistical Quality Control (SQC)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EDBA0-611C-16ED-77C0-34129166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to: </a:t>
            </a:r>
            <a:r>
              <a:rPr lang="en-US" dirty="0">
                <a:hlinkClick r:id="rId2"/>
              </a:rPr>
              <a:t>Miss Hira Syed</a:t>
            </a:r>
            <a:endParaRPr lang="en-US" dirty="0"/>
          </a:p>
          <a:p>
            <a:r>
              <a:rPr lang="en-US" dirty="0">
                <a:hlinkClick r:id="rId3"/>
              </a:rPr>
              <a:t>Group Leader: Mohammad Abubakar Atiq (F2022031002)</a:t>
            </a:r>
            <a:endParaRPr lang="en-US" dirty="0"/>
          </a:p>
          <a:p>
            <a:r>
              <a:rPr lang="en-US" dirty="0"/>
              <a:t>Members: </a:t>
            </a:r>
            <a:r>
              <a:rPr lang="en-US" dirty="0">
                <a:hlinkClick r:id="rId4"/>
              </a:rPr>
              <a:t>Barira Qasim (F2022031016)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H.A. Siddiqui (F2022031010)</a:t>
            </a:r>
            <a:endParaRPr lang="en-US" dirty="0"/>
          </a:p>
          <a:p>
            <a:r>
              <a:rPr lang="en-US" dirty="0"/>
              <a:t>Program: BS Industrial Engineering</a:t>
            </a:r>
          </a:p>
          <a:p>
            <a:r>
              <a:rPr lang="en-US" dirty="0"/>
              <a:t>Department: Mechanical Engineering, University of Management and Technology, Lahore.</a:t>
            </a:r>
          </a:p>
          <a:p>
            <a:r>
              <a:rPr lang="en-US" dirty="0"/>
              <a:t>January,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151B-3D3A-D709-554F-27614B6D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19635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39"/>
    </mc:Choice>
    <mc:Fallback xmlns="">
      <p:transition spd="slow" advTm="725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9F5A-BADA-1193-BE4D-1390ED2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AB83-E8B6-0C10-AE90-C93BE1C2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Using SQC Techniques</a:t>
            </a:r>
          </a:p>
          <a:p>
            <a:pPr lvl="1"/>
            <a:r>
              <a:rPr lang="en-US" dirty="0"/>
              <a:t>Develop control charts for stability monitoring.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Propose solutions</a:t>
            </a:r>
          </a:p>
          <a:p>
            <a:pPr lvl="1"/>
            <a:r>
              <a:rPr lang="en-US" dirty="0"/>
              <a:t>Standardize cycle times, reduce variations.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5B85F-1E2A-07C7-44C0-40B528F5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262948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74A346-13F6-4ED3-EFAB-E0EA2BCC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7613D9-4E95-98DB-4202-C7EFC1133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5809"/>
              </p:ext>
            </p:extLst>
          </p:nvPr>
        </p:nvGraphicFramePr>
        <p:xfrm>
          <a:off x="0" y="0"/>
          <a:ext cx="5505450" cy="608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9AF31E-FF12-D4AF-2720-DB674CFAD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20311"/>
              </p:ext>
            </p:extLst>
          </p:nvPr>
        </p:nvGraphicFramePr>
        <p:xfrm>
          <a:off x="5953126" y="136525"/>
          <a:ext cx="6191250" cy="587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877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3B56-D24B-F898-B10E-796F869B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8542-DA72-E6BE-A98D-C6B5840D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Steps in Methodology</a:t>
            </a:r>
          </a:p>
          <a:p>
            <a:pPr lvl="1"/>
            <a:r>
              <a:rPr lang="en-US" dirty="0"/>
              <a:t>Validate proposed improvements.</a:t>
            </a:r>
          </a:p>
          <a:p>
            <a:pPr lvl="1"/>
            <a:r>
              <a:rPr lang="en-US" dirty="0"/>
              <a:t>Analyze updated process metrics.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3C9EA-6D2C-D80D-1CA9-6D4643D9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62328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DA39-7765-1476-330B-50C474FC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6C5B-AFD2-78C1-0EF2-B19E9EB4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Optimization</a:t>
            </a:r>
          </a:p>
          <a:p>
            <a:pPr lvl="1"/>
            <a:r>
              <a:rPr lang="en-US" dirty="0"/>
              <a:t>Improved efficiency and reduced cycle time variations.</a:t>
            </a:r>
          </a:p>
          <a:p>
            <a:r>
              <a:rPr lang="en-US" dirty="0"/>
              <a:t>Quality Enhancement</a:t>
            </a:r>
          </a:p>
          <a:p>
            <a:pPr lvl="1"/>
            <a:r>
              <a:rPr lang="en-US" dirty="0"/>
              <a:t>Lower defect rates and consistent product quality.</a:t>
            </a:r>
          </a:p>
          <a:p>
            <a:r>
              <a:rPr lang="en-US" dirty="0"/>
              <a:t>Organizational benefits</a:t>
            </a:r>
          </a:p>
          <a:p>
            <a:pPr lvl="1"/>
            <a:r>
              <a:rPr lang="en-US" dirty="0"/>
              <a:t>Reduced costs and increased productivity for manufacturing systems.</a:t>
            </a:r>
          </a:p>
          <a:p>
            <a:r>
              <a:rPr lang="en-US" dirty="0"/>
              <a:t>Student learning</a:t>
            </a:r>
          </a:p>
          <a:p>
            <a:pPr lvl="1"/>
            <a:r>
              <a:rPr lang="en-US" dirty="0"/>
              <a:t>Practical application of statistical techniques to solve real – world industrial </a:t>
            </a:r>
            <a:r>
              <a:rPr lang="en-US"/>
              <a:t>problem.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096C-3A6E-17A6-C9EF-A57D00D3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18176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3A11-1B5F-8331-CCFA-DB863F37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7592-6450-7564-2B79-7BC0B9DD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r>
              <a:rPr lang="en-US" dirty="0"/>
              <a:t>SQC techniques can significantly enhance PCB manufacturing Processes.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FEB8-32C5-314F-DB54-A122DD47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132874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C30F-9E34-D470-0898-42012A0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16196-90F3-A957-A917-F4356931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[1]. </a:t>
            </a:r>
            <a:r>
              <a:rPr lang="en-US" b="0" i="0" dirty="0">
                <a:effectLst/>
                <a:latin typeface="__fkGroteskNeue_598ab8"/>
                <a:hlinkClick r:id="rId2"/>
              </a:rPr>
              <a:t>Quality Control in PCB Manufacturing | TOPFASTPCBA</a:t>
            </a:r>
            <a:endParaRPr lang="en-US" b="0" i="0" dirty="0">
              <a:effectLst/>
              <a:latin typeface="__fkGroteskNeue_598ab8"/>
            </a:endParaRPr>
          </a:p>
          <a:p>
            <a:pPr marL="0" indent="0">
              <a:buNone/>
            </a:pPr>
            <a:r>
              <a:rPr lang="en-US" dirty="0">
                <a:latin typeface="__fkGroteskNeue_598ab8"/>
              </a:rPr>
              <a:t>[2]. </a:t>
            </a:r>
            <a:r>
              <a:rPr lang="en-US" b="0" i="0" dirty="0">
                <a:effectLst/>
                <a:latin typeface="__fkGroteskNeue_598ab8"/>
                <a:hlinkClick r:id="rId3"/>
              </a:rPr>
              <a:t>PCB Quality Control: Everything You Need to Know | </a:t>
            </a:r>
            <a:r>
              <a:rPr lang="en-US" b="0" i="0" dirty="0" err="1">
                <a:effectLst/>
                <a:latin typeface="__fkGroteskNeue_598ab8"/>
                <a:hlinkClick r:id="rId3"/>
              </a:rPr>
              <a:t>PCBMay</a:t>
            </a:r>
            <a:r>
              <a:rPr lang="en-US" b="0" i="0" dirty="0">
                <a:effectLst/>
                <a:latin typeface="__fkGroteskNeue_598ab8"/>
                <a:hlinkClick r:id="rId3"/>
              </a:rPr>
              <a:t> - </a:t>
            </a:r>
            <a:r>
              <a:rPr lang="en-US" b="0" i="0" dirty="0" err="1">
                <a:effectLst/>
                <a:latin typeface="__fkGroteskNeue_598ab8"/>
                <a:hlinkClick r:id="rId3"/>
              </a:rPr>
              <a:t>PCBTok</a:t>
            </a:r>
            <a:r>
              <a:rPr lang="en-US" b="0" i="0" dirty="0">
                <a:effectLst/>
                <a:latin typeface="__fkGroteskNeue_598ab8"/>
                <a:hlinkClick r:id="rId3"/>
              </a:rPr>
              <a:t>.</a:t>
            </a:r>
            <a:endParaRPr lang="en-US" b="0" i="0" dirty="0">
              <a:effectLst/>
              <a:latin typeface="__fkGroteskNeue_598ab8"/>
            </a:endParaRPr>
          </a:p>
          <a:p>
            <a:pPr marL="0" indent="0">
              <a:buNone/>
            </a:pPr>
            <a:r>
              <a:rPr lang="en-US" dirty="0">
                <a:latin typeface="__fkGroteskNeue_598ab8"/>
              </a:rPr>
              <a:t>[3]. </a:t>
            </a:r>
            <a:r>
              <a:rPr lang="en-US" b="0" i="0" dirty="0">
                <a:effectLst/>
                <a:latin typeface="__fkGroteskNeue_598ab8"/>
                <a:hlinkClick r:id="rId4"/>
              </a:rPr>
              <a:t>How does PCB company ensure PCB quality control Methods? - </a:t>
            </a:r>
            <a:r>
              <a:rPr lang="en-US" b="0" i="0" dirty="0" err="1">
                <a:effectLst/>
                <a:latin typeface="__fkGroteskNeue_598ab8"/>
                <a:hlinkClick r:id="rId4"/>
              </a:rPr>
              <a:t>Leadsintec</a:t>
            </a:r>
            <a:r>
              <a:rPr lang="en-US" b="0" i="0" dirty="0">
                <a:effectLst/>
                <a:latin typeface="__fkGroteskNeue_598ab8"/>
                <a:hlinkClick r:id="rId4"/>
              </a:rPr>
              <a:t>.</a:t>
            </a:r>
            <a:endParaRPr lang="en-US" b="0" i="0" dirty="0">
              <a:effectLst/>
              <a:latin typeface="__fkGroteskNeue_598ab8"/>
            </a:endParaRPr>
          </a:p>
          <a:p>
            <a:pPr marL="0" indent="0">
              <a:buNone/>
            </a:pPr>
            <a:r>
              <a:rPr lang="en-US" dirty="0">
                <a:latin typeface="__fkGroteskNeue_598ab8"/>
              </a:rPr>
              <a:t>[4]. </a:t>
            </a:r>
            <a:r>
              <a:rPr lang="en-US" b="0" i="0" dirty="0">
                <a:effectLst/>
                <a:latin typeface="__fkGroteskNeue_598ab8"/>
                <a:hlinkClick r:id="rId5"/>
              </a:rPr>
              <a:t>Complete PCB Quality Control Method - </a:t>
            </a:r>
            <a:r>
              <a:rPr lang="en-US" b="0" i="0" dirty="0" err="1">
                <a:effectLst/>
                <a:latin typeface="__fkGroteskNeue_598ab8"/>
                <a:hlinkClick r:id="rId5"/>
              </a:rPr>
              <a:t>Jhdpcb</a:t>
            </a:r>
            <a:r>
              <a:rPr lang="en-US" b="0" i="0" dirty="0">
                <a:effectLst/>
                <a:latin typeface="__fkGroteskNeue_598ab8"/>
                <a:hlinkClick r:id="rId5"/>
              </a:rPr>
              <a:t>.</a:t>
            </a:r>
            <a:endParaRPr lang="en-US" b="0" i="0" dirty="0">
              <a:effectLst/>
              <a:latin typeface="__fkGroteskNeue_598ab8"/>
            </a:endParaRPr>
          </a:p>
          <a:p>
            <a:pPr marL="0" indent="0">
              <a:buNone/>
            </a:pPr>
            <a:r>
              <a:rPr lang="en-US" dirty="0">
                <a:latin typeface="__fkGroteskNeue_598ab8"/>
              </a:rPr>
              <a:t>[5]. </a:t>
            </a:r>
            <a:r>
              <a:rPr lang="en-US" b="0" i="0" dirty="0">
                <a:effectLst/>
                <a:latin typeface="__fkGroteskNeue_598ab8"/>
                <a:hlinkClick r:id="rId6"/>
              </a:rPr>
              <a:t>Quality Control of PCB using Image Processing - ResearchGate.</a:t>
            </a:r>
            <a:endParaRPr lang="en-US" b="0" i="0" dirty="0">
              <a:effectLst/>
              <a:latin typeface="__fkGroteskNeue_598ab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6C216-AD72-0A4F-D574-9B4E0E37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153833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AEEF-D0BB-7F53-15E4-5A2CDF13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6024-7F06-BCD2-FFDA-83BDD863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Manufacturing Landscape:</a:t>
            </a:r>
          </a:p>
          <a:p>
            <a:pPr lvl="1"/>
            <a:r>
              <a:rPr lang="en-US" dirty="0"/>
              <a:t>importance of efficiency, cost reduction, and quality</a:t>
            </a:r>
          </a:p>
          <a:p>
            <a:r>
              <a:rPr lang="en-US" dirty="0"/>
              <a:t>Focus on PCB Assembly:</a:t>
            </a:r>
          </a:p>
          <a:p>
            <a:pPr lvl="1"/>
            <a:r>
              <a:rPr lang="en-US" dirty="0"/>
              <a:t>Backbone for electronic devices.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7E84C-9015-08A5-6D35-DDBC8791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361969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1BA4-A38E-7155-E262-F444EA22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CF31-A61A-0CAA-9E83-EA42A171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Statistical Quality Control (SQC)?</a:t>
            </a:r>
          </a:p>
          <a:p>
            <a:pPr lvl="1"/>
            <a:r>
              <a:rPr lang="en-US" dirty="0"/>
              <a:t>Systematic approach using statistical methods.</a:t>
            </a:r>
          </a:p>
          <a:p>
            <a:r>
              <a:rPr lang="en-US" dirty="0"/>
              <a:t>Techniques Used:</a:t>
            </a:r>
          </a:p>
          <a:p>
            <a:pPr lvl="1"/>
            <a:r>
              <a:rPr lang="en-US" dirty="0"/>
              <a:t>Control charts, process capability analysis.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Reference</a:t>
            </a:r>
          </a:p>
          <a:p>
            <a:pPr marL="457200" lvl="1" indent="0">
              <a:buNone/>
            </a:pPr>
            <a:r>
              <a:rPr lang="en-US" dirty="0"/>
              <a:t>[1]. </a:t>
            </a:r>
            <a:r>
              <a:rPr lang="en-US" b="0" i="0" dirty="0">
                <a:effectLst/>
                <a:latin typeface="__fkGroteskNeue_598ab8"/>
                <a:hlinkClick r:id="rId2"/>
              </a:rPr>
              <a:t>Quality Control in PCB Manufacturing | TOPFASTPCBA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D41E0-E1F8-CF80-6FF8-BBC103E4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37131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90D9-07A0-C580-EA73-838C4476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1429-49D0-5660-E556-446FD4D7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Aim:</a:t>
            </a:r>
          </a:p>
          <a:p>
            <a:pPr lvl="1"/>
            <a:r>
              <a:rPr lang="en-US" dirty="0"/>
              <a:t>Optimize a PCB assembly line.</a:t>
            </a:r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Identify inefficiencies and reduce defect rates.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61298-3877-5BA1-8963-66F0957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19228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40F6-F95B-C451-CDC2-3ED0F30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5367-72A6-3FDE-891E-F3A81EE0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Monitoring</a:t>
            </a:r>
          </a:p>
          <a:p>
            <a:pPr lvl="1"/>
            <a:r>
              <a:rPr lang="en-US" dirty="0"/>
              <a:t>Cycle times and defect rates.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Detect variations in real-time.</a:t>
            </a:r>
          </a:p>
          <a:p>
            <a:pPr lvl="1"/>
            <a:r>
              <a:rPr lang="en-US" dirty="0"/>
              <a:t>Implement corrective actions promptly.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Reference</a:t>
            </a:r>
          </a:p>
          <a:p>
            <a:pPr marL="457200" lvl="1" indent="0">
              <a:buNone/>
            </a:pPr>
            <a:r>
              <a:rPr lang="en-US" dirty="0"/>
              <a:t>[2]. </a:t>
            </a:r>
            <a:r>
              <a:rPr lang="en-US" b="0" i="0" dirty="0">
                <a:effectLst/>
                <a:latin typeface="__fkGroteskNeue_598ab8"/>
                <a:hlinkClick r:id="rId2"/>
              </a:rPr>
              <a:t>PCB Quality Control: Everything You Need to Know | PCBMay - PCBTok.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DB2B-E641-EB37-8184-6C6E1C84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119676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2FED-3097-1F2A-236A-0C5FA8D0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Lean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E475-76C4-5BC0-5DE1-BB3E0724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Lean Manufacturing Principles</a:t>
            </a:r>
          </a:p>
          <a:p>
            <a:pPr lvl="1"/>
            <a:r>
              <a:rPr lang="en-US" dirty="0"/>
              <a:t>Streamlining processes.</a:t>
            </a:r>
          </a:p>
          <a:p>
            <a:pPr lvl="1"/>
            <a:r>
              <a:rPr lang="en-US" dirty="0"/>
              <a:t>Eliminating non-value-added activities.</a:t>
            </a:r>
          </a:p>
          <a:p>
            <a:r>
              <a:rPr lang="en-US" dirty="0"/>
              <a:t>Enhanced effectiveness of SQC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References:</a:t>
            </a:r>
          </a:p>
          <a:p>
            <a:pPr marL="0" indent="0">
              <a:buNone/>
            </a:pPr>
            <a:r>
              <a:rPr lang="en-US" dirty="0"/>
              <a:t>[3]. </a:t>
            </a:r>
            <a:r>
              <a:rPr lang="en-US" b="0" i="0" dirty="0">
                <a:effectLst/>
                <a:latin typeface="__fkGroteskNeue_598ab8"/>
                <a:hlinkClick r:id="rId2"/>
              </a:rPr>
              <a:t>How does PCB company ensure PCB quality control Methods? - Leadsintec.</a:t>
            </a:r>
            <a:endParaRPr lang="en-US" b="0" i="0" dirty="0">
              <a:effectLst/>
              <a:latin typeface="__fkGroteskNeue_598ab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C42F-674D-A050-5D01-F1916419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413821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8D6A-E056-B515-12E7-6AF621E5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7A3D-1581-BDA0-0F60-DA7AA430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Techniques in PCB Manufacturing</a:t>
            </a:r>
          </a:p>
          <a:p>
            <a:r>
              <a:rPr lang="en-US" dirty="0"/>
              <a:t>Automated Optical Inspection (AOI).</a:t>
            </a:r>
          </a:p>
          <a:p>
            <a:r>
              <a:rPr lang="en-US" dirty="0"/>
              <a:t>X-Ray Inspection.</a:t>
            </a:r>
          </a:p>
          <a:p>
            <a:r>
              <a:rPr lang="en-US" dirty="0"/>
              <a:t>Electrical Testing.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/>
              <a:t>[1]. </a:t>
            </a:r>
            <a:r>
              <a:rPr lang="en-US" b="0" i="0" dirty="0">
                <a:effectLst/>
                <a:latin typeface="__fkGroteskNeue_598ab8"/>
                <a:hlinkClick r:id="rId2"/>
              </a:rPr>
              <a:t>Quality Control in PCB Manufacturing | TOPFASTPCBA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[4]. </a:t>
            </a:r>
            <a:r>
              <a:rPr lang="en-US" b="0" i="0" dirty="0">
                <a:effectLst/>
                <a:latin typeface="__fkGroteskNeue_598ab8"/>
                <a:hlinkClick r:id="rId3"/>
              </a:rPr>
              <a:t>Complete PCB Quality Control Method - Jhdpcb.</a:t>
            </a:r>
            <a:endParaRPr lang="en-US" b="0" i="0" dirty="0">
              <a:effectLst/>
              <a:latin typeface="__fkGroteskNeue_598ab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8044A-078D-D8F6-E35B-EE88A26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27290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56FD-5E45-BF49-D0A2-263E794A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Quality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3358-341B-1623-42FE-1E92F998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Enhancing defect detection rates.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Reducing waste and improving quality.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</a:t>
            </a:r>
          </a:p>
          <a:p>
            <a:pPr marL="0" indent="0">
              <a:buNone/>
            </a:pPr>
            <a:r>
              <a:rPr lang="en-US" dirty="0"/>
              <a:t>[5]. </a:t>
            </a:r>
            <a:r>
              <a:rPr lang="en-US" dirty="0">
                <a:latin typeface="__fkGroteskNeue_598ab8"/>
                <a:hlinkClick r:id="rId2"/>
              </a:rPr>
              <a:t>Quality Control of PCB using Image Processing - ResearchGate.</a:t>
            </a:r>
            <a:endParaRPr lang="en-US" dirty="0">
              <a:latin typeface="__fkGroteskNeue_598ab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D4C74-97DF-5C34-CB0B-81C9DC1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15F9FA3-CB7D-C2C7-D683-0CF2D4CB5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368425"/>
            <a:ext cx="914400" cy="914400"/>
          </a:xfrm>
          <a:prstGeom prst="rect">
            <a:avLst/>
          </a:prstGeom>
        </p:spPr>
      </p:pic>
      <p:pic>
        <p:nvPicPr>
          <p:cNvPr id="9" name="Graphic 8" descr="Statistics RTL">
            <a:extLst>
              <a:ext uri="{FF2B5EF4-FFF2-40B4-BE49-F238E27FC236}">
                <a16:creationId xmlns:a16="http://schemas.microsoft.com/office/drawing/2014/main" id="{7B35815B-752B-371F-2AC7-F6C33AA46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9792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D249-6F8A-C470-0E7D-26895789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4EB8-90CE-149C-6DFE-93900873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Selection</a:t>
            </a:r>
          </a:p>
          <a:p>
            <a:pPr lvl="1"/>
            <a:r>
              <a:rPr lang="en-US" dirty="0"/>
              <a:t>Focus on PCB assembly line.</a:t>
            </a:r>
          </a:p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Cycle time, defect rate, performance metrics.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EC8FE-5286-67AD-7A95-99C4655C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Semester Project, HM301 Technical Report Writing and Presentation Skills, Fall F2024</a:t>
            </a:r>
          </a:p>
        </p:txBody>
      </p:sp>
    </p:spTree>
    <p:extLst>
      <p:ext uri="{BB962C8B-B14F-4D97-AF65-F5344CB8AC3E}">
        <p14:creationId xmlns:p14="http://schemas.microsoft.com/office/powerpoint/2010/main" val="66532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715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__fkGroteskNeue_598ab8</vt:lpstr>
      <vt:lpstr>Arial</vt:lpstr>
      <vt:lpstr>Calibri</vt:lpstr>
      <vt:lpstr>Calibri Light</vt:lpstr>
      <vt:lpstr>Office Theme</vt:lpstr>
      <vt:lpstr>Optimization of PCB Manufacturing Processes Using Statistical Quality Control (SQC)</vt:lpstr>
      <vt:lpstr>Introduction</vt:lpstr>
      <vt:lpstr>Importance of SQC</vt:lpstr>
      <vt:lpstr>Objectives of the Project</vt:lpstr>
      <vt:lpstr>Real-Time Monitoring</vt:lpstr>
      <vt:lpstr>Integration with Lean Principles</vt:lpstr>
      <vt:lpstr>Quality Control Methods</vt:lpstr>
      <vt:lpstr>Role of Quality Controls</vt:lpstr>
      <vt:lpstr>Methodology Overview</vt:lpstr>
      <vt:lpstr>Methodology Continued..</vt:lpstr>
      <vt:lpstr>PowerPoint Presentation</vt:lpstr>
      <vt:lpstr>Validation and Assessment</vt:lpstr>
      <vt:lpstr>Expected Outcomes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AbuBakarAtiq</dc:creator>
  <cp:lastModifiedBy>Mohammad Abubakar Atiq</cp:lastModifiedBy>
  <cp:revision>21</cp:revision>
  <cp:lastPrinted>2025-01-30T11:25:59Z</cp:lastPrinted>
  <dcterms:created xsi:type="dcterms:W3CDTF">2024-12-14T11:36:07Z</dcterms:created>
  <dcterms:modified xsi:type="dcterms:W3CDTF">2025-01-30T11:27:44Z</dcterms:modified>
</cp:coreProperties>
</file>