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7" r:id="rId1"/>
  </p:sldMasterIdLst>
  <p:notesMasterIdLst>
    <p:notesMasterId r:id="rId47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12" r:id="rId11"/>
    <p:sldId id="313" r:id="rId12"/>
    <p:sldId id="315" r:id="rId13"/>
    <p:sldId id="316" r:id="rId14"/>
    <p:sldId id="317" r:id="rId15"/>
    <p:sldId id="294" r:id="rId16"/>
    <p:sldId id="295" r:id="rId17"/>
    <p:sldId id="318" r:id="rId18"/>
    <p:sldId id="319" r:id="rId19"/>
    <p:sldId id="320" r:id="rId20"/>
    <p:sldId id="321" r:id="rId21"/>
    <p:sldId id="322" r:id="rId22"/>
    <p:sldId id="323" r:id="rId23"/>
    <p:sldId id="305" r:id="rId24"/>
    <p:sldId id="306" r:id="rId25"/>
    <p:sldId id="308" r:id="rId26"/>
    <p:sldId id="309" r:id="rId27"/>
    <p:sldId id="310" r:id="rId28"/>
    <p:sldId id="277" r:id="rId29"/>
    <p:sldId id="291" r:id="rId30"/>
    <p:sldId id="292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72" r:id="rId44"/>
    <p:sldId id="273" r:id="rId45"/>
    <p:sldId id="27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6E61F-9E84-4FFF-9DE8-C6B34843D8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DC762-EAED-4552-8AA5-516EC4791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7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AF1584-F8F9-4D20-BDEB-982376A834AD}" type="slidenum">
              <a:rPr lang="en-AU" altLang="en-US" sz="1200" b="0" i="0" smtClean="0">
                <a:latin typeface="Times" panose="02020603050405020304" pitchFamily="18" charset="0"/>
              </a:rPr>
              <a:pPr/>
              <a:t>28</a:t>
            </a:fld>
            <a:endParaRPr lang="en-AU" altLang="en-US" sz="1200" b="0" i="0" smtClean="0">
              <a:latin typeface="Times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7964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1DEC33-CBCA-49DD-8A08-3CEA041CC60F}" type="slidenum">
              <a:rPr lang="en-AU" altLang="en-US" sz="1200" b="0" i="0" smtClean="0">
                <a:latin typeface="Times" panose="02020603050405020304" pitchFamily="18" charset="0"/>
              </a:rPr>
              <a:pPr/>
              <a:t>39</a:t>
            </a:fld>
            <a:endParaRPr lang="en-AU" altLang="en-US" sz="1200" b="0" i="0" smtClean="0">
              <a:latin typeface="Times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3788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E3BD5-23B7-4518-B4C1-A44201C20041}" type="slidenum">
              <a:rPr lang="en-AU" altLang="en-US" sz="1200" b="0" i="0" smtClean="0">
                <a:latin typeface="Times" panose="02020603050405020304" pitchFamily="18" charset="0"/>
              </a:rPr>
              <a:pPr/>
              <a:t>40</a:t>
            </a:fld>
            <a:endParaRPr lang="en-AU" altLang="en-US" sz="1200" b="0" i="0" smtClean="0">
              <a:latin typeface="Times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0079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5067A8-9BA5-4FA9-ACAB-5447C822B0F9}" type="slidenum">
              <a:rPr lang="en-AU" altLang="en-US" sz="1200" b="0" i="0" smtClean="0">
                <a:latin typeface="Times" panose="02020603050405020304" pitchFamily="18" charset="0"/>
              </a:rPr>
              <a:pPr/>
              <a:t>41</a:t>
            </a:fld>
            <a:endParaRPr lang="en-AU" altLang="en-US" sz="1200" b="0" i="0" smtClean="0">
              <a:latin typeface="Times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6195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C31175-DFA1-45DB-AE0A-6DCAF9BCCD05}" type="slidenum">
              <a:rPr lang="en-AU" altLang="en-US" sz="1200" b="0" i="0" smtClean="0">
                <a:latin typeface="Times" panose="02020603050405020304" pitchFamily="18" charset="0"/>
              </a:rPr>
              <a:pPr/>
              <a:t>42</a:t>
            </a:fld>
            <a:endParaRPr lang="en-AU" altLang="en-US" sz="1200" b="0" i="0" smtClean="0">
              <a:latin typeface="Times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538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7CE9C0-42F9-4BA6-ADF6-F81C3A3420FB}" type="slidenum">
              <a:rPr lang="en-AU" altLang="en-US" sz="1200" b="0" i="0" smtClean="0">
                <a:latin typeface="Times" panose="02020603050405020304" pitchFamily="18" charset="0"/>
              </a:rPr>
              <a:pPr/>
              <a:t>31</a:t>
            </a:fld>
            <a:endParaRPr lang="en-AU" altLang="en-US" sz="1200" b="0" i="0" smtClean="0">
              <a:latin typeface="Times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817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524AAB-540F-4529-B640-F3812512C59E}" type="slidenum">
              <a:rPr lang="en-AU" altLang="en-US" sz="1200" b="0" i="0" smtClean="0">
                <a:latin typeface="Times" panose="02020603050405020304" pitchFamily="18" charset="0"/>
              </a:rPr>
              <a:pPr/>
              <a:t>32</a:t>
            </a:fld>
            <a:endParaRPr lang="en-AU" altLang="en-US" sz="1200" b="0" i="0" smtClean="0">
              <a:latin typeface="Times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2934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960FC8-47D3-470F-A72C-F82A8C347F59}" type="slidenum">
              <a:rPr lang="en-AU" altLang="en-US" sz="1200" b="0" i="0" smtClean="0">
                <a:latin typeface="Times" panose="02020603050405020304" pitchFamily="18" charset="0"/>
              </a:rPr>
              <a:pPr/>
              <a:t>33</a:t>
            </a:fld>
            <a:endParaRPr lang="en-AU" altLang="en-US" sz="1200" b="0" i="0" smtClean="0">
              <a:latin typeface="Times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0832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D7EA0C-A8B2-4F6B-8CE0-740844939197}" type="slidenum">
              <a:rPr lang="en-AU" altLang="en-US" sz="1200" b="0" i="0" smtClean="0">
                <a:latin typeface="Times" panose="02020603050405020304" pitchFamily="18" charset="0"/>
              </a:rPr>
              <a:pPr/>
              <a:t>34</a:t>
            </a:fld>
            <a:endParaRPr lang="en-AU" altLang="en-US" sz="1200" b="0" i="0" smtClean="0">
              <a:latin typeface="Times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8522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B42DD9-5C80-4E08-93DE-16A8E289741F}" type="slidenum">
              <a:rPr lang="en-AU" altLang="en-US" sz="1200" b="0" i="0" smtClean="0">
                <a:latin typeface="Times" panose="02020603050405020304" pitchFamily="18" charset="0"/>
              </a:rPr>
              <a:pPr/>
              <a:t>35</a:t>
            </a:fld>
            <a:endParaRPr lang="en-AU" altLang="en-US" sz="1200" b="0" i="0" smtClean="0">
              <a:latin typeface="Times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8493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7ECBEB-5340-476D-B3FB-368FBE1B4D16}" type="slidenum">
              <a:rPr lang="en-AU" altLang="en-US" sz="1200" b="0" i="0" smtClean="0">
                <a:latin typeface="Times" panose="02020603050405020304" pitchFamily="18" charset="0"/>
              </a:rPr>
              <a:pPr/>
              <a:t>36</a:t>
            </a:fld>
            <a:endParaRPr lang="en-AU" altLang="en-US" sz="1200" b="0" i="0" smtClean="0">
              <a:latin typeface="Times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0469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610570-95ED-4273-A272-43B990258390}" type="slidenum">
              <a:rPr lang="en-AU" altLang="en-US" sz="1200" b="0" i="0" smtClean="0">
                <a:latin typeface="Times" panose="02020603050405020304" pitchFamily="18" charset="0"/>
              </a:rPr>
              <a:pPr/>
              <a:t>37</a:t>
            </a:fld>
            <a:endParaRPr lang="en-AU" altLang="en-US" sz="1200" b="0" i="0" smtClean="0">
              <a:latin typeface="Times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78839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852220-1302-4712-88C5-E811B86EF65A}" type="slidenum">
              <a:rPr lang="en-AU" altLang="en-US" sz="1200" b="0" i="0" smtClean="0">
                <a:latin typeface="Times" panose="02020603050405020304" pitchFamily="18" charset="0"/>
              </a:rPr>
              <a:pPr/>
              <a:t>38</a:t>
            </a:fld>
            <a:endParaRPr lang="en-AU" altLang="en-US" sz="1200" b="0" i="0" smtClean="0">
              <a:latin typeface="Times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855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6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9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82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7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79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64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06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2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6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4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6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7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1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8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7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1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me_and_motion_study" TargetMode="External"/><Relationship Id="rId2" Type="http://schemas.openxmlformats.org/officeDocument/2006/relationships/hyperlink" Target="https://en.wikipedia.org/wiki/Scientific_manage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ndustrial_engineering" TargetMode="External"/><Relationship Id="rId4" Type="http://schemas.openxmlformats.org/officeDocument/2006/relationships/hyperlink" Target="https://en.wikipedia.org/wiki/Lillian_Moller_Gilbreth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770" y="187037"/>
            <a:ext cx="9610027" cy="3329581"/>
          </a:xfrm>
        </p:spPr>
        <p:txBody>
          <a:bodyPr/>
          <a:lstStyle/>
          <a:p>
            <a:r>
              <a:rPr lang="en-US" dirty="0" smtClean="0"/>
              <a:t>Work Study</a:t>
            </a:r>
            <a:br>
              <a:rPr lang="en-US" dirty="0" smtClean="0"/>
            </a:br>
            <a:r>
              <a:rPr lang="en-US" dirty="0" smtClean="0"/>
              <a:t>          &amp; </a:t>
            </a:r>
            <a:br>
              <a:rPr lang="en-US" dirty="0" smtClean="0"/>
            </a:br>
            <a:r>
              <a:rPr lang="en-US" dirty="0" smtClean="0"/>
              <a:t>Method </a:t>
            </a:r>
            <a:r>
              <a:rPr lang="en-US" dirty="0"/>
              <a:t>E</a:t>
            </a:r>
            <a:r>
              <a:rPr lang="en-US" dirty="0" smtClean="0"/>
              <a:t>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Lec-1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2521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1882" y="5507915"/>
            <a:ext cx="4750174" cy="945776"/>
            <a:chOff x="457200" y="6242303"/>
            <a:chExt cx="5383530" cy="1071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072" y="6402323"/>
              <a:ext cx="4883261" cy="9113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3356" y="6396228"/>
              <a:ext cx="3642995" cy="917575"/>
            </a:xfrm>
            <a:custGeom>
              <a:avLst/>
              <a:gdLst/>
              <a:ahLst/>
              <a:cxnLst/>
              <a:rect l="l" t="t" r="r" b="b"/>
              <a:pathLst>
                <a:path w="3642995" h="917575">
                  <a:moveTo>
                    <a:pt x="3642717" y="917447"/>
                  </a:moveTo>
                  <a:lnTo>
                    <a:pt x="0" y="0"/>
                  </a:lnTo>
                  <a:lnTo>
                    <a:pt x="7620" y="7620"/>
                  </a:lnTo>
                  <a:lnTo>
                    <a:pt x="2861305" y="917447"/>
                  </a:lnTo>
                  <a:lnTo>
                    <a:pt x="3642717" y="917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2303"/>
              <a:ext cx="3400043" cy="1060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6243065"/>
              <a:ext cx="3360419" cy="10706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32933" y="1696570"/>
            <a:ext cx="6716806" cy="288107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37017" marR="4483" indent="-226371">
              <a:spcBef>
                <a:spcPts val="88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The</a:t>
            </a:r>
            <a:r>
              <a:rPr sz="2382" spc="132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role</a:t>
            </a:r>
            <a:r>
              <a:rPr sz="2382" spc="141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of</a:t>
            </a:r>
            <a:r>
              <a:rPr sz="2382" spc="137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Work</a:t>
            </a:r>
            <a:r>
              <a:rPr sz="2382" spc="150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study:</a:t>
            </a:r>
            <a:r>
              <a:rPr sz="2382" spc="132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Work</a:t>
            </a:r>
            <a:r>
              <a:rPr sz="2382" spc="150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measurement:</a:t>
            </a:r>
            <a:r>
              <a:rPr sz="2382" spc="-9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to</a:t>
            </a:r>
            <a:r>
              <a:rPr sz="2382" spc="128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investigate</a:t>
            </a:r>
            <a:r>
              <a:rPr sz="2382" spc="128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existing</a:t>
            </a:r>
            <a:r>
              <a:rPr sz="2382" spc="119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practice,</a:t>
            </a:r>
            <a:r>
              <a:rPr sz="2382" spc="132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locate</a:t>
            </a:r>
            <a:r>
              <a:rPr sz="2382" spc="-9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ineffective</a:t>
            </a:r>
            <a:r>
              <a:rPr sz="2382" spc="115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time</a:t>
            </a:r>
            <a:r>
              <a:rPr sz="2382" spc="141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and</a:t>
            </a:r>
            <a:r>
              <a:rPr sz="2382" spc="132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set</a:t>
            </a:r>
            <a:r>
              <a:rPr sz="2382" spc="141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standards</a:t>
            </a:r>
            <a:r>
              <a:rPr sz="2382" spc="128" dirty="0">
                <a:latin typeface="Times New Roman"/>
                <a:cs typeface="Times New Roman"/>
              </a:rPr>
              <a:t> </a:t>
            </a:r>
            <a:r>
              <a:rPr sz="2382" spc="-22" dirty="0">
                <a:latin typeface="Lucida Sans Unicode"/>
                <a:cs typeface="Lucida Sans Unicode"/>
              </a:rPr>
              <a:t>of</a:t>
            </a:r>
            <a:r>
              <a:rPr sz="2382" spc="-22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performance</a:t>
            </a:r>
            <a:r>
              <a:rPr sz="2382" spc="128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as</a:t>
            </a:r>
            <a:r>
              <a:rPr sz="2382" spc="146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a</a:t>
            </a:r>
            <a:r>
              <a:rPr sz="2382" spc="137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basis</a:t>
            </a:r>
            <a:r>
              <a:rPr sz="2382" spc="137" dirty="0">
                <a:latin typeface="Times New Roman"/>
                <a:cs typeface="Times New Roman"/>
              </a:rPr>
              <a:t> </a:t>
            </a:r>
            <a:r>
              <a:rPr sz="2382" spc="-18" dirty="0">
                <a:latin typeface="Lucida Sans Unicode"/>
                <a:cs typeface="Lucida Sans Unicode"/>
              </a:rPr>
              <a:t>for-</a:t>
            </a:r>
            <a:endParaRPr sz="2382">
              <a:latin typeface="Lucida Sans Unicode"/>
              <a:cs typeface="Lucida Sans Unicode"/>
            </a:endParaRPr>
          </a:p>
          <a:p>
            <a:pPr marL="462828" lvl="1" indent="-202277">
              <a:spcBef>
                <a:spcPts val="309"/>
              </a:spcBef>
              <a:buClr>
                <a:srgbClr val="2CA2BF"/>
              </a:buClr>
              <a:buFont typeface="Verdana"/>
              <a:buChar char="◦"/>
              <a:tabLst>
                <a:tab pos="463388" algn="l"/>
                <a:tab pos="852253" algn="l"/>
              </a:tabLst>
            </a:pPr>
            <a:r>
              <a:rPr sz="2030" spc="-22" dirty="0">
                <a:latin typeface="Lucida Sans Unicode"/>
                <a:cs typeface="Lucida Sans Unicode"/>
              </a:rPr>
              <a:t>a)</a:t>
            </a:r>
            <a:r>
              <a:rPr sz="2030" dirty="0">
                <a:latin typeface="Times New Roman"/>
                <a:cs typeface="Times New Roman"/>
              </a:rPr>
              <a:t>	</a:t>
            </a:r>
            <a:r>
              <a:rPr sz="2030" dirty="0">
                <a:latin typeface="Lucida Sans Unicode"/>
                <a:cs typeface="Lucida Sans Unicode"/>
              </a:rPr>
              <a:t>Planning</a:t>
            </a:r>
            <a:r>
              <a:rPr sz="2030" spc="84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Lucida Sans Unicode"/>
                <a:cs typeface="Lucida Sans Unicode"/>
              </a:rPr>
              <a:t>and</a:t>
            </a:r>
            <a:r>
              <a:rPr sz="2030" spc="119" dirty="0">
                <a:latin typeface="Times New Roman"/>
                <a:cs typeface="Times New Roman"/>
              </a:rPr>
              <a:t> </a:t>
            </a:r>
            <a:r>
              <a:rPr sz="2030" spc="-9" dirty="0">
                <a:latin typeface="Lucida Sans Unicode"/>
                <a:cs typeface="Lucida Sans Unicode"/>
              </a:rPr>
              <a:t>control</a:t>
            </a:r>
            <a:endParaRPr sz="2030">
              <a:latin typeface="Lucida Sans Unicode"/>
              <a:cs typeface="Lucida Sans Unicode"/>
            </a:endParaRPr>
          </a:p>
          <a:p>
            <a:pPr marL="462828" lvl="1" indent="-202277">
              <a:spcBef>
                <a:spcPts val="265"/>
              </a:spcBef>
              <a:buClr>
                <a:srgbClr val="2CA2BF"/>
              </a:buClr>
              <a:buFont typeface="Verdana"/>
              <a:buChar char="◦"/>
              <a:tabLst>
                <a:tab pos="463388" algn="l"/>
              </a:tabLst>
            </a:pPr>
            <a:r>
              <a:rPr sz="2030" dirty="0">
                <a:latin typeface="Lucida Sans Unicode"/>
                <a:cs typeface="Lucida Sans Unicode"/>
              </a:rPr>
              <a:t>b)</a:t>
            </a:r>
            <a:r>
              <a:rPr sz="2030" spc="13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Lucida Sans Unicode"/>
                <a:cs typeface="Lucida Sans Unicode"/>
              </a:rPr>
              <a:t>Utilisation</a:t>
            </a:r>
            <a:r>
              <a:rPr sz="2030" spc="93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Lucida Sans Unicode"/>
                <a:cs typeface="Lucida Sans Unicode"/>
              </a:rPr>
              <a:t>of</a:t>
            </a:r>
            <a:r>
              <a:rPr sz="2030" spc="128" dirty="0">
                <a:latin typeface="Times New Roman"/>
                <a:cs typeface="Times New Roman"/>
              </a:rPr>
              <a:t> </a:t>
            </a:r>
            <a:r>
              <a:rPr sz="2030" spc="-18" dirty="0">
                <a:latin typeface="Lucida Sans Unicode"/>
                <a:cs typeface="Lucida Sans Unicode"/>
              </a:rPr>
              <a:t>Plant</a:t>
            </a:r>
            <a:endParaRPr sz="2030">
              <a:latin typeface="Lucida Sans Unicode"/>
              <a:cs typeface="Lucida Sans Unicode"/>
            </a:endParaRPr>
          </a:p>
          <a:p>
            <a:pPr marL="462828" lvl="1" indent="-202277">
              <a:spcBef>
                <a:spcPts val="265"/>
              </a:spcBef>
              <a:buClr>
                <a:srgbClr val="2CA2BF"/>
              </a:buClr>
              <a:buFont typeface="Verdana"/>
              <a:buChar char="◦"/>
              <a:tabLst>
                <a:tab pos="463388" algn="l"/>
              </a:tabLst>
            </a:pPr>
            <a:r>
              <a:rPr sz="2030" dirty="0">
                <a:latin typeface="Lucida Sans Unicode"/>
                <a:cs typeface="Lucida Sans Unicode"/>
              </a:rPr>
              <a:t>c)</a:t>
            </a:r>
            <a:r>
              <a:rPr sz="2030" spc="115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Lucida Sans Unicode"/>
                <a:cs typeface="Lucida Sans Unicode"/>
              </a:rPr>
              <a:t>Labour</a:t>
            </a:r>
            <a:r>
              <a:rPr sz="2030" spc="110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Lucida Sans Unicode"/>
                <a:cs typeface="Lucida Sans Unicode"/>
              </a:rPr>
              <a:t>cost</a:t>
            </a:r>
            <a:r>
              <a:rPr sz="2030" spc="124" dirty="0">
                <a:latin typeface="Times New Roman"/>
                <a:cs typeface="Times New Roman"/>
              </a:rPr>
              <a:t> </a:t>
            </a:r>
            <a:r>
              <a:rPr sz="2030" spc="-9" dirty="0">
                <a:latin typeface="Lucida Sans Unicode"/>
                <a:cs typeface="Lucida Sans Unicode"/>
              </a:rPr>
              <a:t>control</a:t>
            </a:r>
            <a:endParaRPr sz="2030">
              <a:latin typeface="Lucida Sans Unicode"/>
              <a:cs typeface="Lucida Sans Unicode"/>
            </a:endParaRPr>
          </a:p>
          <a:p>
            <a:pPr marL="462828" lvl="1" indent="-202277">
              <a:spcBef>
                <a:spcPts val="265"/>
              </a:spcBef>
              <a:buClr>
                <a:srgbClr val="2CA2BF"/>
              </a:buClr>
              <a:buFont typeface="Verdana"/>
              <a:buChar char="◦"/>
              <a:tabLst>
                <a:tab pos="463388" algn="l"/>
              </a:tabLst>
            </a:pPr>
            <a:r>
              <a:rPr sz="2030" dirty="0">
                <a:latin typeface="Lucida Sans Unicode"/>
                <a:cs typeface="Lucida Sans Unicode"/>
              </a:rPr>
              <a:t>d)</a:t>
            </a:r>
            <a:r>
              <a:rPr sz="2030" spc="119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Lucida Sans Unicode"/>
                <a:cs typeface="Lucida Sans Unicode"/>
              </a:rPr>
              <a:t>Incentive</a:t>
            </a:r>
            <a:r>
              <a:rPr sz="2030" spc="110" dirty="0">
                <a:latin typeface="Times New Roman"/>
                <a:cs typeface="Times New Roman"/>
              </a:rPr>
              <a:t> </a:t>
            </a:r>
            <a:r>
              <a:rPr sz="2030" spc="-9" dirty="0">
                <a:latin typeface="Lucida Sans Unicode"/>
                <a:cs typeface="Lucida Sans Unicode"/>
              </a:rPr>
              <a:t>Schemes</a:t>
            </a:r>
            <a:endParaRPr sz="203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42042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1882" y="5507915"/>
            <a:ext cx="4750174" cy="945776"/>
            <a:chOff x="457200" y="6242303"/>
            <a:chExt cx="5383530" cy="1071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072" y="6402323"/>
              <a:ext cx="4883261" cy="9113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3356" y="6396228"/>
              <a:ext cx="3642995" cy="917575"/>
            </a:xfrm>
            <a:custGeom>
              <a:avLst/>
              <a:gdLst/>
              <a:ahLst/>
              <a:cxnLst/>
              <a:rect l="l" t="t" r="r" b="b"/>
              <a:pathLst>
                <a:path w="3642995" h="917575">
                  <a:moveTo>
                    <a:pt x="3642717" y="917447"/>
                  </a:moveTo>
                  <a:lnTo>
                    <a:pt x="0" y="0"/>
                  </a:lnTo>
                  <a:lnTo>
                    <a:pt x="7620" y="7620"/>
                  </a:lnTo>
                  <a:lnTo>
                    <a:pt x="2861305" y="917447"/>
                  </a:lnTo>
                  <a:lnTo>
                    <a:pt x="3642717" y="917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2303"/>
              <a:ext cx="3400043" cy="1060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6243065"/>
              <a:ext cx="3360419" cy="10706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32933" y="1652194"/>
            <a:ext cx="7189940" cy="3661806"/>
          </a:xfrm>
          <a:prstGeom prst="rect">
            <a:avLst/>
          </a:prstGeom>
        </p:spPr>
        <p:txBody>
          <a:bodyPr vert="horz" wrap="square" lIns="0" tIns="55469" rIns="0" bIns="0" rtlCol="0">
            <a:spAutoFit/>
          </a:bodyPr>
          <a:lstStyle/>
          <a:p>
            <a:pPr marL="237017" indent="-226371">
              <a:spcBef>
                <a:spcPts val="437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To</a:t>
            </a:r>
            <a:r>
              <a:rPr sz="2382" spc="128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evaluate</a:t>
            </a:r>
            <a:r>
              <a:rPr sz="2382" spc="132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Worker’s</a:t>
            </a:r>
            <a:r>
              <a:rPr sz="2382" spc="128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performance</a:t>
            </a:r>
            <a:endParaRPr sz="2382" dirty="0">
              <a:latin typeface="Lucida Sans Unicode"/>
              <a:cs typeface="Lucida Sans Unicode"/>
            </a:endParaRPr>
          </a:p>
          <a:p>
            <a:pPr marL="237017" indent="-226371">
              <a:lnSpc>
                <a:spcPts val="2841"/>
              </a:lnSpc>
              <a:spcBef>
                <a:spcPts val="84"/>
              </a:spcBef>
              <a:buClr>
                <a:srgbClr val="2CA2BF"/>
              </a:buClr>
              <a:buSzPct val="6785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lang="en-US" sz="2400" dirty="0">
                <a:latin typeface="Lucida Sans Unicode"/>
                <a:cs typeface="Lucida Sans Unicode"/>
              </a:rPr>
              <a:t>To</a:t>
            </a:r>
            <a:r>
              <a:rPr lang="en-US" sz="2400" spc="101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Lucida Sans Unicode"/>
                <a:cs typeface="Lucida Sans Unicode"/>
              </a:rPr>
              <a:t>evaluate</a:t>
            </a:r>
            <a:r>
              <a:rPr lang="en-US" sz="2400" spc="101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Lucida Sans Unicode"/>
                <a:cs typeface="Lucida Sans Unicode"/>
              </a:rPr>
              <a:t>the</a:t>
            </a:r>
            <a:r>
              <a:rPr lang="en-US" sz="2400" spc="101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Lucida Sans Unicode"/>
                <a:cs typeface="Lucida Sans Unicode"/>
              </a:rPr>
              <a:t>existence</a:t>
            </a:r>
            <a:r>
              <a:rPr lang="en-US" sz="2400" spc="101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Lucida Sans Unicode"/>
                <a:cs typeface="Lucida Sans Unicode"/>
              </a:rPr>
              <a:t>of</a:t>
            </a:r>
            <a:r>
              <a:rPr lang="en-US" sz="2400" spc="97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Lucida Sans Unicode"/>
                <a:cs typeface="Lucida Sans Unicode"/>
              </a:rPr>
              <a:t>ineffective</a:t>
            </a:r>
            <a:r>
              <a:rPr lang="en-US" sz="2400" spc="101" dirty="0">
                <a:latin typeface="Times New Roman"/>
                <a:cs typeface="Times New Roman"/>
              </a:rPr>
              <a:t> </a:t>
            </a:r>
            <a:r>
              <a:rPr lang="en-US" sz="2400" spc="-18" dirty="0">
                <a:latin typeface="Lucida Sans Unicode"/>
                <a:cs typeface="Lucida Sans Unicode"/>
              </a:rPr>
              <a:t>time</a:t>
            </a:r>
            <a:endParaRPr lang="en-US" sz="2400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 smtClean="0">
                <a:latin typeface="Lucida Sans Unicode"/>
                <a:cs typeface="Lucida Sans Unicode"/>
              </a:rPr>
              <a:t>To</a:t>
            </a:r>
            <a:r>
              <a:rPr sz="2382" spc="128" dirty="0" smtClean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determine</a:t>
            </a:r>
            <a:r>
              <a:rPr sz="2382" spc="119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available</a:t>
            </a:r>
            <a:r>
              <a:rPr sz="2382" spc="124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capacity</a:t>
            </a:r>
            <a:endParaRPr sz="2382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61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To</a:t>
            </a:r>
            <a:r>
              <a:rPr sz="2382" spc="141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determine</a:t>
            </a:r>
            <a:r>
              <a:rPr sz="2382" spc="128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price</a:t>
            </a:r>
            <a:r>
              <a:rPr sz="2382" spc="141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or</a:t>
            </a:r>
            <a:r>
              <a:rPr sz="2382" spc="146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cost</a:t>
            </a:r>
            <a:r>
              <a:rPr sz="2382" spc="154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of</a:t>
            </a:r>
            <a:r>
              <a:rPr sz="2382" spc="137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a</a:t>
            </a:r>
            <a:r>
              <a:rPr sz="2382" spc="146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product</a:t>
            </a:r>
            <a:endParaRPr sz="2382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To</a:t>
            </a:r>
            <a:r>
              <a:rPr sz="2382" spc="137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compare</a:t>
            </a:r>
            <a:r>
              <a:rPr sz="2382" spc="146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work</a:t>
            </a:r>
            <a:r>
              <a:rPr sz="2382" spc="137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methods</a:t>
            </a:r>
            <a:endParaRPr sz="2382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To</a:t>
            </a:r>
            <a:r>
              <a:rPr sz="2382" spc="128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facilitate</a:t>
            </a:r>
            <a:r>
              <a:rPr sz="2382" spc="119" dirty="0">
                <a:latin typeface="Times New Roman"/>
                <a:cs typeface="Times New Roman"/>
              </a:rPr>
              <a:t> </a:t>
            </a:r>
            <a:r>
              <a:rPr sz="2382" spc="-9" dirty="0" smtClean="0">
                <a:latin typeface="Lucida Sans Unicode"/>
                <a:cs typeface="Lucida Sans Unicode"/>
              </a:rPr>
              <a:t>operations</a:t>
            </a:r>
            <a:r>
              <a:rPr lang="en-US" sz="2382" spc="-9" dirty="0" smtClean="0">
                <a:latin typeface="Lucida Sans Unicode"/>
                <a:cs typeface="Lucida Sans Unicode"/>
              </a:rPr>
              <a:t> </a:t>
            </a:r>
            <a:r>
              <a:rPr lang="en-US" sz="2400" spc="-9" dirty="0" smtClean="0">
                <a:latin typeface="Lucida Sans Unicode"/>
                <a:cs typeface="Lucida Sans Unicode"/>
              </a:rPr>
              <a:t>scheduling</a:t>
            </a: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lang="en-US" sz="2400" dirty="0">
                <a:latin typeface="Lucida Sans Unicode"/>
                <a:cs typeface="Lucida Sans Unicode"/>
              </a:rPr>
              <a:t>To</a:t>
            </a:r>
            <a:r>
              <a:rPr lang="en-US" sz="2400" spc="97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Lucida Sans Unicode"/>
                <a:cs typeface="Lucida Sans Unicode"/>
              </a:rPr>
              <a:t>establish</a:t>
            </a:r>
            <a:r>
              <a:rPr lang="en-US" sz="2400" spc="93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Lucida Sans Unicode"/>
                <a:cs typeface="Lucida Sans Unicode"/>
              </a:rPr>
              <a:t>wage</a:t>
            </a:r>
            <a:r>
              <a:rPr lang="en-US" sz="2400" spc="97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Lucida Sans Unicode"/>
                <a:cs typeface="Lucida Sans Unicode"/>
              </a:rPr>
              <a:t>incentive</a:t>
            </a:r>
            <a:r>
              <a:rPr lang="en-US" sz="2400" spc="110" dirty="0">
                <a:latin typeface="Times New Roman"/>
                <a:cs typeface="Times New Roman"/>
              </a:rPr>
              <a:t> </a:t>
            </a:r>
            <a:r>
              <a:rPr lang="en-US" sz="2400" spc="-9" dirty="0">
                <a:latin typeface="Lucida Sans Unicode"/>
                <a:cs typeface="Lucida Sans Unicode"/>
              </a:rPr>
              <a:t>schemes</a:t>
            </a:r>
            <a:endParaRPr lang="en-US" sz="2400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endParaRPr lang="en-US" sz="2400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endParaRPr sz="2382" dirty="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85952" y="905606"/>
            <a:ext cx="6785752" cy="45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8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1882" y="5507915"/>
            <a:ext cx="4750174" cy="945776"/>
            <a:chOff x="457200" y="6242303"/>
            <a:chExt cx="5383530" cy="1071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072" y="6402323"/>
              <a:ext cx="4883261" cy="9113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3356" y="6396228"/>
              <a:ext cx="3642995" cy="917575"/>
            </a:xfrm>
            <a:custGeom>
              <a:avLst/>
              <a:gdLst/>
              <a:ahLst/>
              <a:cxnLst/>
              <a:rect l="l" t="t" r="r" b="b"/>
              <a:pathLst>
                <a:path w="3642995" h="917575">
                  <a:moveTo>
                    <a:pt x="3642717" y="917447"/>
                  </a:moveTo>
                  <a:lnTo>
                    <a:pt x="0" y="0"/>
                  </a:lnTo>
                  <a:lnTo>
                    <a:pt x="7620" y="7620"/>
                  </a:lnTo>
                  <a:lnTo>
                    <a:pt x="2861305" y="917447"/>
                  </a:lnTo>
                  <a:lnTo>
                    <a:pt x="3642717" y="917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2303"/>
              <a:ext cx="3400043" cy="1060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6243065"/>
              <a:ext cx="3360419" cy="10706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95520" y="2294965"/>
            <a:ext cx="6227109" cy="2422171"/>
          </a:xfrm>
          <a:prstGeom prst="rect">
            <a:avLst/>
          </a:prstGeom>
        </p:spPr>
        <p:txBody>
          <a:bodyPr vert="horz" wrap="square" lIns="0" tIns="55469" rIns="0" bIns="0" rtlCol="0">
            <a:spAutoFit/>
          </a:bodyPr>
          <a:lstStyle/>
          <a:p>
            <a:pPr marL="488042" indent="-477396">
              <a:spcBef>
                <a:spcPts val="437"/>
              </a:spcBef>
              <a:buAutoNum type="arabicPeriod"/>
              <a:tabLst>
                <a:tab pos="488042" algn="l"/>
                <a:tab pos="488603" algn="l"/>
              </a:tabLst>
            </a:pPr>
            <a:r>
              <a:rPr sz="2382" dirty="0">
                <a:latin typeface="Lucida Sans Unicode"/>
                <a:cs typeface="Lucida Sans Unicode"/>
              </a:rPr>
              <a:t>Time</a:t>
            </a:r>
            <a:r>
              <a:rPr sz="2382" spc="150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study</a:t>
            </a:r>
            <a:r>
              <a:rPr sz="2382" spc="137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technique.</a:t>
            </a:r>
            <a:endParaRPr sz="2382">
              <a:latin typeface="Lucida Sans Unicode"/>
              <a:cs typeface="Lucida Sans Unicode"/>
            </a:endParaRPr>
          </a:p>
          <a:p>
            <a:pPr marL="488042" indent="-477396">
              <a:spcBef>
                <a:spcPts val="349"/>
              </a:spcBef>
              <a:buAutoNum type="arabicPeriod"/>
              <a:tabLst>
                <a:tab pos="488042" algn="l"/>
                <a:tab pos="488603" algn="l"/>
              </a:tabLst>
            </a:pPr>
            <a:r>
              <a:rPr sz="2382" dirty="0">
                <a:latin typeface="Lucida Sans Unicode"/>
                <a:cs typeface="Lucida Sans Unicode"/>
              </a:rPr>
              <a:t>Production</a:t>
            </a:r>
            <a:r>
              <a:rPr sz="2382" spc="132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study</a:t>
            </a:r>
            <a:r>
              <a:rPr sz="2382" spc="137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technique.</a:t>
            </a:r>
            <a:endParaRPr sz="2382">
              <a:latin typeface="Lucida Sans Unicode"/>
              <a:cs typeface="Lucida Sans Unicode"/>
            </a:endParaRPr>
          </a:p>
          <a:p>
            <a:pPr marL="11206">
              <a:spcBef>
                <a:spcPts val="349"/>
              </a:spcBef>
              <a:tabLst>
                <a:tab pos="488042" algn="l"/>
              </a:tabLst>
            </a:pPr>
            <a:r>
              <a:rPr sz="2382" spc="-44" dirty="0">
                <a:latin typeface="Lucida Sans Unicode"/>
                <a:cs typeface="Lucida Sans Unicode"/>
              </a:rPr>
              <a:t>3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dirty="0">
                <a:latin typeface="Lucida Sans Unicode"/>
                <a:cs typeface="Lucida Sans Unicode"/>
              </a:rPr>
              <a:t>Analytical</a:t>
            </a:r>
            <a:r>
              <a:rPr sz="2382" spc="106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estimating</a:t>
            </a:r>
            <a:r>
              <a:rPr sz="2382" spc="128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techniques.</a:t>
            </a:r>
            <a:endParaRPr sz="2382">
              <a:latin typeface="Lucida Sans Unicode"/>
              <a:cs typeface="Lucida Sans Unicode"/>
            </a:endParaRPr>
          </a:p>
          <a:p>
            <a:pPr marL="583297" indent="-572651">
              <a:spcBef>
                <a:spcPts val="361"/>
              </a:spcBef>
              <a:buAutoNum type="arabicPeriod" startAt="4"/>
              <a:tabLst>
                <a:tab pos="583297" algn="l"/>
                <a:tab pos="583858" algn="l"/>
              </a:tabLst>
            </a:pPr>
            <a:r>
              <a:rPr sz="2382" dirty="0">
                <a:latin typeface="Lucida Sans Unicode"/>
                <a:cs typeface="Lucida Sans Unicode"/>
              </a:rPr>
              <a:t>Activity/</a:t>
            </a:r>
            <a:r>
              <a:rPr sz="2382" spc="128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work</a:t>
            </a:r>
            <a:r>
              <a:rPr sz="2382" spc="128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sampling.</a:t>
            </a:r>
            <a:endParaRPr sz="2382">
              <a:latin typeface="Lucida Sans Unicode"/>
              <a:cs typeface="Lucida Sans Unicode"/>
            </a:endParaRPr>
          </a:p>
          <a:p>
            <a:pPr marL="141762" marR="4483" indent="-131116">
              <a:spcBef>
                <a:spcPts val="349"/>
              </a:spcBef>
              <a:buAutoNum type="arabicPeriod" startAt="4"/>
              <a:tabLst>
                <a:tab pos="488042" algn="l"/>
                <a:tab pos="488603" algn="l"/>
              </a:tabLst>
            </a:pPr>
            <a:r>
              <a:rPr sz="2382" spc="-9" dirty="0">
                <a:latin typeface="Lucida Sans Unicode"/>
                <a:cs typeface="Lucida Sans Unicode"/>
              </a:rPr>
              <a:t>Pre-</a:t>
            </a:r>
            <a:r>
              <a:rPr sz="2382" dirty="0">
                <a:latin typeface="Lucida Sans Unicode"/>
                <a:cs typeface="Lucida Sans Unicode"/>
              </a:rPr>
              <a:t>determined</a:t>
            </a:r>
            <a:r>
              <a:rPr sz="2382" spc="128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time</a:t>
            </a:r>
            <a:r>
              <a:rPr sz="2382" spc="137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standard</a:t>
            </a:r>
            <a:r>
              <a:rPr sz="2382" spc="132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systems</a:t>
            </a:r>
            <a:r>
              <a:rPr sz="2382" spc="-9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(PTS)</a:t>
            </a:r>
            <a:endParaRPr sz="2382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70764" y="1190694"/>
            <a:ext cx="4725049" cy="88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5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Study</a:t>
            </a:r>
            <a:endParaRPr lang="en-US" dirty="0"/>
          </a:p>
        </p:txBody>
      </p:sp>
      <p:pic>
        <p:nvPicPr>
          <p:cNvPr id="4" name="Content Placeholder 3" descr="C:\Users\20821\Desktop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5" y="1246909"/>
            <a:ext cx="8465128" cy="5444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1176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1882" y="5507915"/>
            <a:ext cx="4750174" cy="945776"/>
            <a:chOff x="457200" y="6242303"/>
            <a:chExt cx="5383530" cy="1071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072" y="6402323"/>
              <a:ext cx="4883261" cy="9113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3356" y="6396228"/>
              <a:ext cx="3642995" cy="917575"/>
            </a:xfrm>
            <a:custGeom>
              <a:avLst/>
              <a:gdLst/>
              <a:ahLst/>
              <a:cxnLst/>
              <a:rect l="l" t="t" r="r" b="b"/>
              <a:pathLst>
                <a:path w="3642995" h="917575">
                  <a:moveTo>
                    <a:pt x="3642717" y="917447"/>
                  </a:moveTo>
                  <a:lnTo>
                    <a:pt x="0" y="0"/>
                  </a:lnTo>
                  <a:lnTo>
                    <a:pt x="7620" y="7620"/>
                  </a:lnTo>
                  <a:lnTo>
                    <a:pt x="2861305" y="917447"/>
                  </a:lnTo>
                  <a:lnTo>
                    <a:pt x="3642717" y="917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2303"/>
              <a:ext cx="3400043" cy="1060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6243065"/>
              <a:ext cx="3360419" cy="10706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061882" y="424601"/>
            <a:ext cx="8506691" cy="4549549"/>
          </a:xfrm>
          <a:prstGeom prst="rect">
            <a:avLst/>
          </a:prstGeom>
        </p:spPr>
        <p:txBody>
          <a:bodyPr vert="horz" wrap="square" lIns="0" tIns="55469" rIns="0" bIns="0" rtlCol="0">
            <a:spAutoFit/>
          </a:bodyPr>
          <a:lstStyle/>
          <a:p>
            <a:pPr marL="10646" algn="ctr">
              <a:spcBef>
                <a:spcPts val="437"/>
              </a:spcBef>
              <a:tabLst>
                <a:tab pos="488042" algn="l"/>
                <a:tab pos="488603" algn="l"/>
              </a:tabLst>
            </a:pPr>
            <a:r>
              <a:rPr lang="en-US" sz="3200" b="1" dirty="0" smtClean="0"/>
              <a:t>Time and Motion Study</a:t>
            </a:r>
          </a:p>
          <a:p>
            <a:pPr marL="10646" algn="ctr">
              <a:spcBef>
                <a:spcPts val="437"/>
              </a:spcBef>
              <a:tabLst>
                <a:tab pos="488042" algn="l"/>
                <a:tab pos="488603" algn="l"/>
              </a:tabLst>
            </a:pPr>
            <a:endParaRPr lang="en-US" sz="2400" b="1" dirty="0" smtClean="0"/>
          </a:p>
          <a:p>
            <a:pPr marL="10646">
              <a:spcBef>
                <a:spcPts val="437"/>
              </a:spcBef>
              <a:tabLst>
                <a:tab pos="488042" algn="l"/>
                <a:tab pos="488603" algn="l"/>
              </a:tabLst>
            </a:pPr>
            <a:r>
              <a:rPr lang="en-US" sz="2400" b="1" dirty="0" smtClean="0"/>
              <a:t>Time </a:t>
            </a:r>
            <a:r>
              <a:rPr lang="en-US" sz="2400" b="1" dirty="0"/>
              <a:t>study</a:t>
            </a:r>
            <a:r>
              <a:rPr lang="en-US" sz="2400" dirty="0"/>
              <a:t> is a method used to measure the time it takes to perform a specific task, while </a:t>
            </a:r>
            <a:endParaRPr lang="en-US" sz="2400" dirty="0" smtClean="0"/>
          </a:p>
          <a:p>
            <a:pPr marL="10646">
              <a:spcBef>
                <a:spcPts val="437"/>
              </a:spcBef>
              <a:tabLst>
                <a:tab pos="488042" algn="l"/>
                <a:tab pos="488603" algn="l"/>
              </a:tabLst>
            </a:pPr>
            <a:r>
              <a:rPr lang="en-US" sz="2400" b="1" dirty="0"/>
              <a:t>M</a:t>
            </a:r>
            <a:r>
              <a:rPr lang="en-US" sz="2400" b="1" dirty="0" smtClean="0"/>
              <a:t>otion </a:t>
            </a:r>
            <a:r>
              <a:rPr lang="en-US" sz="2400" b="1" dirty="0"/>
              <a:t>study</a:t>
            </a:r>
            <a:r>
              <a:rPr lang="en-US" sz="2400" dirty="0"/>
              <a:t> is a method used to analyze and improve the efficiency of a worker's movements during a task. </a:t>
            </a:r>
            <a:endParaRPr lang="en-US" sz="2400" dirty="0" smtClean="0"/>
          </a:p>
          <a:p>
            <a:pPr marL="10646">
              <a:spcBef>
                <a:spcPts val="437"/>
              </a:spcBef>
              <a:tabLst>
                <a:tab pos="488042" algn="l"/>
                <a:tab pos="488603" algn="l"/>
              </a:tabLst>
            </a:pPr>
            <a:r>
              <a:rPr lang="en-US" sz="2400" dirty="0" smtClean="0"/>
              <a:t>Both </a:t>
            </a:r>
            <a:r>
              <a:rPr lang="en-US" sz="2400" dirty="0"/>
              <a:t>are used in industrial engineering to improve productivity and reduce costs. </a:t>
            </a:r>
            <a:endParaRPr lang="en-US" sz="2400" dirty="0" smtClean="0"/>
          </a:p>
          <a:p>
            <a:pPr marL="10646">
              <a:spcBef>
                <a:spcPts val="437"/>
              </a:spcBef>
              <a:tabLst>
                <a:tab pos="488042" algn="l"/>
                <a:tab pos="488603" algn="l"/>
              </a:tabLst>
            </a:pPr>
            <a:r>
              <a:rPr lang="en-US" sz="2400" dirty="0" smtClean="0"/>
              <a:t>Time </a:t>
            </a:r>
            <a:r>
              <a:rPr lang="en-US" sz="2400" dirty="0"/>
              <a:t>study focuses on the duration of a task, </a:t>
            </a:r>
            <a:r>
              <a:rPr lang="en-US" sz="2400" dirty="0" smtClean="0"/>
              <a:t>whereas;</a:t>
            </a:r>
          </a:p>
          <a:p>
            <a:pPr marL="10646">
              <a:spcBef>
                <a:spcPts val="437"/>
              </a:spcBef>
              <a:tabLst>
                <a:tab pos="488042" algn="l"/>
                <a:tab pos="488603" algn="l"/>
              </a:tabLst>
            </a:pPr>
            <a:r>
              <a:rPr lang="en-US" sz="2400" dirty="0" smtClean="0"/>
              <a:t>Motion </a:t>
            </a:r>
            <a:r>
              <a:rPr lang="en-US" sz="2400" dirty="0"/>
              <a:t>study focuses on the worker's movements and how they can be optimized.</a:t>
            </a:r>
            <a:endParaRPr sz="2382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02529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280890"/>
          </a:xfrm>
        </p:spPr>
        <p:txBody>
          <a:bodyPr/>
          <a:lstStyle/>
          <a:p>
            <a:r>
              <a:rPr lang="en-US" b="1" dirty="0"/>
              <a:t>Difference between Time Study and Motion Study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18" y="124690"/>
            <a:ext cx="8769927" cy="6733309"/>
          </a:xfrm>
        </p:spPr>
      </p:pic>
    </p:spTree>
    <p:extLst>
      <p:ext uri="{BB962C8B-B14F-4D97-AF65-F5344CB8AC3E}">
        <p14:creationId xmlns:p14="http://schemas.microsoft.com/office/powerpoint/2010/main" val="336104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50038"/>
            <a:ext cx="8911687" cy="1280890"/>
          </a:xfrm>
        </p:spPr>
        <p:txBody>
          <a:bodyPr/>
          <a:lstStyle/>
          <a:p>
            <a:r>
              <a:rPr lang="en-US" b="1" dirty="0"/>
              <a:t>Methods Engineering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63782"/>
            <a:ext cx="8915400" cy="5694218"/>
          </a:xfrm>
        </p:spPr>
        <p:txBody>
          <a:bodyPr>
            <a:normAutofit/>
          </a:bodyPr>
          <a:lstStyle/>
          <a:p>
            <a:r>
              <a:rPr lang="en-US" dirty="0"/>
              <a:t>After </a:t>
            </a:r>
            <a:r>
              <a:rPr lang="en-US" dirty="0" smtClean="0"/>
              <a:t>first </a:t>
            </a:r>
            <a:r>
              <a:rPr lang="en-US" dirty="0"/>
              <a:t>introduction, time study developed in the direction of establishing standard </a:t>
            </a:r>
            <a:r>
              <a:rPr lang="en-US" dirty="0" smtClean="0"/>
              <a:t>times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while motion study evolved into a technique for improving work methods.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two techniques became integrated and refined into a widely accepted method applicable to the improvement and upgrading of work systems.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integrated approach to work system improvement is known as methods </a:t>
            </a:r>
            <a:r>
              <a:rPr lang="en-US" dirty="0" smtClean="0"/>
              <a:t>engineering</a:t>
            </a:r>
            <a:r>
              <a:rPr lang="en-US" dirty="0"/>
              <a:t> and it is applied today to industrial as well as service organizations, including banks, schools and </a:t>
            </a:r>
            <a:r>
              <a:rPr lang="en-US" dirty="0" smtClean="0"/>
              <a:t>hospitals</a:t>
            </a:r>
          </a:p>
          <a:p>
            <a:r>
              <a:rPr lang="en-US" dirty="0" smtClean="0"/>
              <a:t>A </a:t>
            </a:r>
            <a:r>
              <a:rPr lang="en-US" dirty="0"/>
              <a:t>branch of industrial engineering specializing in the analysis of methods and the improvement and standardization of methods, equipment, and working conditions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2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50038"/>
            <a:ext cx="8911687" cy="1280890"/>
          </a:xfrm>
        </p:spPr>
        <p:txBody>
          <a:bodyPr/>
          <a:lstStyle/>
          <a:p>
            <a:r>
              <a:rPr lang="en-US" b="1" dirty="0" smtClean="0"/>
              <a:t>Steps of Methods </a:t>
            </a:r>
            <a:r>
              <a:rPr lang="en-US" b="1" dirty="0"/>
              <a:t>Engineering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63782"/>
            <a:ext cx="8915400" cy="5694218"/>
          </a:xfrm>
        </p:spPr>
        <p:txBody>
          <a:bodyPr>
            <a:normAutofit/>
          </a:bodyPr>
          <a:lstStyle/>
          <a:p>
            <a:pPr lvl="0" fontAlgn="base">
              <a:buFont typeface="+mj-lt"/>
              <a:buAutoNum type="arabicPeriod"/>
            </a:pPr>
            <a:r>
              <a:rPr lang="en-US" dirty="0" smtClean="0"/>
              <a:t>Idea</a:t>
            </a:r>
          </a:p>
          <a:p>
            <a:pPr lvl="0" fontAlgn="base">
              <a:buFont typeface="+mj-lt"/>
              <a:buAutoNum type="arabicPeriod"/>
            </a:pPr>
            <a:r>
              <a:rPr lang="en-US" dirty="0" smtClean="0"/>
              <a:t>Concept</a:t>
            </a:r>
            <a:endParaRPr lang="en-US" dirty="0"/>
          </a:p>
          <a:p>
            <a:pPr lvl="0" fontAlgn="base">
              <a:buFont typeface="+mj-lt"/>
              <a:buAutoNum type="arabicPeriod"/>
            </a:pPr>
            <a:r>
              <a:rPr lang="en-US" dirty="0" smtClean="0"/>
              <a:t>Planning</a:t>
            </a:r>
            <a:endParaRPr lang="en-US" dirty="0"/>
          </a:p>
          <a:p>
            <a:pPr lvl="0" fontAlgn="base">
              <a:buFont typeface="+mj-lt"/>
              <a:buAutoNum type="arabicPeriod"/>
            </a:pPr>
            <a:r>
              <a:rPr lang="en-US" dirty="0" smtClean="0"/>
              <a:t>Design</a:t>
            </a:r>
            <a:endParaRPr lang="en-US" dirty="0"/>
          </a:p>
          <a:p>
            <a:pPr lvl="0" fontAlgn="base">
              <a:buFont typeface="+mj-lt"/>
              <a:buAutoNum type="arabicPeriod"/>
            </a:pPr>
            <a:r>
              <a:rPr lang="en-US" dirty="0" smtClean="0"/>
              <a:t>Development</a:t>
            </a:r>
            <a:endParaRPr lang="en-US" dirty="0"/>
          </a:p>
          <a:p>
            <a:pPr lvl="0" fontAlgn="base">
              <a:buFont typeface="+mj-lt"/>
              <a:buAutoNum type="arabicPeriod"/>
            </a:pPr>
            <a:r>
              <a:rPr lang="en-US" dirty="0" smtClean="0"/>
              <a:t>Launch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The development step is often divided to include the iterative cycle of build, test, debug, and redesign. </a:t>
            </a:r>
          </a:p>
          <a:p>
            <a:pPr marL="0" indent="0" algn="ctr" fontAlgn="base">
              <a:buNone/>
            </a:pPr>
            <a:r>
              <a:rPr lang="en-US" b="1" dirty="0"/>
              <a:t>Debug: </a:t>
            </a:r>
            <a:r>
              <a:rPr lang="en-US" b="1" i="1" dirty="0"/>
              <a:t>to detect and remove defects or errors from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44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50038"/>
            <a:ext cx="8911687" cy="1280890"/>
          </a:xfrm>
        </p:spPr>
        <p:txBody>
          <a:bodyPr/>
          <a:lstStyle/>
          <a:p>
            <a:r>
              <a:rPr lang="en-US" b="1" dirty="0" smtClean="0"/>
              <a:t>History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63782"/>
            <a:ext cx="8915400" cy="5694218"/>
          </a:xfrm>
        </p:spPr>
        <p:txBody>
          <a:bodyPr>
            <a:normAutofit/>
          </a:bodyPr>
          <a:lstStyle/>
          <a:p>
            <a:r>
              <a:rPr lang="en-US" b="1" dirty="0"/>
              <a:t>Frank Bunker Gilbreth</a:t>
            </a:r>
            <a:r>
              <a:rPr lang="en-US" dirty="0"/>
              <a:t> (July 7, 1868 – June 14, 1924) was an American engineer, consultant, and author known as an early advocate of </a:t>
            </a:r>
            <a:r>
              <a:rPr lang="en-US" dirty="0">
                <a:hlinkClick r:id="rId2" tooltip="Scientific management"/>
              </a:rPr>
              <a:t>scientific management</a:t>
            </a:r>
            <a:r>
              <a:rPr lang="en-US" dirty="0"/>
              <a:t> and a pioneer of </a:t>
            </a:r>
            <a:r>
              <a:rPr lang="en-US" dirty="0">
                <a:hlinkClick r:id="rId3" tooltip="Time and motion study"/>
              </a:rPr>
              <a:t>time and motion study</a:t>
            </a:r>
            <a:r>
              <a:rPr lang="en-US" dirty="0" smtClean="0"/>
              <a:t>,</a:t>
            </a:r>
          </a:p>
          <a:p>
            <a:r>
              <a:rPr lang="en-US" dirty="0" smtClean="0"/>
              <a:t>Both </a:t>
            </a:r>
            <a:r>
              <a:rPr lang="en-US" dirty="0"/>
              <a:t>he and his wife </a:t>
            </a:r>
            <a:r>
              <a:rPr lang="en-US" dirty="0">
                <a:hlinkClick r:id="rId4" tooltip="Lillian Moller Gilbreth"/>
              </a:rPr>
              <a:t>Lillian Moller Gilbreth</a:t>
            </a:r>
            <a:r>
              <a:rPr lang="en-US" dirty="0"/>
              <a:t> were industrial engineers and efficiency experts who contributed to the study of </a:t>
            </a:r>
            <a:r>
              <a:rPr lang="en-US" dirty="0">
                <a:hlinkClick r:id="rId5" tooltip="Industrial engineering"/>
              </a:rPr>
              <a:t>industrial engineering</a:t>
            </a:r>
            <a:r>
              <a:rPr lang="en-US" dirty="0"/>
              <a:t> in fields such as motion study and human factors</a:t>
            </a:r>
            <a:r>
              <a:rPr lang="en-US" dirty="0" smtClean="0"/>
              <a:t>.</a:t>
            </a:r>
          </a:p>
          <a:p>
            <a:r>
              <a:rPr lang="en-US" dirty="0"/>
              <a:t>Frank and Lillian Gilbreth wrote some of the original work that laid the foundation for the field of motion and time study. They were the pioneers of motion study.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9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50038"/>
            <a:ext cx="8911687" cy="1280890"/>
          </a:xfrm>
        </p:spPr>
        <p:txBody>
          <a:bodyPr/>
          <a:lstStyle/>
          <a:p>
            <a:r>
              <a:rPr lang="en-US" b="1" dirty="0" smtClean="0"/>
              <a:t>History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63782"/>
            <a:ext cx="8915400" cy="5694218"/>
          </a:xfrm>
        </p:spPr>
        <p:txBody>
          <a:bodyPr>
            <a:normAutofit/>
          </a:bodyPr>
          <a:lstStyle/>
          <a:p>
            <a:r>
              <a:rPr lang="en-US" b="1" dirty="0"/>
              <a:t>Frederick </a:t>
            </a:r>
            <a:r>
              <a:rPr lang="en-US" b="1" dirty="0" smtClean="0"/>
              <a:t>Taylor </a:t>
            </a:r>
            <a:r>
              <a:rPr lang="en-US" dirty="0"/>
              <a:t>(July 7, 1868 – June 14, 1924) was an American inventor that established the </a:t>
            </a:r>
            <a:r>
              <a:rPr lang="en-US" b="1" dirty="0"/>
              <a:t>Scientific Management Theory</a:t>
            </a:r>
            <a:r>
              <a:rPr lang="en-US" dirty="0"/>
              <a:t> or </a:t>
            </a:r>
            <a:r>
              <a:rPr lang="en-US" b="1" dirty="0"/>
              <a:t>Taylorism</a:t>
            </a:r>
            <a:r>
              <a:rPr lang="en-US" dirty="0"/>
              <a:t> to influence how work was performed using scientific techniques. </a:t>
            </a:r>
            <a:endParaRPr lang="en-US" dirty="0" smtClean="0"/>
          </a:p>
          <a:p>
            <a:r>
              <a:rPr lang="en-US" dirty="0" smtClean="0"/>
              <a:t>Taylor </a:t>
            </a:r>
            <a:r>
              <a:rPr lang="en-US" dirty="0"/>
              <a:t>was trained as an engineer by undertaking a master's degree in mechanical engineering.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enhance his theory, Frederick Taylor wrote books like Shop Management and </a:t>
            </a:r>
            <a:r>
              <a:rPr lang="en-US" b="1" dirty="0"/>
              <a:t>The Principles of Scientific Management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Through </a:t>
            </a:r>
            <a:r>
              <a:rPr lang="en-US" dirty="0"/>
              <a:t>those books, Taylor impacted management through quantitative concepts like cost accounting, ergonomics, and assembly line production to apply science to conduct quantitative analysis.</a:t>
            </a:r>
          </a:p>
        </p:txBody>
      </p:sp>
    </p:spTree>
    <p:extLst>
      <p:ext uri="{BB962C8B-B14F-4D97-AF65-F5344CB8AC3E}">
        <p14:creationId xmlns:p14="http://schemas.microsoft.com/office/powerpoint/2010/main" val="411990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1882" y="5507915"/>
            <a:ext cx="4750174" cy="945776"/>
            <a:chOff x="457200" y="6242303"/>
            <a:chExt cx="5383530" cy="1071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072" y="6402323"/>
              <a:ext cx="4883261" cy="9113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3356" y="6396228"/>
              <a:ext cx="3642995" cy="917575"/>
            </a:xfrm>
            <a:custGeom>
              <a:avLst/>
              <a:gdLst/>
              <a:ahLst/>
              <a:cxnLst/>
              <a:rect l="l" t="t" r="r" b="b"/>
              <a:pathLst>
                <a:path w="3642995" h="917575">
                  <a:moveTo>
                    <a:pt x="3642717" y="917447"/>
                  </a:moveTo>
                  <a:lnTo>
                    <a:pt x="0" y="0"/>
                  </a:lnTo>
                  <a:lnTo>
                    <a:pt x="7620" y="7620"/>
                  </a:lnTo>
                  <a:lnTo>
                    <a:pt x="2861305" y="917447"/>
                  </a:lnTo>
                  <a:lnTo>
                    <a:pt x="3642717" y="917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2303"/>
              <a:ext cx="3400043" cy="1060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6243065"/>
              <a:ext cx="3360419" cy="10706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32933" y="1652195"/>
            <a:ext cx="5288056" cy="1232679"/>
          </a:xfrm>
          <a:prstGeom prst="rect">
            <a:avLst/>
          </a:prstGeom>
        </p:spPr>
        <p:txBody>
          <a:bodyPr vert="horz" wrap="square" lIns="0" tIns="55469" rIns="0" bIns="0" rtlCol="0">
            <a:spAutoFit/>
          </a:bodyPr>
          <a:lstStyle/>
          <a:p>
            <a:pPr marL="237017" indent="-226371">
              <a:spcBef>
                <a:spcPts val="437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Branch</a:t>
            </a:r>
            <a:r>
              <a:rPr sz="2382" spc="124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of</a:t>
            </a:r>
            <a:r>
              <a:rPr sz="2382" spc="150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Industrial</a:t>
            </a:r>
            <a:r>
              <a:rPr sz="2382" spc="110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engineering</a:t>
            </a:r>
            <a:endParaRPr sz="2382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Combination</a:t>
            </a:r>
            <a:r>
              <a:rPr sz="2382" spc="128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of</a:t>
            </a:r>
            <a:r>
              <a:rPr sz="2382" spc="150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2</a:t>
            </a:r>
            <a:r>
              <a:rPr sz="2382" spc="141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Techniques</a:t>
            </a:r>
            <a:endParaRPr sz="2382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Method</a:t>
            </a:r>
            <a:r>
              <a:rPr sz="2382" spc="132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study,</a:t>
            </a:r>
            <a:r>
              <a:rPr sz="2382" spc="124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Work</a:t>
            </a:r>
            <a:r>
              <a:rPr sz="2382" spc="150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measurement</a:t>
            </a:r>
            <a:endParaRPr sz="2382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45244" y="923459"/>
            <a:ext cx="2982310" cy="36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1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50038"/>
            <a:ext cx="8911687" cy="1280890"/>
          </a:xfrm>
        </p:spPr>
        <p:txBody>
          <a:bodyPr/>
          <a:lstStyle/>
          <a:p>
            <a:r>
              <a:rPr lang="en-US" b="1" dirty="0" smtClean="0"/>
              <a:t>History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63782"/>
            <a:ext cx="8915400" cy="569421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Fredrick Taylor theory explained that the optimization of work translated to productivity and efficiency and not how the workers were made to work hard.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Taylor scientific management theory assumed that productivity could increase by making jobs simpler and optimizing them</a:t>
            </a:r>
            <a:r>
              <a:rPr lang="en-US" dirty="0" smtClean="0"/>
              <a:t>.</a:t>
            </a:r>
            <a:r>
              <a:rPr lang="en-US" dirty="0"/>
              <a:t> 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7982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50038"/>
            <a:ext cx="8911687" cy="1280890"/>
          </a:xfrm>
        </p:spPr>
        <p:txBody>
          <a:bodyPr/>
          <a:lstStyle/>
          <a:p>
            <a:r>
              <a:rPr lang="en-US" b="1" dirty="0" smtClean="0"/>
              <a:t>History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63782"/>
            <a:ext cx="8915400" cy="5694218"/>
          </a:xfrm>
        </p:spPr>
        <p:txBody>
          <a:bodyPr>
            <a:normAutofit/>
          </a:bodyPr>
          <a:lstStyle/>
          <a:p>
            <a:r>
              <a:rPr lang="en-US" dirty="0"/>
              <a:t>The four principles of Scientific Management are as follows: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Splitting </a:t>
            </a:r>
            <a:r>
              <a:rPr lang="en-US" dirty="0"/>
              <a:t>work between workers and managers where workers would create plans and workers would follow them.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scientific training and hiring of workers. </a:t>
            </a:r>
            <a:r>
              <a:rPr lang="en-US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collecting of data and its analysis reduced to rules and laws. </a:t>
            </a:r>
            <a:r>
              <a:rPr lang="en-US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Monitoring </a:t>
            </a:r>
            <a:r>
              <a:rPr lang="en-US" dirty="0"/>
              <a:t>worker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8759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50038"/>
            <a:ext cx="8911687" cy="1280890"/>
          </a:xfrm>
        </p:spPr>
        <p:txBody>
          <a:bodyPr/>
          <a:lstStyle/>
          <a:p>
            <a:r>
              <a:rPr lang="en-US" b="1" dirty="0" smtClean="0"/>
              <a:t>History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63782"/>
            <a:ext cx="8915400" cy="5694218"/>
          </a:xfrm>
        </p:spPr>
        <p:txBody>
          <a:bodyPr>
            <a:normAutofit/>
          </a:bodyPr>
          <a:lstStyle/>
          <a:p>
            <a:r>
              <a:rPr lang="en-US" dirty="0"/>
              <a:t>The four principles of Scientific Management are as follows: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Splitting </a:t>
            </a:r>
            <a:r>
              <a:rPr lang="en-US" dirty="0"/>
              <a:t>work between workers and managers where workers would create plans and workers would follow them.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scientific training and hiring of workers. </a:t>
            </a:r>
            <a:r>
              <a:rPr lang="en-US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collecting of data and its analysis reduced to rules and laws. </a:t>
            </a:r>
            <a:r>
              <a:rPr lang="en-US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Monitoring </a:t>
            </a:r>
            <a:r>
              <a:rPr lang="en-US" dirty="0"/>
              <a:t>worker performance.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2" y="124691"/>
            <a:ext cx="9795163" cy="65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75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1882" y="5507915"/>
            <a:ext cx="4750174" cy="945776"/>
            <a:chOff x="457200" y="6242303"/>
            <a:chExt cx="5383530" cy="1071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072" y="6402323"/>
              <a:ext cx="4883261" cy="9113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3356" y="6396228"/>
              <a:ext cx="3642995" cy="917575"/>
            </a:xfrm>
            <a:custGeom>
              <a:avLst/>
              <a:gdLst/>
              <a:ahLst/>
              <a:cxnLst/>
              <a:rect l="l" t="t" r="r" b="b"/>
              <a:pathLst>
                <a:path w="3642995" h="917575">
                  <a:moveTo>
                    <a:pt x="3642717" y="917447"/>
                  </a:moveTo>
                  <a:lnTo>
                    <a:pt x="0" y="0"/>
                  </a:lnTo>
                  <a:lnTo>
                    <a:pt x="7620" y="7620"/>
                  </a:lnTo>
                  <a:lnTo>
                    <a:pt x="2861305" y="917447"/>
                  </a:lnTo>
                  <a:lnTo>
                    <a:pt x="3642717" y="917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2303"/>
              <a:ext cx="3400043" cy="1060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6243065"/>
              <a:ext cx="3360419" cy="10706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32933" y="1696570"/>
            <a:ext cx="6998633" cy="233900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37017" marR="92453" indent="-226371">
              <a:spcBef>
                <a:spcPts val="88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Transformation</a:t>
            </a:r>
            <a:r>
              <a:rPr sz="2382" spc="119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of</a:t>
            </a:r>
            <a:r>
              <a:rPr sz="2382" spc="141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raw</a:t>
            </a:r>
            <a:r>
              <a:rPr sz="2382" spc="124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materials</a:t>
            </a:r>
            <a:r>
              <a:rPr sz="2382" spc="128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into</a:t>
            </a:r>
            <a:r>
              <a:rPr sz="2382" spc="137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finished</a:t>
            </a:r>
            <a:r>
              <a:rPr sz="2382" spc="-9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goods</a:t>
            </a:r>
            <a:endParaRPr sz="2382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Can</a:t>
            </a:r>
            <a:r>
              <a:rPr sz="2382" spc="124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be</a:t>
            </a:r>
            <a:r>
              <a:rPr sz="2382" spc="128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increased</a:t>
            </a:r>
            <a:r>
              <a:rPr sz="2382" spc="137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by</a:t>
            </a:r>
            <a:r>
              <a:rPr sz="2382" spc="137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increased</a:t>
            </a:r>
            <a:r>
              <a:rPr sz="2382" spc="128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input.</a:t>
            </a:r>
            <a:endParaRPr sz="2382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Not</a:t>
            </a:r>
            <a:r>
              <a:rPr sz="2382" spc="146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a</a:t>
            </a:r>
            <a:r>
              <a:rPr sz="2382" spc="146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measure</a:t>
            </a:r>
            <a:r>
              <a:rPr sz="2382" spc="132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of</a:t>
            </a:r>
            <a:r>
              <a:rPr sz="2382" spc="154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performance</a:t>
            </a:r>
            <a:endParaRPr sz="2382">
              <a:latin typeface="Lucida Sans Unicode"/>
              <a:cs typeface="Lucida Sans Unicode"/>
            </a:endParaRPr>
          </a:p>
          <a:p>
            <a:pPr marL="237017" marR="4483" indent="-226371">
              <a:spcBef>
                <a:spcPts val="361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Not</a:t>
            </a:r>
            <a:r>
              <a:rPr sz="2382" spc="141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much</a:t>
            </a:r>
            <a:r>
              <a:rPr sz="2382" spc="150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effort</a:t>
            </a:r>
            <a:r>
              <a:rPr sz="2382" spc="128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required</a:t>
            </a:r>
            <a:r>
              <a:rPr sz="2382" spc="128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to</a:t>
            </a:r>
            <a:r>
              <a:rPr sz="2382" spc="150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achieve</a:t>
            </a:r>
            <a:r>
              <a:rPr sz="2382" spc="141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increased</a:t>
            </a:r>
            <a:r>
              <a:rPr sz="2382" spc="-9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production</a:t>
            </a:r>
            <a:endParaRPr sz="2382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85951" y="908665"/>
            <a:ext cx="2340519" cy="3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13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1882" y="5507915"/>
            <a:ext cx="4750174" cy="945776"/>
            <a:chOff x="457200" y="6242303"/>
            <a:chExt cx="5383530" cy="1071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072" y="6402323"/>
              <a:ext cx="4883261" cy="9113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3356" y="6396228"/>
              <a:ext cx="3642995" cy="917575"/>
            </a:xfrm>
            <a:custGeom>
              <a:avLst/>
              <a:gdLst/>
              <a:ahLst/>
              <a:cxnLst/>
              <a:rect l="l" t="t" r="r" b="b"/>
              <a:pathLst>
                <a:path w="3642995" h="917575">
                  <a:moveTo>
                    <a:pt x="3642717" y="917447"/>
                  </a:moveTo>
                  <a:lnTo>
                    <a:pt x="0" y="0"/>
                  </a:lnTo>
                  <a:lnTo>
                    <a:pt x="7620" y="7620"/>
                  </a:lnTo>
                  <a:lnTo>
                    <a:pt x="2861305" y="917447"/>
                  </a:lnTo>
                  <a:lnTo>
                    <a:pt x="3642717" y="917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2303"/>
              <a:ext cx="3400043" cy="1060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6243065"/>
              <a:ext cx="3360419" cy="10706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32933" y="1652194"/>
            <a:ext cx="3827929" cy="1650550"/>
          </a:xfrm>
          <a:prstGeom prst="rect">
            <a:avLst/>
          </a:prstGeom>
        </p:spPr>
        <p:txBody>
          <a:bodyPr vert="horz" wrap="square" lIns="0" tIns="55469" rIns="0" bIns="0" rtlCol="0">
            <a:spAutoFit/>
          </a:bodyPr>
          <a:lstStyle/>
          <a:p>
            <a:pPr marL="237017" indent="-226371">
              <a:spcBef>
                <a:spcPts val="437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Ratio</a:t>
            </a:r>
            <a:r>
              <a:rPr sz="2382" spc="141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of</a:t>
            </a:r>
            <a:r>
              <a:rPr sz="2382" spc="150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output</a:t>
            </a:r>
            <a:r>
              <a:rPr sz="2382" spc="146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to</a:t>
            </a:r>
            <a:r>
              <a:rPr sz="2382" spc="146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input</a:t>
            </a:r>
            <a:endParaRPr sz="2382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Output=final</a:t>
            </a:r>
            <a:r>
              <a:rPr sz="2382" spc="128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goods</a:t>
            </a:r>
            <a:endParaRPr sz="2382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spc="-9" dirty="0">
                <a:latin typeface="Lucida Sans Unicode"/>
                <a:cs typeface="Lucida Sans Unicode"/>
              </a:rPr>
              <a:t>Input=resources</a:t>
            </a:r>
            <a:endParaRPr sz="2382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61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Measure</a:t>
            </a:r>
            <a:r>
              <a:rPr sz="2382" spc="119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of</a:t>
            </a:r>
            <a:r>
              <a:rPr sz="2382" spc="154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performance</a:t>
            </a:r>
            <a:endParaRPr sz="2382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85953" y="897901"/>
            <a:ext cx="2722414" cy="47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08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1882" y="5507915"/>
            <a:ext cx="4750174" cy="945776"/>
            <a:chOff x="457200" y="6242303"/>
            <a:chExt cx="5383530" cy="1071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072" y="6402323"/>
              <a:ext cx="4883261" cy="9113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3356" y="6396228"/>
              <a:ext cx="3642995" cy="917575"/>
            </a:xfrm>
            <a:custGeom>
              <a:avLst/>
              <a:gdLst/>
              <a:ahLst/>
              <a:cxnLst/>
              <a:rect l="l" t="t" r="r" b="b"/>
              <a:pathLst>
                <a:path w="3642995" h="917575">
                  <a:moveTo>
                    <a:pt x="3642717" y="917447"/>
                  </a:moveTo>
                  <a:lnTo>
                    <a:pt x="0" y="0"/>
                  </a:lnTo>
                  <a:lnTo>
                    <a:pt x="7620" y="7620"/>
                  </a:lnTo>
                  <a:lnTo>
                    <a:pt x="2861305" y="917447"/>
                  </a:lnTo>
                  <a:lnTo>
                    <a:pt x="3642717" y="917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2303"/>
              <a:ext cx="3400043" cy="1060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6243065"/>
              <a:ext cx="3360419" cy="10706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32933" y="1652195"/>
            <a:ext cx="4092949" cy="3283561"/>
          </a:xfrm>
          <a:prstGeom prst="rect">
            <a:avLst/>
          </a:prstGeom>
        </p:spPr>
        <p:txBody>
          <a:bodyPr vert="horz" wrap="square" lIns="0" tIns="55469" rIns="0" bIns="0" rtlCol="0">
            <a:spAutoFit/>
          </a:bodyPr>
          <a:lstStyle/>
          <a:p>
            <a:pPr marL="237017" indent="-226371">
              <a:spcBef>
                <a:spcPts val="437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b="1" dirty="0">
                <a:latin typeface="Lucida Sans Unicode"/>
                <a:cs typeface="Lucida Sans Unicode"/>
              </a:rPr>
              <a:t>Aggregate</a:t>
            </a:r>
            <a:r>
              <a:rPr sz="2382" spc="9" dirty="0">
                <a:latin typeface="Times New Roman"/>
                <a:cs typeface="Times New Roman"/>
              </a:rPr>
              <a:t> </a:t>
            </a:r>
            <a:r>
              <a:rPr sz="2382" b="1" spc="-9" dirty="0">
                <a:latin typeface="Lucida Sans Unicode"/>
                <a:cs typeface="Lucida Sans Unicode"/>
              </a:rPr>
              <a:t>productivity</a:t>
            </a:r>
            <a:endParaRPr sz="2382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a)</a:t>
            </a:r>
            <a:r>
              <a:rPr sz="2382" spc="137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total</a:t>
            </a:r>
            <a:r>
              <a:rPr sz="2382" spc="146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productivity</a:t>
            </a:r>
            <a:endParaRPr sz="2382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b)</a:t>
            </a:r>
            <a:r>
              <a:rPr sz="2382" spc="119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total</a:t>
            </a:r>
            <a:r>
              <a:rPr sz="2382" spc="150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factor</a:t>
            </a:r>
            <a:r>
              <a:rPr sz="2382" spc="141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productivity</a:t>
            </a:r>
            <a:endParaRPr sz="2382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61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c)</a:t>
            </a:r>
            <a:r>
              <a:rPr sz="2382" spc="132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return</a:t>
            </a:r>
            <a:r>
              <a:rPr sz="2382" spc="137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on</a:t>
            </a:r>
            <a:r>
              <a:rPr sz="2382" spc="154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investment.</a:t>
            </a:r>
            <a:endParaRPr sz="2382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b="1" dirty="0">
                <a:latin typeface="Lucida Sans Unicode"/>
                <a:cs typeface="Lucida Sans Unicode"/>
              </a:rPr>
              <a:t>Partial</a:t>
            </a:r>
            <a:r>
              <a:rPr sz="2382" spc="62" dirty="0">
                <a:latin typeface="Times New Roman"/>
                <a:cs typeface="Times New Roman"/>
              </a:rPr>
              <a:t> </a:t>
            </a:r>
            <a:r>
              <a:rPr sz="2382" b="1" spc="-9" dirty="0">
                <a:latin typeface="Lucida Sans Unicode"/>
                <a:cs typeface="Lucida Sans Unicode"/>
              </a:rPr>
              <a:t>productivity</a:t>
            </a:r>
            <a:endParaRPr sz="2382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a)</a:t>
            </a:r>
            <a:r>
              <a:rPr sz="2382" spc="146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Labor</a:t>
            </a:r>
            <a:endParaRPr sz="2382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61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b)</a:t>
            </a:r>
            <a:r>
              <a:rPr sz="2382" spc="141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Capital</a:t>
            </a:r>
            <a:endParaRPr sz="2382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c)</a:t>
            </a:r>
            <a:r>
              <a:rPr sz="2382" spc="146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material</a:t>
            </a:r>
            <a:endParaRPr sz="2382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45611" y="905606"/>
            <a:ext cx="4728716" cy="45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26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1882" y="5507915"/>
            <a:ext cx="4750174" cy="945776"/>
            <a:chOff x="457200" y="6242303"/>
            <a:chExt cx="5383530" cy="1071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072" y="6402323"/>
              <a:ext cx="4883261" cy="9113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3356" y="6396228"/>
              <a:ext cx="3642995" cy="917575"/>
            </a:xfrm>
            <a:custGeom>
              <a:avLst/>
              <a:gdLst/>
              <a:ahLst/>
              <a:cxnLst/>
              <a:rect l="l" t="t" r="r" b="b"/>
              <a:pathLst>
                <a:path w="3642995" h="917575">
                  <a:moveTo>
                    <a:pt x="3642717" y="917447"/>
                  </a:moveTo>
                  <a:lnTo>
                    <a:pt x="0" y="0"/>
                  </a:lnTo>
                  <a:lnTo>
                    <a:pt x="7620" y="7620"/>
                  </a:lnTo>
                  <a:lnTo>
                    <a:pt x="2861305" y="917447"/>
                  </a:lnTo>
                  <a:lnTo>
                    <a:pt x="3642717" y="917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2303"/>
              <a:ext cx="3400043" cy="1060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6243065"/>
              <a:ext cx="3360419" cy="107061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44420" y="441082"/>
            <a:ext cx="5557056" cy="279426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20122"/>
              </p:ext>
            </p:extLst>
          </p:nvPr>
        </p:nvGraphicFramePr>
        <p:xfrm>
          <a:off x="2692242" y="1206090"/>
          <a:ext cx="7261412" cy="43697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0706"/>
                <a:gridCol w="3630706"/>
              </a:tblGrid>
              <a:tr h="402851">
                <a:tc>
                  <a:txBody>
                    <a:bodyPr/>
                    <a:lstStyle/>
                    <a:p>
                      <a:pPr marL="11995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PRODUCTION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99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PRODUCTIVITY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6409">
                <a:tc>
                  <a:txBody>
                    <a:bodyPr/>
                    <a:lstStyle/>
                    <a:p>
                      <a:pPr marL="625475" marR="85090" indent="-53340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625475" algn="l"/>
                          <a:tab pos="1588135" algn="l"/>
                          <a:tab pos="2493645" algn="l"/>
                          <a:tab pos="2905125" algn="l"/>
                          <a:tab pos="3796665" algn="l"/>
                        </a:tabLst>
                      </a:pPr>
                      <a:r>
                        <a:rPr sz="1200" spc="-25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1.</a:t>
                      </a:r>
                      <a:r>
                        <a:rPr sz="1200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Means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goods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services.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 marR="8382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174115" algn="l"/>
                          <a:tab pos="2431415" algn="l"/>
                          <a:tab pos="3810635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Means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effective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utilization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resources.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860051">
                <a:tc>
                  <a:txBody>
                    <a:bodyPr/>
                    <a:lstStyle/>
                    <a:p>
                      <a:pPr marL="625475" marR="81915" indent="-533400" algn="just">
                        <a:lnSpc>
                          <a:spcPts val="24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2.</a:t>
                      </a:r>
                      <a:r>
                        <a:rPr sz="1200" spc="360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  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800" spc="180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can,</a:t>
                      </a:r>
                      <a:r>
                        <a:rPr sz="1800" spc="175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175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800" spc="180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increasing</a:t>
                      </a:r>
                      <a:r>
                        <a:rPr sz="1800" spc="355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men,</a:t>
                      </a:r>
                      <a:r>
                        <a:rPr sz="1800" spc="355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material,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machines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etc.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2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 marR="83185" algn="just">
                        <a:lnSpc>
                          <a:spcPts val="24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800" spc="10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10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achieved</a:t>
                      </a:r>
                      <a:r>
                        <a:rPr sz="1800" spc="10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9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reducing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wastage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material,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man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power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machine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hours.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2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860051">
                <a:tc>
                  <a:txBody>
                    <a:bodyPr/>
                    <a:lstStyle/>
                    <a:p>
                      <a:pPr marL="625475" marR="81915" indent="-533400" algn="just">
                        <a:lnSpc>
                          <a:spcPts val="24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3.</a:t>
                      </a:r>
                      <a:r>
                        <a:rPr sz="1200" spc="355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  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increasing</a:t>
                      </a:r>
                      <a:r>
                        <a:rPr sz="18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production</a:t>
                      </a:r>
                      <a:r>
                        <a:rPr sz="18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cost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275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275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product</a:t>
                      </a:r>
                      <a:r>
                        <a:rPr sz="1800" spc="275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275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remain same.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2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 marR="81915">
                        <a:lnSpc>
                          <a:spcPts val="24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increase</a:t>
                      </a:r>
                      <a:r>
                        <a:rPr sz="180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productivity</a:t>
                      </a:r>
                      <a:r>
                        <a:rPr sz="180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cost</a:t>
                      </a:r>
                      <a:r>
                        <a:rPr sz="18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product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 come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down.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2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618004">
                <a:tc>
                  <a:txBody>
                    <a:bodyPr/>
                    <a:lstStyle/>
                    <a:p>
                      <a:pPr marL="625475" marR="83185" indent="-533400">
                        <a:lnSpc>
                          <a:spcPts val="2400"/>
                        </a:lnSpc>
                        <a:spcBef>
                          <a:spcPts val="65"/>
                        </a:spcBef>
                        <a:tabLst>
                          <a:tab pos="625475" algn="l"/>
                          <a:tab pos="920750" algn="l"/>
                          <a:tab pos="1626235" algn="l"/>
                          <a:tab pos="2132330" algn="l"/>
                          <a:tab pos="2839720" algn="l"/>
                          <a:tab pos="3742054" algn="l"/>
                        </a:tabLst>
                      </a:pPr>
                      <a:r>
                        <a:rPr sz="1200" spc="-25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4.</a:t>
                      </a:r>
                      <a:r>
                        <a:rPr sz="1200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have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impact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standard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living.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2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 marR="831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800" spc="3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certainly</a:t>
                      </a:r>
                      <a:r>
                        <a:rPr sz="1800" spc="3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improves</a:t>
                      </a:r>
                      <a:r>
                        <a:rPr sz="1800" spc="3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3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standard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living.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10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879101">
                <a:tc>
                  <a:txBody>
                    <a:bodyPr/>
                    <a:lstStyle/>
                    <a:p>
                      <a:pPr marL="92075">
                        <a:lnSpc>
                          <a:spcPts val="2145"/>
                        </a:lnSpc>
                        <a:tabLst>
                          <a:tab pos="625475" algn="l"/>
                          <a:tab pos="923925" algn="l"/>
                          <a:tab pos="2042795" algn="l"/>
                          <a:tab pos="2551430" algn="l"/>
                          <a:tab pos="3119755" algn="l"/>
                        </a:tabLst>
                      </a:pPr>
                      <a:r>
                        <a:rPr sz="1200" spc="-25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5.</a:t>
                      </a:r>
                      <a:r>
                        <a:rPr sz="1200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changes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raw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material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254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finished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product.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3185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379730" algn="l"/>
                          <a:tab pos="711835" algn="l"/>
                          <a:tab pos="1210310" algn="l"/>
                          <a:tab pos="1852295" algn="l"/>
                          <a:tab pos="2959735" algn="l"/>
                          <a:tab pos="3811904" algn="l"/>
                        </a:tabLst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ratio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between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input.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521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527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1882" y="5507915"/>
            <a:ext cx="4750174" cy="945776"/>
            <a:chOff x="457200" y="6242303"/>
            <a:chExt cx="5383530" cy="1071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072" y="6402323"/>
              <a:ext cx="4883261" cy="9113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3356" y="6396228"/>
              <a:ext cx="3642995" cy="917575"/>
            </a:xfrm>
            <a:custGeom>
              <a:avLst/>
              <a:gdLst/>
              <a:ahLst/>
              <a:cxnLst/>
              <a:rect l="l" t="t" r="r" b="b"/>
              <a:pathLst>
                <a:path w="3642995" h="917575">
                  <a:moveTo>
                    <a:pt x="3642717" y="917447"/>
                  </a:moveTo>
                  <a:lnTo>
                    <a:pt x="0" y="0"/>
                  </a:lnTo>
                  <a:lnTo>
                    <a:pt x="7620" y="7620"/>
                  </a:lnTo>
                  <a:lnTo>
                    <a:pt x="2861305" y="917447"/>
                  </a:lnTo>
                  <a:lnTo>
                    <a:pt x="3642717" y="917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2303"/>
              <a:ext cx="3400043" cy="1060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6243065"/>
              <a:ext cx="3360419" cy="10706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32933" y="2059640"/>
            <a:ext cx="6548718" cy="1612078"/>
          </a:xfrm>
          <a:prstGeom prst="rect">
            <a:avLst/>
          </a:prstGeom>
        </p:spPr>
        <p:txBody>
          <a:bodyPr vert="horz" wrap="square" lIns="0" tIns="55469" rIns="0" bIns="0" rtlCol="0">
            <a:spAutoFit/>
          </a:bodyPr>
          <a:lstStyle/>
          <a:p>
            <a:pPr marL="237017" indent="-226371">
              <a:spcBef>
                <a:spcPts val="437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To</a:t>
            </a:r>
            <a:r>
              <a:rPr sz="2382" spc="141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study</a:t>
            </a:r>
            <a:r>
              <a:rPr sz="2382" spc="141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performance</a:t>
            </a:r>
            <a:r>
              <a:rPr sz="2382" spc="128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of</a:t>
            </a:r>
            <a:r>
              <a:rPr sz="2382" spc="154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a</a:t>
            </a:r>
            <a:r>
              <a:rPr sz="2382" spc="146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system</a:t>
            </a:r>
            <a:endParaRPr sz="2382">
              <a:latin typeface="Lucida Sans Unicode"/>
              <a:cs typeface="Lucida Sans Unicode"/>
            </a:endParaRPr>
          </a:p>
          <a:p>
            <a:pPr marL="237017" marR="4483" indent="-226371">
              <a:spcBef>
                <a:spcPts val="349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To</a:t>
            </a:r>
            <a:r>
              <a:rPr sz="2382" spc="132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attain</a:t>
            </a:r>
            <a:r>
              <a:rPr sz="2382" spc="146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a</a:t>
            </a:r>
            <a:r>
              <a:rPr sz="2382" spc="132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relative</a:t>
            </a:r>
            <a:r>
              <a:rPr sz="2382" spc="124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comparison</a:t>
            </a:r>
            <a:r>
              <a:rPr sz="2382" spc="146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of</a:t>
            </a:r>
            <a:r>
              <a:rPr sz="2382" spc="146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different</a:t>
            </a:r>
            <a:r>
              <a:rPr sz="2382" spc="-9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systems</a:t>
            </a:r>
            <a:r>
              <a:rPr sz="2382" spc="128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for</a:t>
            </a:r>
            <a:r>
              <a:rPr sz="2382" spc="132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a</a:t>
            </a:r>
            <a:r>
              <a:rPr sz="2382" spc="141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given</a:t>
            </a:r>
            <a:r>
              <a:rPr sz="2382" spc="163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level.</a:t>
            </a:r>
            <a:endParaRPr sz="2382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61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382" dirty="0">
                <a:latin typeface="Lucida Sans Unicode"/>
                <a:cs typeface="Lucida Sans Unicode"/>
              </a:rPr>
              <a:t>To</a:t>
            </a:r>
            <a:r>
              <a:rPr sz="2382" spc="137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compare</a:t>
            </a:r>
            <a:r>
              <a:rPr sz="2382" spc="150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actual</a:t>
            </a:r>
            <a:r>
              <a:rPr sz="2382" spc="146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to</a:t>
            </a:r>
            <a:r>
              <a:rPr sz="2382" spc="141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planned</a:t>
            </a:r>
            <a:r>
              <a:rPr sz="2382" spc="132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productivity</a:t>
            </a:r>
            <a:endParaRPr sz="2382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45245" y="908663"/>
            <a:ext cx="6034792" cy="45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55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28" name="Group 36"/>
          <p:cNvGrpSpPr>
            <a:grpSpLocks/>
          </p:cNvGrpSpPr>
          <p:nvPr/>
        </p:nvGrpSpPr>
        <p:grpSpPr bwMode="auto">
          <a:xfrm>
            <a:off x="3149600" y="3632200"/>
            <a:ext cx="6070600" cy="2286000"/>
            <a:chOff x="1024" y="2408"/>
            <a:chExt cx="3824" cy="1440"/>
          </a:xfrm>
        </p:grpSpPr>
        <p:sp>
          <p:nvSpPr>
            <p:cNvPr id="110624" name="Freeform 32"/>
            <p:cNvSpPr>
              <a:spLocks/>
            </p:cNvSpPr>
            <p:nvPr/>
          </p:nvSpPr>
          <p:spPr bwMode="auto">
            <a:xfrm>
              <a:off x="3624" y="2408"/>
              <a:ext cx="1224" cy="1320"/>
            </a:xfrm>
            <a:custGeom>
              <a:avLst/>
              <a:gdLst>
                <a:gd name="T0" fmla="*/ 1224 w 1224"/>
                <a:gd name="T1" fmla="*/ 0 h 1320"/>
                <a:gd name="T2" fmla="*/ 1224 w 1224"/>
                <a:gd name="T3" fmla="*/ 1320 h 1320"/>
                <a:gd name="T4" fmla="*/ 0 w 1224"/>
                <a:gd name="T5" fmla="*/ 1320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4" h="1320">
                  <a:moveTo>
                    <a:pt x="1224" y="0"/>
                  </a:moveTo>
                  <a:lnTo>
                    <a:pt x="1224" y="1320"/>
                  </a:lnTo>
                  <a:lnTo>
                    <a:pt x="0" y="1320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625" name="Text Box 33"/>
            <p:cNvSpPr txBox="1">
              <a:spLocks noChangeArrowheads="1"/>
            </p:cNvSpPr>
            <p:nvPr/>
          </p:nvSpPr>
          <p:spPr bwMode="auto">
            <a:xfrm>
              <a:off x="2470" y="3615"/>
              <a:ext cx="12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Feedback</a:t>
              </a:r>
              <a:r>
                <a:rPr lang="en-AU" altLang="en-US"/>
                <a:t> </a:t>
              </a: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loop</a:t>
              </a:r>
              <a:endParaRPr lang="en-AU" altLang="en-US"/>
            </a:p>
          </p:txBody>
        </p:sp>
        <p:sp>
          <p:nvSpPr>
            <p:cNvPr id="110626" name="Freeform 34"/>
            <p:cNvSpPr>
              <a:spLocks/>
            </p:cNvSpPr>
            <p:nvPr/>
          </p:nvSpPr>
          <p:spPr bwMode="auto">
            <a:xfrm>
              <a:off x="1024" y="2440"/>
              <a:ext cx="1400" cy="1288"/>
            </a:xfrm>
            <a:custGeom>
              <a:avLst/>
              <a:gdLst>
                <a:gd name="T0" fmla="*/ 1400 w 1400"/>
                <a:gd name="T1" fmla="*/ 1288 h 1288"/>
                <a:gd name="T2" fmla="*/ 0 w 1400"/>
                <a:gd name="T3" fmla="*/ 1288 h 1288"/>
                <a:gd name="T4" fmla="*/ 0 w 1400"/>
                <a:gd name="T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00" h="1288">
                  <a:moveTo>
                    <a:pt x="1400" y="1288"/>
                  </a:moveTo>
                  <a:lnTo>
                    <a:pt x="0" y="1288"/>
                  </a:ln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627" name="Line 35"/>
            <p:cNvSpPr>
              <a:spLocks noChangeShapeType="1"/>
            </p:cNvSpPr>
            <p:nvPr/>
          </p:nvSpPr>
          <p:spPr bwMode="auto">
            <a:xfrm flipV="1">
              <a:off x="3000" y="3368"/>
              <a:ext cx="0" cy="2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0635" name="Group 43"/>
          <p:cNvGrpSpPr>
            <a:grpSpLocks/>
          </p:cNvGrpSpPr>
          <p:nvPr/>
        </p:nvGrpSpPr>
        <p:grpSpPr bwMode="auto">
          <a:xfrm>
            <a:off x="7874000" y="1852614"/>
            <a:ext cx="2000250" cy="1830387"/>
            <a:chOff x="4000" y="1167"/>
            <a:chExt cx="1260" cy="1153"/>
          </a:xfrm>
        </p:grpSpPr>
        <p:sp>
          <p:nvSpPr>
            <p:cNvPr id="110620" name="AutoShape 28"/>
            <p:cNvSpPr>
              <a:spLocks noChangeArrowheads="1"/>
            </p:cNvSpPr>
            <p:nvPr/>
          </p:nvSpPr>
          <p:spPr bwMode="auto">
            <a:xfrm>
              <a:off x="4000" y="1752"/>
              <a:ext cx="440" cy="432"/>
            </a:xfrm>
            <a:prstGeom prst="rightArrow">
              <a:avLst>
                <a:gd name="adj1" fmla="val 50000"/>
                <a:gd name="adj2" fmla="val 25463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9471" name="Group 38"/>
            <p:cNvGrpSpPr>
              <a:grpSpLocks/>
            </p:cNvGrpSpPr>
            <p:nvPr/>
          </p:nvGrpSpPr>
          <p:grpSpPr bwMode="auto">
            <a:xfrm>
              <a:off x="4448" y="1167"/>
              <a:ext cx="812" cy="1153"/>
              <a:chOff x="4448" y="1167"/>
              <a:chExt cx="812" cy="1153"/>
            </a:xfrm>
          </p:grpSpPr>
          <p:sp>
            <p:nvSpPr>
              <p:cNvPr id="110612" name="Text Box 20"/>
              <p:cNvSpPr txBox="1">
                <a:spLocks noChangeArrowheads="1"/>
              </p:cNvSpPr>
              <p:nvPr/>
            </p:nvSpPr>
            <p:spPr bwMode="auto">
              <a:xfrm>
                <a:off x="4489" y="1167"/>
                <a:ext cx="7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AU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Outputs</a:t>
                </a:r>
                <a:endParaRPr lang="en-AU" altLang="en-US" sz="2000"/>
              </a:p>
            </p:txBody>
          </p:sp>
          <p:sp>
            <p:nvSpPr>
              <p:cNvPr id="19473" name="Text Box 23"/>
              <p:cNvSpPr txBox="1">
                <a:spLocks noChangeArrowheads="1"/>
              </p:cNvSpPr>
              <p:nvPr/>
            </p:nvSpPr>
            <p:spPr bwMode="auto">
              <a:xfrm>
                <a:off x="4448" y="1612"/>
                <a:ext cx="812" cy="7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8000" tIns="190800" rIns="198000" bIns="190800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40000"/>
                  </a:spcBef>
                  <a:buChar char="•"/>
                  <a:defRPr sz="3200" b="1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40000"/>
                  </a:spcBef>
                  <a:buChar char="–"/>
                  <a:defRPr sz="2800" b="1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40000"/>
                  </a:spcBef>
                  <a:buChar char="•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40000"/>
                  </a:spcBef>
                  <a:buChar char="–"/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40000"/>
                  </a:spcBef>
                  <a:buChar char="»"/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har char="»"/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har char="»"/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har char="»"/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har char="»"/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AU" altLang="en-US" sz="1600"/>
                  <a:t>Goods and</a:t>
                </a:r>
                <a:br>
                  <a:rPr lang="en-AU" altLang="en-US" sz="1600"/>
                </a:br>
                <a:r>
                  <a:rPr lang="en-AU" altLang="en-US" sz="1600"/>
                  <a:t>services</a:t>
                </a:r>
              </a:p>
            </p:txBody>
          </p:sp>
        </p:grpSp>
      </p:grpSp>
      <p:grpSp>
        <p:nvGrpSpPr>
          <p:cNvPr id="110634" name="Group 42"/>
          <p:cNvGrpSpPr>
            <a:grpSpLocks/>
          </p:cNvGrpSpPr>
          <p:nvPr/>
        </p:nvGrpSpPr>
        <p:grpSpPr bwMode="auto">
          <a:xfrm>
            <a:off x="3962400" y="1852613"/>
            <a:ext cx="3951288" cy="3308350"/>
            <a:chOff x="1536" y="1167"/>
            <a:chExt cx="2489" cy="2084"/>
          </a:xfrm>
        </p:grpSpPr>
        <p:sp>
          <p:nvSpPr>
            <p:cNvPr id="110621" name="AutoShape 29"/>
            <p:cNvSpPr>
              <a:spLocks noChangeArrowheads="1"/>
            </p:cNvSpPr>
            <p:nvPr/>
          </p:nvSpPr>
          <p:spPr bwMode="auto">
            <a:xfrm>
              <a:off x="1536" y="1752"/>
              <a:ext cx="440" cy="432"/>
            </a:xfrm>
            <a:prstGeom prst="rightArrow">
              <a:avLst>
                <a:gd name="adj1" fmla="val 50000"/>
                <a:gd name="adj2" fmla="val 25463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9467" name="Group 40"/>
            <p:cNvGrpSpPr>
              <a:grpSpLocks/>
            </p:cNvGrpSpPr>
            <p:nvPr/>
          </p:nvGrpSpPr>
          <p:grpSpPr bwMode="auto">
            <a:xfrm>
              <a:off x="1991" y="1167"/>
              <a:ext cx="2034" cy="2084"/>
              <a:chOff x="1991" y="1167"/>
              <a:chExt cx="2034" cy="2084"/>
            </a:xfrm>
          </p:grpSpPr>
          <p:sp>
            <p:nvSpPr>
              <p:cNvPr id="110611" name="Text Box 19"/>
              <p:cNvSpPr txBox="1">
                <a:spLocks noChangeArrowheads="1"/>
              </p:cNvSpPr>
              <p:nvPr/>
            </p:nvSpPr>
            <p:spPr bwMode="auto">
              <a:xfrm>
                <a:off x="2549" y="1167"/>
                <a:ext cx="8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AU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Processes</a:t>
                </a:r>
                <a:endParaRPr lang="en-AU" altLang="en-US" sz="2000"/>
              </a:p>
            </p:txBody>
          </p:sp>
          <p:sp>
            <p:nvSpPr>
              <p:cNvPr id="19469" name="Text Box 22"/>
              <p:cNvSpPr txBox="1">
                <a:spLocks noChangeArrowheads="1"/>
              </p:cNvSpPr>
              <p:nvPr/>
            </p:nvSpPr>
            <p:spPr bwMode="auto">
              <a:xfrm>
                <a:off x="1991" y="1612"/>
                <a:ext cx="2034" cy="1639"/>
              </a:xfrm>
              <a:prstGeom prst="rect">
                <a:avLst/>
              </a:prstGeom>
              <a:solidFill>
                <a:srgbClr val="D4AA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8000" tIns="190800" rIns="198000" bIns="190800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40000"/>
                  </a:spcBef>
                  <a:buChar char="•"/>
                  <a:defRPr sz="3200" b="1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40000"/>
                  </a:spcBef>
                  <a:buChar char="–"/>
                  <a:defRPr sz="2800" b="1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40000"/>
                  </a:spcBef>
                  <a:buChar char="•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40000"/>
                  </a:spcBef>
                  <a:buChar char="–"/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40000"/>
                  </a:spcBef>
                  <a:buChar char="»"/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har char="»"/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har char="»"/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har char="»"/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har char="»"/>
                  <a:defRPr sz="2000" b="1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AU" altLang="en-US" sz="1600" dirty="0"/>
                  <a:t>The U.S. economic system transforms inputs to outputs at about an annual </a:t>
                </a:r>
                <a:r>
                  <a:rPr lang="en-AU" altLang="en-US" sz="1600" i="0" dirty="0"/>
                  <a:t>2.5%</a:t>
                </a:r>
                <a:r>
                  <a:rPr lang="en-AU" altLang="en-US" sz="1600" dirty="0"/>
                  <a:t> increase in productivity per year. The productivity increase is the result of a mix of capital </a:t>
                </a:r>
                <a:r>
                  <a:rPr lang="en-AU" altLang="en-US" sz="1600" i="0" dirty="0"/>
                  <a:t>(38%</a:t>
                </a:r>
                <a:r>
                  <a:rPr lang="en-AU" altLang="en-US" sz="1600" dirty="0"/>
                  <a:t> of </a:t>
                </a:r>
                <a:r>
                  <a:rPr lang="en-AU" altLang="en-US" sz="1600" i="0" dirty="0"/>
                  <a:t>2.5%)</a:t>
                </a:r>
                <a:r>
                  <a:rPr lang="en-AU" altLang="en-US" sz="1600" dirty="0"/>
                  <a:t>, </a:t>
                </a:r>
                <a:r>
                  <a:rPr lang="en-AU" altLang="en-US" sz="1600" dirty="0" err="1"/>
                  <a:t>labor</a:t>
                </a:r>
                <a:r>
                  <a:rPr lang="en-AU" altLang="en-US" sz="1600" dirty="0"/>
                  <a:t> </a:t>
                </a:r>
                <a:r>
                  <a:rPr lang="en-AU" altLang="en-US" sz="1600" i="0" dirty="0"/>
                  <a:t>(10%</a:t>
                </a:r>
                <a:r>
                  <a:rPr lang="en-AU" altLang="en-US" sz="1600" dirty="0"/>
                  <a:t> of </a:t>
                </a:r>
                <a:r>
                  <a:rPr lang="en-AU" altLang="en-US" sz="1600" i="0" dirty="0"/>
                  <a:t>2.5%)</a:t>
                </a:r>
                <a:r>
                  <a:rPr lang="en-AU" altLang="en-US" sz="1600" dirty="0"/>
                  <a:t>, and management </a:t>
                </a:r>
                <a:r>
                  <a:rPr lang="en-AU" altLang="en-US" sz="1600" i="0" dirty="0"/>
                  <a:t>(52%</a:t>
                </a:r>
                <a:r>
                  <a:rPr lang="en-AU" altLang="en-US" sz="1600" dirty="0"/>
                  <a:t> of </a:t>
                </a:r>
                <a:r>
                  <a:rPr lang="en-AU" altLang="en-US" sz="1600" i="0" dirty="0"/>
                  <a:t>2.5%)</a:t>
                </a:r>
                <a:r>
                  <a:rPr lang="en-AU" altLang="en-US" sz="1600" dirty="0"/>
                  <a:t>.</a:t>
                </a:r>
              </a:p>
            </p:txBody>
          </p:sp>
        </p:grpSp>
      </p:grp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63600"/>
          </a:xfrm>
          <a:solidFill>
            <a:srgbClr val="2FFF74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 Production System</a:t>
            </a:r>
          </a:p>
        </p:txBody>
      </p:sp>
      <p:grpSp>
        <p:nvGrpSpPr>
          <p:cNvPr id="110617" name="Group 25"/>
          <p:cNvGrpSpPr>
            <a:grpSpLocks/>
          </p:cNvGrpSpPr>
          <p:nvPr/>
        </p:nvGrpSpPr>
        <p:grpSpPr bwMode="auto">
          <a:xfrm>
            <a:off x="2297114" y="1852614"/>
            <a:ext cx="1717675" cy="1830387"/>
            <a:chOff x="487" y="1287"/>
            <a:chExt cx="1082" cy="1153"/>
          </a:xfrm>
        </p:grpSpPr>
        <p:sp>
          <p:nvSpPr>
            <p:cNvPr id="110610" name="Text Box 18"/>
            <p:cNvSpPr txBox="1">
              <a:spLocks noChangeArrowheads="1"/>
            </p:cNvSpPr>
            <p:nvPr/>
          </p:nvSpPr>
          <p:spPr bwMode="auto">
            <a:xfrm>
              <a:off x="730" y="1287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Inputs</a:t>
              </a:r>
              <a:endParaRPr lang="en-AU" altLang="en-US" sz="2000"/>
            </a:p>
          </p:txBody>
        </p:sp>
        <p:sp>
          <p:nvSpPr>
            <p:cNvPr id="19465" name="Text Box 21"/>
            <p:cNvSpPr txBox="1">
              <a:spLocks noChangeArrowheads="1"/>
            </p:cNvSpPr>
            <p:nvPr/>
          </p:nvSpPr>
          <p:spPr bwMode="auto">
            <a:xfrm>
              <a:off x="487" y="1732"/>
              <a:ext cx="1082" cy="70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8000" tIns="190800" rIns="198000" bIns="190800">
              <a:spAutoFit/>
            </a:bodyPr>
            <a:lstStyle>
              <a:lvl1pPr>
                <a:lnSpc>
                  <a:spcPct val="90000"/>
                </a:lnSpc>
                <a:spcBef>
                  <a:spcPct val="40000"/>
                </a:spcBef>
                <a:buChar char="•"/>
                <a:defRPr sz="3200" b="1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40000"/>
                </a:spcBef>
                <a:buChar char="–"/>
                <a:defRPr sz="2800" b="1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40000"/>
                </a:spcBef>
                <a:buChar char="•"/>
                <a:defRPr sz="2400" b="1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40000"/>
                </a:spcBef>
                <a:buChar char="–"/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40000"/>
                </a:spcBef>
                <a:buChar char="»"/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 b="1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AU" altLang="en-US" sz="1600">
                  <a:solidFill>
                    <a:srgbClr val="F5F5F5"/>
                  </a:solidFill>
                </a:rPr>
                <a:t>Labor,</a:t>
              </a:r>
              <a:br>
                <a:rPr lang="en-AU" altLang="en-US" sz="1600">
                  <a:solidFill>
                    <a:srgbClr val="F5F5F5"/>
                  </a:solidFill>
                </a:rPr>
              </a:br>
              <a:r>
                <a:rPr lang="en-AU" altLang="en-US" sz="1600">
                  <a:solidFill>
                    <a:srgbClr val="F5F5F5"/>
                  </a:solidFill>
                </a:rPr>
                <a:t>capital,</a:t>
              </a:r>
              <a:br>
                <a:rPr lang="en-AU" altLang="en-US" sz="1600">
                  <a:solidFill>
                    <a:srgbClr val="F5F5F5"/>
                  </a:solidFill>
                </a:rPr>
              </a:br>
              <a:r>
                <a:rPr lang="en-AU" altLang="en-US" sz="1600">
                  <a:solidFill>
                    <a:srgbClr val="F5F5F5"/>
                  </a:solidFill>
                </a:rPr>
                <a:t>management</a:t>
              </a:r>
            </a:p>
          </p:txBody>
        </p:sp>
      </p:grpSp>
      <p:sp>
        <p:nvSpPr>
          <p:cNvPr id="110629" name="Text Box 37"/>
          <p:cNvSpPr txBox="1">
            <a:spLocks noChangeArrowheads="1"/>
          </p:cNvSpPr>
          <p:nvPr/>
        </p:nvSpPr>
        <p:spPr bwMode="auto">
          <a:xfrm>
            <a:off x="8859839" y="6056313"/>
            <a:ext cx="11445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alt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Figure 1.7</a:t>
            </a:r>
          </a:p>
        </p:txBody>
      </p:sp>
    </p:spTree>
    <p:extLst>
      <p:ext uri="{BB962C8B-B14F-4D97-AF65-F5344CB8AC3E}">
        <p14:creationId xmlns:p14="http://schemas.microsoft.com/office/powerpoint/2010/main" val="19268117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76" y="221673"/>
            <a:ext cx="10364451" cy="900545"/>
          </a:xfrm>
        </p:spPr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u="sng" dirty="0"/>
              <a:t>Production/Operation management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357746"/>
            <a:ext cx="10363826" cy="44334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the process of managing various subsystems of the </a:t>
            </a:r>
            <a:r>
              <a:rPr lang="en-US" dirty="0" smtClean="0"/>
              <a:t>organization, the executives </a:t>
            </a:r>
            <a:r>
              <a:rPr lang="en-US" dirty="0"/>
              <a:t>at different levels of the organization need to track several management decisions.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management decisions are Strategic, tactical and operational</a:t>
            </a:r>
            <a:endParaRPr lang="en-US" b="1" u="sng" dirty="0" smtClean="0"/>
          </a:p>
          <a:p>
            <a:pPr marL="0" indent="0">
              <a:buNone/>
            </a:pP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90" y="2992582"/>
            <a:ext cx="9739745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3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1882" y="5507915"/>
            <a:ext cx="4750174" cy="945776"/>
            <a:chOff x="457200" y="6242303"/>
            <a:chExt cx="5383530" cy="1071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072" y="6402323"/>
              <a:ext cx="4883261" cy="9113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3356" y="6396228"/>
              <a:ext cx="3642995" cy="917575"/>
            </a:xfrm>
            <a:custGeom>
              <a:avLst/>
              <a:gdLst/>
              <a:ahLst/>
              <a:cxnLst/>
              <a:rect l="l" t="t" r="r" b="b"/>
              <a:pathLst>
                <a:path w="3642995" h="917575">
                  <a:moveTo>
                    <a:pt x="3642717" y="917447"/>
                  </a:moveTo>
                  <a:lnTo>
                    <a:pt x="0" y="0"/>
                  </a:lnTo>
                  <a:lnTo>
                    <a:pt x="7620" y="7620"/>
                  </a:lnTo>
                  <a:lnTo>
                    <a:pt x="2861305" y="917447"/>
                  </a:lnTo>
                  <a:lnTo>
                    <a:pt x="3642717" y="917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2303"/>
              <a:ext cx="3400043" cy="1060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6243065"/>
              <a:ext cx="3360419" cy="107061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66368" y="1018588"/>
            <a:ext cx="5223569" cy="35739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200848" y="3156025"/>
            <a:ext cx="2295525" cy="1623172"/>
            <a:chOff x="1748027" y="3576828"/>
            <a:chExt cx="2601595" cy="1839595"/>
          </a:xfrm>
        </p:grpSpPr>
        <p:sp>
          <p:nvSpPr>
            <p:cNvPr id="9" name="object 9"/>
            <p:cNvSpPr/>
            <p:nvPr/>
          </p:nvSpPr>
          <p:spPr>
            <a:xfrm>
              <a:off x="1752599" y="3581399"/>
              <a:ext cx="2590800" cy="1828800"/>
            </a:xfrm>
            <a:custGeom>
              <a:avLst/>
              <a:gdLst/>
              <a:ahLst/>
              <a:cxnLst/>
              <a:rect l="l" t="t" r="r" b="b"/>
              <a:pathLst>
                <a:path w="2590800" h="1828800">
                  <a:moveTo>
                    <a:pt x="2590799" y="1828799"/>
                  </a:moveTo>
                  <a:lnTo>
                    <a:pt x="2590799" y="0"/>
                  </a:lnTo>
                  <a:lnTo>
                    <a:pt x="0" y="0"/>
                  </a:lnTo>
                  <a:lnTo>
                    <a:pt x="0" y="1828799"/>
                  </a:lnTo>
                  <a:lnTo>
                    <a:pt x="2590799" y="18287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8027" y="3576828"/>
              <a:ext cx="2601595" cy="1839595"/>
            </a:xfrm>
            <a:custGeom>
              <a:avLst/>
              <a:gdLst/>
              <a:ahLst/>
              <a:cxnLst/>
              <a:rect l="l" t="t" r="r" b="b"/>
              <a:pathLst>
                <a:path w="2601595" h="1839595">
                  <a:moveTo>
                    <a:pt x="2601468" y="1839468"/>
                  </a:moveTo>
                  <a:lnTo>
                    <a:pt x="2601468" y="0"/>
                  </a:lnTo>
                  <a:lnTo>
                    <a:pt x="0" y="0"/>
                  </a:lnTo>
                  <a:lnTo>
                    <a:pt x="0" y="1839468"/>
                  </a:lnTo>
                  <a:lnTo>
                    <a:pt x="4572" y="1839468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2590800" y="10668"/>
                  </a:lnTo>
                  <a:lnTo>
                    <a:pt x="2590800" y="4572"/>
                  </a:lnTo>
                  <a:lnTo>
                    <a:pt x="2595372" y="10668"/>
                  </a:lnTo>
                  <a:lnTo>
                    <a:pt x="2595372" y="1839468"/>
                  </a:lnTo>
                  <a:lnTo>
                    <a:pt x="2601468" y="1839468"/>
                  </a:lnTo>
                  <a:close/>
                </a:path>
                <a:path w="2601595" h="1839595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2601595" h="1839595">
                  <a:moveTo>
                    <a:pt x="10668" y="1828800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1828800"/>
                  </a:lnTo>
                  <a:lnTo>
                    <a:pt x="10668" y="1828800"/>
                  </a:lnTo>
                  <a:close/>
                </a:path>
                <a:path w="2601595" h="1839595">
                  <a:moveTo>
                    <a:pt x="2595372" y="1828800"/>
                  </a:moveTo>
                  <a:lnTo>
                    <a:pt x="4572" y="1828800"/>
                  </a:lnTo>
                  <a:lnTo>
                    <a:pt x="10668" y="1833372"/>
                  </a:lnTo>
                  <a:lnTo>
                    <a:pt x="10668" y="1839468"/>
                  </a:lnTo>
                  <a:lnTo>
                    <a:pt x="2590800" y="1839468"/>
                  </a:lnTo>
                  <a:lnTo>
                    <a:pt x="2590800" y="1833372"/>
                  </a:lnTo>
                  <a:lnTo>
                    <a:pt x="2595372" y="1828800"/>
                  </a:lnTo>
                  <a:close/>
                </a:path>
                <a:path w="2601595" h="1839595">
                  <a:moveTo>
                    <a:pt x="10668" y="1839468"/>
                  </a:moveTo>
                  <a:lnTo>
                    <a:pt x="10668" y="1833372"/>
                  </a:lnTo>
                  <a:lnTo>
                    <a:pt x="4572" y="1828800"/>
                  </a:lnTo>
                  <a:lnTo>
                    <a:pt x="4572" y="1839468"/>
                  </a:lnTo>
                  <a:lnTo>
                    <a:pt x="10668" y="1839468"/>
                  </a:lnTo>
                  <a:close/>
                </a:path>
                <a:path w="2601595" h="1839595">
                  <a:moveTo>
                    <a:pt x="2595372" y="10668"/>
                  </a:moveTo>
                  <a:lnTo>
                    <a:pt x="2590800" y="4572"/>
                  </a:lnTo>
                  <a:lnTo>
                    <a:pt x="2590800" y="10668"/>
                  </a:lnTo>
                  <a:lnTo>
                    <a:pt x="2595372" y="10668"/>
                  </a:lnTo>
                  <a:close/>
                </a:path>
                <a:path w="2601595" h="1839595">
                  <a:moveTo>
                    <a:pt x="2595372" y="1828800"/>
                  </a:moveTo>
                  <a:lnTo>
                    <a:pt x="2595372" y="10668"/>
                  </a:lnTo>
                  <a:lnTo>
                    <a:pt x="2590800" y="10668"/>
                  </a:lnTo>
                  <a:lnTo>
                    <a:pt x="2590800" y="1828800"/>
                  </a:lnTo>
                  <a:lnTo>
                    <a:pt x="2595372" y="1828800"/>
                  </a:lnTo>
                  <a:close/>
                </a:path>
                <a:path w="2601595" h="1839595">
                  <a:moveTo>
                    <a:pt x="2595372" y="1839468"/>
                  </a:moveTo>
                  <a:lnTo>
                    <a:pt x="2595372" y="1828800"/>
                  </a:lnTo>
                  <a:lnTo>
                    <a:pt x="2590800" y="1833372"/>
                  </a:lnTo>
                  <a:lnTo>
                    <a:pt x="2590800" y="1839468"/>
                  </a:lnTo>
                  <a:lnTo>
                    <a:pt x="2595372" y="1839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16766" y="3224155"/>
            <a:ext cx="126626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Arial"/>
                <a:cs typeface="Arial"/>
              </a:rPr>
              <a:t>Method</a:t>
            </a:r>
            <a:r>
              <a:rPr sz="1588" spc="-62" dirty="0">
                <a:latin typeface="Arial"/>
                <a:cs typeface="Arial"/>
              </a:rPr>
              <a:t> </a:t>
            </a:r>
            <a:r>
              <a:rPr sz="1588" spc="-18" dirty="0">
                <a:latin typeface="Arial"/>
                <a:cs typeface="Arial"/>
              </a:rPr>
              <a:t>Study</a:t>
            </a:r>
            <a:endParaRPr sz="158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2010" y="3708249"/>
            <a:ext cx="2015938" cy="98876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 algn="ctr">
              <a:spcBef>
                <a:spcPts val="88"/>
              </a:spcBef>
            </a:pPr>
            <a:r>
              <a:rPr sz="1588" spc="-84" dirty="0">
                <a:latin typeface="Arial"/>
                <a:cs typeface="Arial"/>
              </a:rPr>
              <a:t>To</a:t>
            </a:r>
            <a:r>
              <a:rPr sz="1588" spc="-26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simplify</a:t>
            </a:r>
            <a:r>
              <a:rPr sz="1588" spc="-35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the</a:t>
            </a:r>
            <a:r>
              <a:rPr sz="1588" spc="-35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job</a:t>
            </a:r>
            <a:r>
              <a:rPr sz="1588" spc="-35" dirty="0">
                <a:latin typeface="Arial"/>
                <a:cs typeface="Arial"/>
              </a:rPr>
              <a:t> </a:t>
            </a:r>
            <a:r>
              <a:rPr sz="1588" spc="-22" dirty="0">
                <a:latin typeface="Arial"/>
                <a:cs typeface="Arial"/>
              </a:rPr>
              <a:t>and </a:t>
            </a:r>
            <a:r>
              <a:rPr sz="1588" dirty="0">
                <a:latin typeface="Arial"/>
                <a:cs typeface="Arial"/>
              </a:rPr>
              <a:t>develop</a:t>
            </a:r>
            <a:r>
              <a:rPr sz="1588" spc="-62" dirty="0">
                <a:latin typeface="Arial"/>
                <a:cs typeface="Arial"/>
              </a:rPr>
              <a:t> </a:t>
            </a:r>
            <a:r>
              <a:rPr sz="1588" spc="-18" dirty="0">
                <a:latin typeface="Arial"/>
                <a:cs typeface="Arial"/>
              </a:rPr>
              <a:t>more </a:t>
            </a:r>
            <a:r>
              <a:rPr sz="1588" dirty="0">
                <a:latin typeface="Arial"/>
                <a:cs typeface="Arial"/>
              </a:rPr>
              <a:t>economical</a:t>
            </a:r>
            <a:r>
              <a:rPr sz="1588" spc="-93" dirty="0">
                <a:latin typeface="Arial"/>
                <a:cs typeface="Arial"/>
              </a:rPr>
              <a:t> </a:t>
            </a:r>
            <a:r>
              <a:rPr sz="1588" spc="-9" dirty="0">
                <a:latin typeface="Arial"/>
                <a:cs typeface="Arial"/>
              </a:rPr>
              <a:t>methods </a:t>
            </a:r>
            <a:r>
              <a:rPr sz="1588" dirty="0">
                <a:latin typeface="Arial"/>
                <a:cs typeface="Arial"/>
              </a:rPr>
              <a:t>of</a:t>
            </a:r>
            <a:r>
              <a:rPr sz="1588" spc="-31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doing</a:t>
            </a:r>
            <a:r>
              <a:rPr sz="1588" spc="-26" dirty="0">
                <a:latin typeface="Arial"/>
                <a:cs typeface="Arial"/>
              </a:rPr>
              <a:t> </a:t>
            </a:r>
            <a:r>
              <a:rPr sz="1588" spc="-22" dirty="0">
                <a:latin typeface="Arial"/>
                <a:cs typeface="Arial"/>
              </a:rPr>
              <a:t>it</a:t>
            </a:r>
            <a:endParaRPr sz="1588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90260" y="3088790"/>
            <a:ext cx="2295525" cy="1623172"/>
            <a:chOff x="4796028" y="3500628"/>
            <a:chExt cx="2601595" cy="1839595"/>
          </a:xfrm>
        </p:grpSpPr>
        <p:sp>
          <p:nvSpPr>
            <p:cNvPr id="14" name="object 14"/>
            <p:cNvSpPr/>
            <p:nvPr/>
          </p:nvSpPr>
          <p:spPr>
            <a:xfrm>
              <a:off x="4800599" y="3505199"/>
              <a:ext cx="2590800" cy="1828800"/>
            </a:xfrm>
            <a:custGeom>
              <a:avLst/>
              <a:gdLst/>
              <a:ahLst/>
              <a:cxnLst/>
              <a:rect l="l" t="t" r="r" b="b"/>
              <a:pathLst>
                <a:path w="2590800" h="1828800">
                  <a:moveTo>
                    <a:pt x="2590799" y="1828799"/>
                  </a:moveTo>
                  <a:lnTo>
                    <a:pt x="2590799" y="0"/>
                  </a:lnTo>
                  <a:lnTo>
                    <a:pt x="0" y="0"/>
                  </a:lnTo>
                  <a:lnTo>
                    <a:pt x="0" y="1828799"/>
                  </a:lnTo>
                  <a:lnTo>
                    <a:pt x="2590799" y="1828799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4796028" y="3500628"/>
              <a:ext cx="2601595" cy="1839595"/>
            </a:xfrm>
            <a:custGeom>
              <a:avLst/>
              <a:gdLst/>
              <a:ahLst/>
              <a:cxnLst/>
              <a:rect l="l" t="t" r="r" b="b"/>
              <a:pathLst>
                <a:path w="2601595" h="1839595">
                  <a:moveTo>
                    <a:pt x="2601468" y="1839468"/>
                  </a:moveTo>
                  <a:lnTo>
                    <a:pt x="2601468" y="0"/>
                  </a:lnTo>
                  <a:lnTo>
                    <a:pt x="0" y="0"/>
                  </a:lnTo>
                  <a:lnTo>
                    <a:pt x="0" y="1839468"/>
                  </a:lnTo>
                  <a:lnTo>
                    <a:pt x="4572" y="1839468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2590800" y="10668"/>
                  </a:lnTo>
                  <a:lnTo>
                    <a:pt x="2590800" y="4572"/>
                  </a:lnTo>
                  <a:lnTo>
                    <a:pt x="2595372" y="10668"/>
                  </a:lnTo>
                  <a:lnTo>
                    <a:pt x="2595372" y="1839468"/>
                  </a:lnTo>
                  <a:lnTo>
                    <a:pt x="2601468" y="1839468"/>
                  </a:lnTo>
                  <a:close/>
                </a:path>
                <a:path w="2601595" h="1839595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2601595" h="1839595">
                  <a:moveTo>
                    <a:pt x="10668" y="1828800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1828800"/>
                  </a:lnTo>
                  <a:lnTo>
                    <a:pt x="10668" y="1828800"/>
                  </a:lnTo>
                  <a:close/>
                </a:path>
                <a:path w="2601595" h="1839595">
                  <a:moveTo>
                    <a:pt x="2595372" y="1828800"/>
                  </a:moveTo>
                  <a:lnTo>
                    <a:pt x="4572" y="1828800"/>
                  </a:lnTo>
                  <a:lnTo>
                    <a:pt x="10668" y="1833372"/>
                  </a:lnTo>
                  <a:lnTo>
                    <a:pt x="10668" y="1839468"/>
                  </a:lnTo>
                  <a:lnTo>
                    <a:pt x="2590800" y="1839468"/>
                  </a:lnTo>
                  <a:lnTo>
                    <a:pt x="2590800" y="1833372"/>
                  </a:lnTo>
                  <a:lnTo>
                    <a:pt x="2595372" y="1828800"/>
                  </a:lnTo>
                  <a:close/>
                </a:path>
                <a:path w="2601595" h="1839595">
                  <a:moveTo>
                    <a:pt x="10668" y="1839468"/>
                  </a:moveTo>
                  <a:lnTo>
                    <a:pt x="10668" y="1833372"/>
                  </a:lnTo>
                  <a:lnTo>
                    <a:pt x="4572" y="1828800"/>
                  </a:lnTo>
                  <a:lnTo>
                    <a:pt x="4572" y="1839468"/>
                  </a:lnTo>
                  <a:lnTo>
                    <a:pt x="10668" y="1839468"/>
                  </a:lnTo>
                  <a:close/>
                </a:path>
                <a:path w="2601595" h="1839595">
                  <a:moveTo>
                    <a:pt x="2595372" y="10668"/>
                  </a:moveTo>
                  <a:lnTo>
                    <a:pt x="2590800" y="4572"/>
                  </a:lnTo>
                  <a:lnTo>
                    <a:pt x="2590800" y="10668"/>
                  </a:lnTo>
                  <a:lnTo>
                    <a:pt x="2595372" y="10668"/>
                  </a:lnTo>
                  <a:close/>
                </a:path>
                <a:path w="2601595" h="1839595">
                  <a:moveTo>
                    <a:pt x="2595372" y="1828800"/>
                  </a:moveTo>
                  <a:lnTo>
                    <a:pt x="2595372" y="10668"/>
                  </a:lnTo>
                  <a:lnTo>
                    <a:pt x="2590800" y="10668"/>
                  </a:lnTo>
                  <a:lnTo>
                    <a:pt x="2590800" y="1828800"/>
                  </a:lnTo>
                  <a:lnTo>
                    <a:pt x="2595372" y="1828800"/>
                  </a:lnTo>
                  <a:close/>
                </a:path>
                <a:path w="2601595" h="1839595">
                  <a:moveTo>
                    <a:pt x="2595372" y="1839468"/>
                  </a:moveTo>
                  <a:lnTo>
                    <a:pt x="2595372" y="1828800"/>
                  </a:lnTo>
                  <a:lnTo>
                    <a:pt x="2590800" y="1833372"/>
                  </a:lnTo>
                  <a:lnTo>
                    <a:pt x="2590800" y="1839468"/>
                  </a:lnTo>
                  <a:lnTo>
                    <a:pt x="2595372" y="1839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149337" y="3398966"/>
            <a:ext cx="177557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Arial"/>
                <a:cs typeface="Arial"/>
              </a:rPr>
              <a:t>Work</a:t>
            </a:r>
            <a:r>
              <a:rPr sz="1588" spc="-71" dirty="0">
                <a:latin typeface="Arial"/>
                <a:cs typeface="Arial"/>
              </a:rPr>
              <a:t> </a:t>
            </a:r>
            <a:r>
              <a:rPr sz="1588" spc="-9" dirty="0">
                <a:latin typeface="Arial"/>
                <a:cs typeface="Arial"/>
              </a:rPr>
              <a:t>Measurement</a:t>
            </a:r>
            <a:endParaRPr sz="158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95188" y="3883061"/>
            <a:ext cx="2285440" cy="5000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 indent="118228">
              <a:spcBef>
                <a:spcPts val="88"/>
              </a:spcBef>
            </a:pPr>
            <a:r>
              <a:rPr sz="1588" spc="-84" dirty="0">
                <a:latin typeface="Arial"/>
                <a:cs typeface="Arial"/>
              </a:rPr>
              <a:t>To</a:t>
            </a:r>
            <a:r>
              <a:rPr sz="1588" spc="-26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determine</a:t>
            </a:r>
            <a:r>
              <a:rPr sz="1588" spc="-71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how</a:t>
            </a:r>
            <a:r>
              <a:rPr sz="1588" spc="-35" dirty="0">
                <a:latin typeface="Arial"/>
                <a:cs typeface="Arial"/>
              </a:rPr>
              <a:t> </a:t>
            </a:r>
            <a:r>
              <a:rPr sz="1588" spc="-18" dirty="0">
                <a:latin typeface="Arial"/>
                <a:cs typeface="Arial"/>
              </a:rPr>
              <a:t>long </a:t>
            </a:r>
            <a:r>
              <a:rPr sz="1588" dirty="0">
                <a:latin typeface="Arial"/>
                <a:cs typeface="Arial"/>
              </a:rPr>
              <a:t>It</a:t>
            </a:r>
            <a:r>
              <a:rPr sz="1588" spc="-35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should</a:t>
            </a:r>
            <a:r>
              <a:rPr sz="1588" spc="-22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take</a:t>
            </a:r>
            <a:r>
              <a:rPr sz="1588" spc="-31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to</a:t>
            </a:r>
            <a:r>
              <a:rPr sz="1588" spc="-31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carry</a:t>
            </a:r>
            <a:r>
              <a:rPr sz="1588" spc="-35" dirty="0">
                <a:latin typeface="Arial"/>
                <a:cs typeface="Arial"/>
              </a:rPr>
              <a:t> </a:t>
            </a:r>
            <a:r>
              <a:rPr sz="1588" spc="-22" dirty="0">
                <a:latin typeface="Arial"/>
                <a:cs typeface="Arial"/>
              </a:rPr>
              <a:t>out</a:t>
            </a:r>
            <a:endParaRPr sz="1588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65494" y="1945789"/>
            <a:ext cx="3179109" cy="2037229"/>
            <a:chOff x="2727960" y="2205227"/>
            <a:chExt cx="3602990" cy="230886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3399" y="4114799"/>
              <a:ext cx="457199" cy="3809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338828" y="4098036"/>
              <a:ext cx="467995" cy="416559"/>
            </a:xfrm>
            <a:custGeom>
              <a:avLst/>
              <a:gdLst/>
              <a:ahLst/>
              <a:cxnLst/>
              <a:rect l="l" t="t" r="r" b="b"/>
              <a:pathLst>
                <a:path w="467995" h="416560">
                  <a:moveTo>
                    <a:pt x="347472" y="108204"/>
                  </a:moveTo>
                  <a:lnTo>
                    <a:pt x="0" y="108204"/>
                  </a:lnTo>
                  <a:lnTo>
                    <a:pt x="0" y="307848"/>
                  </a:lnTo>
                  <a:lnTo>
                    <a:pt x="4572" y="307848"/>
                  </a:lnTo>
                  <a:lnTo>
                    <a:pt x="4572" y="117348"/>
                  </a:lnTo>
                  <a:lnTo>
                    <a:pt x="10668" y="112776"/>
                  </a:lnTo>
                  <a:lnTo>
                    <a:pt x="10668" y="117348"/>
                  </a:lnTo>
                  <a:lnTo>
                    <a:pt x="342900" y="117348"/>
                  </a:lnTo>
                  <a:lnTo>
                    <a:pt x="342900" y="112776"/>
                  </a:lnTo>
                  <a:lnTo>
                    <a:pt x="347472" y="108204"/>
                  </a:lnTo>
                  <a:close/>
                </a:path>
                <a:path w="467995" h="416560">
                  <a:moveTo>
                    <a:pt x="10668" y="117348"/>
                  </a:moveTo>
                  <a:lnTo>
                    <a:pt x="10668" y="112776"/>
                  </a:lnTo>
                  <a:lnTo>
                    <a:pt x="4572" y="117348"/>
                  </a:lnTo>
                  <a:lnTo>
                    <a:pt x="10668" y="117348"/>
                  </a:lnTo>
                  <a:close/>
                </a:path>
                <a:path w="467995" h="416560">
                  <a:moveTo>
                    <a:pt x="10668" y="298704"/>
                  </a:moveTo>
                  <a:lnTo>
                    <a:pt x="10668" y="117348"/>
                  </a:lnTo>
                  <a:lnTo>
                    <a:pt x="4572" y="117348"/>
                  </a:lnTo>
                  <a:lnTo>
                    <a:pt x="4572" y="298704"/>
                  </a:lnTo>
                  <a:lnTo>
                    <a:pt x="10668" y="298704"/>
                  </a:lnTo>
                  <a:close/>
                </a:path>
                <a:path w="467995" h="416560">
                  <a:moveTo>
                    <a:pt x="353568" y="381000"/>
                  </a:moveTo>
                  <a:lnTo>
                    <a:pt x="353568" y="298704"/>
                  </a:lnTo>
                  <a:lnTo>
                    <a:pt x="4572" y="298704"/>
                  </a:lnTo>
                  <a:lnTo>
                    <a:pt x="10668" y="303276"/>
                  </a:lnTo>
                  <a:lnTo>
                    <a:pt x="10668" y="307848"/>
                  </a:lnTo>
                  <a:lnTo>
                    <a:pt x="342900" y="307848"/>
                  </a:lnTo>
                  <a:lnTo>
                    <a:pt x="342900" y="303276"/>
                  </a:lnTo>
                  <a:lnTo>
                    <a:pt x="347472" y="307848"/>
                  </a:lnTo>
                  <a:lnTo>
                    <a:pt x="347472" y="391160"/>
                  </a:lnTo>
                  <a:lnTo>
                    <a:pt x="353568" y="381000"/>
                  </a:lnTo>
                  <a:close/>
                </a:path>
                <a:path w="467995" h="416560">
                  <a:moveTo>
                    <a:pt x="10668" y="307848"/>
                  </a:moveTo>
                  <a:lnTo>
                    <a:pt x="10668" y="303276"/>
                  </a:lnTo>
                  <a:lnTo>
                    <a:pt x="4572" y="298704"/>
                  </a:lnTo>
                  <a:lnTo>
                    <a:pt x="4572" y="307848"/>
                  </a:lnTo>
                  <a:lnTo>
                    <a:pt x="10668" y="307848"/>
                  </a:lnTo>
                  <a:close/>
                </a:path>
                <a:path w="467995" h="416560">
                  <a:moveTo>
                    <a:pt x="353101" y="16919"/>
                  </a:moveTo>
                  <a:lnTo>
                    <a:pt x="342900" y="0"/>
                  </a:lnTo>
                  <a:lnTo>
                    <a:pt x="342900" y="108204"/>
                  </a:lnTo>
                  <a:lnTo>
                    <a:pt x="344424" y="108204"/>
                  </a:lnTo>
                  <a:lnTo>
                    <a:pt x="344424" y="19812"/>
                  </a:lnTo>
                  <a:lnTo>
                    <a:pt x="353101" y="16919"/>
                  </a:lnTo>
                  <a:close/>
                </a:path>
                <a:path w="467995" h="416560">
                  <a:moveTo>
                    <a:pt x="347472" y="117348"/>
                  </a:moveTo>
                  <a:lnTo>
                    <a:pt x="347472" y="108204"/>
                  </a:lnTo>
                  <a:lnTo>
                    <a:pt x="342900" y="112776"/>
                  </a:lnTo>
                  <a:lnTo>
                    <a:pt x="342900" y="117348"/>
                  </a:lnTo>
                  <a:lnTo>
                    <a:pt x="347472" y="117348"/>
                  </a:lnTo>
                  <a:close/>
                </a:path>
                <a:path w="467995" h="416560">
                  <a:moveTo>
                    <a:pt x="347472" y="307848"/>
                  </a:moveTo>
                  <a:lnTo>
                    <a:pt x="342900" y="303276"/>
                  </a:lnTo>
                  <a:lnTo>
                    <a:pt x="342900" y="307848"/>
                  </a:lnTo>
                  <a:lnTo>
                    <a:pt x="347472" y="307848"/>
                  </a:lnTo>
                  <a:close/>
                </a:path>
                <a:path w="467995" h="416560">
                  <a:moveTo>
                    <a:pt x="347472" y="391160"/>
                  </a:moveTo>
                  <a:lnTo>
                    <a:pt x="347472" y="307848"/>
                  </a:lnTo>
                  <a:lnTo>
                    <a:pt x="342900" y="307848"/>
                  </a:lnTo>
                  <a:lnTo>
                    <a:pt x="342900" y="416052"/>
                  </a:lnTo>
                  <a:lnTo>
                    <a:pt x="344424" y="413505"/>
                  </a:lnTo>
                  <a:lnTo>
                    <a:pt x="344424" y="396240"/>
                  </a:lnTo>
                  <a:lnTo>
                    <a:pt x="347472" y="391160"/>
                  </a:lnTo>
                  <a:close/>
                </a:path>
                <a:path w="467995" h="416560">
                  <a:moveTo>
                    <a:pt x="467868" y="207264"/>
                  </a:moveTo>
                  <a:lnTo>
                    <a:pt x="353101" y="16919"/>
                  </a:lnTo>
                  <a:lnTo>
                    <a:pt x="344424" y="19812"/>
                  </a:lnTo>
                  <a:lnTo>
                    <a:pt x="457352" y="208026"/>
                  </a:lnTo>
                  <a:lnTo>
                    <a:pt x="458724" y="205740"/>
                  </a:lnTo>
                  <a:lnTo>
                    <a:pt x="458724" y="222541"/>
                  </a:lnTo>
                  <a:lnTo>
                    <a:pt x="467868" y="207264"/>
                  </a:lnTo>
                  <a:close/>
                </a:path>
                <a:path w="467995" h="416560">
                  <a:moveTo>
                    <a:pt x="353568" y="117348"/>
                  </a:moveTo>
                  <a:lnTo>
                    <a:pt x="353568" y="35052"/>
                  </a:lnTo>
                  <a:lnTo>
                    <a:pt x="344424" y="19812"/>
                  </a:lnTo>
                  <a:lnTo>
                    <a:pt x="344424" y="108204"/>
                  </a:lnTo>
                  <a:lnTo>
                    <a:pt x="347472" y="108204"/>
                  </a:lnTo>
                  <a:lnTo>
                    <a:pt x="347472" y="117348"/>
                  </a:lnTo>
                  <a:lnTo>
                    <a:pt x="353568" y="117348"/>
                  </a:lnTo>
                  <a:close/>
                </a:path>
                <a:path w="467995" h="416560">
                  <a:moveTo>
                    <a:pt x="458724" y="222541"/>
                  </a:moveTo>
                  <a:lnTo>
                    <a:pt x="458724" y="210312"/>
                  </a:lnTo>
                  <a:lnTo>
                    <a:pt x="457352" y="208026"/>
                  </a:lnTo>
                  <a:lnTo>
                    <a:pt x="344424" y="396240"/>
                  </a:lnTo>
                  <a:lnTo>
                    <a:pt x="353568" y="397764"/>
                  </a:lnTo>
                  <a:lnTo>
                    <a:pt x="353568" y="398228"/>
                  </a:lnTo>
                  <a:lnTo>
                    <a:pt x="458724" y="222541"/>
                  </a:lnTo>
                  <a:close/>
                </a:path>
                <a:path w="467995" h="416560">
                  <a:moveTo>
                    <a:pt x="353568" y="398228"/>
                  </a:moveTo>
                  <a:lnTo>
                    <a:pt x="353568" y="397764"/>
                  </a:lnTo>
                  <a:lnTo>
                    <a:pt x="344424" y="396240"/>
                  </a:lnTo>
                  <a:lnTo>
                    <a:pt x="344424" y="413505"/>
                  </a:lnTo>
                  <a:lnTo>
                    <a:pt x="353568" y="398228"/>
                  </a:lnTo>
                  <a:close/>
                </a:path>
                <a:path w="467995" h="416560">
                  <a:moveTo>
                    <a:pt x="353568" y="17693"/>
                  </a:moveTo>
                  <a:lnTo>
                    <a:pt x="353568" y="16764"/>
                  </a:lnTo>
                  <a:lnTo>
                    <a:pt x="353101" y="16919"/>
                  </a:lnTo>
                  <a:lnTo>
                    <a:pt x="353568" y="17693"/>
                  </a:lnTo>
                  <a:close/>
                </a:path>
                <a:path w="467995" h="416560">
                  <a:moveTo>
                    <a:pt x="458724" y="210312"/>
                  </a:moveTo>
                  <a:lnTo>
                    <a:pt x="458724" y="205740"/>
                  </a:lnTo>
                  <a:lnTo>
                    <a:pt x="457352" y="208026"/>
                  </a:lnTo>
                  <a:lnTo>
                    <a:pt x="458724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7960" y="2205227"/>
              <a:ext cx="3602736" cy="137922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386890" y="2161838"/>
            <a:ext cx="542925" cy="5000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6249" marR="4483" indent="-5603">
              <a:spcBef>
                <a:spcPts val="88"/>
              </a:spcBef>
            </a:pPr>
            <a:r>
              <a:rPr sz="1588" spc="-18" dirty="0">
                <a:latin typeface="Arial"/>
                <a:cs typeface="Arial"/>
              </a:rPr>
              <a:t>Work </a:t>
            </a:r>
            <a:r>
              <a:rPr sz="1588" spc="-9" dirty="0">
                <a:latin typeface="Arial"/>
                <a:cs typeface="Arial"/>
              </a:rPr>
              <a:t>Study</a:t>
            </a:r>
            <a:endParaRPr sz="1588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259554" y="2416436"/>
            <a:ext cx="6329643" cy="2900643"/>
            <a:chOff x="681228" y="2738627"/>
            <a:chExt cx="7173595" cy="3287395"/>
          </a:xfrm>
        </p:grpSpPr>
        <p:sp>
          <p:nvSpPr>
            <p:cNvPr id="24" name="object 24"/>
            <p:cNvSpPr/>
            <p:nvPr/>
          </p:nvSpPr>
          <p:spPr>
            <a:xfrm>
              <a:off x="7391399" y="4114799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199" y="190499"/>
                  </a:moveTo>
                  <a:lnTo>
                    <a:pt x="342899" y="0"/>
                  </a:lnTo>
                  <a:lnTo>
                    <a:pt x="342899" y="96011"/>
                  </a:lnTo>
                  <a:lnTo>
                    <a:pt x="0" y="96011"/>
                  </a:lnTo>
                  <a:lnTo>
                    <a:pt x="0" y="286511"/>
                  </a:lnTo>
                  <a:lnTo>
                    <a:pt x="342899" y="286511"/>
                  </a:lnTo>
                  <a:lnTo>
                    <a:pt x="342899" y="380999"/>
                  </a:lnTo>
                  <a:lnTo>
                    <a:pt x="457199" y="190499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386828" y="4098036"/>
              <a:ext cx="467995" cy="416559"/>
            </a:xfrm>
            <a:custGeom>
              <a:avLst/>
              <a:gdLst/>
              <a:ahLst/>
              <a:cxnLst/>
              <a:rect l="l" t="t" r="r" b="b"/>
              <a:pathLst>
                <a:path w="467995" h="416560">
                  <a:moveTo>
                    <a:pt x="347472" y="108204"/>
                  </a:moveTo>
                  <a:lnTo>
                    <a:pt x="0" y="108204"/>
                  </a:lnTo>
                  <a:lnTo>
                    <a:pt x="0" y="307848"/>
                  </a:lnTo>
                  <a:lnTo>
                    <a:pt x="4572" y="307848"/>
                  </a:lnTo>
                  <a:lnTo>
                    <a:pt x="4572" y="117348"/>
                  </a:lnTo>
                  <a:lnTo>
                    <a:pt x="10668" y="112776"/>
                  </a:lnTo>
                  <a:lnTo>
                    <a:pt x="10668" y="117348"/>
                  </a:lnTo>
                  <a:lnTo>
                    <a:pt x="342900" y="117348"/>
                  </a:lnTo>
                  <a:lnTo>
                    <a:pt x="342900" y="112776"/>
                  </a:lnTo>
                  <a:lnTo>
                    <a:pt x="347472" y="108204"/>
                  </a:lnTo>
                  <a:close/>
                </a:path>
                <a:path w="467995" h="416560">
                  <a:moveTo>
                    <a:pt x="10668" y="117348"/>
                  </a:moveTo>
                  <a:lnTo>
                    <a:pt x="10668" y="112776"/>
                  </a:lnTo>
                  <a:lnTo>
                    <a:pt x="4572" y="117348"/>
                  </a:lnTo>
                  <a:lnTo>
                    <a:pt x="10668" y="117348"/>
                  </a:lnTo>
                  <a:close/>
                </a:path>
                <a:path w="467995" h="416560">
                  <a:moveTo>
                    <a:pt x="10668" y="298704"/>
                  </a:moveTo>
                  <a:lnTo>
                    <a:pt x="10668" y="117348"/>
                  </a:lnTo>
                  <a:lnTo>
                    <a:pt x="4572" y="117348"/>
                  </a:lnTo>
                  <a:lnTo>
                    <a:pt x="4572" y="298704"/>
                  </a:lnTo>
                  <a:lnTo>
                    <a:pt x="10668" y="298704"/>
                  </a:lnTo>
                  <a:close/>
                </a:path>
                <a:path w="467995" h="416560">
                  <a:moveTo>
                    <a:pt x="353568" y="381000"/>
                  </a:moveTo>
                  <a:lnTo>
                    <a:pt x="353568" y="298704"/>
                  </a:lnTo>
                  <a:lnTo>
                    <a:pt x="4572" y="298704"/>
                  </a:lnTo>
                  <a:lnTo>
                    <a:pt x="10668" y="303276"/>
                  </a:lnTo>
                  <a:lnTo>
                    <a:pt x="10668" y="307848"/>
                  </a:lnTo>
                  <a:lnTo>
                    <a:pt x="342900" y="307848"/>
                  </a:lnTo>
                  <a:lnTo>
                    <a:pt x="342900" y="303276"/>
                  </a:lnTo>
                  <a:lnTo>
                    <a:pt x="347472" y="307848"/>
                  </a:lnTo>
                  <a:lnTo>
                    <a:pt x="347472" y="391160"/>
                  </a:lnTo>
                  <a:lnTo>
                    <a:pt x="353568" y="381000"/>
                  </a:lnTo>
                  <a:close/>
                </a:path>
                <a:path w="467995" h="416560">
                  <a:moveTo>
                    <a:pt x="10668" y="307848"/>
                  </a:moveTo>
                  <a:lnTo>
                    <a:pt x="10668" y="303276"/>
                  </a:lnTo>
                  <a:lnTo>
                    <a:pt x="4572" y="298704"/>
                  </a:lnTo>
                  <a:lnTo>
                    <a:pt x="4572" y="307848"/>
                  </a:lnTo>
                  <a:lnTo>
                    <a:pt x="10668" y="307848"/>
                  </a:lnTo>
                  <a:close/>
                </a:path>
                <a:path w="467995" h="416560">
                  <a:moveTo>
                    <a:pt x="353101" y="16919"/>
                  </a:moveTo>
                  <a:lnTo>
                    <a:pt x="342900" y="0"/>
                  </a:lnTo>
                  <a:lnTo>
                    <a:pt x="342900" y="108204"/>
                  </a:lnTo>
                  <a:lnTo>
                    <a:pt x="344424" y="108204"/>
                  </a:lnTo>
                  <a:lnTo>
                    <a:pt x="344424" y="19812"/>
                  </a:lnTo>
                  <a:lnTo>
                    <a:pt x="353101" y="16919"/>
                  </a:lnTo>
                  <a:close/>
                </a:path>
                <a:path w="467995" h="416560">
                  <a:moveTo>
                    <a:pt x="347472" y="117348"/>
                  </a:moveTo>
                  <a:lnTo>
                    <a:pt x="347472" y="108204"/>
                  </a:lnTo>
                  <a:lnTo>
                    <a:pt x="342900" y="112776"/>
                  </a:lnTo>
                  <a:lnTo>
                    <a:pt x="342900" y="117348"/>
                  </a:lnTo>
                  <a:lnTo>
                    <a:pt x="347472" y="117348"/>
                  </a:lnTo>
                  <a:close/>
                </a:path>
                <a:path w="467995" h="416560">
                  <a:moveTo>
                    <a:pt x="347472" y="307848"/>
                  </a:moveTo>
                  <a:lnTo>
                    <a:pt x="342900" y="303276"/>
                  </a:lnTo>
                  <a:lnTo>
                    <a:pt x="342900" y="307848"/>
                  </a:lnTo>
                  <a:lnTo>
                    <a:pt x="347472" y="307848"/>
                  </a:lnTo>
                  <a:close/>
                </a:path>
                <a:path w="467995" h="416560">
                  <a:moveTo>
                    <a:pt x="347472" y="391160"/>
                  </a:moveTo>
                  <a:lnTo>
                    <a:pt x="347472" y="307848"/>
                  </a:lnTo>
                  <a:lnTo>
                    <a:pt x="342900" y="307848"/>
                  </a:lnTo>
                  <a:lnTo>
                    <a:pt x="342900" y="416052"/>
                  </a:lnTo>
                  <a:lnTo>
                    <a:pt x="344424" y="413505"/>
                  </a:lnTo>
                  <a:lnTo>
                    <a:pt x="344424" y="396240"/>
                  </a:lnTo>
                  <a:lnTo>
                    <a:pt x="347472" y="391160"/>
                  </a:lnTo>
                  <a:close/>
                </a:path>
                <a:path w="467995" h="416560">
                  <a:moveTo>
                    <a:pt x="467868" y="207264"/>
                  </a:moveTo>
                  <a:lnTo>
                    <a:pt x="353101" y="16919"/>
                  </a:lnTo>
                  <a:lnTo>
                    <a:pt x="344424" y="19812"/>
                  </a:lnTo>
                  <a:lnTo>
                    <a:pt x="457352" y="208026"/>
                  </a:lnTo>
                  <a:lnTo>
                    <a:pt x="458724" y="205740"/>
                  </a:lnTo>
                  <a:lnTo>
                    <a:pt x="458724" y="222541"/>
                  </a:lnTo>
                  <a:lnTo>
                    <a:pt x="467868" y="207264"/>
                  </a:lnTo>
                  <a:close/>
                </a:path>
                <a:path w="467995" h="416560">
                  <a:moveTo>
                    <a:pt x="353568" y="117348"/>
                  </a:moveTo>
                  <a:lnTo>
                    <a:pt x="353568" y="35052"/>
                  </a:lnTo>
                  <a:lnTo>
                    <a:pt x="344424" y="19812"/>
                  </a:lnTo>
                  <a:lnTo>
                    <a:pt x="344424" y="108204"/>
                  </a:lnTo>
                  <a:lnTo>
                    <a:pt x="347472" y="108204"/>
                  </a:lnTo>
                  <a:lnTo>
                    <a:pt x="347472" y="117348"/>
                  </a:lnTo>
                  <a:lnTo>
                    <a:pt x="353568" y="117348"/>
                  </a:lnTo>
                  <a:close/>
                </a:path>
                <a:path w="467995" h="416560">
                  <a:moveTo>
                    <a:pt x="458724" y="222541"/>
                  </a:moveTo>
                  <a:lnTo>
                    <a:pt x="458724" y="210312"/>
                  </a:lnTo>
                  <a:lnTo>
                    <a:pt x="457352" y="208026"/>
                  </a:lnTo>
                  <a:lnTo>
                    <a:pt x="344424" y="396240"/>
                  </a:lnTo>
                  <a:lnTo>
                    <a:pt x="353568" y="397764"/>
                  </a:lnTo>
                  <a:lnTo>
                    <a:pt x="353568" y="398228"/>
                  </a:lnTo>
                  <a:lnTo>
                    <a:pt x="458724" y="222541"/>
                  </a:lnTo>
                  <a:close/>
                </a:path>
                <a:path w="467995" h="416560">
                  <a:moveTo>
                    <a:pt x="353568" y="398228"/>
                  </a:moveTo>
                  <a:lnTo>
                    <a:pt x="353568" y="397764"/>
                  </a:lnTo>
                  <a:lnTo>
                    <a:pt x="344424" y="396240"/>
                  </a:lnTo>
                  <a:lnTo>
                    <a:pt x="344424" y="413505"/>
                  </a:lnTo>
                  <a:lnTo>
                    <a:pt x="353568" y="398228"/>
                  </a:lnTo>
                  <a:close/>
                </a:path>
                <a:path w="467995" h="416560">
                  <a:moveTo>
                    <a:pt x="353568" y="17693"/>
                  </a:moveTo>
                  <a:lnTo>
                    <a:pt x="353568" y="16764"/>
                  </a:lnTo>
                  <a:lnTo>
                    <a:pt x="353101" y="16919"/>
                  </a:lnTo>
                  <a:lnTo>
                    <a:pt x="353568" y="17693"/>
                  </a:lnTo>
                  <a:close/>
                </a:path>
                <a:path w="467995" h="416560">
                  <a:moveTo>
                    <a:pt x="458724" y="210312"/>
                  </a:moveTo>
                  <a:lnTo>
                    <a:pt x="458724" y="205740"/>
                  </a:lnTo>
                  <a:lnTo>
                    <a:pt x="457352" y="208026"/>
                  </a:lnTo>
                  <a:lnTo>
                    <a:pt x="458724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5400" y="4267199"/>
              <a:ext cx="457199" cy="38099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290828" y="4250436"/>
              <a:ext cx="467995" cy="416559"/>
            </a:xfrm>
            <a:custGeom>
              <a:avLst/>
              <a:gdLst/>
              <a:ahLst/>
              <a:cxnLst/>
              <a:rect l="l" t="t" r="r" b="b"/>
              <a:pathLst>
                <a:path w="467994" h="416560">
                  <a:moveTo>
                    <a:pt x="347472" y="108204"/>
                  </a:moveTo>
                  <a:lnTo>
                    <a:pt x="0" y="108204"/>
                  </a:lnTo>
                  <a:lnTo>
                    <a:pt x="0" y="307848"/>
                  </a:lnTo>
                  <a:lnTo>
                    <a:pt x="4572" y="307848"/>
                  </a:lnTo>
                  <a:lnTo>
                    <a:pt x="4572" y="117348"/>
                  </a:lnTo>
                  <a:lnTo>
                    <a:pt x="10668" y="112776"/>
                  </a:lnTo>
                  <a:lnTo>
                    <a:pt x="10668" y="117348"/>
                  </a:lnTo>
                  <a:lnTo>
                    <a:pt x="342900" y="117348"/>
                  </a:lnTo>
                  <a:lnTo>
                    <a:pt x="342900" y="112776"/>
                  </a:lnTo>
                  <a:lnTo>
                    <a:pt x="347472" y="108204"/>
                  </a:lnTo>
                  <a:close/>
                </a:path>
                <a:path w="467994" h="416560">
                  <a:moveTo>
                    <a:pt x="10668" y="117348"/>
                  </a:moveTo>
                  <a:lnTo>
                    <a:pt x="10668" y="112776"/>
                  </a:lnTo>
                  <a:lnTo>
                    <a:pt x="4572" y="117348"/>
                  </a:lnTo>
                  <a:lnTo>
                    <a:pt x="10668" y="117348"/>
                  </a:lnTo>
                  <a:close/>
                </a:path>
                <a:path w="467994" h="416560">
                  <a:moveTo>
                    <a:pt x="10668" y="298704"/>
                  </a:moveTo>
                  <a:lnTo>
                    <a:pt x="10668" y="117348"/>
                  </a:lnTo>
                  <a:lnTo>
                    <a:pt x="4572" y="117348"/>
                  </a:lnTo>
                  <a:lnTo>
                    <a:pt x="4572" y="298704"/>
                  </a:lnTo>
                  <a:lnTo>
                    <a:pt x="10668" y="298704"/>
                  </a:lnTo>
                  <a:close/>
                </a:path>
                <a:path w="467994" h="416560">
                  <a:moveTo>
                    <a:pt x="353568" y="381000"/>
                  </a:moveTo>
                  <a:lnTo>
                    <a:pt x="353568" y="298704"/>
                  </a:lnTo>
                  <a:lnTo>
                    <a:pt x="4572" y="298704"/>
                  </a:lnTo>
                  <a:lnTo>
                    <a:pt x="10668" y="303276"/>
                  </a:lnTo>
                  <a:lnTo>
                    <a:pt x="10668" y="307848"/>
                  </a:lnTo>
                  <a:lnTo>
                    <a:pt x="342900" y="307848"/>
                  </a:lnTo>
                  <a:lnTo>
                    <a:pt x="342900" y="303276"/>
                  </a:lnTo>
                  <a:lnTo>
                    <a:pt x="347472" y="307848"/>
                  </a:lnTo>
                  <a:lnTo>
                    <a:pt x="347472" y="391160"/>
                  </a:lnTo>
                  <a:lnTo>
                    <a:pt x="353568" y="381000"/>
                  </a:lnTo>
                  <a:close/>
                </a:path>
                <a:path w="467994" h="416560">
                  <a:moveTo>
                    <a:pt x="10668" y="307848"/>
                  </a:moveTo>
                  <a:lnTo>
                    <a:pt x="10668" y="303276"/>
                  </a:lnTo>
                  <a:lnTo>
                    <a:pt x="4572" y="298704"/>
                  </a:lnTo>
                  <a:lnTo>
                    <a:pt x="4572" y="307848"/>
                  </a:lnTo>
                  <a:lnTo>
                    <a:pt x="10668" y="307848"/>
                  </a:lnTo>
                  <a:close/>
                </a:path>
                <a:path w="467994" h="416560">
                  <a:moveTo>
                    <a:pt x="353101" y="16919"/>
                  </a:moveTo>
                  <a:lnTo>
                    <a:pt x="342900" y="0"/>
                  </a:lnTo>
                  <a:lnTo>
                    <a:pt x="342900" y="108204"/>
                  </a:lnTo>
                  <a:lnTo>
                    <a:pt x="344424" y="108204"/>
                  </a:lnTo>
                  <a:lnTo>
                    <a:pt x="344424" y="19812"/>
                  </a:lnTo>
                  <a:lnTo>
                    <a:pt x="353101" y="16919"/>
                  </a:lnTo>
                  <a:close/>
                </a:path>
                <a:path w="467994" h="416560">
                  <a:moveTo>
                    <a:pt x="347472" y="117348"/>
                  </a:moveTo>
                  <a:lnTo>
                    <a:pt x="347472" y="108204"/>
                  </a:lnTo>
                  <a:lnTo>
                    <a:pt x="342900" y="112776"/>
                  </a:lnTo>
                  <a:lnTo>
                    <a:pt x="342900" y="117348"/>
                  </a:lnTo>
                  <a:lnTo>
                    <a:pt x="347472" y="117348"/>
                  </a:lnTo>
                  <a:close/>
                </a:path>
                <a:path w="467994" h="416560">
                  <a:moveTo>
                    <a:pt x="347472" y="307848"/>
                  </a:moveTo>
                  <a:lnTo>
                    <a:pt x="342900" y="303276"/>
                  </a:lnTo>
                  <a:lnTo>
                    <a:pt x="342900" y="307848"/>
                  </a:lnTo>
                  <a:lnTo>
                    <a:pt x="347472" y="307848"/>
                  </a:lnTo>
                  <a:close/>
                </a:path>
                <a:path w="467994" h="416560">
                  <a:moveTo>
                    <a:pt x="347472" y="391160"/>
                  </a:moveTo>
                  <a:lnTo>
                    <a:pt x="347472" y="307848"/>
                  </a:lnTo>
                  <a:lnTo>
                    <a:pt x="342900" y="307848"/>
                  </a:lnTo>
                  <a:lnTo>
                    <a:pt x="342900" y="416052"/>
                  </a:lnTo>
                  <a:lnTo>
                    <a:pt x="344424" y="413505"/>
                  </a:lnTo>
                  <a:lnTo>
                    <a:pt x="344424" y="396240"/>
                  </a:lnTo>
                  <a:lnTo>
                    <a:pt x="347472" y="391160"/>
                  </a:lnTo>
                  <a:close/>
                </a:path>
                <a:path w="467994" h="416560">
                  <a:moveTo>
                    <a:pt x="467868" y="207264"/>
                  </a:moveTo>
                  <a:lnTo>
                    <a:pt x="353101" y="16919"/>
                  </a:lnTo>
                  <a:lnTo>
                    <a:pt x="344424" y="19812"/>
                  </a:lnTo>
                  <a:lnTo>
                    <a:pt x="457352" y="208026"/>
                  </a:lnTo>
                  <a:lnTo>
                    <a:pt x="458724" y="205740"/>
                  </a:lnTo>
                  <a:lnTo>
                    <a:pt x="458724" y="222541"/>
                  </a:lnTo>
                  <a:lnTo>
                    <a:pt x="467868" y="207264"/>
                  </a:lnTo>
                  <a:close/>
                </a:path>
                <a:path w="467994" h="416560">
                  <a:moveTo>
                    <a:pt x="353568" y="117348"/>
                  </a:moveTo>
                  <a:lnTo>
                    <a:pt x="353568" y="35052"/>
                  </a:lnTo>
                  <a:lnTo>
                    <a:pt x="344424" y="19812"/>
                  </a:lnTo>
                  <a:lnTo>
                    <a:pt x="344424" y="108204"/>
                  </a:lnTo>
                  <a:lnTo>
                    <a:pt x="347472" y="108204"/>
                  </a:lnTo>
                  <a:lnTo>
                    <a:pt x="347472" y="117348"/>
                  </a:lnTo>
                  <a:lnTo>
                    <a:pt x="353568" y="117348"/>
                  </a:lnTo>
                  <a:close/>
                </a:path>
                <a:path w="467994" h="416560">
                  <a:moveTo>
                    <a:pt x="458724" y="222541"/>
                  </a:moveTo>
                  <a:lnTo>
                    <a:pt x="458724" y="210312"/>
                  </a:lnTo>
                  <a:lnTo>
                    <a:pt x="457352" y="208026"/>
                  </a:lnTo>
                  <a:lnTo>
                    <a:pt x="344424" y="396240"/>
                  </a:lnTo>
                  <a:lnTo>
                    <a:pt x="353568" y="397764"/>
                  </a:lnTo>
                  <a:lnTo>
                    <a:pt x="353568" y="398228"/>
                  </a:lnTo>
                  <a:lnTo>
                    <a:pt x="458724" y="222541"/>
                  </a:lnTo>
                  <a:close/>
                </a:path>
                <a:path w="467994" h="416560">
                  <a:moveTo>
                    <a:pt x="353568" y="398228"/>
                  </a:moveTo>
                  <a:lnTo>
                    <a:pt x="353568" y="397764"/>
                  </a:lnTo>
                  <a:lnTo>
                    <a:pt x="344424" y="396240"/>
                  </a:lnTo>
                  <a:lnTo>
                    <a:pt x="344424" y="413505"/>
                  </a:lnTo>
                  <a:lnTo>
                    <a:pt x="353568" y="398228"/>
                  </a:lnTo>
                  <a:close/>
                </a:path>
                <a:path w="467994" h="416560">
                  <a:moveTo>
                    <a:pt x="353568" y="17693"/>
                  </a:moveTo>
                  <a:lnTo>
                    <a:pt x="353568" y="16764"/>
                  </a:lnTo>
                  <a:lnTo>
                    <a:pt x="353101" y="16919"/>
                  </a:lnTo>
                  <a:lnTo>
                    <a:pt x="353568" y="17693"/>
                  </a:lnTo>
                  <a:close/>
                </a:path>
                <a:path w="467994" h="416560">
                  <a:moveTo>
                    <a:pt x="458724" y="210312"/>
                  </a:moveTo>
                  <a:lnTo>
                    <a:pt x="458724" y="205740"/>
                  </a:lnTo>
                  <a:lnTo>
                    <a:pt x="457352" y="208026"/>
                  </a:lnTo>
                  <a:lnTo>
                    <a:pt x="458724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5800" y="2743199"/>
              <a:ext cx="609599" cy="32765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81228" y="2738627"/>
              <a:ext cx="620395" cy="3287395"/>
            </a:xfrm>
            <a:custGeom>
              <a:avLst/>
              <a:gdLst/>
              <a:ahLst/>
              <a:cxnLst/>
              <a:rect l="l" t="t" r="r" b="b"/>
              <a:pathLst>
                <a:path w="620394" h="3287395">
                  <a:moveTo>
                    <a:pt x="620268" y="3287268"/>
                  </a:moveTo>
                  <a:lnTo>
                    <a:pt x="620268" y="0"/>
                  </a:lnTo>
                  <a:lnTo>
                    <a:pt x="0" y="0"/>
                  </a:lnTo>
                  <a:lnTo>
                    <a:pt x="0" y="3287268"/>
                  </a:lnTo>
                  <a:lnTo>
                    <a:pt x="4572" y="3287268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609600" y="10668"/>
                  </a:lnTo>
                  <a:lnTo>
                    <a:pt x="609600" y="4572"/>
                  </a:lnTo>
                  <a:lnTo>
                    <a:pt x="614172" y="10668"/>
                  </a:lnTo>
                  <a:lnTo>
                    <a:pt x="614172" y="3287268"/>
                  </a:lnTo>
                  <a:lnTo>
                    <a:pt x="620268" y="3287268"/>
                  </a:lnTo>
                  <a:close/>
                </a:path>
                <a:path w="620394" h="3287395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620394" h="3287395">
                  <a:moveTo>
                    <a:pt x="10668" y="3276600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3276600"/>
                  </a:lnTo>
                  <a:lnTo>
                    <a:pt x="10668" y="3276600"/>
                  </a:lnTo>
                  <a:close/>
                </a:path>
                <a:path w="620394" h="3287395">
                  <a:moveTo>
                    <a:pt x="614172" y="3276600"/>
                  </a:moveTo>
                  <a:lnTo>
                    <a:pt x="4572" y="3276600"/>
                  </a:lnTo>
                  <a:lnTo>
                    <a:pt x="10668" y="3281172"/>
                  </a:lnTo>
                  <a:lnTo>
                    <a:pt x="10668" y="3287268"/>
                  </a:lnTo>
                  <a:lnTo>
                    <a:pt x="609600" y="3287268"/>
                  </a:lnTo>
                  <a:lnTo>
                    <a:pt x="609600" y="3281172"/>
                  </a:lnTo>
                  <a:lnTo>
                    <a:pt x="614172" y="3276600"/>
                  </a:lnTo>
                  <a:close/>
                </a:path>
                <a:path w="620394" h="3287395">
                  <a:moveTo>
                    <a:pt x="10668" y="3287268"/>
                  </a:moveTo>
                  <a:lnTo>
                    <a:pt x="10668" y="3281172"/>
                  </a:lnTo>
                  <a:lnTo>
                    <a:pt x="4572" y="3276600"/>
                  </a:lnTo>
                  <a:lnTo>
                    <a:pt x="4572" y="3287268"/>
                  </a:lnTo>
                  <a:lnTo>
                    <a:pt x="10668" y="3287268"/>
                  </a:lnTo>
                  <a:close/>
                </a:path>
                <a:path w="620394" h="3287395">
                  <a:moveTo>
                    <a:pt x="614172" y="10668"/>
                  </a:moveTo>
                  <a:lnTo>
                    <a:pt x="609600" y="4572"/>
                  </a:lnTo>
                  <a:lnTo>
                    <a:pt x="609600" y="10668"/>
                  </a:lnTo>
                  <a:lnTo>
                    <a:pt x="614172" y="10668"/>
                  </a:lnTo>
                  <a:close/>
                </a:path>
                <a:path w="620394" h="3287395">
                  <a:moveTo>
                    <a:pt x="614172" y="3276600"/>
                  </a:moveTo>
                  <a:lnTo>
                    <a:pt x="614172" y="10668"/>
                  </a:lnTo>
                  <a:lnTo>
                    <a:pt x="609600" y="10668"/>
                  </a:lnTo>
                  <a:lnTo>
                    <a:pt x="609600" y="3276600"/>
                  </a:lnTo>
                  <a:lnTo>
                    <a:pt x="614172" y="3276600"/>
                  </a:lnTo>
                  <a:close/>
                </a:path>
                <a:path w="620394" h="3287395">
                  <a:moveTo>
                    <a:pt x="614172" y="3287268"/>
                  </a:moveTo>
                  <a:lnTo>
                    <a:pt x="614172" y="3276600"/>
                  </a:lnTo>
                  <a:lnTo>
                    <a:pt x="609600" y="3281172"/>
                  </a:lnTo>
                  <a:lnTo>
                    <a:pt x="609600" y="3287268"/>
                  </a:lnTo>
                  <a:lnTo>
                    <a:pt x="614172" y="32872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443330" y="3486372"/>
            <a:ext cx="179854" cy="74440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 indent="28016" algn="just">
              <a:spcBef>
                <a:spcPts val="88"/>
              </a:spcBef>
            </a:pPr>
            <a:r>
              <a:rPr sz="1588" spc="-44" dirty="0">
                <a:latin typeface="Arial"/>
                <a:cs typeface="Arial"/>
              </a:rPr>
              <a:t>J O B</a:t>
            </a:r>
            <a:endParaRPr sz="1588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646908" y="2416436"/>
            <a:ext cx="1152525" cy="2900643"/>
            <a:chOff x="7920228" y="2738627"/>
            <a:chExt cx="1306195" cy="3287395"/>
          </a:xfrm>
        </p:grpSpPr>
        <p:sp>
          <p:nvSpPr>
            <p:cNvPr id="32" name="object 32"/>
            <p:cNvSpPr/>
            <p:nvPr/>
          </p:nvSpPr>
          <p:spPr>
            <a:xfrm>
              <a:off x="7924799" y="2743199"/>
              <a:ext cx="1295400" cy="3276600"/>
            </a:xfrm>
            <a:custGeom>
              <a:avLst/>
              <a:gdLst/>
              <a:ahLst/>
              <a:cxnLst/>
              <a:rect l="l" t="t" r="r" b="b"/>
              <a:pathLst>
                <a:path w="1295400" h="3276600">
                  <a:moveTo>
                    <a:pt x="1295399" y="3276599"/>
                  </a:moveTo>
                  <a:lnTo>
                    <a:pt x="1295399" y="0"/>
                  </a:lnTo>
                  <a:lnTo>
                    <a:pt x="0" y="0"/>
                  </a:lnTo>
                  <a:lnTo>
                    <a:pt x="0" y="3276599"/>
                  </a:lnTo>
                  <a:lnTo>
                    <a:pt x="1295399" y="3276599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7920228" y="2738627"/>
              <a:ext cx="1306195" cy="3287395"/>
            </a:xfrm>
            <a:custGeom>
              <a:avLst/>
              <a:gdLst/>
              <a:ahLst/>
              <a:cxnLst/>
              <a:rect l="l" t="t" r="r" b="b"/>
              <a:pathLst>
                <a:path w="1306195" h="3287395">
                  <a:moveTo>
                    <a:pt x="1306068" y="3287268"/>
                  </a:moveTo>
                  <a:lnTo>
                    <a:pt x="1306068" y="0"/>
                  </a:lnTo>
                  <a:lnTo>
                    <a:pt x="0" y="0"/>
                  </a:lnTo>
                  <a:lnTo>
                    <a:pt x="0" y="3287268"/>
                  </a:lnTo>
                  <a:lnTo>
                    <a:pt x="4572" y="3287268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1295400" y="10668"/>
                  </a:lnTo>
                  <a:lnTo>
                    <a:pt x="1295400" y="4572"/>
                  </a:lnTo>
                  <a:lnTo>
                    <a:pt x="1299972" y="10668"/>
                  </a:lnTo>
                  <a:lnTo>
                    <a:pt x="1299972" y="3287268"/>
                  </a:lnTo>
                  <a:lnTo>
                    <a:pt x="1306068" y="3287268"/>
                  </a:lnTo>
                  <a:close/>
                </a:path>
                <a:path w="1306195" h="3287395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1306195" h="3287395">
                  <a:moveTo>
                    <a:pt x="10668" y="3276600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3276600"/>
                  </a:lnTo>
                  <a:lnTo>
                    <a:pt x="10668" y="3276600"/>
                  </a:lnTo>
                  <a:close/>
                </a:path>
                <a:path w="1306195" h="3287395">
                  <a:moveTo>
                    <a:pt x="1299972" y="3276600"/>
                  </a:moveTo>
                  <a:lnTo>
                    <a:pt x="4572" y="3276600"/>
                  </a:lnTo>
                  <a:lnTo>
                    <a:pt x="10668" y="3281172"/>
                  </a:lnTo>
                  <a:lnTo>
                    <a:pt x="10668" y="3287268"/>
                  </a:lnTo>
                  <a:lnTo>
                    <a:pt x="1295400" y="3287268"/>
                  </a:lnTo>
                  <a:lnTo>
                    <a:pt x="1295400" y="3281172"/>
                  </a:lnTo>
                  <a:lnTo>
                    <a:pt x="1299972" y="3276600"/>
                  </a:lnTo>
                  <a:close/>
                </a:path>
                <a:path w="1306195" h="3287395">
                  <a:moveTo>
                    <a:pt x="10668" y="3287268"/>
                  </a:moveTo>
                  <a:lnTo>
                    <a:pt x="10668" y="3281172"/>
                  </a:lnTo>
                  <a:lnTo>
                    <a:pt x="4572" y="3276600"/>
                  </a:lnTo>
                  <a:lnTo>
                    <a:pt x="4572" y="3287268"/>
                  </a:lnTo>
                  <a:lnTo>
                    <a:pt x="10668" y="3287268"/>
                  </a:lnTo>
                  <a:close/>
                </a:path>
                <a:path w="1306195" h="3287395">
                  <a:moveTo>
                    <a:pt x="1299972" y="10668"/>
                  </a:moveTo>
                  <a:lnTo>
                    <a:pt x="1295400" y="4572"/>
                  </a:lnTo>
                  <a:lnTo>
                    <a:pt x="1295400" y="10668"/>
                  </a:lnTo>
                  <a:lnTo>
                    <a:pt x="1299972" y="10668"/>
                  </a:lnTo>
                  <a:close/>
                </a:path>
                <a:path w="1306195" h="3287395">
                  <a:moveTo>
                    <a:pt x="1299972" y="3276600"/>
                  </a:moveTo>
                  <a:lnTo>
                    <a:pt x="1299972" y="10668"/>
                  </a:lnTo>
                  <a:lnTo>
                    <a:pt x="1295400" y="10668"/>
                  </a:lnTo>
                  <a:lnTo>
                    <a:pt x="1295400" y="3276600"/>
                  </a:lnTo>
                  <a:lnTo>
                    <a:pt x="1299972" y="3276600"/>
                  </a:lnTo>
                  <a:close/>
                </a:path>
                <a:path w="1306195" h="3287395">
                  <a:moveTo>
                    <a:pt x="1299972" y="3287268"/>
                  </a:moveTo>
                  <a:lnTo>
                    <a:pt x="1299972" y="3276600"/>
                  </a:lnTo>
                  <a:lnTo>
                    <a:pt x="1295400" y="3281172"/>
                  </a:lnTo>
                  <a:lnTo>
                    <a:pt x="1295400" y="3287268"/>
                  </a:lnTo>
                  <a:lnTo>
                    <a:pt x="1299972" y="32872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693520" y="3123302"/>
            <a:ext cx="1063438" cy="147748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50500" marR="448259" indent="28016" algn="just">
              <a:spcBef>
                <a:spcPts val="88"/>
              </a:spcBef>
            </a:pPr>
            <a:r>
              <a:rPr sz="1588" spc="-44" dirty="0">
                <a:latin typeface="Arial"/>
                <a:cs typeface="Arial"/>
              </a:rPr>
              <a:t>J O B</a:t>
            </a:r>
            <a:endParaRPr sz="1588">
              <a:latin typeface="Arial"/>
              <a:cs typeface="Arial"/>
            </a:endParaRPr>
          </a:p>
          <a:p>
            <a:pPr marL="11206" marR="4483" indent="-5043" algn="ctr"/>
            <a:r>
              <a:rPr sz="1588" spc="-18" dirty="0">
                <a:latin typeface="Arial"/>
                <a:cs typeface="Arial"/>
              </a:rPr>
              <a:t>With</a:t>
            </a:r>
            <a:r>
              <a:rPr sz="1588" spc="441" dirty="0">
                <a:latin typeface="Arial"/>
                <a:cs typeface="Arial"/>
              </a:rPr>
              <a:t> </a:t>
            </a:r>
            <a:r>
              <a:rPr sz="1588" spc="-9" dirty="0">
                <a:latin typeface="Arial"/>
                <a:cs typeface="Arial"/>
              </a:rPr>
              <a:t>Higher Productivity</a:t>
            </a:r>
            <a:endParaRPr sz="158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537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76" y="277091"/>
            <a:ext cx="10364451" cy="845128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 smtClean="0"/>
              <a:t>Factors </a:t>
            </a:r>
            <a:r>
              <a:rPr lang="en-US" sz="4000" b="1" dirty="0"/>
              <a:t>Influencing Productivity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28" y="1122219"/>
            <a:ext cx="10363826" cy="44334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Factors influencing productivity can be classified broadly into two categories: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A) controllable (</a:t>
            </a:r>
            <a:r>
              <a:rPr lang="en-US" dirty="0" smtClean="0"/>
              <a:t>or internal</a:t>
            </a:r>
            <a:r>
              <a:rPr lang="en-US" dirty="0"/>
              <a:t>) factors and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B) un-controllable (or external) factors.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18" y="2590800"/>
            <a:ext cx="8271163" cy="401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38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2273300" y="3492501"/>
            <a:ext cx="76200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967" tIns="48615" rIns="98967" bIns="48615"/>
          <a:lstStyle>
            <a:lvl1pPr marL="444500" indent="-444500">
              <a:lnSpc>
                <a:spcPct val="90000"/>
              </a:lnSpc>
              <a:spcBef>
                <a:spcPct val="40000"/>
              </a:spcBef>
              <a:buChar char="•"/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09638" indent="-285750">
              <a:lnSpc>
                <a:spcPct val="90000"/>
              </a:lnSpc>
              <a:spcBef>
                <a:spcPct val="40000"/>
              </a:spcBef>
              <a:buChar char="–"/>
              <a:defRPr sz="28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317625" indent="-228600">
              <a:lnSpc>
                <a:spcPct val="90000"/>
              </a:lnSpc>
              <a:spcBef>
                <a:spcPct val="40000"/>
              </a:spcBef>
              <a:buChar char="•"/>
              <a:defRPr sz="2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25613" indent="-228600">
              <a:lnSpc>
                <a:spcPct val="90000"/>
              </a:lnSpc>
              <a:spcBef>
                <a:spcPct val="40000"/>
              </a:spcBef>
              <a:buChar char="–"/>
              <a:defRPr sz="2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33600" indent="-228600">
              <a:lnSpc>
                <a:spcPct val="90000"/>
              </a:lnSpc>
              <a:spcBef>
                <a:spcPct val="40000"/>
              </a:spcBef>
              <a:buChar char="»"/>
              <a:defRPr sz="2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590800" indent="-228600" fontAlgn="base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48000" indent="-228600" fontAlgn="base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05200" indent="-228600" fontAlgn="base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3962400" indent="-228600" fontAlgn="base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þ"/>
              <a:defRPr/>
            </a:pPr>
            <a:r>
              <a:rPr lang="en-US" altLang="en-US"/>
              <a:t>Measure of process improvement</a:t>
            </a:r>
          </a:p>
          <a:p>
            <a:pPr eaLnBrk="1" hangingPunct="1">
              <a:buFont typeface="Wingdings" panose="05000000000000000000" pitchFamily="2" charset="2"/>
              <a:buChar char="þ"/>
              <a:defRPr/>
            </a:pPr>
            <a:r>
              <a:rPr lang="en-US" altLang="en-US"/>
              <a:t>Represents output relative to input</a:t>
            </a:r>
          </a:p>
          <a:p>
            <a:pPr eaLnBrk="1" hangingPunct="1">
              <a:buFont typeface="Wingdings" panose="05000000000000000000" pitchFamily="2" charset="2"/>
              <a:buChar char="þ"/>
              <a:defRPr/>
            </a:pPr>
            <a:r>
              <a:rPr lang="en-US" altLang="en-US"/>
              <a:t>Only through productivity increases can our standard of living improve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97100" y="584200"/>
            <a:ext cx="7772400" cy="838200"/>
          </a:xfrm>
          <a:solidFill>
            <a:srgbClr val="2FFF74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Productivity</a:t>
            </a:r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>
            <a:off x="6027738" y="3595688"/>
            <a:ext cx="3022600" cy="0"/>
          </a:xfrm>
          <a:prstGeom prst="line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4706" name="Group 18"/>
          <p:cNvGrpSpPr>
            <a:grpSpLocks/>
          </p:cNvGrpSpPr>
          <p:nvPr/>
        </p:nvGrpSpPr>
        <p:grpSpPr bwMode="auto">
          <a:xfrm>
            <a:off x="3001963" y="1766889"/>
            <a:ext cx="6100762" cy="1328738"/>
            <a:chOff x="931" y="1113"/>
            <a:chExt cx="3843" cy="837"/>
          </a:xfrm>
        </p:grpSpPr>
        <p:sp>
          <p:nvSpPr>
            <p:cNvPr id="114694" name="Rectangle 6"/>
            <p:cNvSpPr>
              <a:spLocks noChangeArrowheads="1"/>
            </p:cNvSpPr>
            <p:nvPr/>
          </p:nvSpPr>
          <p:spPr bwMode="auto">
            <a:xfrm>
              <a:off x="931" y="1390"/>
              <a:ext cx="168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967" tIns="48615" rIns="98967" bIns="48615">
              <a:spAutoFit/>
            </a:bodyPr>
            <a:lstStyle>
              <a:lvl1pPr defTabSz="1000125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00063" defTabSz="1000125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000125" defTabSz="1000125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500188" defTabSz="1000125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00250" defTabSz="1000125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457450" defTabSz="1000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14650" defTabSz="1000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371850" defTabSz="1000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29050" defTabSz="1000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en-US" sz="3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Productivity =</a:t>
              </a:r>
            </a:p>
          </p:txBody>
        </p:sp>
        <p:grpSp>
          <p:nvGrpSpPr>
            <p:cNvPr id="21511" name="Group 17"/>
            <p:cNvGrpSpPr>
              <a:grpSpLocks/>
            </p:cNvGrpSpPr>
            <p:nvPr/>
          </p:nvGrpSpPr>
          <p:grpSpPr bwMode="auto">
            <a:xfrm>
              <a:off x="2851" y="1113"/>
              <a:ext cx="1923" cy="837"/>
              <a:chOff x="2851" y="1113"/>
              <a:chExt cx="1923" cy="837"/>
            </a:xfrm>
          </p:grpSpPr>
          <p:sp>
            <p:nvSpPr>
              <p:cNvPr id="114695" name="Rectangle 7"/>
              <p:cNvSpPr>
                <a:spLocks noChangeArrowheads="1"/>
              </p:cNvSpPr>
              <p:nvPr/>
            </p:nvSpPr>
            <p:spPr bwMode="auto">
              <a:xfrm>
                <a:off x="2881" y="1113"/>
                <a:ext cx="1862" cy="8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8967" tIns="48615" rIns="98967" bIns="48615">
                <a:spAutoFit/>
              </a:bodyPr>
              <a:lstStyle>
                <a:lvl1pPr defTabSz="1000125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500063" defTabSz="1000125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000125" defTabSz="1000125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500188" defTabSz="1000125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00250" defTabSz="1000125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457450" defTabSz="10001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14650" defTabSz="10001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371850" defTabSz="10001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29050" defTabSz="10001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25000"/>
                  </a:lnSpc>
                  <a:defRPr/>
                </a:pPr>
                <a:r>
                  <a:rPr lang="en-US" altLang="en-US" sz="320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Units produced</a:t>
                </a:r>
              </a:p>
              <a:p>
                <a:pPr algn="ctr">
                  <a:lnSpc>
                    <a:spcPct val="125000"/>
                  </a:lnSpc>
                  <a:defRPr/>
                </a:pPr>
                <a:r>
                  <a:rPr lang="en-US" altLang="en-US" sz="320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Input used</a:t>
                </a:r>
              </a:p>
            </p:txBody>
          </p:sp>
          <p:sp>
            <p:nvSpPr>
              <p:cNvPr id="114700" name="Line 12"/>
              <p:cNvSpPr>
                <a:spLocks noChangeShapeType="1"/>
              </p:cNvSpPr>
              <p:nvPr/>
            </p:nvSpPr>
            <p:spPr bwMode="auto">
              <a:xfrm>
                <a:off x="2851" y="1577"/>
                <a:ext cx="1923" cy="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C0C0C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568440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63600"/>
          </a:xfrm>
          <a:solidFill>
            <a:srgbClr val="2FFF74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AU" alt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Productivity Calculations</a:t>
            </a:r>
          </a:p>
        </p:txBody>
      </p:sp>
      <p:grpSp>
        <p:nvGrpSpPr>
          <p:cNvPr id="155661" name="Group 13"/>
          <p:cNvGrpSpPr>
            <a:grpSpLocks/>
          </p:cNvGrpSpPr>
          <p:nvPr/>
        </p:nvGrpSpPr>
        <p:grpSpPr bwMode="auto">
          <a:xfrm>
            <a:off x="2562225" y="2725739"/>
            <a:ext cx="5994400" cy="1158875"/>
            <a:chOff x="614" y="1205"/>
            <a:chExt cx="3776" cy="730"/>
          </a:xfrm>
        </p:grpSpPr>
        <p:sp>
          <p:nvSpPr>
            <p:cNvPr id="155653" name="Text Box 5"/>
            <p:cNvSpPr txBox="1">
              <a:spLocks noChangeArrowheads="1"/>
            </p:cNvSpPr>
            <p:nvPr/>
          </p:nvSpPr>
          <p:spPr bwMode="auto">
            <a:xfrm>
              <a:off x="614" y="1441"/>
              <a:ext cx="16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Productivity =</a:t>
              </a:r>
            </a:p>
          </p:txBody>
        </p:sp>
        <p:grpSp>
          <p:nvGrpSpPr>
            <p:cNvPr id="23564" name="Group 10"/>
            <p:cNvGrpSpPr>
              <a:grpSpLocks/>
            </p:cNvGrpSpPr>
            <p:nvPr/>
          </p:nvGrpSpPr>
          <p:grpSpPr bwMode="auto">
            <a:xfrm>
              <a:off x="2270" y="1205"/>
              <a:ext cx="2120" cy="730"/>
              <a:chOff x="2662" y="1429"/>
              <a:chExt cx="2120" cy="730"/>
            </a:xfrm>
          </p:grpSpPr>
          <p:sp>
            <p:nvSpPr>
              <p:cNvPr id="155654" name="Text Box 6"/>
              <p:cNvSpPr txBox="1">
                <a:spLocks noChangeArrowheads="1"/>
              </p:cNvSpPr>
              <p:nvPr/>
            </p:nvSpPr>
            <p:spPr bwMode="auto">
              <a:xfrm>
                <a:off x="2710" y="1429"/>
                <a:ext cx="2023" cy="7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AU" alt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Units produced</a:t>
                </a:r>
              </a:p>
              <a:p>
                <a:pPr algn="ctr">
                  <a:lnSpc>
                    <a:spcPct val="125000"/>
                  </a:lnSpc>
                  <a:defRPr/>
                </a:pPr>
                <a:r>
                  <a:rPr lang="en-AU" alt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Labor-hours used</a:t>
                </a:r>
              </a:p>
            </p:txBody>
          </p:sp>
          <p:sp>
            <p:nvSpPr>
              <p:cNvPr id="155657" name="Line 9"/>
              <p:cNvSpPr>
                <a:spLocks noChangeShapeType="1"/>
              </p:cNvSpPr>
              <p:nvPr/>
            </p:nvSpPr>
            <p:spPr bwMode="auto">
              <a:xfrm>
                <a:off x="2662" y="1840"/>
                <a:ext cx="2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55662" name="Group 14"/>
          <p:cNvGrpSpPr>
            <a:grpSpLocks/>
          </p:cNvGrpSpPr>
          <p:nvPr/>
        </p:nvGrpSpPr>
        <p:grpSpPr bwMode="auto">
          <a:xfrm>
            <a:off x="4729164" y="4149726"/>
            <a:ext cx="5005387" cy="1158875"/>
            <a:chOff x="2019" y="2282"/>
            <a:chExt cx="3153" cy="730"/>
          </a:xfrm>
        </p:grpSpPr>
        <p:sp>
          <p:nvSpPr>
            <p:cNvPr id="155655" name="Text Box 7"/>
            <p:cNvSpPr txBox="1">
              <a:spLocks noChangeArrowheads="1"/>
            </p:cNvSpPr>
            <p:nvPr/>
          </p:nvSpPr>
          <p:spPr bwMode="auto">
            <a:xfrm>
              <a:off x="2019" y="2505"/>
              <a:ext cx="31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            = 4 units/labor-hour</a:t>
              </a:r>
            </a:p>
          </p:txBody>
        </p:sp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2295" y="2282"/>
              <a:ext cx="677" cy="730"/>
              <a:chOff x="1975" y="2282"/>
              <a:chExt cx="677" cy="730"/>
            </a:xfrm>
          </p:grpSpPr>
          <p:sp>
            <p:nvSpPr>
              <p:cNvPr id="155656" name="Text Box 8"/>
              <p:cNvSpPr txBox="1">
                <a:spLocks noChangeArrowheads="1"/>
              </p:cNvSpPr>
              <p:nvPr/>
            </p:nvSpPr>
            <p:spPr bwMode="auto">
              <a:xfrm>
                <a:off x="1975" y="2282"/>
                <a:ext cx="677" cy="7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AU" alt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1,000</a:t>
                </a:r>
              </a:p>
              <a:p>
                <a:pPr algn="ctr">
                  <a:lnSpc>
                    <a:spcPct val="125000"/>
                  </a:lnSpc>
                  <a:defRPr/>
                </a:pPr>
                <a:r>
                  <a:rPr lang="en-AU" alt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250</a:t>
                </a:r>
              </a:p>
            </p:txBody>
          </p:sp>
          <p:sp>
            <p:nvSpPr>
              <p:cNvPr id="155659" name="Line 11"/>
              <p:cNvSpPr>
                <a:spLocks noChangeShapeType="1"/>
              </p:cNvSpPr>
              <p:nvPr/>
            </p:nvSpPr>
            <p:spPr bwMode="auto">
              <a:xfrm>
                <a:off x="2013" y="2680"/>
                <a:ext cx="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55663" name="Text Box 15"/>
          <p:cNvSpPr txBox="1">
            <a:spLocks noChangeArrowheads="1"/>
          </p:cNvSpPr>
          <p:nvPr/>
        </p:nvSpPr>
        <p:spPr bwMode="auto">
          <a:xfrm>
            <a:off x="2232026" y="1971675"/>
            <a:ext cx="3775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Labor Productivity</a:t>
            </a:r>
          </a:p>
        </p:txBody>
      </p:sp>
      <p:sp>
        <p:nvSpPr>
          <p:cNvPr id="155664" name="Text Box 16"/>
          <p:cNvSpPr txBox="1">
            <a:spLocks noChangeArrowheads="1"/>
          </p:cNvSpPr>
          <p:nvPr/>
        </p:nvSpPr>
        <p:spPr bwMode="auto">
          <a:xfrm>
            <a:off x="1884363" y="5457825"/>
            <a:ext cx="8584800" cy="81621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8000" tIns="190800" rIns="198000" bIns="190800">
            <a:spAutoFit/>
          </a:bodyPr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One resource input </a:t>
            </a: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 </a:t>
            </a: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single-factor productivity</a:t>
            </a:r>
          </a:p>
        </p:txBody>
      </p:sp>
    </p:spTree>
    <p:extLst>
      <p:ext uri="{BB962C8B-B14F-4D97-AF65-F5344CB8AC3E}">
        <p14:creationId xmlns:p14="http://schemas.microsoft.com/office/powerpoint/2010/main" val="35173111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5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3" grpId="0"/>
      <p:bldP spid="1556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63600"/>
          </a:xfrm>
          <a:solidFill>
            <a:srgbClr val="2FFF74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Multi-Factor Productivity </a:t>
            </a:r>
          </a:p>
        </p:txBody>
      </p:sp>
      <p:grpSp>
        <p:nvGrpSpPr>
          <p:cNvPr id="116745" name="Group 9"/>
          <p:cNvGrpSpPr>
            <a:grpSpLocks/>
          </p:cNvGrpSpPr>
          <p:nvPr/>
        </p:nvGrpSpPr>
        <p:grpSpPr bwMode="auto">
          <a:xfrm>
            <a:off x="2003425" y="1709739"/>
            <a:ext cx="8154988" cy="1544637"/>
            <a:chOff x="390" y="1962"/>
            <a:chExt cx="5137" cy="973"/>
          </a:xfrm>
        </p:grpSpPr>
        <p:grpSp>
          <p:nvGrpSpPr>
            <p:cNvPr id="25606" name="Group 7"/>
            <p:cNvGrpSpPr>
              <a:grpSpLocks/>
            </p:cNvGrpSpPr>
            <p:nvPr/>
          </p:nvGrpSpPr>
          <p:grpSpPr bwMode="auto">
            <a:xfrm>
              <a:off x="2176" y="1962"/>
              <a:ext cx="3351" cy="973"/>
              <a:chOff x="2176" y="1962"/>
              <a:chExt cx="3351" cy="973"/>
            </a:xfrm>
          </p:grpSpPr>
          <p:sp>
            <p:nvSpPr>
              <p:cNvPr id="116740" name="Line 4"/>
              <p:cNvSpPr>
                <a:spLocks noChangeShapeType="1"/>
              </p:cNvSpPr>
              <p:nvPr/>
            </p:nvSpPr>
            <p:spPr bwMode="auto">
              <a:xfrm>
                <a:off x="2251" y="2317"/>
                <a:ext cx="3213" cy="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C0C0C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6741" name="Text Box 5"/>
              <p:cNvSpPr txBox="1">
                <a:spLocks noChangeArrowheads="1"/>
              </p:cNvSpPr>
              <p:nvPr/>
            </p:nvSpPr>
            <p:spPr bwMode="auto">
              <a:xfrm>
                <a:off x="2176" y="1962"/>
                <a:ext cx="3351" cy="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defRPr/>
                </a:pPr>
                <a:r>
                  <a:rPr lang="en-US" altLang="en-US" sz="320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Output</a:t>
                </a:r>
              </a:p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defRPr/>
                </a:pPr>
                <a:r>
                  <a:rPr lang="en-US" altLang="en-US" sz="320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Labor + Material + Energy + Capital + Miscellaneous</a:t>
                </a:r>
                <a:endParaRPr lang="en-AU" altLang="en-US" sz="3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16744" name="Text Box 8"/>
            <p:cNvSpPr txBox="1">
              <a:spLocks noChangeArrowheads="1"/>
            </p:cNvSpPr>
            <p:nvPr/>
          </p:nvSpPr>
          <p:spPr bwMode="auto">
            <a:xfrm>
              <a:off x="390" y="2159"/>
              <a:ext cx="1808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40000"/>
                </a:spcBef>
                <a:defRPr/>
              </a:pPr>
              <a:r>
                <a:rPr lang="en-US" altLang="en-US" sz="3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Productivity =</a:t>
              </a:r>
              <a:endParaRPr lang="en-AU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2432050" y="3452813"/>
            <a:ext cx="7302500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4500" indent="-4445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6238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þ"/>
              <a:defRPr/>
            </a:pPr>
            <a:r>
              <a:rPr lang="en-AU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Also known as total factor productivity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þ"/>
              <a:defRPr/>
            </a:pPr>
            <a:r>
              <a:rPr lang="en-AU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Output and inputs are often expressed in dollars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1747839" y="5226051"/>
            <a:ext cx="8694737" cy="7286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tIns="190800" rIns="198000" bIns="190800">
            <a:spAutoFit/>
          </a:bodyPr>
          <a:lstStyle>
            <a:lvl1pPr>
              <a:tabLst>
                <a:tab pos="900113" algn="ctr"/>
                <a:tab pos="16986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900113" algn="ctr"/>
                <a:tab pos="16986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900113" algn="ctr"/>
                <a:tab pos="16986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900113" algn="ctr"/>
                <a:tab pos="16986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900113" algn="ctr"/>
                <a:tab pos="16986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ctr"/>
                <a:tab pos="16986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ctr"/>
                <a:tab pos="16986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ctr"/>
                <a:tab pos="16986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ctr"/>
                <a:tab pos="16986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altLang="en-US" sz="260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Multiple resource inputs </a:t>
            </a:r>
            <a:r>
              <a:rPr lang="en-US" altLang="en-US" sz="260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Wingdings" panose="05000000000000000000" pitchFamily="2" charset="2"/>
              </a:rPr>
              <a:t> multi</a:t>
            </a:r>
            <a:r>
              <a:rPr lang="en-US" altLang="en-US" sz="260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-factor productivity	</a:t>
            </a:r>
          </a:p>
        </p:txBody>
      </p:sp>
    </p:spTree>
    <p:extLst>
      <p:ext uri="{BB962C8B-B14F-4D97-AF65-F5344CB8AC3E}">
        <p14:creationId xmlns:p14="http://schemas.microsoft.com/office/powerpoint/2010/main" val="128915255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6" grpId="0"/>
      <p:bldP spid="1167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76300"/>
          </a:xfrm>
          <a:solidFill>
            <a:srgbClr val="2FFF74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AU" alt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Collins Title Productivity</a:t>
            </a:r>
          </a:p>
        </p:txBody>
      </p:sp>
      <p:grpSp>
        <p:nvGrpSpPr>
          <p:cNvPr id="161795" name="Group 3"/>
          <p:cNvGrpSpPr>
            <a:grpSpLocks/>
          </p:cNvGrpSpPr>
          <p:nvPr/>
        </p:nvGrpSpPr>
        <p:grpSpPr bwMode="auto">
          <a:xfrm>
            <a:off x="2016126" y="1614490"/>
            <a:ext cx="7750175" cy="1325563"/>
            <a:chOff x="310" y="1017"/>
            <a:chExt cx="4882" cy="835"/>
          </a:xfrm>
        </p:grpSpPr>
        <p:sp>
          <p:nvSpPr>
            <p:cNvPr id="161796" name="Text Box 4"/>
            <p:cNvSpPr txBox="1">
              <a:spLocks noChangeArrowheads="1"/>
            </p:cNvSpPr>
            <p:nvPr/>
          </p:nvSpPr>
          <p:spPr bwMode="auto">
            <a:xfrm>
              <a:off x="526" y="1329"/>
              <a:ext cx="466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Staff of 4 works 8 hrs/day	 8 titles/day</a:t>
              </a:r>
            </a:p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Payroll cost = $640/day	 Overhead = $400/day</a:t>
              </a:r>
            </a:p>
          </p:txBody>
        </p:sp>
        <p:sp>
          <p:nvSpPr>
            <p:cNvPr id="161797" name="Text Box 5"/>
            <p:cNvSpPr txBox="1">
              <a:spLocks noChangeArrowheads="1"/>
            </p:cNvSpPr>
            <p:nvPr/>
          </p:nvSpPr>
          <p:spPr bwMode="auto">
            <a:xfrm>
              <a:off x="310" y="1017"/>
              <a:ext cx="9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Old System:</a:t>
              </a:r>
            </a:p>
          </p:txBody>
        </p:sp>
      </p:grpSp>
      <p:grpSp>
        <p:nvGrpSpPr>
          <p:cNvPr id="161807" name="Group 15"/>
          <p:cNvGrpSpPr>
            <a:grpSpLocks/>
          </p:cNvGrpSpPr>
          <p:nvPr/>
        </p:nvGrpSpPr>
        <p:grpSpPr bwMode="auto">
          <a:xfrm>
            <a:off x="2574925" y="4306888"/>
            <a:ext cx="2178050" cy="590550"/>
            <a:chOff x="662" y="2713"/>
            <a:chExt cx="1372" cy="372"/>
          </a:xfrm>
        </p:grpSpPr>
        <p:sp>
          <p:nvSpPr>
            <p:cNvPr id="161808" name="Text Box 16"/>
            <p:cNvSpPr txBox="1">
              <a:spLocks noChangeArrowheads="1"/>
            </p:cNvSpPr>
            <p:nvPr/>
          </p:nvSpPr>
          <p:spPr bwMode="auto">
            <a:xfrm>
              <a:off x="1830" y="2801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</a:p>
          </p:txBody>
        </p:sp>
        <p:sp>
          <p:nvSpPr>
            <p:cNvPr id="161809" name="Text Box 17"/>
            <p:cNvSpPr txBox="1">
              <a:spLocks noChangeArrowheads="1"/>
            </p:cNvSpPr>
            <p:nvPr/>
          </p:nvSpPr>
          <p:spPr bwMode="auto">
            <a:xfrm>
              <a:off x="662" y="2713"/>
              <a:ext cx="1228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Old labor productivity</a:t>
              </a:r>
            </a:p>
          </p:txBody>
        </p:sp>
      </p:grpSp>
      <p:grpSp>
        <p:nvGrpSpPr>
          <p:cNvPr id="161818" name="Group 26"/>
          <p:cNvGrpSpPr>
            <a:grpSpLocks/>
          </p:cNvGrpSpPr>
          <p:nvPr/>
        </p:nvGrpSpPr>
        <p:grpSpPr bwMode="auto">
          <a:xfrm>
            <a:off x="3644900" y="2476500"/>
            <a:ext cx="3016250" cy="2547938"/>
            <a:chOff x="1336" y="1560"/>
            <a:chExt cx="1900" cy="1605"/>
          </a:xfrm>
        </p:grpSpPr>
        <p:grpSp>
          <p:nvGrpSpPr>
            <p:cNvPr id="27654" name="Group 9"/>
            <p:cNvGrpSpPr>
              <a:grpSpLocks/>
            </p:cNvGrpSpPr>
            <p:nvPr/>
          </p:nvGrpSpPr>
          <p:grpSpPr bwMode="auto">
            <a:xfrm>
              <a:off x="2076" y="2671"/>
              <a:ext cx="1160" cy="494"/>
              <a:chOff x="2490" y="3367"/>
              <a:chExt cx="1160" cy="494"/>
            </a:xfrm>
          </p:grpSpPr>
          <p:sp>
            <p:nvSpPr>
              <p:cNvPr id="161802" name="Text Box 10"/>
              <p:cNvSpPr txBox="1">
                <a:spLocks noChangeArrowheads="1"/>
              </p:cNvSpPr>
              <p:nvPr/>
            </p:nvSpPr>
            <p:spPr bwMode="auto">
              <a:xfrm>
                <a:off x="2609" y="3367"/>
                <a:ext cx="921" cy="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AU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 titles/day</a:t>
                </a:r>
              </a:p>
              <a:p>
                <a:pPr algn="ctr">
                  <a:lnSpc>
                    <a:spcPct val="125000"/>
                  </a:lnSpc>
                  <a:defRPr/>
                </a:pPr>
                <a:r>
                  <a:rPr lang="en-AU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32 </a:t>
                </a:r>
                <a:r>
                  <a:rPr lang="en-AU" altLang="en-US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labor</a:t>
                </a:r>
                <a:r>
                  <a:rPr lang="en-AU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-hrs</a:t>
                </a:r>
              </a:p>
            </p:txBody>
          </p:sp>
          <p:sp>
            <p:nvSpPr>
              <p:cNvPr id="161803" name="Line 11"/>
              <p:cNvSpPr>
                <a:spLocks noChangeShapeType="1"/>
              </p:cNvSpPr>
              <p:nvPr/>
            </p:nvSpPr>
            <p:spPr bwMode="auto">
              <a:xfrm>
                <a:off x="2490" y="3648"/>
                <a:ext cx="1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 flipH="1">
              <a:off x="2640" y="1576"/>
              <a:ext cx="568" cy="1088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1816" name="Line 24"/>
            <p:cNvSpPr>
              <a:spLocks noChangeShapeType="1"/>
            </p:cNvSpPr>
            <p:nvPr/>
          </p:nvSpPr>
          <p:spPr bwMode="auto">
            <a:xfrm>
              <a:off x="1336" y="1560"/>
              <a:ext cx="792" cy="1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>
              <a:outerShdw dist="28398" dir="3806097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55783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76300"/>
          </a:xfrm>
          <a:solidFill>
            <a:srgbClr val="2FFF74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AU" alt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Collins Title Productivity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2016126" y="1614490"/>
            <a:ext cx="7750175" cy="1325563"/>
            <a:chOff x="310" y="1017"/>
            <a:chExt cx="4882" cy="835"/>
          </a:xfrm>
        </p:grpSpPr>
        <p:sp>
          <p:nvSpPr>
            <p:cNvPr id="162820" name="Text Box 4"/>
            <p:cNvSpPr txBox="1">
              <a:spLocks noChangeArrowheads="1"/>
            </p:cNvSpPr>
            <p:nvPr/>
          </p:nvSpPr>
          <p:spPr bwMode="auto">
            <a:xfrm>
              <a:off x="526" y="1329"/>
              <a:ext cx="466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Staff of 4 works 8 hrs/day	 8 titles/day</a:t>
              </a:r>
            </a:p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Payroll cost = $640/day	 Overhead = $400/day</a:t>
              </a:r>
            </a:p>
          </p:txBody>
        </p:sp>
        <p:sp>
          <p:nvSpPr>
            <p:cNvPr id="162821" name="Text Box 5"/>
            <p:cNvSpPr txBox="1">
              <a:spLocks noChangeArrowheads="1"/>
            </p:cNvSpPr>
            <p:nvPr/>
          </p:nvSpPr>
          <p:spPr bwMode="auto">
            <a:xfrm>
              <a:off x="310" y="1017"/>
              <a:ext cx="9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Old System:</a:t>
              </a:r>
            </a:p>
          </p:txBody>
        </p:sp>
      </p:grpSp>
      <p:grpSp>
        <p:nvGrpSpPr>
          <p:cNvPr id="29700" name="Group 23"/>
          <p:cNvGrpSpPr>
            <a:grpSpLocks/>
          </p:cNvGrpSpPr>
          <p:nvPr/>
        </p:nvGrpSpPr>
        <p:grpSpPr bwMode="auto">
          <a:xfrm>
            <a:off x="2574925" y="4240214"/>
            <a:ext cx="6338888" cy="784225"/>
            <a:chOff x="662" y="2671"/>
            <a:chExt cx="3993" cy="494"/>
          </a:xfrm>
        </p:grpSpPr>
        <p:grpSp>
          <p:nvGrpSpPr>
            <p:cNvPr id="29701" name="Group 9"/>
            <p:cNvGrpSpPr>
              <a:grpSpLocks/>
            </p:cNvGrpSpPr>
            <p:nvPr/>
          </p:nvGrpSpPr>
          <p:grpSpPr bwMode="auto">
            <a:xfrm>
              <a:off x="2076" y="2671"/>
              <a:ext cx="1160" cy="494"/>
              <a:chOff x="2490" y="3367"/>
              <a:chExt cx="1160" cy="494"/>
            </a:xfrm>
          </p:grpSpPr>
          <p:sp>
            <p:nvSpPr>
              <p:cNvPr id="162826" name="Text Box 10"/>
              <p:cNvSpPr txBox="1">
                <a:spLocks noChangeArrowheads="1"/>
              </p:cNvSpPr>
              <p:nvPr/>
            </p:nvSpPr>
            <p:spPr bwMode="auto">
              <a:xfrm>
                <a:off x="2609" y="3367"/>
                <a:ext cx="921" cy="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AU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 titles/day</a:t>
                </a:r>
              </a:p>
              <a:p>
                <a:pPr algn="ctr">
                  <a:lnSpc>
                    <a:spcPct val="125000"/>
                  </a:lnSpc>
                  <a:defRPr/>
                </a:pPr>
                <a:r>
                  <a:rPr lang="en-AU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32 </a:t>
                </a:r>
                <a:r>
                  <a:rPr lang="en-AU" altLang="en-US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labor</a:t>
                </a:r>
                <a:r>
                  <a:rPr lang="en-AU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-hrs</a:t>
                </a:r>
              </a:p>
            </p:txBody>
          </p:sp>
          <p:sp>
            <p:nvSpPr>
              <p:cNvPr id="162827" name="Line 11"/>
              <p:cNvSpPr>
                <a:spLocks noChangeShapeType="1"/>
              </p:cNvSpPr>
              <p:nvPr/>
            </p:nvSpPr>
            <p:spPr bwMode="auto">
              <a:xfrm>
                <a:off x="2490" y="3648"/>
                <a:ext cx="1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9702" name="Group 15"/>
            <p:cNvGrpSpPr>
              <a:grpSpLocks/>
            </p:cNvGrpSpPr>
            <p:nvPr/>
          </p:nvGrpSpPr>
          <p:grpSpPr bwMode="auto">
            <a:xfrm>
              <a:off x="662" y="2713"/>
              <a:ext cx="1372" cy="372"/>
              <a:chOff x="662" y="2713"/>
              <a:chExt cx="1372" cy="372"/>
            </a:xfrm>
          </p:grpSpPr>
          <p:sp>
            <p:nvSpPr>
              <p:cNvPr id="162832" name="Text Box 16"/>
              <p:cNvSpPr txBox="1">
                <a:spLocks noChangeArrowheads="1"/>
              </p:cNvSpPr>
              <p:nvPr/>
            </p:nvSpPr>
            <p:spPr bwMode="auto">
              <a:xfrm>
                <a:off x="1830" y="2801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AU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=</a:t>
                </a:r>
              </a:p>
            </p:txBody>
          </p:sp>
          <p:sp>
            <p:nvSpPr>
              <p:cNvPr id="162833" name="Text Box 17"/>
              <p:cNvSpPr txBox="1">
                <a:spLocks noChangeArrowheads="1"/>
              </p:cNvSpPr>
              <p:nvPr/>
            </p:nvSpPr>
            <p:spPr bwMode="auto">
              <a:xfrm>
                <a:off x="662" y="2713"/>
                <a:ext cx="1228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AU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Old labor productivity</a:t>
                </a:r>
              </a:p>
            </p:txBody>
          </p:sp>
        </p:grpSp>
        <p:sp>
          <p:nvSpPr>
            <p:cNvPr id="162837" name="Rectangle 21"/>
            <p:cNvSpPr>
              <a:spLocks noChangeArrowheads="1"/>
            </p:cNvSpPr>
            <p:nvPr/>
          </p:nvSpPr>
          <p:spPr bwMode="auto">
            <a:xfrm>
              <a:off x="3249" y="2808"/>
              <a:ext cx="14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.25 titles/labor-hr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4630823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76300"/>
          </a:xfrm>
          <a:solidFill>
            <a:srgbClr val="2FFF74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AU" alt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Collins Title Productivity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016126" y="1614490"/>
            <a:ext cx="7750175" cy="1325563"/>
            <a:chOff x="310" y="1017"/>
            <a:chExt cx="4882" cy="835"/>
          </a:xfrm>
        </p:grpSpPr>
        <p:sp>
          <p:nvSpPr>
            <p:cNvPr id="163844" name="Text Box 4"/>
            <p:cNvSpPr txBox="1">
              <a:spLocks noChangeArrowheads="1"/>
            </p:cNvSpPr>
            <p:nvPr/>
          </p:nvSpPr>
          <p:spPr bwMode="auto">
            <a:xfrm>
              <a:off x="526" y="1329"/>
              <a:ext cx="466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Staff of 4 works 8 hrs/day	 8 titles/day</a:t>
              </a:r>
            </a:p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Payroll cost = $640/day	 Overhead = $400/day</a:t>
              </a:r>
            </a:p>
          </p:txBody>
        </p:sp>
        <p:sp>
          <p:nvSpPr>
            <p:cNvPr id="163845" name="Text Box 5"/>
            <p:cNvSpPr txBox="1">
              <a:spLocks noChangeArrowheads="1"/>
            </p:cNvSpPr>
            <p:nvPr/>
          </p:nvSpPr>
          <p:spPr bwMode="auto">
            <a:xfrm>
              <a:off x="310" y="1017"/>
              <a:ext cx="9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Old System:</a:t>
              </a:r>
            </a:p>
          </p:txBody>
        </p:sp>
      </p:grpSp>
      <p:grpSp>
        <p:nvGrpSpPr>
          <p:cNvPr id="31748" name="Group 6"/>
          <p:cNvGrpSpPr>
            <a:grpSpLocks/>
          </p:cNvGrpSpPr>
          <p:nvPr/>
        </p:nvGrpSpPr>
        <p:grpSpPr bwMode="auto">
          <a:xfrm>
            <a:off x="2016125" y="2909888"/>
            <a:ext cx="7780338" cy="952500"/>
            <a:chOff x="310" y="1833"/>
            <a:chExt cx="4901" cy="600"/>
          </a:xfrm>
        </p:grpSpPr>
        <p:sp>
          <p:nvSpPr>
            <p:cNvPr id="163847" name="Text Box 7"/>
            <p:cNvSpPr txBox="1">
              <a:spLocks noChangeArrowheads="1"/>
            </p:cNvSpPr>
            <p:nvPr/>
          </p:nvSpPr>
          <p:spPr bwMode="auto">
            <a:xfrm>
              <a:off x="526" y="2145"/>
              <a:ext cx="46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14 titles/day	 Overhead = $800/day</a:t>
              </a:r>
            </a:p>
          </p:txBody>
        </p:sp>
        <p:sp>
          <p:nvSpPr>
            <p:cNvPr id="163848" name="Text Box 8"/>
            <p:cNvSpPr txBox="1">
              <a:spLocks noChangeArrowheads="1"/>
            </p:cNvSpPr>
            <p:nvPr/>
          </p:nvSpPr>
          <p:spPr bwMode="auto">
            <a:xfrm>
              <a:off x="310" y="1833"/>
              <a:ext cx="10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New System:</a:t>
              </a:r>
            </a:p>
          </p:txBody>
        </p:sp>
      </p:grpSp>
      <p:grpSp>
        <p:nvGrpSpPr>
          <p:cNvPr id="31749" name="Group 9"/>
          <p:cNvGrpSpPr>
            <a:grpSpLocks/>
          </p:cNvGrpSpPr>
          <p:nvPr/>
        </p:nvGrpSpPr>
        <p:grpSpPr bwMode="auto">
          <a:xfrm>
            <a:off x="4819649" y="4327526"/>
            <a:ext cx="1841500" cy="784225"/>
            <a:chOff x="2490" y="3422"/>
            <a:chExt cx="1160" cy="494"/>
          </a:xfrm>
        </p:grpSpPr>
        <p:sp>
          <p:nvSpPr>
            <p:cNvPr id="163850" name="Text Box 10"/>
            <p:cNvSpPr txBox="1">
              <a:spLocks noChangeArrowheads="1"/>
            </p:cNvSpPr>
            <p:nvPr/>
          </p:nvSpPr>
          <p:spPr bwMode="auto">
            <a:xfrm>
              <a:off x="2609" y="3422"/>
              <a:ext cx="921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AU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 titles/day</a:t>
              </a:r>
            </a:p>
            <a:p>
              <a:pPr algn="ctr">
                <a:lnSpc>
                  <a:spcPct val="125000"/>
                </a:lnSpc>
                <a:defRPr/>
              </a:pPr>
              <a:r>
                <a:rPr lang="en-AU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32 </a:t>
              </a:r>
              <a:r>
                <a:rPr lang="en-AU" altLang="en-US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labor</a:t>
              </a:r>
              <a:r>
                <a:rPr lang="en-AU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-hrs</a:t>
              </a:r>
            </a:p>
          </p:txBody>
        </p:sp>
        <p:sp>
          <p:nvSpPr>
            <p:cNvPr id="163851" name="Line 11"/>
            <p:cNvSpPr>
              <a:spLocks noChangeShapeType="1"/>
            </p:cNvSpPr>
            <p:nvPr/>
          </p:nvSpPr>
          <p:spPr bwMode="auto">
            <a:xfrm>
              <a:off x="2490" y="3648"/>
              <a:ext cx="1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750" name="Group 15"/>
          <p:cNvGrpSpPr>
            <a:grpSpLocks/>
          </p:cNvGrpSpPr>
          <p:nvPr/>
        </p:nvGrpSpPr>
        <p:grpSpPr bwMode="auto">
          <a:xfrm>
            <a:off x="2574925" y="4306888"/>
            <a:ext cx="2178050" cy="590550"/>
            <a:chOff x="662" y="2713"/>
            <a:chExt cx="1372" cy="372"/>
          </a:xfrm>
        </p:grpSpPr>
        <p:sp>
          <p:nvSpPr>
            <p:cNvPr id="163856" name="Text Box 16"/>
            <p:cNvSpPr txBox="1">
              <a:spLocks noChangeArrowheads="1"/>
            </p:cNvSpPr>
            <p:nvPr/>
          </p:nvSpPr>
          <p:spPr bwMode="auto">
            <a:xfrm>
              <a:off x="1830" y="2801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</a:p>
          </p:txBody>
        </p:sp>
        <p:sp>
          <p:nvSpPr>
            <p:cNvPr id="163857" name="Text Box 17"/>
            <p:cNvSpPr txBox="1">
              <a:spLocks noChangeArrowheads="1"/>
            </p:cNvSpPr>
            <p:nvPr/>
          </p:nvSpPr>
          <p:spPr bwMode="auto">
            <a:xfrm>
              <a:off x="662" y="2713"/>
              <a:ext cx="1228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Old labor productivity</a:t>
              </a:r>
            </a:p>
          </p:txBody>
        </p:sp>
      </p:grpSp>
      <p:grpSp>
        <p:nvGrpSpPr>
          <p:cNvPr id="163858" name="Group 18"/>
          <p:cNvGrpSpPr>
            <a:grpSpLocks/>
          </p:cNvGrpSpPr>
          <p:nvPr/>
        </p:nvGrpSpPr>
        <p:grpSpPr bwMode="auto">
          <a:xfrm>
            <a:off x="2409825" y="5449888"/>
            <a:ext cx="2203450" cy="590550"/>
            <a:chOff x="558" y="3433"/>
            <a:chExt cx="1388" cy="372"/>
          </a:xfrm>
        </p:grpSpPr>
        <p:sp>
          <p:nvSpPr>
            <p:cNvPr id="163859" name="Text Box 19"/>
            <p:cNvSpPr txBox="1">
              <a:spLocks noChangeArrowheads="1"/>
            </p:cNvSpPr>
            <p:nvPr/>
          </p:nvSpPr>
          <p:spPr bwMode="auto">
            <a:xfrm>
              <a:off x="1742" y="3521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</a:p>
          </p:txBody>
        </p:sp>
        <p:sp>
          <p:nvSpPr>
            <p:cNvPr id="163860" name="Text Box 20"/>
            <p:cNvSpPr txBox="1">
              <a:spLocks noChangeArrowheads="1"/>
            </p:cNvSpPr>
            <p:nvPr/>
          </p:nvSpPr>
          <p:spPr bwMode="auto">
            <a:xfrm>
              <a:off x="558" y="3433"/>
              <a:ext cx="1240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New labor productivity</a:t>
              </a:r>
            </a:p>
          </p:txBody>
        </p:sp>
      </p:grpSp>
      <p:sp>
        <p:nvSpPr>
          <p:cNvPr id="163861" name="Rectangle 21"/>
          <p:cNvSpPr>
            <a:spLocks noChangeArrowheads="1"/>
          </p:cNvSpPr>
          <p:nvPr/>
        </p:nvSpPr>
        <p:spPr bwMode="auto">
          <a:xfrm>
            <a:off x="6681789" y="4457700"/>
            <a:ext cx="22317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= .25 titles/labor-hr</a:t>
            </a:r>
          </a:p>
        </p:txBody>
      </p:sp>
      <p:grpSp>
        <p:nvGrpSpPr>
          <p:cNvPr id="163866" name="Group 26"/>
          <p:cNvGrpSpPr>
            <a:grpSpLocks/>
          </p:cNvGrpSpPr>
          <p:nvPr/>
        </p:nvGrpSpPr>
        <p:grpSpPr bwMode="auto">
          <a:xfrm>
            <a:off x="2160589" y="2552700"/>
            <a:ext cx="4360863" cy="3629025"/>
            <a:chOff x="401" y="1608"/>
            <a:chExt cx="2747" cy="2286"/>
          </a:xfrm>
        </p:grpSpPr>
        <p:grpSp>
          <p:nvGrpSpPr>
            <p:cNvPr id="31754" name="Group 12"/>
            <p:cNvGrpSpPr>
              <a:grpSpLocks/>
            </p:cNvGrpSpPr>
            <p:nvPr/>
          </p:nvGrpSpPr>
          <p:grpSpPr bwMode="auto">
            <a:xfrm>
              <a:off x="1988" y="3400"/>
              <a:ext cx="1160" cy="494"/>
              <a:chOff x="2540" y="3400"/>
              <a:chExt cx="1160" cy="494"/>
            </a:xfrm>
          </p:grpSpPr>
          <p:sp>
            <p:nvSpPr>
              <p:cNvPr id="163853" name="Text Box 13"/>
              <p:cNvSpPr txBox="1">
                <a:spLocks noChangeArrowheads="1"/>
              </p:cNvSpPr>
              <p:nvPr/>
            </p:nvSpPr>
            <p:spPr bwMode="auto">
              <a:xfrm>
                <a:off x="2636" y="3400"/>
                <a:ext cx="968" cy="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AU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14 titles/day</a:t>
                </a:r>
              </a:p>
              <a:p>
                <a:pPr algn="ctr">
                  <a:lnSpc>
                    <a:spcPct val="125000"/>
                  </a:lnSpc>
                  <a:defRPr/>
                </a:pPr>
                <a:r>
                  <a:rPr lang="en-AU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32 </a:t>
                </a:r>
                <a:r>
                  <a:rPr lang="en-AU" altLang="en-US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labor</a:t>
                </a:r>
                <a:r>
                  <a:rPr lang="en-AU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-hrs</a:t>
                </a:r>
              </a:p>
            </p:txBody>
          </p:sp>
          <p:sp>
            <p:nvSpPr>
              <p:cNvPr id="163854" name="Line 14"/>
              <p:cNvSpPr>
                <a:spLocks noChangeShapeType="1"/>
              </p:cNvSpPr>
              <p:nvPr/>
            </p:nvSpPr>
            <p:spPr bwMode="auto">
              <a:xfrm>
                <a:off x="2540" y="3672"/>
                <a:ext cx="1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3864" name="Freeform 24"/>
            <p:cNvSpPr>
              <a:spLocks/>
            </p:cNvSpPr>
            <p:nvPr/>
          </p:nvSpPr>
          <p:spPr bwMode="auto">
            <a:xfrm>
              <a:off x="401" y="1608"/>
              <a:ext cx="1575" cy="2192"/>
            </a:xfrm>
            <a:custGeom>
              <a:avLst/>
              <a:gdLst>
                <a:gd name="T0" fmla="*/ 727 w 1575"/>
                <a:gd name="T1" fmla="*/ 0 h 2192"/>
                <a:gd name="T2" fmla="*/ 79 w 1575"/>
                <a:gd name="T3" fmla="*/ 784 h 2192"/>
                <a:gd name="T4" fmla="*/ 255 w 1575"/>
                <a:gd name="T5" fmla="*/ 1808 h 2192"/>
                <a:gd name="T6" fmla="*/ 1575 w 1575"/>
                <a:gd name="T7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5" h="2192">
                  <a:moveTo>
                    <a:pt x="727" y="0"/>
                  </a:moveTo>
                  <a:cubicBezTo>
                    <a:pt x="619" y="131"/>
                    <a:pt x="158" y="483"/>
                    <a:pt x="79" y="784"/>
                  </a:cubicBezTo>
                  <a:cubicBezTo>
                    <a:pt x="0" y="1085"/>
                    <a:pt x="6" y="1573"/>
                    <a:pt x="255" y="1808"/>
                  </a:cubicBezTo>
                  <a:cubicBezTo>
                    <a:pt x="504" y="2043"/>
                    <a:pt x="1300" y="2112"/>
                    <a:pt x="1575" y="2192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65" name="Line 25"/>
            <p:cNvSpPr>
              <a:spLocks noChangeShapeType="1"/>
            </p:cNvSpPr>
            <p:nvPr/>
          </p:nvSpPr>
          <p:spPr bwMode="auto">
            <a:xfrm>
              <a:off x="1104" y="2384"/>
              <a:ext cx="928" cy="1016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>
              <a:outerShdw dist="28398" dir="3806097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618695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6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6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76300"/>
          </a:xfrm>
          <a:solidFill>
            <a:srgbClr val="2FFF74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AU" alt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Collins Title Productivity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2016126" y="1614490"/>
            <a:ext cx="7750175" cy="1325563"/>
            <a:chOff x="310" y="1017"/>
            <a:chExt cx="4882" cy="835"/>
          </a:xfrm>
        </p:grpSpPr>
        <p:sp>
          <p:nvSpPr>
            <p:cNvPr id="164868" name="Text Box 4"/>
            <p:cNvSpPr txBox="1">
              <a:spLocks noChangeArrowheads="1"/>
            </p:cNvSpPr>
            <p:nvPr/>
          </p:nvSpPr>
          <p:spPr bwMode="auto">
            <a:xfrm>
              <a:off x="526" y="1329"/>
              <a:ext cx="466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Staff of 4 works 8 hrs/day	 8 titles/day</a:t>
              </a:r>
            </a:p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Payroll cost = $640/day	 Overhead = $400/day</a:t>
              </a:r>
            </a:p>
          </p:txBody>
        </p:sp>
        <p:sp>
          <p:nvSpPr>
            <p:cNvPr id="164869" name="Text Box 5"/>
            <p:cNvSpPr txBox="1">
              <a:spLocks noChangeArrowheads="1"/>
            </p:cNvSpPr>
            <p:nvPr/>
          </p:nvSpPr>
          <p:spPr bwMode="auto">
            <a:xfrm>
              <a:off x="310" y="1017"/>
              <a:ext cx="9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Old System:</a:t>
              </a:r>
            </a:p>
          </p:txBody>
        </p:sp>
      </p:grpSp>
      <p:grpSp>
        <p:nvGrpSpPr>
          <p:cNvPr id="33796" name="Group 6"/>
          <p:cNvGrpSpPr>
            <a:grpSpLocks/>
          </p:cNvGrpSpPr>
          <p:nvPr/>
        </p:nvGrpSpPr>
        <p:grpSpPr bwMode="auto">
          <a:xfrm>
            <a:off x="2016125" y="2909888"/>
            <a:ext cx="7780338" cy="952500"/>
            <a:chOff x="310" y="1833"/>
            <a:chExt cx="4901" cy="600"/>
          </a:xfrm>
        </p:grpSpPr>
        <p:sp>
          <p:nvSpPr>
            <p:cNvPr id="164871" name="Text Box 7"/>
            <p:cNvSpPr txBox="1">
              <a:spLocks noChangeArrowheads="1"/>
            </p:cNvSpPr>
            <p:nvPr/>
          </p:nvSpPr>
          <p:spPr bwMode="auto">
            <a:xfrm>
              <a:off x="526" y="2145"/>
              <a:ext cx="46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14 titles/day	 Overhead = $800/day</a:t>
              </a:r>
            </a:p>
          </p:txBody>
        </p:sp>
        <p:sp>
          <p:nvSpPr>
            <p:cNvPr id="164872" name="Text Box 8"/>
            <p:cNvSpPr txBox="1">
              <a:spLocks noChangeArrowheads="1"/>
            </p:cNvSpPr>
            <p:nvPr/>
          </p:nvSpPr>
          <p:spPr bwMode="auto">
            <a:xfrm>
              <a:off x="310" y="1833"/>
              <a:ext cx="10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New System:</a:t>
              </a:r>
            </a:p>
          </p:txBody>
        </p:sp>
      </p:grpSp>
      <p:grpSp>
        <p:nvGrpSpPr>
          <p:cNvPr id="33797" name="Group 23"/>
          <p:cNvGrpSpPr>
            <a:grpSpLocks/>
          </p:cNvGrpSpPr>
          <p:nvPr/>
        </p:nvGrpSpPr>
        <p:grpSpPr bwMode="auto">
          <a:xfrm>
            <a:off x="2574925" y="4294189"/>
            <a:ext cx="6338888" cy="784225"/>
            <a:chOff x="662" y="2705"/>
            <a:chExt cx="3993" cy="494"/>
          </a:xfrm>
        </p:grpSpPr>
        <p:grpSp>
          <p:nvGrpSpPr>
            <p:cNvPr id="33806" name="Group 9"/>
            <p:cNvGrpSpPr>
              <a:grpSpLocks/>
            </p:cNvGrpSpPr>
            <p:nvPr/>
          </p:nvGrpSpPr>
          <p:grpSpPr bwMode="auto">
            <a:xfrm>
              <a:off x="2076" y="2705"/>
              <a:ext cx="1160" cy="494"/>
              <a:chOff x="2490" y="3401"/>
              <a:chExt cx="1160" cy="494"/>
            </a:xfrm>
          </p:grpSpPr>
          <p:sp>
            <p:nvSpPr>
              <p:cNvPr id="164874" name="Text Box 10"/>
              <p:cNvSpPr txBox="1">
                <a:spLocks noChangeArrowheads="1"/>
              </p:cNvSpPr>
              <p:nvPr/>
            </p:nvSpPr>
            <p:spPr bwMode="auto">
              <a:xfrm>
                <a:off x="2651" y="3401"/>
                <a:ext cx="921" cy="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AU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 titles/day</a:t>
                </a:r>
              </a:p>
              <a:p>
                <a:pPr algn="ctr">
                  <a:lnSpc>
                    <a:spcPct val="125000"/>
                  </a:lnSpc>
                  <a:defRPr/>
                </a:pPr>
                <a:r>
                  <a:rPr lang="en-AU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32 </a:t>
                </a:r>
                <a:r>
                  <a:rPr lang="en-AU" altLang="en-US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labor</a:t>
                </a:r>
                <a:r>
                  <a:rPr lang="en-AU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-hrs</a:t>
                </a:r>
              </a:p>
            </p:txBody>
          </p:sp>
          <p:sp>
            <p:nvSpPr>
              <p:cNvPr id="164875" name="Line 11"/>
              <p:cNvSpPr>
                <a:spLocks noChangeShapeType="1"/>
              </p:cNvSpPr>
              <p:nvPr/>
            </p:nvSpPr>
            <p:spPr bwMode="auto">
              <a:xfrm>
                <a:off x="2490" y="3648"/>
                <a:ext cx="1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3807" name="Group 15"/>
            <p:cNvGrpSpPr>
              <a:grpSpLocks/>
            </p:cNvGrpSpPr>
            <p:nvPr/>
          </p:nvGrpSpPr>
          <p:grpSpPr bwMode="auto">
            <a:xfrm>
              <a:off x="662" y="2713"/>
              <a:ext cx="1372" cy="372"/>
              <a:chOff x="662" y="2713"/>
              <a:chExt cx="1372" cy="372"/>
            </a:xfrm>
          </p:grpSpPr>
          <p:sp>
            <p:nvSpPr>
              <p:cNvPr id="164880" name="Text Box 16"/>
              <p:cNvSpPr txBox="1">
                <a:spLocks noChangeArrowheads="1"/>
              </p:cNvSpPr>
              <p:nvPr/>
            </p:nvSpPr>
            <p:spPr bwMode="auto">
              <a:xfrm>
                <a:off x="1830" y="2801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AU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=</a:t>
                </a:r>
              </a:p>
            </p:txBody>
          </p:sp>
          <p:sp>
            <p:nvSpPr>
              <p:cNvPr id="164881" name="Text Box 17"/>
              <p:cNvSpPr txBox="1">
                <a:spLocks noChangeArrowheads="1"/>
              </p:cNvSpPr>
              <p:nvPr/>
            </p:nvSpPr>
            <p:spPr bwMode="auto">
              <a:xfrm>
                <a:off x="662" y="2713"/>
                <a:ext cx="1228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AU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Old labor productivity</a:t>
                </a:r>
              </a:p>
            </p:txBody>
          </p:sp>
        </p:grpSp>
        <p:sp>
          <p:nvSpPr>
            <p:cNvPr id="164885" name="Rectangle 21"/>
            <p:cNvSpPr>
              <a:spLocks noChangeArrowheads="1"/>
            </p:cNvSpPr>
            <p:nvPr/>
          </p:nvSpPr>
          <p:spPr bwMode="auto">
            <a:xfrm>
              <a:off x="3249" y="2808"/>
              <a:ext cx="14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.25 titles/labor-hr</a:t>
              </a:r>
            </a:p>
          </p:txBody>
        </p:sp>
      </p:grpSp>
      <p:grpSp>
        <p:nvGrpSpPr>
          <p:cNvPr id="33798" name="Group 24"/>
          <p:cNvGrpSpPr>
            <a:grpSpLocks/>
          </p:cNvGrpSpPr>
          <p:nvPr/>
        </p:nvGrpSpPr>
        <p:grpSpPr bwMode="auto">
          <a:xfrm>
            <a:off x="2409826" y="5437189"/>
            <a:ext cx="6615113" cy="784225"/>
            <a:chOff x="558" y="3425"/>
            <a:chExt cx="4167" cy="494"/>
          </a:xfrm>
        </p:grpSpPr>
        <p:grpSp>
          <p:nvGrpSpPr>
            <p:cNvPr id="33799" name="Group 12"/>
            <p:cNvGrpSpPr>
              <a:grpSpLocks/>
            </p:cNvGrpSpPr>
            <p:nvPr/>
          </p:nvGrpSpPr>
          <p:grpSpPr bwMode="auto">
            <a:xfrm>
              <a:off x="1988" y="3425"/>
              <a:ext cx="1160" cy="494"/>
              <a:chOff x="2540" y="3425"/>
              <a:chExt cx="1160" cy="494"/>
            </a:xfrm>
          </p:grpSpPr>
          <p:sp>
            <p:nvSpPr>
              <p:cNvPr id="164877" name="Text Box 13"/>
              <p:cNvSpPr txBox="1">
                <a:spLocks noChangeArrowheads="1"/>
              </p:cNvSpPr>
              <p:nvPr/>
            </p:nvSpPr>
            <p:spPr bwMode="auto">
              <a:xfrm>
                <a:off x="2636" y="3425"/>
                <a:ext cx="968" cy="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AU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14 titles/day</a:t>
                </a:r>
              </a:p>
              <a:p>
                <a:pPr algn="ctr">
                  <a:lnSpc>
                    <a:spcPct val="125000"/>
                  </a:lnSpc>
                  <a:defRPr/>
                </a:pPr>
                <a:r>
                  <a:rPr lang="en-AU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32 </a:t>
                </a:r>
                <a:r>
                  <a:rPr lang="en-AU" altLang="en-US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labor</a:t>
                </a:r>
                <a:r>
                  <a:rPr lang="en-AU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-hrs</a:t>
                </a:r>
              </a:p>
            </p:txBody>
          </p:sp>
          <p:sp>
            <p:nvSpPr>
              <p:cNvPr id="164878" name="Line 14"/>
              <p:cNvSpPr>
                <a:spLocks noChangeShapeType="1"/>
              </p:cNvSpPr>
              <p:nvPr/>
            </p:nvSpPr>
            <p:spPr bwMode="auto">
              <a:xfrm>
                <a:off x="2540" y="3672"/>
                <a:ext cx="1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3800" name="Group 18"/>
            <p:cNvGrpSpPr>
              <a:grpSpLocks/>
            </p:cNvGrpSpPr>
            <p:nvPr/>
          </p:nvGrpSpPr>
          <p:grpSpPr bwMode="auto">
            <a:xfrm>
              <a:off x="558" y="3433"/>
              <a:ext cx="1388" cy="372"/>
              <a:chOff x="558" y="3433"/>
              <a:chExt cx="1388" cy="372"/>
            </a:xfrm>
          </p:grpSpPr>
          <p:sp>
            <p:nvSpPr>
              <p:cNvPr id="164883" name="Text Box 19"/>
              <p:cNvSpPr txBox="1">
                <a:spLocks noChangeArrowheads="1"/>
              </p:cNvSpPr>
              <p:nvPr/>
            </p:nvSpPr>
            <p:spPr bwMode="auto">
              <a:xfrm>
                <a:off x="1742" y="3521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AU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=</a:t>
                </a:r>
              </a:p>
            </p:txBody>
          </p:sp>
          <p:sp>
            <p:nvSpPr>
              <p:cNvPr id="164884" name="Text Box 20"/>
              <p:cNvSpPr txBox="1">
                <a:spLocks noChangeArrowheads="1"/>
              </p:cNvSpPr>
              <p:nvPr/>
            </p:nvSpPr>
            <p:spPr bwMode="auto">
              <a:xfrm>
                <a:off x="558" y="3433"/>
                <a:ext cx="1240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AU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New labor productivity</a:t>
                </a:r>
              </a:p>
            </p:txBody>
          </p:sp>
        </p:grpSp>
        <p:sp>
          <p:nvSpPr>
            <p:cNvPr id="164886" name="Text Box 22"/>
            <p:cNvSpPr txBox="1">
              <a:spLocks noChangeArrowheads="1"/>
            </p:cNvSpPr>
            <p:nvPr/>
          </p:nvSpPr>
          <p:spPr bwMode="auto">
            <a:xfrm>
              <a:off x="3158" y="3521"/>
              <a:ext cx="15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.4375 titles/labor-hr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8100516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76300"/>
          </a:xfrm>
          <a:solidFill>
            <a:srgbClr val="2FFF74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AU" alt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Collins Title Productivity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2016126" y="1614490"/>
            <a:ext cx="7750175" cy="1325563"/>
            <a:chOff x="310" y="1017"/>
            <a:chExt cx="4882" cy="835"/>
          </a:xfrm>
        </p:grpSpPr>
        <p:sp>
          <p:nvSpPr>
            <p:cNvPr id="160772" name="Text Box 4"/>
            <p:cNvSpPr txBox="1">
              <a:spLocks noChangeArrowheads="1"/>
            </p:cNvSpPr>
            <p:nvPr/>
          </p:nvSpPr>
          <p:spPr bwMode="auto">
            <a:xfrm>
              <a:off x="526" y="1329"/>
              <a:ext cx="466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Staff of 4 works 8 hrs/day	 8 titles/day</a:t>
              </a:r>
            </a:p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Payroll cost = $640/day	 Overhead = $400/day</a:t>
              </a:r>
            </a:p>
          </p:txBody>
        </p:sp>
        <p:sp>
          <p:nvSpPr>
            <p:cNvPr id="160773" name="Text Box 5"/>
            <p:cNvSpPr txBox="1">
              <a:spLocks noChangeArrowheads="1"/>
            </p:cNvSpPr>
            <p:nvPr/>
          </p:nvSpPr>
          <p:spPr bwMode="auto">
            <a:xfrm>
              <a:off x="310" y="1017"/>
              <a:ext cx="9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Old System:</a:t>
              </a:r>
            </a:p>
          </p:txBody>
        </p:sp>
      </p:grpSp>
      <p:grpSp>
        <p:nvGrpSpPr>
          <p:cNvPr id="35844" name="Group 6"/>
          <p:cNvGrpSpPr>
            <a:grpSpLocks/>
          </p:cNvGrpSpPr>
          <p:nvPr/>
        </p:nvGrpSpPr>
        <p:grpSpPr bwMode="auto">
          <a:xfrm>
            <a:off x="2016125" y="2909888"/>
            <a:ext cx="7780338" cy="952500"/>
            <a:chOff x="310" y="1833"/>
            <a:chExt cx="4901" cy="600"/>
          </a:xfrm>
        </p:grpSpPr>
        <p:sp>
          <p:nvSpPr>
            <p:cNvPr id="160775" name="Text Box 7"/>
            <p:cNvSpPr txBox="1">
              <a:spLocks noChangeArrowheads="1"/>
            </p:cNvSpPr>
            <p:nvPr/>
          </p:nvSpPr>
          <p:spPr bwMode="auto">
            <a:xfrm>
              <a:off x="526" y="2145"/>
              <a:ext cx="46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14 titles/day	 Overhead = $800/day</a:t>
              </a:r>
            </a:p>
          </p:txBody>
        </p:sp>
        <p:sp>
          <p:nvSpPr>
            <p:cNvPr id="160776" name="Text Box 8"/>
            <p:cNvSpPr txBox="1">
              <a:spLocks noChangeArrowheads="1"/>
            </p:cNvSpPr>
            <p:nvPr/>
          </p:nvSpPr>
          <p:spPr bwMode="auto">
            <a:xfrm>
              <a:off x="310" y="1833"/>
              <a:ext cx="10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New System:</a:t>
              </a:r>
            </a:p>
          </p:txBody>
        </p:sp>
      </p:grpSp>
      <p:grpSp>
        <p:nvGrpSpPr>
          <p:cNvPr id="160791" name="Group 23"/>
          <p:cNvGrpSpPr>
            <a:grpSpLocks/>
          </p:cNvGrpSpPr>
          <p:nvPr/>
        </p:nvGrpSpPr>
        <p:grpSpPr bwMode="auto">
          <a:xfrm>
            <a:off x="2371725" y="4306888"/>
            <a:ext cx="2698750" cy="590550"/>
            <a:chOff x="534" y="2713"/>
            <a:chExt cx="1700" cy="372"/>
          </a:xfrm>
        </p:grpSpPr>
        <p:sp>
          <p:nvSpPr>
            <p:cNvPr id="160778" name="Text Box 10"/>
            <p:cNvSpPr txBox="1">
              <a:spLocks noChangeArrowheads="1"/>
            </p:cNvSpPr>
            <p:nvPr/>
          </p:nvSpPr>
          <p:spPr bwMode="auto">
            <a:xfrm>
              <a:off x="2030" y="2801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</a:p>
          </p:txBody>
        </p:sp>
        <p:sp>
          <p:nvSpPr>
            <p:cNvPr id="160787" name="Text Box 19"/>
            <p:cNvSpPr txBox="1">
              <a:spLocks noChangeArrowheads="1"/>
            </p:cNvSpPr>
            <p:nvPr/>
          </p:nvSpPr>
          <p:spPr bwMode="auto">
            <a:xfrm>
              <a:off x="534" y="2713"/>
              <a:ext cx="1551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Old multifactor productivity</a:t>
              </a:r>
            </a:p>
          </p:txBody>
        </p:sp>
      </p:grpSp>
      <p:grpSp>
        <p:nvGrpSpPr>
          <p:cNvPr id="160798" name="Group 30"/>
          <p:cNvGrpSpPr>
            <a:grpSpLocks/>
          </p:cNvGrpSpPr>
          <p:nvPr/>
        </p:nvGrpSpPr>
        <p:grpSpPr bwMode="auto">
          <a:xfrm>
            <a:off x="4170796" y="2382838"/>
            <a:ext cx="4610100" cy="2678113"/>
            <a:chOff x="1676" y="1512"/>
            <a:chExt cx="2904" cy="1687"/>
          </a:xfrm>
        </p:grpSpPr>
        <p:grpSp>
          <p:nvGrpSpPr>
            <p:cNvPr id="35847" name="Group 26"/>
            <p:cNvGrpSpPr>
              <a:grpSpLocks/>
            </p:cNvGrpSpPr>
            <p:nvPr/>
          </p:nvGrpSpPr>
          <p:grpSpPr bwMode="auto">
            <a:xfrm>
              <a:off x="2268" y="2705"/>
              <a:ext cx="1160" cy="494"/>
              <a:chOff x="2268" y="2705"/>
              <a:chExt cx="1160" cy="494"/>
            </a:xfrm>
          </p:grpSpPr>
          <p:sp>
            <p:nvSpPr>
              <p:cNvPr id="160780" name="Text Box 12"/>
              <p:cNvSpPr txBox="1">
                <a:spLocks noChangeArrowheads="1"/>
              </p:cNvSpPr>
              <p:nvPr/>
            </p:nvSpPr>
            <p:spPr bwMode="auto">
              <a:xfrm>
                <a:off x="2404" y="2705"/>
                <a:ext cx="887" cy="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AU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 titles/day</a:t>
                </a:r>
              </a:p>
              <a:p>
                <a:pPr algn="ctr">
                  <a:lnSpc>
                    <a:spcPct val="125000"/>
                  </a:lnSpc>
                  <a:defRPr/>
                </a:pPr>
                <a:r>
                  <a:rPr lang="en-AU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$640 + 400</a:t>
                </a:r>
              </a:p>
            </p:txBody>
          </p:sp>
          <p:sp>
            <p:nvSpPr>
              <p:cNvPr id="160781" name="Line 13"/>
              <p:cNvSpPr>
                <a:spLocks noChangeShapeType="1"/>
              </p:cNvSpPr>
              <p:nvPr/>
            </p:nvSpPr>
            <p:spPr bwMode="auto">
              <a:xfrm>
                <a:off x="2268" y="2952"/>
                <a:ext cx="1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0795" name="Freeform 27"/>
            <p:cNvSpPr>
              <a:spLocks/>
            </p:cNvSpPr>
            <p:nvPr/>
          </p:nvSpPr>
          <p:spPr bwMode="auto">
            <a:xfrm>
              <a:off x="2824" y="1512"/>
              <a:ext cx="360" cy="1152"/>
            </a:xfrm>
            <a:custGeom>
              <a:avLst/>
              <a:gdLst>
                <a:gd name="T0" fmla="*/ 360 w 360"/>
                <a:gd name="T1" fmla="*/ 0 h 1152"/>
                <a:gd name="T2" fmla="*/ 72 w 360"/>
                <a:gd name="T3" fmla="*/ 320 h 1152"/>
                <a:gd name="T4" fmla="*/ 0 w 360"/>
                <a:gd name="T5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0" h="1152">
                  <a:moveTo>
                    <a:pt x="360" y="0"/>
                  </a:moveTo>
                  <a:cubicBezTo>
                    <a:pt x="246" y="64"/>
                    <a:pt x="132" y="128"/>
                    <a:pt x="72" y="320"/>
                  </a:cubicBezTo>
                  <a:cubicBezTo>
                    <a:pt x="12" y="512"/>
                    <a:pt x="6" y="832"/>
                    <a:pt x="0" y="1152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796" name="Freeform 28"/>
            <p:cNvSpPr>
              <a:spLocks/>
            </p:cNvSpPr>
            <p:nvPr/>
          </p:nvSpPr>
          <p:spPr bwMode="auto">
            <a:xfrm>
              <a:off x="1676" y="1816"/>
              <a:ext cx="620" cy="1256"/>
            </a:xfrm>
            <a:custGeom>
              <a:avLst/>
              <a:gdLst>
                <a:gd name="T0" fmla="*/ 364 w 620"/>
                <a:gd name="T1" fmla="*/ 0 h 1256"/>
                <a:gd name="T2" fmla="*/ 68 w 620"/>
                <a:gd name="T3" fmla="*/ 464 h 1256"/>
                <a:gd name="T4" fmla="*/ 92 w 620"/>
                <a:gd name="T5" fmla="*/ 1016 h 1256"/>
                <a:gd name="T6" fmla="*/ 620 w 620"/>
                <a:gd name="T7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0" h="1256">
                  <a:moveTo>
                    <a:pt x="364" y="0"/>
                  </a:moveTo>
                  <a:cubicBezTo>
                    <a:pt x="230" y="142"/>
                    <a:pt x="113" y="295"/>
                    <a:pt x="68" y="464"/>
                  </a:cubicBezTo>
                  <a:cubicBezTo>
                    <a:pt x="23" y="633"/>
                    <a:pt x="0" y="884"/>
                    <a:pt x="92" y="1016"/>
                  </a:cubicBezTo>
                  <a:cubicBezTo>
                    <a:pt x="184" y="1148"/>
                    <a:pt x="510" y="1206"/>
                    <a:pt x="620" y="1256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797" name="Freeform 29"/>
            <p:cNvSpPr>
              <a:spLocks/>
            </p:cNvSpPr>
            <p:nvPr/>
          </p:nvSpPr>
          <p:spPr bwMode="auto">
            <a:xfrm>
              <a:off x="3472" y="1864"/>
              <a:ext cx="1108" cy="1216"/>
            </a:xfrm>
            <a:custGeom>
              <a:avLst/>
              <a:gdLst>
                <a:gd name="T0" fmla="*/ 1108 w 1108"/>
                <a:gd name="T1" fmla="*/ 0 h 1216"/>
                <a:gd name="T2" fmla="*/ 992 w 1108"/>
                <a:gd name="T3" fmla="*/ 512 h 1216"/>
                <a:gd name="T4" fmla="*/ 664 w 1108"/>
                <a:gd name="T5" fmla="*/ 952 h 1216"/>
                <a:gd name="T6" fmla="*/ 0 w 1108"/>
                <a:gd name="T7" fmla="*/ 1216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8" h="1216">
                  <a:moveTo>
                    <a:pt x="1108" y="0"/>
                  </a:moveTo>
                  <a:cubicBezTo>
                    <a:pt x="1089" y="85"/>
                    <a:pt x="1066" y="353"/>
                    <a:pt x="992" y="512"/>
                  </a:cubicBezTo>
                  <a:cubicBezTo>
                    <a:pt x="918" y="671"/>
                    <a:pt x="829" y="835"/>
                    <a:pt x="664" y="952"/>
                  </a:cubicBezTo>
                  <a:cubicBezTo>
                    <a:pt x="499" y="1069"/>
                    <a:pt x="138" y="1161"/>
                    <a:pt x="0" y="1216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59806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6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76300"/>
          </a:xfrm>
          <a:solidFill>
            <a:srgbClr val="2FFF74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AU" alt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Collins Title Productivity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2016126" y="1614490"/>
            <a:ext cx="7750175" cy="1325563"/>
            <a:chOff x="310" y="1017"/>
            <a:chExt cx="4882" cy="835"/>
          </a:xfrm>
        </p:grpSpPr>
        <p:sp>
          <p:nvSpPr>
            <p:cNvPr id="165892" name="Text Box 4"/>
            <p:cNvSpPr txBox="1">
              <a:spLocks noChangeArrowheads="1"/>
            </p:cNvSpPr>
            <p:nvPr/>
          </p:nvSpPr>
          <p:spPr bwMode="auto">
            <a:xfrm>
              <a:off x="526" y="1329"/>
              <a:ext cx="466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Staff of 4 works 8 hrs/day	 8 titles/day</a:t>
              </a:r>
            </a:p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Payroll cost = $640/day	 Overhead = $400/day</a:t>
              </a:r>
            </a:p>
          </p:txBody>
        </p:sp>
        <p:sp>
          <p:nvSpPr>
            <p:cNvPr id="165893" name="Text Box 5"/>
            <p:cNvSpPr txBox="1">
              <a:spLocks noChangeArrowheads="1"/>
            </p:cNvSpPr>
            <p:nvPr/>
          </p:nvSpPr>
          <p:spPr bwMode="auto">
            <a:xfrm>
              <a:off x="310" y="1017"/>
              <a:ext cx="9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Old System:</a:t>
              </a:r>
            </a:p>
          </p:txBody>
        </p:sp>
      </p:grpSp>
      <p:grpSp>
        <p:nvGrpSpPr>
          <p:cNvPr id="37892" name="Group 6"/>
          <p:cNvGrpSpPr>
            <a:grpSpLocks/>
          </p:cNvGrpSpPr>
          <p:nvPr/>
        </p:nvGrpSpPr>
        <p:grpSpPr bwMode="auto">
          <a:xfrm>
            <a:off x="2016125" y="2909888"/>
            <a:ext cx="7780338" cy="952500"/>
            <a:chOff x="310" y="1833"/>
            <a:chExt cx="4901" cy="600"/>
          </a:xfrm>
        </p:grpSpPr>
        <p:sp>
          <p:nvSpPr>
            <p:cNvPr id="165895" name="Text Box 7"/>
            <p:cNvSpPr txBox="1">
              <a:spLocks noChangeArrowheads="1"/>
            </p:cNvSpPr>
            <p:nvPr/>
          </p:nvSpPr>
          <p:spPr bwMode="auto">
            <a:xfrm>
              <a:off x="526" y="2145"/>
              <a:ext cx="46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14 titles/day	 Overhead = $800/day</a:t>
              </a:r>
            </a:p>
          </p:txBody>
        </p:sp>
        <p:sp>
          <p:nvSpPr>
            <p:cNvPr id="165896" name="Text Box 8"/>
            <p:cNvSpPr txBox="1">
              <a:spLocks noChangeArrowheads="1"/>
            </p:cNvSpPr>
            <p:nvPr/>
          </p:nvSpPr>
          <p:spPr bwMode="auto">
            <a:xfrm>
              <a:off x="310" y="1833"/>
              <a:ext cx="10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New System:</a:t>
              </a:r>
            </a:p>
          </p:txBody>
        </p:sp>
      </p:grpSp>
      <p:grpSp>
        <p:nvGrpSpPr>
          <p:cNvPr id="37893" name="Group 23"/>
          <p:cNvGrpSpPr>
            <a:grpSpLocks/>
          </p:cNvGrpSpPr>
          <p:nvPr/>
        </p:nvGrpSpPr>
        <p:grpSpPr bwMode="auto">
          <a:xfrm>
            <a:off x="2371725" y="4210051"/>
            <a:ext cx="6821488" cy="784225"/>
            <a:chOff x="534" y="2652"/>
            <a:chExt cx="4297" cy="494"/>
          </a:xfrm>
        </p:grpSpPr>
        <p:grpSp>
          <p:nvGrpSpPr>
            <p:cNvPr id="37894" name="Group 9"/>
            <p:cNvGrpSpPr>
              <a:grpSpLocks/>
            </p:cNvGrpSpPr>
            <p:nvPr/>
          </p:nvGrpSpPr>
          <p:grpSpPr bwMode="auto">
            <a:xfrm>
              <a:off x="2268" y="2652"/>
              <a:ext cx="1160" cy="494"/>
              <a:chOff x="2268" y="2652"/>
              <a:chExt cx="1160" cy="494"/>
            </a:xfrm>
          </p:grpSpPr>
          <p:sp>
            <p:nvSpPr>
              <p:cNvPr id="165898" name="Text Box 10"/>
              <p:cNvSpPr txBox="1">
                <a:spLocks noChangeArrowheads="1"/>
              </p:cNvSpPr>
              <p:nvPr/>
            </p:nvSpPr>
            <p:spPr bwMode="auto">
              <a:xfrm>
                <a:off x="2404" y="2652"/>
                <a:ext cx="887" cy="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AU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 titles/day</a:t>
                </a:r>
              </a:p>
              <a:p>
                <a:pPr algn="ctr">
                  <a:lnSpc>
                    <a:spcPct val="125000"/>
                  </a:lnSpc>
                  <a:defRPr/>
                </a:pPr>
                <a:r>
                  <a:rPr lang="en-AU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$640 + 400</a:t>
                </a:r>
              </a:p>
            </p:txBody>
          </p:sp>
          <p:sp>
            <p:nvSpPr>
              <p:cNvPr id="165899" name="Line 11"/>
              <p:cNvSpPr>
                <a:spLocks noChangeShapeType="1"/>
              </p:cNvSpPr>
              <p:nvPr/>
            </p:nvSpPr>
            <p:spPr bwMode="auto">
              <a:xfrm>
                <a:off x="2268" y="2952"/>
                <a:ext cx="1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7895" name="Group 15"/>
            <p:cNvGrpSpPr>
              <a:grpSpLocks/>
            </p:cNvGrpSpPr>
            <p:nvPr/>
          </p:nvGrpSpPr>
          <p:grpSpPr bwMode="auto">
            <a:xfrm>
              <a:off x="534" y="2713"/>
              <a:ext cx="1700" cy="372"/>
              <a:chOff x="534" y="2713"/>
              <a:chExt cx="1700" cy="372"/>
            </a:xfrm>
          </p:grpSpPr>
          <p:sp>
            <p:nvSpPr>
              <p:cNvPr id="165904" name="Text Box 16"/>
              <p:cNvSpPr txBox="1">
                <a:spLocks noChangeArrowheads="1"/>
              </p:cNvSpPr>
              <p:nvPr/>
            </p:nvSpPr>
            <p:spPr bwMode="auto">
              <a:xfrm>
                <a:off x="2030" y="2801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AU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=</a:t>
                </a:r>
              </a:p>
            </p:txBody>
          </p:sp>
          <p:sp>
            <p:nvSpPr>
              <p:cNvPr id="165905" name="Text Box 17"/>
              <p:cNvSpPr txBox="1">
                <a:spLocks noChangeArrowheads="1"/>
              </p:cNvSpPr>
              <p:nvPr/>
            </p:nvSpPr>
            <p:spPr bwMode="auto">
              <a:xfrm>
                <a:off x="534" y="2713"/>
                <a:ext cx="1551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AU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Old multifactor productivity</a:t>
                </a:r>
              </a:p>
            </p:txBody>
          </p:sp>
        </p:grpSp>
        <p:sp>
          <p:nvSpPr>
            <p:cNvPr id="165909" name="Text Box 21"/>
            <p:cNvSpPr txBox="1">
              <a:spLocks noChangeArrowheads="1"/>
            </p:cNvSpPr>
            <p:nvPr/>
          </p:nvSpPr>
          <p:spPr bwMode="auto">
            <a:xfrm>
              <a:off x="3414" y="2801"/>
              <a:ext cx="14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.0077 titles/dollar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974980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1882" y="5507915"/>
            <a:ext cx="4750174" cy="945776"/>
            <a:chOff x="457200" y="6242303"/>
            <a:chExt cx="5383530" cy="1071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072" y="6402323"/>
              <a:ext cx="4883261" cy="9113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3356" y="6396228"/>
              <a:ext cx="3642995" cy="917575"/>
            </a:xfrm>
            <a:custGeom>
              <a:avLst/>
              <a:gdLst/>
              <a:ahLst/>
              <a:cxnLst/>
              <a:rect l="l" t="t" r="r" b="b"/>
              <a:pathLst>
                <a:path w="3642995" h="917575">
                  <a:moveTo>
                    <a:pt x="3642717" y="917447"/>
                  </a:moveTo>
                  <a:lnTo>
                    <a:pt x="0" y="0"/>
                  </a:lnTo>
                  <a:lnTo>
                    <a:pt x="7620" y="7620"/>
                  </a:lnTo>
                  <a:lnTo>
                    <a:pt x="2861305" y="917447"/>
                  </a:lnTo>
                  <a:lnTo>
                    <a:pt x="3642717" y="917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2303"/>
              <a:ext cx="3400043" cy="1060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6243065"/>
              <a:ext cx="3360419" cy="10706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32933" y="1696570"/>
            <a:ext cx="2865344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37017" indent="-226371">
              <a:spcBef>
                <a:spcPts val="88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  <a:tab pos="1545374" algn="l"/>
                <a:tab pos="2432927" algn="l"/>
              </a:tabLst>
            </a:pPr>
            <a:r>
              <a:rPr sz="2382" spc="-9" dirty="0">
                <a:latin typeface="Lucida Sans Unicode"/>
                <a:cs typeface="Lucida Sans Unicode"/>
              </a:rPr>
              <a:t>Generic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18" dirty="0">
                <a:latin typeface="Lucida Sans Unicode"/>
                <a:cs typeface="Lucida Sans Unicode"/>
              </a:rPr>
              <a:t>term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22" dirty="0">
                <a:latin typeface="Lucida Sans Unicode"/>
                <a:cs typeface="Lucida Sans Unicode"/>
              </a:rPr>
              <a:t>for</a:t>
            </a:r>
            <a:endParaRPr sz="2382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5722" y="1696570"/>
            <a:ext cx="2319057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494384" algn="l"/>
              </a:tabLst>
            </a:pPr>
            <a:r>
              <a:rPr sz="2382" spc="-9" dirty="0">
                <a:latin typeface="Lucida Sans Unicode"/>
                <a:cs typeface="Lucida Sans Unicode"/>
              </a:rPr>
              <a:t>-Method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18" dirty="0">
                <a:latin typeface="Lucida Sans Unicode"/>
                <a:cs typeface="Lucida Sans Unicode"/>
              </a:rPr>
              <a:t>Study</a:t>
            </a:r>
            <a:endParaRPr sz="2382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2571" y="2059641"/>
            <a:ext cx="2801471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246721" algn="l"/>
                <a:tab pos="2090569" algn="l"/>
              </a:tabLst>
            </a:pPr>
            <a:r>
              <a:rPr sz="2382" spc="-9" dirty="0">
                <a:latin typeface="Lucida Sans Unicode"/>
                <a:cs typeface="Lucida Sans Unicode"/>
              </a:rPr>
              <a:t>which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22" dirty="0">
                <a:latin typeface="Lucida Sans Unicode"/>
                <a:cs typeface="Lucida Sans Unicode"/>
              </a:rPr>
              <a:t>are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18" dirty="0">
                <a:latin typeface="Lucida Sans Unicode"/>
                <a:cs typeface="Lucida Sans Unicode"/>
              </a:rPr>
              <a:t>used</a:t>
            </a:r>
            <a:endParaRPr sz="2382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1512" y="1696570"/>
            <a:ext cx="1487581" cy="74446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47401" marR="4483" indent="-336755">
              <a:spcBef>
                <a:spcPts val="88"/>
              </a:spcBef>
              <a:tabLst>
                <a:tab pos="757557" algn="l"/>
                <a:tab pos="1007463" algn="l"/>
              </a:tabLst>
            </a:pPr>
            <a:r>
              <a:rPr sz="2382" spc="-22" dirty="0">
                <a:latin typeface="Lucida Sans Unicode"/>
                <a:cs typeface="Lucida Sans Unicode"/>
              </a:rPr>
              <a:t>and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18" dirty="0">
                <a:latin typeface="Lucida Sans Unicode"/>
                <a:cs typeface="Lucida Sans Unicode"/>
              </a:rPr>
              <a:t>work</a:t>
            </a:r>
            <a:r>
              <a:rPr sz="2382" spc="-18" dirty="0">
                <a:latin typeface="Times New Roman"/>
                <a:cs typeface="Times New Roman"/>
              </a:rPr>
              <a:t> </a:t>
            </a:r>
            <a:r>
              <a:rPr sz="2382" spc="-22" dirty="0">
                <a:latin typeface="Lucida Sans Unicode"/>
                <a:cs typeface="Lucida Sans Unicode"/>
              </a:rPr>
              <a:t>in</a:t>
            </a:r>
            <a:r>
              <a:rPr sz="2382" dirty="0">
                <a:latin typeface="Times New Roman"/>
                <a:cs typeface="Times New Roman"/>
              </a:rPr>
              <a:t>		</a:t>
            </a:r>
            <a:r>
              <a:rPr sz="2382" spc="-22" dirty="0">
                <a:latin typeface="Lucida Sans Unicode"/>
                <a:cs typeface="Lucida Sans Unicode"/>
              </a:rPr>
              <a:t>the</a:t>
            </a:r>
            <a:endParaRPr sz="2382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8844" y="2059641"/>
            <a:ext cx="3804957" cy="74446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  <a:tabLst>
                <a:tab pos="2155566" algn="l"/>
                <a:tab pos="2779767" algn="l"/>
              </a:tabLst>
            </a:pPr>
            <a:r>
              <a:rPr sz="2382" spc="-9" dirty="0">
                <a:latin typeface="Lucida Sans Unicode"/>
                <a:cs typeface="Lucida Sans Unicode"/>
              </a:rPr>
              <a:t>measurement,</a:t>
            </a:r>
            <a:r>
              <a:rPr sz="2382" spc="-9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examination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22" dirty="0">
                <a:latin typeface="Lucida Sans Unicode"/>
                <a:cs typeface="Lucida Sans Unicode"/>
              </a:rPr>
              <a:t>of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9" dirty="0">
                <a:latin typeface="Lucida Sans Unicode"/>
                <a:cs typeface="Lucida Sans Unicode"/>
              </a:rPr>
              <a:t>human</a:t>
            </a:r>
            <a:endParaRPr sz="2382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66796" y="2422710"/>
            <a:ext cx="1342465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55650" algn="l"/>
              </a:tabLst>
            </a:pPr>
            <a:r>
              <a:rPr sz="2382" spc="-18" dirty="0">
                <a:latin typeface="Lucida Sans Unicode"/>
                <a:cs typeface="Lucida Sans Unicode"/>
              </a:rPr>
              <a:t>work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22" dirty="0">
                <a:latin typeface="Lucida Sans Unicode"/>
                <a:cs typeface="Lucida Sans Unicode"/>
              </a:rPr>
              <a:t>in</a:t>
            </a:r>
            <a:endParaRPr sz="2382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55939" y="2785781"/>
            <a:ext cx="787213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382" spc="-9" dirty="0">
                <a:latin typeface="Lucida Sans Unicode"/>
                <a:cs typeface="Lucida Sans Unicode"/>
              </a:rPr>
              <a:t>leads</a:t>
            </a:r>
            <a:endParaRPr sz="2382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2308" y="2785781"/>
            <a:ext cx="2073649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382" spc="-9" dirty="0">
                <a:latin typeface="Lucida Sans Unicode"/>
                <a:cs typeface="Lucida Sans Unicode"/>
              </a:rPr>
              <a:t>systematically</a:t>
            </a:r>
            <a:endParaRPr sz="2382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4060" y="2422711"/>
            <a:ext cx="1042707" cy="74446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732343" marR="4483" indent="-721697" algn="r">
              <a:spcBef>
                <a:spcPts val="88"/>
              </a:spcBef>
              <a:tabLst>
                <a:tab pos="677432" algn="l"/>
              </a:tabLst>
            </a:pPr>
            <a:r>
              <a:rPr sz="2382" spc="-22" dirty="0">
                <a:latin typeface="Lucida Sans Unicode"/>
                <a:cs typeface="Lucida Sans Unicode"/>
              </a:rPr>
              <a:t>all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22" dirty="0">
                <a:latin typeface="Lucida Sans Unicode"/>
                <a:cs typeface="Lucida Sans Unicode"/>
              </a:rPr>
              <a:t>its</a:t>
            </a:r>
            <a:r>
              <a:rPr sz="2382" spc="-22" dirty="0">
                <a:latin typeface="Times New Roman"/>
                <a:cs typeface="Times New Roman"/>
              </a:rPr>
              <a:t> </a:t>
            </a:r>
            <a:r>
              <a:rPr sz="2382" spc="-22" dirty="0">
                <a:latin typeface="Lucida Sans Unicode"/>
                <a:cs typeface="Lucida Sans Unicode"/>
              </a:rPr>
              <a:t>to</a:t>
            </a:r>
            <a:endParaRPr sz="2382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58844" y="2785781"/>
            <a:ext cx="3157818" cy="74446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  <a:tabLst>
                <a:tab pos="723378" algn="l"/>
                <a:tab pos="1550417" algn="l"/>
                <a:tab pos="2276596" algn="l"/>
                <a:tab pos="2849808" algn="l"/>
              </a:tabLst>
            </a:pPr>
            <a:r>
              <a:rPr sz="2382" spc="-9" dirty="0">
                <a:latin typeface="Lucida Sans Unicode"/>
                <a:cs typeface="Lucida Sans Unicode"/>
              </a:rPr>
              <a:t>contexts,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22" dirty="0">
                <a:latin typeface="Lucida Sans Unicode"/>
                <a:cs typeface="Lucida Sans Unicode"/>
              </a:rPr>
              <a:t>and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9" dirty="0">
                <a:latin typeface="Lucida Sans Unicode"/>
                <a:cs typeface="Lucida Sans Unicode"/>
              </a:rPr>
              <a:t>which</a:t>
            </a:r>
            <a:r>
              <a:rPr sz="2382" spc="-9" dirty="0">
                <a:latin typeface="Times New Roman"/>
                <a:cs typeface="Times New Roman"/>
              </a:rPr>
              <a:t> </a:t>
            </a:r>
            <a:r>
              <a:rPr sz="2382" spc="-22" dirty="0">
                <a:latin typeface="Lucida Sans Unicode"/>
                <a:cs typeface="Lucida Sans Unicode"/>
              </a:rPr>
              <a:t>the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9" dirty="0">
                <a:latin typeface="Lucida Sans Unicode"/>
                <a:cs typeface="Lucida Sans Unicode"/>
              </a:rPr>
              <a:t>investigation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22" dirty="0">
                <a:latin typeface="Lucida Sans Unicode"/>
                <a:cs typeface="Lucida Sans Unicode"/>
              </a:rPr>
              <a:t>of</a:t>
            </a:r>
            <a:endParaRPr sz="2382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7863" y="3148852"/>
            <a:ext cx="1073524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591702" algn="l"/>
              </a:tabLst>
            </a:pPr>
            <a:r>
              <a:rPr sz="2382" spc="-22" dirty="0">
                <a:latin typeface="Lucida Sans Unicode"/>
                <a:cs typeface="Lucida Sans Unicode"/>
              </a:rPr>
              <a:t>all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22" dirty="0">
                <a:latin typeface="Lucida Sans Unicode"/>
                <a:cs typeface="Lucida Sans Unicode"/>
              </a:rPr>
              <a:t>the</a:t>
            </a:r>
            <a:endParaRPr sz="2382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31184" y="3148852"/>
            <a:ext cx="2125196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264091" algn="l"/>
              </a:tabLst>
            </a:pPr>
            <a:r>
              <a:rPr sz="2382" spc="-9" dirty="0">
                <a:latin typeface="Lucida Sans Unicode"/>
                <a:cs typeface="Lucida Sans Unicode"/>
              </a:rPr>
              <a:t>factors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9" dirty="0">
                <a:latin typeface="Lucida Sans Unicode"/>
                <a:cs typeface="Lucida Sans Unicode"/>
              </a:rPr>
              <a:t>which</a:t>
            </a:r>
            <a:endParaRPr sz="2382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58844" y="3511922"/>
            <a:ext cx="3190315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79744" algn="l"/>
                <a:tab pos="1791356" algn="l"/>
              </a:tabLst>
            </a:pPr>
            <a:r>
              <a:rPr sz="2382" spc="-9" dirty="0">
                <a:latin typeface="Lucida Sans Unicode"/>
                <a:cs typeface="Lucida Sans Unicode"/>
              </a:rPr>
              <a:t>affect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22" dirty="0">
                <a:latin typeface="Lucida Sans Unicode"/>
                <a:cs typeface="Lucida Sans Unicode"/>
              </a:rPr>
              <a:t>the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9" dirty="0">
                <a:latin typeface="Lucida Sans Unicode"/>
                <a:cs typeface="Lucida Sans Unicode"/>
              </a:rPr>
              <a:t>efficiency</a:t>
            </a:r>
            <a:endParaRPr sz="2382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70013" y="3511922"/>
            <a:ext cx="2134721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799022" algn="l"/>
              </a:tabLst>
            </a:pPr>
            <a:r>
              <a:rPr sz="2382" spc="-22" dirty="0">
                <a:latin typeface="Lucida Sans Unicode"/>
                <a:cs typeface="Lucida Sans Unicode"/>
              </a:rPr>
              <a:t>and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9" dirty="0">
                <a:latin typeface="Lucida Sans Unicode"/>
                <a:cs typeface="Lucida Sans Unicode"/>
              </a:rPr>
              <a:t>economy</a:t>
            </a:r>
            <a:endParaRPr sz="2382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25884" y="3511922"/>
            <a:ext cx="1033182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551359" algn="l"/>
              </a:tabLst>
            </a:pPr>
            <a:r>
              <a:rPr sz="2382" spc="-22" dirty="0">
                <a:latin typeface="Lucida Sans Unicode"/>
                <a:cs typeface="Lucida Sans Unicode"/>
              </a:rPr>
              <a:t>of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22" dirty="0">
                <a:latin typeface="Lucida Sans Unicode"/>
                <a:cs typeface="Lucida Sans Unicode"/>
              </a:rPr>
              <a:t>the</a:t>
            </a:r>
            <a:endParaRPr sz="2382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58844" y="3874993"/>
            <a:ext cx="3880597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475333" algn="l"/>
                <a:tab pos="2479994" algn="l"/>
              </a:tabLst>
            </a:pPr>
            <a:r>
              <a:rPr sz="2382" spc="-9" dirty="0">
                <a:latin typeface="Lucida Sans Unicode"/>
                <a:cs typeface="Lucida Sans Unicode"/>
              </a:rPr>
              <a:t>situation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18" dirty="0">
                <a:latin typeface="Lucida Sans Unicode"/>
                <a:cs typeface="Lucida Sans Unicode"/>
              </a:rPr>
              <a:t>being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9" dirty="0">
                <a:latin typeface="Lucida Sans Unicode"/>
                <a:cs typeface="Lucida Sans Unicode"/>
              </a:rPr>
              <a:t>reviewed,</a:t>
            </a:r>
            <a:endParaRPr sz="2382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97937" y="3874993"/>
            <a:ext cx="2758328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468431" algn="l"/>
                <a:tab pos="1440033" algn="l"/>
                <a:tab pos="1920791" algn="l"/>
              </a:tabLst>
            </a:pPr>
            <a:r>
              <a:rPr sz="2382" spc="-22" dirty="0">
                <a:latin typeface="Lucida Sans Unicode"/>
                <a:cs typeface="Lucida Sans Unicode"/>
              </a:rPr>
              <a:t>in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18" dirty="0">
                <a:latin typeface="Lucida Sans Unicode"/>
                <a:cs typeface="Lucida Sans Unicode"/>
              </a:rPr>
              <a:t>order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22" dirty="0">
                <a:latin typeface="Lucida Sans Unicode"/>
                <a:cs typeface="Lucida Sans Unicode"/>
              </a:rPr>
              <a:t>to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9" dirty="0">
                <a:latin typeface="Lucida Sans Unicode"/>
                <a:cs typeface="Lucida Sans Unicode"/>
              </a:rPr>
              <a:t>effect</a:t>
            </a:r>
            <a:endParaRPr sz="2382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58844" y="4238063"/>
            <a:ext cx="2064124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382" spc="-9" dirty="0">
                <a:latin typeface="Lucida Sans Unicode"/>
                <a:cs typeface="Lucida Sans Unicode"/>
              </a:rPr>
              <a:t>improvement.</a:t>
            </a:r>
            <a:endParaRPr sz="2382">
              <a:latin typeface="Lucida Sans Unicode"/>
              <a:cs typeface="Lucida Sans Unicode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45245" y="905606"/>
            <a:ext cx="4775782" cy="45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95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76300"/>
          </a:xfrm>
          <a:solidFill>
            <a:srgbClr val="2FFF74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AU" alt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Collins Title Productivity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2016126" y="1614490"/>
            <a:ext cx="7750175" cy="1325563"/>
            <a:chOff x="310" y="1017"/>
            <a:chExt cx="4882" cy="835"/>
          </a:xfrm>
        </p:grpSpPr>
        <p:sp>
          <p:nvSpPr>
            <p:cNvPr id="166916" name="Text Box 4"/>
            <p:cNvSpPr txBox="1">
              <a:spLocks noChangeArrowheads="1"/>
            </p:cNvSpPr>
            <p:nvPr/>
          </p:nvSpPr>
          <p:spPr bwMode="auto">
            <a:xfrm>
              <a:off x="526" y="1329"/>
              <a:ext cx="466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Staff of 4 works 8 hrs/day	 8 titles/day</a:t>
              </a:r>
            </a:p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Payroll cost = $640/day	 Overhead = $400/day</a:t>
              </a:r>
            </a:p>
          </p:txBody>
        </p:sp>
        <p:sp>
          <p:nvSpPr>
            <p:cNvPr id="166917" name="Text Box 5"/>
            <p:cNvSpPr txBox="1">
              <a:spLocks noChangeArrowheads="1"/>
            </p:cNvSpPr>
            <p:nvPr/>
          </p:nvSpPr>
          <p:spPr bwMode="auto">
            <a:xfrm>
              <a:off x="310" y="1017"/>
              <a:ext cx="9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Old System:</a:t>
              </a:r>
            </a:p>
          </p:txBody>
        </p:sp>
      </p:grpSp>
      <p:grpSp>
        <p:nvGrpSpPr>
          <p:cNvPr id="39940" name="Group 6"/>
          <p:cNvGrpSpPr>
            <a:grpSpLocks/>
          </p:cNvGrpSpPr>
          <p:nvPr/>
        </p:nvGrpSpPr>
        <p:grpSpPr bwMode="auto">
          <a:xfrm>
            <a:off x="2016125" y="2909888"/>
            <a:ext cx="7780338" cy="952500"/>
            <a:chOff x="310" y="1833"/>
            <a:chExt cx="4901" cy="600"/>
          </a:xfrm>
        </p:grpSpPr>
        <p:sp>
          <p:nvSpPr>
            <p:cNvPr id="166919" name="Text Box 7"/>
            <p:cNvSpPr txBox="1">
              <a:spLocks noChangeArrowheads="1"/>
            </p:cNvSpPr>
            <p:nvPr/>
          </p:nvSpPr>
          <p:spPr bwMode="auto">
            <a:xfrm>
              <a:off x="526" y="2145"/>
              <a:ext cx="46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14 titles/day	 Overhead = $800/day</a:t>
              </a:r>
            </a:p>
          </p:txBody>
        </p:sp>
        <p:sp>
          <p:nvSpPr>
            <p:cNvPr id="166920" name="Text Box 8"/>
            <p:cNvSpPr txBox="1">
              <a:spLocks noChangeArrowheads="1"/>
            </p:cNvSpPr>
            <p:nvPr/>
          </p:nvSpPr>
          <p:spPr bwMode="auto">
            <a:xfrm>
              <a:off x="310" y="1833"/>
              <a:ext cx="10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New System:</a:t>
              </a:r>
            </a:p>
          </p:txBody>
        </p:sp>
      </p:grp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5124450" y="4303714"/>
            <a:ext cx="1841500" cy="784225"/>
            <a:chOff x="2268" y="2711"/>
            <a:chExt cx="1160" cy="494"/>
          </a:xfrm>
        </p:grpSpPr>
        <p:sp>
          <p:nvSpPr>
            <p:cNvPr id="166922" name="Text Box 10"/>
            <p:cNvSpPr txBox="1">
              <a:spLocks noChangeArrowheads="1"/>
            </p:cNvSpPr>
            <p:nvPr/>
          </p:nvSpPr>
          <p:spPr bwMode="auto">
            <a:xfrm>
              <a:off x="2420" y="2711"/>
              <a:ext cx="887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AU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 titles/day</a:t>
              </a:r>
            </a:p>
            <a:p>
              <a:pPr algn="ctr">
                <a:lnSpc>
                  <a:spcPct val="125000"/>
                </a:lnSpc>
                <a:defRPr/>
              </a:pPr>
              <a:r>
                <a:rPr lang="en-AU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$640 + 400</a:t>
              </a:r>
            </a:p>
          </p:txBody>
        </p:sp>
        <p:sp>
          <p:nvSpPr>
            <p:cNvPr id="166923" name="Line 11"/>
            <p:cNvSpPr>
              <a:spLocks noChangeShapeType="1"/>
            </p:cNvSpPr>
            <p:nvPr/>
          </p:nvSpPr>
          <p:spPr bwMode="auto">
            <a:xfrm>
              <a:off x="2268" y="2952"/>
              <a:ext cx="1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942" name="Group 15"/>
          <p:cNvGrpSpPr>
            <a:grpSpLocks/>
          </p:cNvGrpSpPr>
          <p:nvPr/>
        </p:nvGrpSpPr>
        <p:grpSpPr bwMode="auto">
          <a:xfrm>
            <a:off x="2371725" y="4306888"/>
            <a:ext cx="2698750" cy="590550"/>
            <a:chOff x="534" y="2713"/>
            <a:chExt cx="1700" cy="372"/>
          </a:xfrm>
        </p:grpSpPr>
        <p:sp>
          <p:nvSpPr>
            <p:cNvPr id="166928" name="Text Box 16"/>
            <p:cNvSpPr txBox="1">
              <a:spLocks noChangeArrowheads="1"/>
            </p:cNvSpPr>
            <p:nvPr/>
          </p:nvSpPr>
          <p:spPr bwMode="auto">
            <a:xfrm>
              <a:off x="2030" y="2801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</a:p>
          </p:txBody>
        </p:sp>
        <p:sp>
          <p:nvSpPr>
            <p:cNvPr id="166929" name="Text Box 17"/>
            <p:cNvSpPr txBox="1">
              <a:spLocks noChangeArrowheads="1"/>
            </p:cNvSpPr>
            <p:nvPr/>
          </p:nvSpPr>
          <p:spPr bwMode="auto">
            <a:xfrm>
              <a:off x="534" y="2713"/>
              <a:ext cx="1551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Old multifactor productivity</a:t>
              </a:r>
            </a:p>
          </p:txBody>
        </p:sp>
      </p:grpSp>
      <p:grpSp>
        <p:nvGrpSpPr>
          <p:cNvPr id="39943" name="Group 18"/>
          <p:cNvGrpSpPr>
            <a:grpSpLocks/>
          </p:cNvGrpSpPr>
          <p:nvPr/>
        </p:nvGrpSpPr>
        <p:grpSpPr bwMode="auto">
          <a:xfrm>
            <a:off x="2333625" y="5437191"/>
            <a:ext cx="2787650" cy="590550"/>
            <a:chOff x="510" y="3425"/>
            <a:chExt cx="1756" cy="372"/>
          </a:xfrm>
        </p:grpSpPr>
        <p:sp>
          <p:nvSpPr>
            <p:cNvPr id="166931" name="Text Box 19"/>
            <p:cNvSpPr txBox="1">
              <a:spLocks noChangeArrowheads="1"/>
            </p:cNvSpPr>
            <p:nvPr/>
          </p:nvSpPr>
          <p:spPr bwMode="auto">
            <a:xfrm>
              <a:off x="2062" y="3513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</a:p>
          </p:txBody>
        </p:sp>
        <p:sp>
          <p:nvSpPr>
            <p:cNvPr id="166932" name="Text Box 20"/>
            <p:cNvSpPr txBox="1">
              <a:spLocks noChangeArrowheads="1"/>
            </p:cNvSpPr>
            <p:nvPr/>
          </p:nvSpPr>
          <p:spPr bwMode="auto">
            <a:xfrm>
              <a:off x="510" y="3425"/>
              <a:ext cx="1603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New multifactor productivity</a:t>
              </a:r>
            </a:p>
          </p:txBody>
        </p:sp>
      </p:grpSp>
      <p:sp>
        <p:nvSpPr>
          <p:cNvPr id="166933" name="Text Box 21"/>
          <p:cNvSpPr txBox="1">
            <a:spLocks noChangeArrowheads="1"/>
          </p:cNvSpPr>
          <p:nvPr/>
        </p:nvSpPr>
        <p:spPr bwMode="auto">
          <a:xfrm>
            <a:off x="6943725" y="4446588"/>
            <a:ext cx="22493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= .0077 titles/dollar</a:t>
            </a:r>
          </a:p>
        </p:txBody>
      </p:sp>
      <p:grpSp>
        <p:nvGrpSpPr>
          <p:cNvPr id="166942" name="Group 30"/>
          <p:cNvGrpSpPr>
            <a:grpSpLocks/>
          </p:cNvGrpSpPr>
          <p:nvPr/>
        </p:nvGrpSpPr>
        <p:grpSpPr bwMode="auto">
          <a:xfrm>
            <a:off x="2027238" y="2959100"/>
            <a:ext cx="6729412" cy="3249613"/>
            <a:chOff x="317" y="1864"/>
            <a:chExt cx="4239" cy="2047"/>
          </a:xfrm>
        </p:grpSpPr>
        <p:grpSp>
          <p:nvGrpSpPr>
            <p:cNvPr id="39946" name="Group 12"/>
            <p:cNvGrpSpPr>
              <a:grpSpLocks/>
            </p:cNvGrpSpPr>
            <p:nvPr/>
          </p:nvGrpSpPr>
          <p:grpSpPr bwMode="auto">
            <a:xfrm>
              <a:off x="2292" y="3417"/>
              <a:ext cx="1160" cy="494"/>
              <a:chOff x="3596" y="3425"/>
              <a:chExt cx="1160" cy="494"/>
            </a:xfrm>
          </p:grpSpPr>
          <p:sp>
            <p:nvSpPr>
              <p:cNvPr id="166925" name="Text Box 13"/>
              <p:cNvSpPr txBox="1">
                <a:spLocks noChangeArrowheads="1"/>
              </p:cNvSpPr>
              <p:nvPr/>
            </p:nvSpPr>
            <p:spPr bwMode="auto">
              <a:xfrm>
                <a:off x="3700" y="3425"/>
                <a:ext cx="968" cy="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AU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14 titles/day</a:t>
                </a:r>
              </a:p>
              <a:p>
                <a:pPr algn="ctr">
                  <a:lnSpc>
                    <a:spcPct val="125000"/>
                  </a:lnSpc>
                  <a:defRPr/>
                </a:pPr>
                <a:r>
                  <a:rPr lang="en-AU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$640 + 800</a:t>
                </a:r>
              </a:p>
            </p:txBody>
          </p:sp>
          <p:sp>
            <p:nvSpPr>
              <p:cNvPr id="166926" name="Line 14"/>
              <p:cNvSpPr>
                <a:spLocks noChangeShapeType="1"/>
              </p:cNvSpPr>
              <p:nvPr/>
            </p:nvSpPr>
            <p:spPr bwMode="auto">
              <a:xfrm>
                <a:off x="3596" y="3672"/>
                <a:ext cx="1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6939" name="Freeform 27"/>
            <p:cNvSpPr>
              <a:spLocks/>
            </p:cNvSpPr>
            <p:nvPr/>
          </p:nvSpPr>
          <p:spPr bwMode="auto">
            <a:xfrm>
              <a:off x="1760" y="2328"/>
              <a:ext cx="688" cy="1040"/>
            </a:xfrm>
            <a:custGeom>
              <a:avLst/>
              <a:gdLst>
                <a:gd name="T0" fmla="*/ 0 w 688"/>
                <a:gd name="T1" fmla="*/ 0 h 1040"/>
                <a:gd name="T2" fmla="*/ 384 w 688"/>
                <a:gd name="T3" fmla="*/ 392 h 1040"/>
                <a:gd name="T4" fmla="*/ 688 w 688"/>
                <a:gd name="T5" fmla="*/ 1040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8" h="1040">
                  <a:moveTo>
                    <a:pt x="0" y="0"/>
                  </a:moveTo>
                  <a:cubicBezTo>
                    <a:pt x="64" y="65"/>
                    <a:pt x="269" y="219"/>
                    <a:pt x="384" y="392"/>
                  </a:cubicBezTo>
                  <a:cubicBezTo>
                    <a:pt x="499" y="565"/>
                    <a:pt x="625" y="905"/>
                    <a:pt x="688" y="1040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940" name="Freeform 28"/>
            <p:cNvSpPr>
              <a:spLocks/>
            </p:cNvSpPr>
            <p:nvPr/>
          </p:nvSpPr>
          <p:spPr bwMode="auto">
            <a:xfrm>
              <a:off x="317" y="1864"/>
              <a:ext cx="2011" cy="1920"/>
            </a:xfrm>
            <a:custGeom>
              <a:avLst/>
              <a:gdLst>
                <a:gd name="T0" fmla="*/ 299 w 2011"/>
                <a:gd name="T1" fmla="*/ 0 h 1920"/>
                <a:gd name="T2" fmla="*/ 51 w 2011"/>
                <a:gd name="T3" fmla="*/ 544 h 1920"/>
                <a:gd name="T4" fmla="*/ 99 w 2011"/>
                <a:gd name="T5" fmla="*/ 1160 h 1920"/>
                <a:gd name="T6" fmla="*/ 643 w 2011"/>
                <a:gd name="T7" fmla="*/ 1752 h 1920"/>
                <a:gd name="T8" fmla="*/ 2011 w 2011"/>
                <a:gd name="T9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1" h="1920">
                  <a:moveTo>
                    <a:pt x="299" y="0"/>
                  </a:moveTo>
                  <a:cubicBezTo>
                    <a:pt x="258" y="91"/>
                    <a:pt x="84" y="351"/>
                    <a:pt x="51" y="544"/>
                  </a:cubicBezTo>
                  <a:cubicBezTo>
                    <a:pt x="18" y="737"/>
                    <a:pt x="0" y="959"/>
                    <a:pt x="99" y="1160"/>
                  </a:cubicBezTo>
                  <a:cubicBezTo>
                    <a:pt x="198" y="1361"/>
                    <a:pt x="324" y="1625"/>
                    <a:pt x="643" y="1752"/>
                  </a:cubicBezTo>
                  <a:cubicBezTo>
                    <a:pt x="962" y="1879"/>
                    <a:pt x="1726" y="1885"/>
                    <a:pt x="2011" y="1920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941" name="Freeform 29"/>
            <p:cNvSpPr>
              <a:spLocks/>
            </p:cNvSpPr>
            <p:nvPr/>
          </p:nvSpPr>
          <p:spPr bwMode="auto">
            <a:xfrm>
              <a:off x="3448" y="2432"/>
              <a:ext cx="1108" cy="1352"/>
            </a:xfrm>
            <a:custGeom>
              <a:avLst/>
              <a:gdLst>
                <a:gd name="T0" fmla="*/ 1108 w 1108"/>
                <a:gd name="T1" fmla="*/ 0 h 1216"/>
                <a:gd name="T2" fmla="*/ 992 w 1108"/>
                <a:gd name="T3" fmla="*/ 512 h 1216"/>
                <a:gd name="T4" fmla="*/ 664 w 1108"/>
                <a:gd name="T5" fmla="*/ 952 h 1216"/>
                <a:gd name="T6" fmla="*/ 0 w 1108"/>
                <a:gd name="T7" fmla="*/ 1216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8" h="1216">
                  <a:moveTo>
                    <a:pt x="1108" y="0"/>
                  </a:moveTo>
                  <a:cubicBezTo>
                    <a:pt x="1089" y="85"/>
                    <a:pt x="1066" y="353"/>
                    <a:pt x="992" y="512"/>
                  </a:cubicBezTo>
                  <a:cubicBezTo>
                    <a:pt x="918" y="671"/>
                    <a:pt x="829" y="835"/>
                    <a:pt x="664" y="952"/>
                  </a:cubicBezTo>
                  <a:cubicBezTo>
                    <a:pt x="499" y="1069"/>
                    <a:pt x="138" y="1161"/>
                    <a:pt x="0" y="1216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07310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76300"/>
          </a:xfrm>
          <a:solidFill>
            <a:srgbClr val="2FFF74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AU" alt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Collins Title Productivity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2016126" y="1614490"/>
            <a:ext cx="7750175" cy="1325563"/>
            <a:chOff x="310" y="1017"/>
            <a:chExt cx="4882" cy="835"/>
          </a:xfrm>
        </p:grpSpPr>
        <p:sp>
          <p:nvSpPr>
            <p:cNvPr id="167940" name="Text Box 4"/>
            <p:cNvSpPr txBox="1">
              <a:spLocks noChangeArrowheads="1"/>
            </p:cNvSpPr>
            <p:nvPr/>
          </p:nvSpPr>
          <p:spPr bwMode="auto">
            <a:xfrm>
              <a:off x="526" y="1329"/>
              <a:ext cx="466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Staff of 4 works 8 hrs/day	 8 titles/day</a:t>
              </a:r>
            </a:p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Payroll cost = $640/day	 Overhead = $400/day</a:t>
              </a:r>
            </a:p>
          </p:txBody>
        </p:sp>
        <p:sp>
          <p:nvSpPr>
            <p:cNvPr id="167941" name="Text Box 5"/>
            <p:cNvSpPr txBox="1">
              <a:spLocks noChangeArrowheads="1"/>
            </p:cNvSpPr>
            <p:nvPr/>
          </p:nvSpPr>
          <p:spPr bwMode="auto">
            <a:xfrm>
              <a:off x="310" y="1017"/>
              <a:ext cx="9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Old System:</a:t>
              </a:r>
            </a:p>
          </p:txBody>
        </p:sp>
      </p:grpSp>
      <p:grpSp>
        <p:nvGrpSpPr>
          <p:cNvPr id="41988" name="Group 6"/>
          <p:cNvGrpSpPr>
            <a:grpSpLocks/>
          </p:cNvGrpSpPr>
          <p:nvPr/>
        </p:nvGrpSpPr>
        <p:grpSpPr bwMode="auto">
          <a:xfrm>
            <a:off x="2016125" y="2909888"/>
            <a:ext cx="7780338" cy="952500"/>
            <a:chOff x="310" y="1833"/>
            <a:chExt cx="4901" cy="600"/>
          </a:xfrm>
        </p:grpSpPr>
        <p:sp>
          <p:nvSpPr>
            <p:cNvPr id="167943" name="Text Box 7"/>
            <p:cNvSpPr txBox="1">
              <a:spLocks noChangeArrowheads="1"/>
            </p:cNvSpPr>
            <p:nvPr/>
          </p:nvSpPr>
          <p:spPr bwMode="auto">
            <a:xfrm>
              <a:off x="526" y="2145"/>
              <a:ext cx="46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7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14 titles/day	 Overhead = $800/day</a:t>
              </a:r>
            </a:p>
          </p:txBody>
        </p:sp>
        <p:sp>
          <p:nvSpPr>
            <p:cNvPr id="167944" name="Text Box 8"/>
            <p:cNvSpPr txBox="1">
              <a:spLocks noChangeArrowheads="1"/>
            </p:cNvSpPr>
            <p:nvPr/>
          </p:nvSpPr>
          <p:spPr bwMode="auto">
            <a:xfrm>
              <a:off x="310" y="1833"/>
              <a:ext cx="10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New System:</a:t>
              </a:r>
            </a:p>
          </p:txBody>
        </p:sp>
      </p:grpSp>
      <p:grpSp>
        <p:nvGrpSpPr>
          <p:cNvPr id="41989" name="Group 9"/>
          <p:cNvGrpSpPr>
            <a:grpSpLocks/>
          </p:cNvGrpSpPr>
          <p:nvPr/>
        </p:nvGrpSpPr>
        <p:grpSpPr bwMode="auto">
          <a:xfrm>
            <a:off x="5124450" y="4257676"/>
            <a:ext cx="1841500" cy="784225"/>
            <a:chOff x="2268" y="2682"/>
            <a:chExt cx="1160" cy="494"/>
          </a:xfrm>
        </p:grpSpPr>
        <p:sp>
          <p:nvSpPr>
            <p:cNvPr id="167946" name="Text Box 10"/>
            <p:cNvSpPr txBox="1">
              <a:spLocks noChangeArrowheads="1"/>
            </p:cNvSpPr>
            <p:nvPr/>
          </p:nvSpPr>
          <p:spPr bwMode="auto">
            <a:xfrm>
              <a:off x="2415" y="2682"/>
              <a:ext cx="887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AU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 titles/day</a:t>
              </a:r>
            </a:p>
            <a:p>
              <a:pPr algn="ctr">
                <a:lnSpc>
                  <a:spcPct val="125000"/>
                </a:lnSpc>
                <a:defRPr/>
              </a:pPr>
              <a:r>
                <a:rPr lang="en-AU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$640 + 400</a:t>
              </a:r>
            </a:p>
          </p:txBody>
        </p:sp>
        <p:sp>
          <p:nvSpPr>
            <p:cNvPr id="167947" name="Line 11"/>
            <p:cNvSpPr>
              <a:spLocks noChangeShapeType="1"/>
            </p:cNvSpPr>
            <p:nvPr/>
          </p:nvSpPr>
          <p:spPr bwMode="auto">
            <a:xfrm>
              <a:off x="2268" y="2952"/>
              <a:ext cx="1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990" name="Group 12"/>
          <p:cNvGrpSpPr>
            <a:grpSpLocks/>
          </p:cNvGrpSpPr>
          <p:nvPr/>
        </p:nvGrpSpPr>
        <p:grpSpPr bwMode="auto">
          <a:xfrm>
            <a:off x="5162549" y="5424489"/>
            <a:ext cx="1841500" cy="784225"/>
            <a:chOff x="3596" y="3425"/>
            <a:chExt cx="1160" cy="494"/>
          </a:xfrm>
        </p:grpSpPr>
        <p:sp>
          <p:nvSpPr>
            <p:cNvPr id="167949" name="Text Box 13"/>
            <p:cNvSpPr txBox="1">
              <a:spLocks noChangeArrowheads="1"/>
            </p:cNvSpPr>
            <p:nvPr/>
          </p:nvSpPr>
          <p:spPr bwMode="auto">
            <a:xfrm>
              <a:off x="3700" y="3425"/>
              <a:ext cx="968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AU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14 titles/day</a:t>
              </a:r>
            </a:p>
            <a:p>
              <a:pPr algn="ctr">
                <a:lnSpc>
                  <a:spcPct val="125000"/>
                </a:lnSpc>
                <a:defRPr/>
              </a:pPr>
              <a:r>
                <a:rPr lang="en-AU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$640 + 800</a:t>
              </a:r>
            </a:p>
          </p:txBody>
        </p:sp>
        <p:sp>
          <p:nvSpPr>
            <p:cNvPr id="167950" name="Line 14"/>
            <p:cNvSpPr>
              <a:spLocks noChangeShapeType="1"/>
            </p:cNvSpPr>
            <p:nvPr/>
          </p:nvSpPr>
          <p:spPr bwMode="auto">
            <a:xfrm>
              <a:off x="3596" y="3672"/>
              <a:ext cx="1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991" name="Group 15"/>
          <p:cNvGrpSpPr>
            <a:grpSpLocks/>
          </p:cNvGrpSpPr>
          <p:nvPr/>
        </p:nvGrpSpPr>
        <p:grpSpPr bwMode="auto">
          <a:xfrm>
            <a:off x="2371725" y="4306888"/>
            <a:ext cx="2698750" cy="590550"/>
            <a:chOff x="534" y="2713"/>
            <a:chExt cx="1700" cy="372"/>
          </a:xfrm>
        </p:grpSpPr>
        <p:sp>
          <p:nvSpPr>
            <p:cNvPr id="167952" name="Text Box 16"/>
            <p:cNvSpPr txBox="1">
              <a:spLocks noChangeArrowheads="1"/>
            </p:cNvSpPr>
            <p:nvPr/>
          </p:nvSpPr>
          <p:spPr bwMode="auto">
            <a:xfrm>
              <a:off x="2030" y="2801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</a:p>
          </p:txBody>
        </p:sp>
        <p:sp>
          <p:nvSpPr>
            <p:cNvPr id="167953" name="Text Box 17"/>
            <p:cNvSpPr txBox="1">
              <a:spLocks noChangeArrowheads="1"/>
            </p:cNvSpPr>
            <p:nvPr/>
          </p:nvSpPr>
          <p:spPr bwMode="auto">
            <a:xfrm>
              <a:off x="534" y="2713"/>
              <a:ext cx="1551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Old multifactor productivity</a:t>
              </a:r>
            </a:p>
          </p:txBody>
        </p:sp>
      </p:grpSp>
      <p:grpSp>
        <p:nvGrpSpPr>
          <p:cNvPr id="41992" name="Group 18"/>
          <p:cNvGrpSpPr>
            <a:grpSpLocks/>
          </p:cNvGrpSpPr>
          <p:nvPr/>
        </p:nvGrpSpPr>
        <p:grpSpPr bwMode="auto">
          <a:xfrm>
            <a:off x="2333625" y="5437191"/>
            <a:ext cx="2787650" cy="590550"/>
            <a:chOff x="510" y="3425"/>
            <a:chExt cx="1756" cy="372"/>
          </a:xfrm>
        </p:grpSpPr>
        <p:sp>
          <p:nvSpPr>
            <p:cNvPr id="167955" name="Text Box 19"/>
            <p:cNvSpPr txBox="1">
              <a:spLocks noChangeArrowheads="1"/>
            </p:cNvSpPr>
            <p:nvPr/>
          </p:nvSpPr>
          <p:spPr bwMode="auto">
            <a:xfrm>
              <a:off x="2062" y="3513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</a:p>
          </p:txBody>
        </p:sp>
        <p:sp>
          <p:nvSpPr>
            <p:cNvPr id="167956" name="Text Box 20"/>
            <p:cNvSpPr txBox="1">
              <a:spLocks noChangeArrowheads="1"/>
            </p:cNvSpPr>
            <p:nvPr/>
          </p:nvSpPr>
          <p:spPr bwMode="auto">
            <a:xfrm>
              <a:off x="510" y="3425"/>
              <a:ext cx="1603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AU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New multifactor productivity</a:t>
              </a:r>
            </a:p>
          </p:txBody>
        </p:sp>
      </p:grpSp>
      <p:sp>
        <p:nvSpPr>
          <p:cNvPr id="167957" name="Text Box 21"/>
          <p:cNvSpPr txBox="1">
            <a:spLocks noChangeArrowheads="1"/>
          </p:cNvSpPr>
          <p:nvPr/>
        </p:nvSpPr>
        <p:spPr bwMode="auto">
          <a:xfrm>
            <a:off x="6943725" y="4446588"/>
            <a:ext cx="22493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= .0077 titles/dollar</a:t>
            </a:r>
          </a:p>
        </p:txBody>
      </p:sp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6994525" y="5576888"/>
            <a:ext cx="22493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= .0097 titles/dollar</a:t>
            </a:r>
          </a:p>
        </p:txBody>
      </p:sp>
    </p:spTree>
    <p:extLst>
      <p:ext uri="{BB962C8B-B14F-4D97-AF65-F5344CB8AC3E}">
        <p14:creationId xmlns:p14="http://schemas.microsoft.com/office/powerpoint/2010/main" val="1174388019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7100" y="609600"/>
            <a:ext cx="7772400" cy="838200"/>
          </a:xfrm>
          <a:solidFill>
            <a:srgbClr val="2FFF74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Measurement Problems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292350" y="1995488"/>
            <a:ext cx="75819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4500" indent="-4445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6238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anose="05000000000000000000" pitchFamily="2" charset="2"/>
              <a:buChar char="þ"/>
              <a:defRPr/>
            </a:pPr>
            <a:r>
              <a:rPr lang="en-US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Quality</a:t>
            </a:r>
            <a:r>
              <a: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may change while the quantity of inputs and outputs remains constant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2292350" y="3506789"/>
            <a:ext cx="75819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4500" indent="-4445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6238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anose="05000000000000000000" pitchFamily="2" charset="2"/>
              <a:buChar char="þ"/>
              <a:defRPr/>
            </a:pPr>
            <a:r>
              <a:rPr lang="en-US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External elements</a:t>
            </a:r>
            <a:r>
              <a: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may cause an increase or decrease in productivity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anose="05000000000000000000" pitchFamily="2" charset="2"/>
              <a:buChar char="þ"/>
              <a:defRPr/>
            </a:pPr>
            <a:r>
              <a:rPr lang="en-US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Precise units</a:t>
            </a:r>
            <a:r>
              <a: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of measure may be lacking</a:t>
            </a:r>
            <a:endParaRPr lang="en-AU" altLang="en-US" sz="32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7653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1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  <p:bldP spid="11878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54" y="277091"/>
            <a:ext cx="10681855" cy="845128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 smtClean="0"/>
              <a:t>Examples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997527"/>
            <a:ext cx="10363826" cy="495992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i="1" dirty="0" smtClean="0"/>
              <a:t>Example 1:</a:t>
            </a:r>
          </a:p>
          <a:p>
            <a:pPr marL="0" indent="0">
              <a:buNone/>
            </a:pPr>
            <a:r>
              <a:rPr lang="en-US" i="1" dirty="0" smtClean="0"/>
              <a:t>A </a:t>
            </a:r>
            <a:r>
              <a:rPr lang="en-US" i="1" dirty="0"/>
              <a:t>company produces 160 kg of plastic </a:t>
            </a:r>
            <a:r>
              <a:rPr lang="en-US" i="1" dirty="0" smtClean="0"/>
              <a:t>molded </a:t>
            </a:r>
            <a:r>
              <a:rPr lang="en-US" i="1" dirty="0"/>
              <a:t>parts of </a:t>
            </a:r>
            <a:r>
              <a:rPr lang="en-US" i="1" dirty="0" smtClean="0"/>
              <a:t>acceptable quality </a:t>
            </a:r>
            <a:r>
              <a:rPr lang="en-US" i="1" dirty="0"/>
              <a:t>by consuming 200 kg of raw materials for a particular period. For the next </a:t>
            </a:r>
            <a:r>
              <a:rPr lang="en-US" i="1" dirty="0" smtClean="0"/>
              <a:t>period, the </a:t>
            </a:r>
            <a:r>
              <a:rPr lang="en-US" i="1" dirty="0"/>
              <a:t>output is doubled (320 kg) by consuming 420 kg of raw material and for a </a:t>
            </a:r>
            <a:r>
              <a:rPr lang="en-US" i="1" dirty="0" smtClean="0"/>
              <a:t>third period</a:t>
            </a:r>
            <a:r>
              <a:rPr lang="en-US" i="1" dirty="0"/>
              <a:t>, the output is increased to 400 kg by consuming 400 kg of raw </a:t>
            </a:r>
            <a:r>
              <a:rPr lang="en-US" i="1" dirty="0" smtClean="0"/>
              <a:t>material.</a:t>
            </a:r>
          </a:p>
          <a:p>
            <a:pPr marL="0" indent="0">
              <a:buNone/>
            </a:pPr>
            <a:endParaRPr lang="en-US" b="1" i="1" u="sng" dirty="0"/>
          </a:p>
          <a:p>
            <a:pPr marL="0" indent="0">
              <a:buNone/>
            </a:pPr>
            <a:endParaRPr lang="en-US" b="1" i="1" u="sng" dirty="0" smtClean="0"/>
          </a:p>
          <a:p>
            <a:pPr marL="0" indent="0">
              <a:buNone/>
            </a:pPr>
            <a:endParaRPr lang="en-US" b="1" i="1" u="sng" dirty="0"/>
          </a:p>
          <a:p>
            <a:pPr marL="0" indent="0">
              <a:buNone/>
            </a:pPr>
            <a:endParaRPr lang="en-US" b="1" i="1" u="sng" dirty="0" smtClean="0"/>
          </a:p>
          <a:p>
            <a:pPr marL="0" indent="0">
              <a:buNone/>
            </a:pPr>
            <a:endParaRPr lang="en-US" b="1" i="1" u="sng" dirty="0"/>
          </a:p>
          <a:p>
            <a:pPr marL="0" indent="0">
              <a:buNone/>
            </a:pPr>
            <a:endParaRPr lang="en-US" b="1" i="1" u="sng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the above illustration it is clear that, for second period, though production has </a:t>
            </a:r>
            <a:r>
              <a:rPr lang="en-US" dirty="0" smtClean="0"/>
              <a:t>doubled, productivity </a:t>
            </a:r>
            <a:r>
              <a:rPr lang="en-US" dirty="0"/>
              <a:t>has decreased from 80% to 76% for period third, production is increased by </a:t>
            </a:r>
            <a:r>
              <a:rPr lang="en-US" dirty="0" smtClean="0"/>
              <a:t>150% and </a:t>
            </a:r>
            <a:r>
              <a:rPr lang="en-US" dirty="0"/>
              <a:t>correspondingly productivity increased from 80% to 100%.</a:t>
            </a: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2" y="2189018"/>
            <a:ext cx="8174182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8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54" y="277091"/>
            <a:ext cx="10681855" cy="845128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 smtClean="0"/>
              <a:t>Examples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997527"/>
            <a:ext cx="10363826" cy="4959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Example 2:</a:t>
            </a:r>
          </a:p>
          <a:p>
            <a:pPr marL="0" indent="0">
              <a:buNone/>
            </a:pPr>
            <a:r>
              <a:rPr lang="en-US" i="1" dirty="0" smtClean="0"/>
              <a:t>The </a:t>
            </a:r>
            <a:r>
              <a:rPr lang="en-US" i="1" dirty="0"/>
              <a:t>following information regarding the output produced </a:t>
            </a:r>
            <a:r>
              <a:rPr lang="en-US" i="1" dirty="0" smtClean="0"/>
              <a:t>and inputs </a:t>
            </a:r>
            <a:r>
              <a:rPr lang="en-US" i="1" dirty="0"/>
              <a:t>consumed for a particular time period for a particular company is given below:</a:t>
            </a:r>
          </a:p>
          <a:p>
            <a:pPr marL="0" indent="0">
              <a:buNone/>
            </a:pPr>
            <a:r>
              <a:rPr lang="en-US" i="1" dirty="0" smtClean="0"/>
              <a:t>Output                        </a:t>
            </a:r>
            <a:r>
              <a:rPr lang="en-US" i="1" dirty="0"/>
              <a:t>– </a:t>
            </a:r>
            <a:r>
              <a:rPr lang="en-US" i="1" dirty="0" smtClean="0"/>
              <a:t>   </a:t>
            </a:r>
            <a:r>
              <a:rPr lang="en-US" i="1" dirty="0" err="1" smtClean="0"/>
              <a:t>Rs</a:t>
            </a:r>
            <a:r>
              <a:rPr lang="en-US" i="1" dirty="0"/>
              <a:t>. 10,000</a:t>
            </a:r>
          </a:p>
          <a:p>
            <a:pPr marL="0" indent="0">
              <a:buNone/>
            </a:pPr>
            <a:r>
              <a:rPr lang="en-US" i="1" dirty="0"/>
              <a:t>Human </a:t>
            </a:r>
            <a:r>
              <a:rPr lang="en-US" i="1" dirty="0" smtClean="0"/>
              <a:t>input              </a:t>
            </a:r>
            <a:r>
              <a:rPr lang="en-US" i="1" dirty="0"/>
              <a:t>– </a:t>
            </a:r>
            <a:r>
              <a:rPr lang="en-US" i="1" dirty="0" smtClean="0"/>
              <a:t>   </a:t>
            </a:r>
            <a:r>
              <a:rPr lang="en-US" i="1" dirty="0" err="1" smtClean="0"/>
              <a:t>Rs</a:t>
            </a:r>
            <a:r>
              <a:rPr lang="en-US" i="1" dirty="0"/>
              <a:t>. 3,000</a:t>
            </a:r>
          </a:p>
          <a:p>
            <a:pPr marL="0" indent="0">
              <a:buNone/>
            </a:pPr>
            <a:r>
              <a:rPr lang="en-US" i="1" dirty="0"/>
              <a:t>Material input </a:t>
            </a:r>
            <a:r>
              <a:rPr lang="en-US" i="1" dirty="0" smtClean="0"/>
              <a:t>           –    </a:t>
            </a:r>
            <a:r>
              <a:rPr lang="en-US" i="1" dirty="0" err="1" smtClean="0"/>
              <a:t>Rs</a:t>
            </a:r>
            <a:r>
              <a:rPr lang="en-US" i="1" dirty="0"/>
              <a:t>. 2,000</a:t>
            </a:r>
          </a:p>
          <a:p>
            <a:pPr marL="0" indent="0">
              <a:buNone/>
            </a:pPr>
            <a:r>
              <a:rPr lang="en-US" i="1" dirty="0"/>
              <a:t>Capital </a:t>
            </a:r>
            <a:r>
              <a:rPr lang="en-US" i="1" dirty="0" smtClean="0"/>
              <a:t>input              –    </a:t>
            </a:r>
            <a:r>
              <a:rPr lang="en-US" i="1" dirty="0" err="1"/>
              <a:t>Rs</a:t>
            </a:r>
            <a:r>
              <a:rPr lang="en-US" i="1" dirty="0"/>
              <a:t>. 3,000</a:t>
            </a:r>
          </a:p>
          <a:p>
            <a:pPr marL="0" indent="0">
              <a:buNone/>
            </a:pPr>
            <a:r>
              <a:rPr lang="en-US" i="1" dirty="0"/>
              <a:t>Energy </a:t>
            </a:r>
            <a:r>
              <a:rPr lang="en-US" i="1" dirty="0" smtClean="0"/>
              <a:t>input               </a:t>
            </a:r>
            <a:r>
              <a:rPr lang="en-US" i="1" dirty="0"/>
              <a:t>– </a:t>
            </a:r>
            <a:r>
              <a:rPr lang="en-US" i="1" dirty="0" smtClean="0"/>
              <a:t>   </a:t>
            </a:r>
            <a:r>
              <a:rPr lang="en-US" i="1" dirty="0" err="1" smtClean="0"/>
              <a:t>Rs</a:t>
            </a:r>
            <a:r>
              <a:rPr lang="en-US" i="1" dirty="0"/>
              <a:t>. 1,000</a:t>
            </a:r>
          </a:p>
          <a:p>
            <a:pPr marL="0" indent="0">
              <a:buNone/>
            </a:pPr>
            <a:r>
              <a:rPr lang="en-US" i="1" dirty="0" smtClean="0"/>
              <a:t>Other </a:t>
            </a:r>
            <a:r>
              <a:rPr lang="en-US" i="1" dirty="0"/>
              <a:t>misc. input </a:t>
            </a:r>
            <a:r>
              <a:rPr lang="en-US" i="1" dirty="0" smtClean="0"/>
              <a:t>      –    </a:t>
            </a:r>
            <a:r>
              <a:rPr lang="en-US" i="1" dirty="0" err="1" smtClean="0"/>
              <a:t>Rs</a:t>
            </a:r>
            <a:r>
              <a:rPr lang="en-US" i="1" dirty="0"/>
              <a:t>. </a:t>
            </a:r>
            <a:r>
              <a:rPr lang="en-US" i="1" dirty="0" smtClean="0"/>
              <a:t>500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The values are in terms of base year rupee value. Compute various </a:t>
            </a:r>
            <a:r>
              <a:rPr lang="en-US" i="1" dirty="0" smtClean="0"/>
              <a:t>productivity indices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72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54" y="277091"/>
            <a:ext cx="10681855" cy="845128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 smtClean="0"/>
              <a:t>Examples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996950"/>
            <a:ext cx="9282546" cy="5708650"/>
          </a:xfrm>
        </p:spPr>
      </p:pic>
    </p:spTree>
    <p:extLst>
      <p:ext uri="{BB962C8B-B14F-4D97-AF65-F5344CB8AC3E}">
        <p14:creationId xmlns:p14="http://schemas.microsoft.com/office/powerpoint/2010/main" val="404807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1882" y="5507915"/>
            <a:ext cx="4750174" cy="945776"/>
            <a:chOff x="457200" y="6242303"/>
            <a:chExt cx="5383530" cy="1071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072" y="6402323"/>
              <a:ext cx="4883261" cy="9113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3356" y="6396228"/>
              <a:ext cx="3642995" cy="917575"/>
            </a:xfrm>
            <a:custGeom>
              <a:avLst/>
              <a:gdLst/>
              <a:ahLst/>
              <a:cxnLst/>
              <a:rect l="l" t="t" r="r" b="b"/>
              <a:pathLst>
                <a:path w="3642995" h="917575">
                  <a:moveTo>
                    <a:pt x="3642717" y="917447"/>
                  </a:moveTo>
                  <a:lnTo>
                    <a:pt x="0" y="0"/>
                  </a:lnTo>
                  <a:lnTo>
                    <a:pt x="7620" y="7620"/>
                  </a:lnTo>
                  <a:lnTo>
                    <a:pt x="2861305" y="917447"/>
                  </a:lnTo>
                  <a:lnTo>
                    <a:pt x="3642717" y="917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2303"/>
              <a:ext cx="3400043" cy="1060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6243065"/>
              <a:ext cx="3360419" cy="10706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32934" y="1654077"/>
            <a:ext cx="5336801" cy="3566844"/>
          </a:xfrm>
          <a:prstGeom prst="rect">
            <a:avLst/>
          </a:prstGeom>
        </p:spPr>
        <p:txBody>
          <a:bodyPr vert="horz" wrap="square" lIns="0" tIns="55469" rIns="0" bIns="0" rtlCol="0">
            <a:spAutoFit/>
          </a:bodyPr>
          <a:lstStyle/>
          <a:p>
            <a:pPr marL="237017" indent="-226371">
              <a:spcBef>
                <a:spcPts val="437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Uniform</a:t>
            </a:r>
            <a:r>
              <a:rPr sz="2294" spc="119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,improved</a:t>
            </a:r>
            <a:r>
              <a:rPr sz="2294" spc="119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production</a:t>
            </a:r>
            <a:r>
              <a:rPr sz="2294" spc="132" dirty="0">
                <a:latin typeface="Times New Roman"/>
                <a:cs typeface="Times New Roman"/>
              </a:rPr>
              <a:t> </a:t>
            </a:r>
            <a:r>
              <a:rPr sz="2294" spc="-18" dirty="0">
                <a:latin typeface="Lucida Sans Unicode"/>
                <a:cs typeface="Lucida Sans Unicode"/>
              </a:rPr>
              <a:t>flow</a:t>
            </a:r>
            <a:endParaRPr sz="2294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Higher</a:t>
            </a:r>
            <a:r>
              <a:rPr sz="2294" spc="124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productive</a:t>
            </a:r>
            <a:r>
              <a:rPr sz="2294" spc="124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efficiency</a:t>
            </a:r>
            <a:endParaRPr sz="2294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Reduced</a:t>
            </a:r>
            <a:r>
              <a:rPr sz="2294" spc="128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manufacturing</a:t>
            </a:r>
            <a:r>
              <a:rPr sz="2294" spc="119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costs</a:t>
            </a:r>
            <a:endParaRPr sz="2294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61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Fast</a:t>
            </a:r>
            <a:r>
              <a:rPr sz="2294" spc="146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,</a:t>
            </a:r>
            <a:r>
              <a:rPr sz="2294" spc="14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accurate</a:t>
            </a:r>
            <a:r>
              <a:rPr sz="2294" spc="150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delivery</a:t>
            </a:r>
            <a:r>
              <a:rPr sz="2294" spc="128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dates</a:t>
            </a:r>
            <a:endParaRPr sz="2294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Better</a:t>
            </a:r>
            <a:r>
              <a:rPr sz="2294" spc="159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employee-</a:t>
            </a:r>
            <a:r>
              <a:rPr sz="2294" dirty="0">
                <a:latin typeface="Lucida Sans Unicode"/>
                <a:cs typeface="Lucida Sans Unicode"/>
              </a:rPr>
              <a:t>employer</a:t>
            </a:r>
            <a:r>
              <a:rPr sz="2294" spc="150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relations</a:t>
            </a:r>
            <a:endParaRPr sz="2294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Better</a:t>
            </a:r>
            <a:r>
              <a:rPr sz="2294" spc="137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service</a:t>
            </a:r>
            <a:r>
              <a:rPr sz="2294" spc="14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to</a:t>
            </a:r>
            <a:r>
              <a:rPr sz="2294" spc="154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customers</a:t>
            </a:r>
            <a:endParaRPr sz="2294" dirty="0">
              <a:latin typeface="Lucida Sans Unicode"/>
              <a:cs typeface="Lucida Sans Unicode"/>
            </a:endParaRPr>
          </a:p>
          <a:p>
            <a:pPr marL="236457" indent="-225810">
              <a:spcBef>
                <a:spcPts val="361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6457" algn="l"/>
                <a:tab pos="237017" algn="l"/>
              </a:tabLst>
            </a:pPr>
            <a:r>
              <a:rPr sz="2294" dirty="0">
                <a:latin typeface="Lucida Sans Unicode"/>
                <a:cs typeface="Lucida Sans Unicode"/>
              </a:rPr>
              <a:t>Job</a:t>
            </a:r>
            <a:r>
              <a:rPr sz="2294" spc="146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security</a:t>
            </a:r>
            <a:r>
              <a:rPr sz="2294" spc="137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and</a:t>
            </a:r>
            <a:r>
              <a:rPr sz="2294" spc="137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satisfaction</a:t>
            </a:r>
            <a:endParaRPr sz="2294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Better</a:t>
            </a:r>
            <a:r>
              <a:rPr sz="2294" spc="128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working</a:t>
            </a:r>
            <a:r>
              <a:rPr sz="2294" spc="137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conditions</a:t>
            </a:r>
            <a:endParaRPr sz="2294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Higher</a:t>
            </a:r>
            <a:r>
              <a:rPr sz="2294" spc="137" dirty="0">
                <a:latin typeface="Times New Roman"/>
                <a:cs typeface="Times New Roman"/>
              </a:rPr>
              <a:t> </a:t>
            </a:r>
            <a:r>
              <a:rPr sz="2294" spc="-9" dirty="0" err="1" smtClean="0">
                <a:latin typeface="Lucida Sans Unicode"/>
                <a:cs typeface="Lucida Sans Unicode"/>
              </a:rPr>
              <a:t>wage</a:t>
            </a:r>
            <a:r>
              <a:rPr lang="en-US" sz="2294" spc="-9" dirty="0" err="1" smtClean="0">
                <a:latin typeface="Lucida Sans Unicode"/>
                <a:cs typeface="Lucida Sans Unicode"/>
              </a:rPr>
              <a:t>w</a:t>
            </a:r>
            <a:r>
              <a:rPr sz="2294" spc="-9" dirty="0" err="1" smtClean="0">
                <a:latin typeface="Lucida Sans Unicode"/>
                <a:cs typeface="Lucida Sans Unicode"/>
              </a:rPr>
              <a:t>s</a:t>
            </a:r>
            <a:endParaRPr sz="2294" dirty="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49278" y="905617"/>
            <a:ext cx="5655587" cy="45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8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1882" y="5507915"/>
            <a:ext cx="4750174" cy="945776"/>
            <a:chOff x="457200" y="6242303"/>
            <a:chExt cx="5383530" cy="1071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072" y="6402323"/>
              <a:ext cx="4883261" cy="9113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3356" y="6396228"/>
              <a:ext cx="3642995" cy="917575"/>
            </a:xfrm>
            <a:custGeom>
              <a:avLst/>
              <a:gdLst/>
              <a:ahLst/>
              <a:cxnLst/>
              <a:rect l="l" t="t" r="r" b="b"/>
              <a:pathLst>
                <a:path w="3642995" h="917575">
                  <a:moveTo>
                    <a:pt x="3642717" y="917447"/>
                  </a:moveTo>
                  <a:lnTo>
                    <a:pt x="0" y="0"/>
                  </a:lnTo>
                  <a:lnTo>
                    <a:pt x="7620" y="7620"/>
                  </a:lnTo>
                  <a:lnTo>
                    <a:pt x="2861305" y="917447"/>
                  </a:lnTo>
                  <a:lnTo>
                    <a:pt x="3642717" y="917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2303"/>
              <a:ext cx="3400043" cy="1060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6243065"/>
              <a:ext cx="3360419" cy="10706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32934" y="1696570"/>
            <a:ext cx="7025528" cy="184418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37017" marR="4483" indent="-226371" algn="just">
              <a:spcBef>
                <a:spcPts val="88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577" algn="l"/>
              </a:tabLst>
            </a:pPr>
            <a:r>
              <a:rPr sz="2382" dirty="0" smtClean="0">
                <a:latin typeface="Lucida Sans Unicode"/>
                <a:cs typeface="Lucida Sans Unicode"/>
              </a:rPr>
              <a:t>Systematic</a:t>
            </a:r>
            <a:r>
              <a:rPr lang="en-US" sz="2382" spc="534" dirty="0">
                <a:latin typeface="Times New Roman"/>
                <a:cs typeface="Times New Roman"/>
              </a:rPr>
              <a:t> </a:t>
            </a:r>
            <a:r>
              <a:rPr sz="2382" dirty="0" smtClean="0">
                <a:latin typeface="Lucida Sans Unicode"/>
                <a:cs typeface="Lucida Sans Unicode"/>
              </a:rPr>
              <a:t>Recording</a:t>
            </a:r>
            <a:r>
              <a:rPr lang="en-US" sz="2382" spc="538" dirty="0">
                <a:latin typeface="Times New Roman"/>
                <a:cs typeface="Times New Roman"/>
              </a:rPr>
              <a:t> </a:t>
            </a:r>
            <a:r>
              <a:rPr sz="2382" dirty="0" smtClean="0">
                <a:latin typeface="Lucida Sans Unicode"/>
                <a:cs typeface="Lucida Sans Unicode"/>
              </a:rPr>
              <a:t>and</a:t>
            </a:r>
            <a:r>
              <a:rPr lang="en-US" sz="2382" spc="534" dirty="0">
                <a:latin typeface="Times New Roman"/>
                <a:cs typeface="Times New Roman"/>
              </a:rPr>
              <a:t> </a:t>
            </a:r>
            <a:r>
              <a:rPr sz="2382" spc="-9" dirty="0" smtClean="0">
                <a:latin typeface="Lucida Sans Unicode"/>
                <a:cs typeface="Lucida Sans Unicode"/>
              </a:rPr>
              <a:t>Critical</a:t>
            </a:r>
            <a:r>
              <a:rPr sz="2382" spc="-9" dirty="0" smtClean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Examination</a:t>
            </a:r>
            <a:r>
              <a:rPr sz="2382" spc="137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of</a:t>
            </a:r>
            <a:r>
              <a:rPr sz="2382" spc="146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Existing</a:t>
            </a:r>
            <a:r>
              <a:rPr sz="2382" spc="141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and</a:t>
            </a:r>
            <a:r>
              <a:rPr sz="2382" spc="146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Proposed</a:t>
            </a:r>
            <a:r>
              <a:rPr sz="2382" spc="150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ways</a:t>
            </a:r>
            <a:r>
              <a:rPr sz="2382" spc="128" dirty="0">
                <a:latin typeface="Times New Roman"/>
                <a:cs typeface="Times New Roman"/>
              </a:rPr>
              <a:t> </a:t>
            </a:r>
            <a:r>
              <a:rPr sz="2382" spc="-22" dirty="0">
                <a:latin typeface="Lucida Sans Unicode"/>
                <a:cs typeface="Lucida Sans Unicode"/>
              </a:rPr>
              <a:t>of</a:t>
            </a:r>
            <a:r>
              <a:rPr sz="2382" spc="-22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doing</a:t>
            </a:r>
            <a:r>
              <a:rPr sz="2382" spc="419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a</a:t>
            </a:r>
            <a:r>
              <a:rPr sz="2382" spc="432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work,</a:t>
            </a:r>
            <a:r>
              <a:rPr sz="2382" spc="427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as</a:t>
            </a:r>
            <a:r>
              <a:rPr sz="2382" spc="427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a</a:t>
            </a:r>
            <a:r>
              <a:rPr sz="2382" spc="427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means</a:t>
            </a:r>
            <a:r>
              <a:rPr sz="2382" spc="437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of</a:t>
            </a:r>
            <a:r>
              <a:rPr sz="2382" spc="432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developing</a:t>
            </a:r>
            <a:r>
              <a:rPr sz="2382" spc="441" dirty="0">
                <a:latin typeface="Times New Roman"/>
                <a:cs typeface="Times New Roman"/>
              </a:rPr>
              <a:t> </a:t>
            </a:r>
            <a:r>
              <a:rPr sz="2382" spc="-22" dirty="0">
                <a:latin typeface="Lucida Sans Unicode"/>
                <a:cs typeface="Lucida Sans Unicode"/>
              </a:rPr>
              <a:t>and</a:t>
            </a:r>
            <a:r>
              <a:rPr sz="2382" spc="-22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applying</a:t>
            </a:r>
            <a:r>
              <a:rPr sz="2382" spc="40" dirty="0">
                <a:latin typeface="Times New Roman"/>
                <a:cs typeface="Times New Roman"/>
              </a:rPr>
              <a:t>  </a:t>
            </a:r>
            <a:r>
              <a:rPr sz="2382" dirty="0">
                <a:latin typeface="Lucida Sans Unicode"/>
                <a:cs typeface="Lucida Sans Unicode"/>
              </a:rPr>
              <a:t>easier</a:t>
            </a:r>
            <a:r>
              <a:rPr sz="2382" spc="40" dirty="0">
                <a:latin typeface="Times New Roman"/>
                <a:cs typeface="Times New Roman"/>
              </a:rPr>
              <a:t>  </a:t>
            </a:r>
            <a:r>
              <a:rPr sz="2382" dirty="0">
                <a:latin typeface="Lucida Sans Unicode"/>
                <a:cs typeface="Lucida Sans Unicode"/>
              </a:rPr>
              <a:t>and</a:t>
            </a:r>
            <a:r>
              <a:rPr sz="2382" spc="49" dirty="0">
                <a:latin typeface="Times New Roman"/>
                <a:cs typeface="Times New Roman"/>
              </a:rPr>
              <a:t>  </a:t>
            </a:r>
            <a:r>
              <a:rPr sz="2382" dirty="0">
                <a:latin typeface="Lucida Sans Unicode"/>
                <a:cs typeface="Lucida Sans Unicode"/>
              </a:rPr>
              <a:t>more</a:t>
            </a:r>
            <a:r>
              <a:rPr sz="2382" spc="44" dirty="0">
                <a:latin typeface="Times New Roman"/>
                <a:cs typeface="Times New Roman"/>
              </a:rPr>
              <a:t>  </a:t>
            </a:r>
            <a:r>
              <a:rPr sz="2382" dirty="0">
                <a:latin typeface="Lucida Sans Unicode"/>
                <a:cs typeface="Lucida Sans Unicode"/>
              </a:rPr>
              <a:t>effective</a:t>
            </a:r>
            <a:r>
              <a:rPr sz="2382" spc="44" dirty="0">
                <a:latin typeface="Times New Roman"/>
                <a:cs typeface="Times New Roman"/>
              </a:rPr>
              <a:t>  </a:t>
            </a:r>
            <a:r>
              <a:rPr sz="2382" spc="-9" dirty="0">
                <a:latin typeface="Lucida Sans Unicode"/>
                <a:cs typeface="Lucida Sans Unicode"/>
              </a:rPr>
              <a:t>methods</a:t>
            </a:r>
            <a:r>
              <a:rPr sz="2382" spc="-9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and</a:t>
            </a:r>
            <a:r>
              <a:rPr sz="2382" spc="141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reducing</a:t>
            </a:r>
            <a:r>
              <a:rPr sz="2382" spc="137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costs.</a:t>
            </a:r>
            <a:endParaRPr sz="2382" dirty="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85951" y="905606"/>
            <a:ext cx="5285426" cy="45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1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1882" y="5507915"/>
            <a:ext cx="4750174" cy="945776"/>
            <a:chOff x="457200" y="6242303"/>
            <a:chExt cx="5383530" cy="1071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072" y="6402323"/>
              <a:ext cx="4883261" cy="9113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3356" y="6396228"/>
              <a:ext cx="3642995" cy="917575"/>
            </a:xfrm>
            <a:custGeom>
              <a:avLst/>
              <a:gdLst/>
              <a:ahLst/>
              <a:cxnLst/>
              <a:rect l="l" t="t" r="r" b="b"/>
              <a:pathLst>
                <a:path w="3642995" h="917575">
                  <a:moveTo>
                    <a:pt x="3642717" y="917447"/>
                  </a:moveTo>
                  <a:lnTo>
                    <a:pt x="0" y="0"/>
                  </a:lnTo>
                  <a:lnTo>
                    <a:pt x="7620" y="7620"/>
                  </a:lnTo>
                  <a:lnTo>
                    <a:pt x="2861305" y="917447"/>
                  </a:lnTo>
                  <a:lnTo>
                    <a:pt x="3642717" y="917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2303"/>
              <a:ext cx="3400043" cy="1060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6243065"/>
              <a:ext cx="3360419" cy="10706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32933" y="1654077"/>
            <a:ext cx="5095315" cy="3566844"/>
          </a:xfrm>
          <a:prstGeom prst="rect">
            <a:avLst/>
          </a:prstGeom>
        </p:spPr>
        <p:txBody>
          <a:bodyPr vert="horz" wrap="square" lIns="0" tIns="55469" rIns="0" bIns="0" rtlCol="0">
            <a:spAutoFit/>
          </a:bodyPr>
          <a:lstStyle/>
          <a:p>
            <a:pPr marL="237017" indent="-226371">
              <a:spcBef>
                <a:spcPts val="437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Improved</a:t>
            </a:r>
            <a:r>
              <a:rPr sz="2294" spc="115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working</a:t>
            </a:r>
            <a:r>
              <a:rPr sz="2294" spc="141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processes</a:t>
            </a:r>
            <a:endParaRPr sz="2294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Better</a:t>
            </a:r>
            <a:r>
              <a:rPr sz="2294" spc="128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work</a:t>
            </a:r>
            <a:r>
              <a:rPr sz="2294" spc="146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place</a:t>
            </a:r>
            <a:r>
              <a:rPr sz="2294" spc="141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layout</a:t>
            </a:r>
            <a:endParaRPr sz="2294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Less</a:t>
            </a:r>
            <a:r>
              <a:rPr sz="2294" spc="132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fatigue</a:t>
            </a:r>
            <a:r>
              <a:rPr sz="2294" spc="132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to</a:t>
            </a:r>
            <a:r>
              <a:rPr sz="2294" spc="150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workers</a:t>
            </a:r>
            <a:endParaRPr sz="2294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61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Better</a:t>
            </a:r>
            <a:r>
              <a:rPr sz="2294" spc="128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product</a:t>
            </a:r>
            <a:r>
              <a:rPr sz="2294" spc="137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quality</a:t>
            </a:r>
            <a:endParaRPr sz="2294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Effective</a:t>
            </a:r>
            <a:r>
              <a:rPr sz="2294" spc="110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utilization</a:t>
            </a:r>
            <a:r>
              <a:rPr sz="2294" spc="115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of</a:t>
            </a:r>
            <a:r>
              <a:rPr sz="2294" spc="150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resources</a:t>
            </a:r>
            <a:endParaRPr sz="2294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Efficient,</a:t>
            </a:r>
            <a:r>
              <a:rPr sz="2294" spc="106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fast</a:t>
            </a:r>
            <a:r>
              <a:rPr sz="2294" spc="14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material</a:t>
            </a:r>
            <a:r>
              <a:rPr sz="2294" spc="124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handling</a:t>
            </a:r>
            <a:endParaRPr sz="2294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61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Reduced</a:t>
            </a:r>
            <a:r>
              <a:rPr sz="2294" spc="14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health</a:t>
            </a:r>
            <a:r>
              <a:rPr sz="2294" spc="137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hazards</a:t>
            </a:r>
            <a:endParaRPr sz="2294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Efficient</a:t>
            </a:r>
            <a:r>
              <a:rPr sz="2294" spc="106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planning</a:t>
            </a:r>
            <a:r>
              <a:rPr sz="2294" spc="119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of</a:t>
            </a:r>
            <a:r>
              <a:rPr sz="2294" spc="159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section</a:t>
            </a:r>
            <a:endParaRPr sz="2294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49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Streamlined</a:t>
            </a:r>
            <a:r>
              <a:rPr sz="2294" spc="110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working</a:t>
            </a:r>
            <a:r>
              <a:rPr sz="2294" spc="128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proceedures.</a:t>
            </a:r>
            <a:endParaRPr sz="2294" dirty="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49277" y="905617"/>
            <a:ext cx="6422070" cy="45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3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1882" y="5507915"/>
            <a:ext cx="4750174" cy="945776"/>
            <a:chOff x="457200" y="6242303"/>
            <a:chExt cx="5383530" cy="1071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072" y="6402323"/>
              <a:ext cx="4883261" cy="9113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3356" y="6396228"/>
              <a:ext cx="3642995" cy="917575"/>
            </a:xfrm>
            <a:custGeom>
              <a:avLst/>
              <a:gdLst/>
              <a:ahLst/>
              <a:cxnLst/>
              <a:rect l="l" t="t" r="r" b="b"/>
              <a:pathLst>
                <a:path w="3642995" h="917575">
                  <a:moveTo>
                    <a:pt x="3642717" y="917447"/>
                  </a:moveTo>
                  <a:lnTo>
                    <a:pt x="0" y="0"/>
                  </a:lnTo>
                  <a:lnTo>
                    <a:pt x="7620" y="7620"/>
                  </a:lnTo>
                  <a:lnTo>
                    <a:pt x="2861305" y="917447"/>
                  </a:lnTo>
                  <a:lnTo>
                    <a:pt x="3642717" y="917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2303"/>
              <a:ext cx="3400043" cy="1060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6243065"/>
              <a:ext cx="3360419" cy="10706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32934" y="1696570"/>
            <a:ext cx="7023287" cy="74446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37017" marR="4483" indent="-226371">
              <a:spcBef>
                <a:spcPts val="88"/>
              </a:spcBef>
              <a:buClr>
                <a:srgbClr val="2CA2BF"/>
              </a:buClr>
              <a:buSzPct val="66666"/>
              <a:buFont typeface="Wingdings 3"/>
              <a:buChar char="►"/>
              <a:tabLst>
                <a:tab pos="237017" algn="l"/>
                <a:tab pos="237577" algn="l"/>
                <a:tab pos="2263149" algn="l"/>
                <a:tab pos="2927693" algn="l"/>
                <a:tab pos="4973996" algn="l"/>
                <a:tab pos="6711561" algn="l"/>
              </a:tabLst>
            </a:pPr>
            <a:r>
              <a:rPr sz="2382" spc="-9" dirty="0">
                <a:latin typeface="Lucida Sans Unicode"/>
                <a:cs typeface="Lucida Sans Unicode"/>
              </a:rPr>
              <a:t>Application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22" dirty="0">
                <a:latin typeface="Lucida Sans Unicode"/>
                <a:cs typeface="Lucida Sans Unicode"/>
              </a:rPr>
              <a:t>of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u="heavy" spc="-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Techniques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9" dirty="0">
                <a:latin typeface="Lucida Sans Unicode"/>
                <a:cs typeface="Lucida Sans Unicode"/>
              </a:rPr>
              <a:t>Designed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22" dirty="0">
                <a:latin typeface="Lucida Sans Unicode"/>
                <a:cs typeface="Lucida Sans Unicode"/>
              </a:rPr>
              <a:t>to</a:t>
            </a:r>
            <a:r>
              <a:rPr sz="2382" spc="-22" dirty="0">
                <a:latin typeface="Times New Roman"/>
                <a:cs typeface="Times New Roman"/>
              </a:rPr>
              <a:t> </a:t>
            </a:r>
            <a:r>
              <a:rPr sz="2382" spc="-9" dirty="0">
                <a:latin typeface="Lucida Sans Unicode"/>
                <a:cs typeface="Lucida Sans Unicode"/>
              </a:rPr>
              <a:t>establish</a:t>
            </a:r>
            <a:endParaRPr sz="2382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3840" y="2059641"/>
            <a:ext cx="4674534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382" u="heavy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the</a:t>
            </a:r>
            <a:r>
              <a:rPr sz="2382" u="heavy" spc="16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82" u="heavy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Time</a:t>
            </a:r>
            <a:r>
              <a:rPr sz="2382" spc="190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for</a:t>
            </a:r>
            <a:r>
              <a:rPr sz="2382" spc="194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Lucida Sans Unicode"/>
                <a:cs typeface="Lucida Sans Unicode"/>
              </a:rPr>
              <a:t>a</a:t>
            </a:r>
            <a:r>
              <a:rPr sz="2382" spc="190" dirty="0">
                <a:latin typeface="Times New Roman"/>
                <a:cs typeface="Times New Roman"/>
              </a:rPr>
              <a:t> </a:t>
            </a:r>
            <a:r>
              <a:rPr sz="2382" u="heavy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Qualified</a:t>
            </a:r>
            <a:r>
              <a:rPr sz="2382" u="heavy" spc="21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82" u="heavy" spc="-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Worker</a:t>
            </a:r>
            <a:endParaRPr sz="2382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8844" y="2422711"/>
            <a:ext cx="6798609" cy="74446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  <a:tabLst>
                <a:tab pos="431449" algn="l"/>
                <a:tab pos="1280901" algn="l"/>
                <a:tab pos="1889973" algn="l"/>
                <a:tab pos="2179100" algn="l"/>
                <a:tab pos="3614650" algn="l"/>
                <a:tab pos="4205232" algn="l"/>
                <a:tab pos="4606984" algn="l"/>
                <a:tab pos="4896111" algn="l"/>
                <a:tab pos="6121540" algn="l"/>
              </a:tabLst>
            </a:pPr>
            <a:r>
              <a:rPr sz="2382" spc="-22" dirty="0">
                <a:latin typeface="Lucida Sans Unicode"/>
                <a:cs typeface="Lucida Sans Unicode"/>
              </a:rPr>
              <a:t>to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9" dirty="0">
                <a:latin typeface="Lucida Sans Unicode"/>
                <a:cs typeface="Lucida Sans Unicode"/>
              </a:rPr>
              <a:t>carry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22" dirty="0">
                <a:latin typeface="Lucida Sans Unicode"/>
                <a:cs typeface="Lucida Sans Unicode"/>
              </a:rPr>
              <a:t>out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44" dirty="0">
                <a:latin typeface="Lucida Sans Unicode"/>
                <a:cs typeface="Lucida Sans Unicode"/>
              </a:rPr>
              <a:t>a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u="heavy" spc="-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specified</a:t>
            </a:r>
            <a:r>
              <a:rPr sz="2382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382" u="heavy" spc="-22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job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22" dirty="0">
                <a:latin typeface="Lucida Sans Unicode"/>
                <a:cs typeface="Lucida Sans Unicode"/>
              </a:rPr>
              <a:t>at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44" dirty="0">
                <a:latin typeface="Lucida Sans Unicode"/>
                <a:cs typeface="Lucida Sans Unicode"/>
              </a:rPr>
              <a:t>a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u="heavy" spc="-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defined</a:t>
            </a:r>
            <a:r>
              <a:rPr sz="2382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382" u="heavy" spc="-18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level</a:t>
            </a:r>
            <a:r>
              <a:rPr sz="2382" spc="-18" dirty="0">
                <a:latin typeface="Times New Roman"/>
                <a:cs typeface="Times New Roman"/>
              </a:rPr>
              <a:t> </a:t>
            </a:r>
            <a:r>
              <a:rPr sz="2382" u="heavy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of</a:t>
            </a:r>
            <a:r>
              <a:rPr sz="2382" u="heavy" spc="1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82" u="heavy" spc="-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performance</a:t>
            </a:r>
            <a:r>
              <a:rPr sz="2382" spc="-9" dirty="0">
                <a:latin typeface="Lucida Sans Unicode"/>
                <a:cs typeface="Lucida Sans Unicode"/>
              </a:rPr>
              <a:t>.</a:t>
            </a:r>
            <a:endParaRPr sz="2382">
              <a:latin typeface="Lucida Sans Unicode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45244" y="677388"/>
            <a:ext cx="5913402" cy="3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8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1882" y="5507915"/>
            <a:ext cx="4750174" cy="945776"/>
            <a:chOff x="457200" y="6242303"/>
            <a:chExt cx="5383530" cy="1071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072" y="6402323"/>
              <a:ext cx="4883261" cy="9113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3356" y="6396228"/>
              <a:ext cx="3642995" cy="917575"/>
            </a:xfrm>
            <a:custGeom>
              <a:avLst/>
              <a:gdLst/>
              <a:ahLst/>
              <a:cxnLst/>
              <a:rect l="l" t="t" r="r" b="b"/>
              <a:pathLst>
                <a:path w="3642995" h="917575">
                  <a:moveTo>
                    <a:pt x="3642717" y="917447"/>
                  </a:moveTo>
                  <a:lnTo>
                    <a:pt x="0" y="0"/>
                  </a:lnTo>
                  <a:lnTo>
                    <a:pt x="7620" y="7620"/>
                  </a:lnTo>
                  <a:lnTo>
                    <a:pt x="2861305" y="917447"/>
                  </a:lnTo>
                  <a:lnTo>
                    <a:pt x="3642717" y="917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242303"/>
              <a:ext cx="3400043" cy="1060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6243065"/>
              <a:ext cx="3360419" cy="10706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32933" y="1671020"/>
            <a:ext cx="6673103" cy="3554752"/>
          </a:xfrm>
          <a:prstGeom prst="rect">
            <a:avLst/>
          </a:prstGeom>
        </p:spPr>
        <p:txBody>
          <a:bodyPr vert="horz" wrap="square" lIns="0" tIns="50987" rIns="0" bIns="0" rtlCol="0">
            <a:spAutoFit/>
          </a:bodyPr>
          <a:lstStyle/>
          <a:p>
            <a:pPr marL="237017" marR="4483" indent="-226371">
              <a:lnSpc>
                <a:spcPts val="2480"/>
              </a:lnSpc>
              <a:spcBef>
                <a:spcPts val="401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Determines</a:t>
            </a:r>
            <a:r>
              <a:rPr sz="2294" spc="110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time</a:t>
            </a:r>
            <a:r>
              <a:rPr sz="2294" spc="137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required,</a:t>
            </a:r>
            <a:r>
              <a:rPr sz="2294" spc="119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establishes</a:t>
            </a:r>
            <a:r>
              <a:rPr sz="2294" spc="124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fastest</a:t>
            </a:r>
            <a:r>
              <a:rPr sz="2294" spc="-9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method;</a:t>
            </a:r>
            <a:endParaRPr sz="2294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5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Determines</a:t>
            </a:r>
            <a:r>
              <a:rPr sz="2294" spc="115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man</a:t>
            </a:r>
            <a:r>
              <a:rPr sz="2294" spc="137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power</a:t>
            </a:r>
            <a:r>
              <a:rPr sz="2294" spc="146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required</a:t>
            </a:r>
            <a:r>
              <a:rPr sz="2294" spc="115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for</a:t>
            </a:r>
            <a:r>
              <a:rPr sz="2294" spc="146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a</a:t>
            </a:r>
            <a:r>
              <a:rPr sz="2294" spc="150" dirty="0">
                <a:latin typeface="Times New Roman"/>
                <a:cs typeface="Times New Roman"/>
              </a:rPr>
              <a:t> </a:t>
            </a:r>
            <a:r>
              <a:rPr sz="2294" spc="-18" dirty="0">
                <a:latin typeface="Lucida Sans Unicode"/>
                <a:cs typeface="Lucida Sans Unicode"/>
              </a:rPr>
              <a:t>job;</a:t>
            </a:r>
            <a:endParaRPr sz="2294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84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Decides</a:t>
            </a:r>
            <a:r>
              <a:rPr sz="2294" spc="137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equipments;</a:t>
            </a:r>
            <a:endParaRPr sz="2294" dirty="0">
              <a:latin typeface="Lucida Sans Unicode"/>
              <a:cs typeface="Lucida Sans Unicode"/>
            </a:endParaRPr>
          </a:p>
          <a:p>
            <a:pPr marL="237017" marR="63877" indent="-226371">
              <a:lnSpc>
                <a:spcPts val="2480"/>
              </a:lnSpc>
              <a:spcBef>
                <a:spcPts val="383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Provides</a:t>
            </a:r>
            <a:r>
              <a:rPr sz="2294" spc="119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information</a:t>
            </a:r>
            <a:r>
              <a:rPr sz="2294" spc="106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for</a:t>
            </a:r>
            <a:r>
              <a:rPr sz="2294" spc="137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effective</a:t>
            </a:r>
            <a:r>
              <a:rPr sz="2294" spc="128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production</a:t>
            </a:r>
            <a:r>
              <a:rPr sz="2294" spc="-9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planning;</a:t>
            </a:r>
            <a:endParaRPr sz="2294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35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Aids</a:t>
            </a:r>
            <a:r>
              <a:rPr sz="2294" spc="124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in</a:t>
            </a:r>
            <a:r>
              <a:rPr sz="2294" spc="14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calculating</a:t>
            </a:r>
            <a:r>
              <a:rPr sz="2294" spc="128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exact</a:t>
            </a:r>
            <a:r>
              <a:rPr sz="2294" spc="146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delivery</a:t>
            </a:r>
            <a:r>
              <a:rPr sz="2294" spc="137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dates;</a:t>
            </a:r>
            <a:endParaRPr sz="2294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84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Decides</a:t>
            </a:r>
            <a:r>
              <a:rPr sz="2294" spc="128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realistic</a:t>
            </a:r>
            <a:r>
              <a:rPr sz="2294" spc="119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labour</a:t>
            </a:r>
            <a:r>
              <a:rPr sz="2294" spc="137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budgeting;</a:t>
            </a:r>
            <a:endParaRPr sz="2294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75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Provides</a:t>
            </a:r>
            <a:r>
              <a:rPr sz="2294" spc="124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a</a:t>
            </a:r>
            <a:r>
              <a:rPr sz="2294" spc="154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basis</a:t>
            </a:r>
            <a:r>
              <a:rPr sz="2294" spc="128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for</a:t>
            </a:r>
            <a:r>
              <a:rPr sz="2294" spc="146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sound</a:t>
            </a:r>
            <a:r>
              <a:rPr sz="2294" spc="137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incentive</a:t>
            </a:r>
            <a:r>
              <a:rPr sz="2294" spc="132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scheme;</a:t>
            </a:r>
            <a:endParaRPr sz="2294" dirty="0">
              <a:latin typeface="Lucida Sans Unicode"/>
              <a:cs typeface="Lucida Sans Unicode"/>
            </a:endParaRPr>
          </a:p>
          <a:p>
            <a:pPr marL="237017" indent="-226371">
              <a:spcBef>
                <a:spcPts val="75"/>
              </a:spcBef>
              <a:buClr>
                <a:srgbClr val="2CA2BF"/>
              </a:buClr>
              <a:buSzPct val="67307"/>
              <a:buFont typeface="Wingdings 3"/>
              <a:buChar char="►"/>
              <a:tabLst>
                <a:tab pos="237017" algn="l"/>
                <a:tab pos="237577" algn="l"/>
              </a:tabLst>
            </a:pPr>
            <a:r>
              <a:rPr sz="2294" dirty="0">
                <a:latin typeface="Lucida Sans Unicode"/>
                <a:cs typeface="Lucida Sans Unicode"/>
              </a:rPr>
              <a:t>Results</a:t>
            </a:r>
            <a:r>
              <a:rPr sz="2294" spc="124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in</a:t>
            </a:r>
            <a:r>
              <a:rPr sz="2294" spc="14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effective</a:t>
            </a:r>
            <a:r>
              <a:rPr sz="2294" spc="128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Lucida Sans Unicode"/>
                <a:cs typeface="Lucida Sans Unicode"/>
              </a:rPr>
              <a:t>labour</a:t>
            </a:r>
            <a:r>
              <a:rPr sz="2294" spc="137" dirty="0">
                <a:latin typeface="Times New Roman"/>
                <a:cs typeface="Times New Roman"/>
              </a:rPr>
              <a:t> </a:t>
            </a:r>
            <a:r>
              <a:rPr sz="2294" spc="-9" dirty="0">
                <a:latin typeface="Lucida Sans Unicode"/>
                <a:cs typeface="Lucida Sans Unicode"/>
              </a:rPr>
              <a:t>control.</a:t>
            </a:r>
            <a:endParaRPr sz="2294" dirty="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49278" y="927485"/>
            <a:ext cx="6865822" cy="41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268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389</TotalTime>
  <Words>1426</Words>
  <Application>Microsoft Office PowerPoint</Application>
  <PresentationFormat>Widescreen</PresentationFormat>
  <Paragraphs>338</Paragraphs>
  <Slides>45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Century Gothic</vt:lpstr>
      <vt:lpstr>Lucida Sans Unicode</vt:lpstr>
      <vt:lpstr>Times</vt:lpstr>
      <vt:lpstr>Times New Roman</vt:lpstr>
      <vt:lpstr>Verdana</vt:lpstr>
      <vt:lpstr>Wingdings</vt:lpstr>
      <vt:lpstr>Wingdings 3</vt:lpstr>
      <vt:lpstr>Wisp</vt:lpstr>
      <vt:lpstr>Work Study           &amp;  Method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Study</vt:lpstr>
      <vt:lpstr>PowerPoint Presentation</vt:lpstr>
      <vt:lpstr>Difference between Time Study and Motion Study</vt:lpstr>
      <vt:lpstr>Methods Engineering </vt:lpstr>
      <vt:lpstr>Steps of Methods Engineering </vt:lpstr>
      <vt:lpstr>History </vt:lpstr>
      <vt:lpstr>History </vt:lpstr>
      <vt:lpstr>History </vt:lpstr>
      <vt:lpstr>History </vt:lpstr>
      <vt:lpstr>History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Production System</vt:lpstr>
      <vt:lpstr>Production/Operation management </vt:lpstr>
      <vt:lpstr>Factors Influencing Productivity   </vt:lpstr>
      <vt:lpstr>Productivity</vt:lpstr>
      <vt:lpstr>Productivity Calculations</vt:lpstr>
      <vt:lpstr>Multi-Factor Productivity </vt:lpstr>
      <vt:lpstr>Collins Title Productivity</vt:lpstr>
      <vt:lpstr>Collins Title Productivity</vt:lpstr>
      <vt:lpstr>Collins Title Productivity</vt:lpstr>
      <vt:lpstr>Collins Title Productivity</vt:lpstr>
      <vt:lpstr>Collins Title Productivity</vt:lpstr>
      <vt:lpstr>Collins Title Productivity</vt:lpstr>
      <vt:lpstr>Collins Title Productivity</vt:lpstr>
      <vt:lpstr>Collins Title Productivity</vt:lpstr>
      <vt:lpstr>Measurement Problems</vt:lpstr>
      <vt:lpstr>Examples   </vt:lpstr>
      <vt:lpstr>Examples   </vt:lpstr>
      <vt:lpstr>Examples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study &amp; method engineering</dc:title>
  <dc:creator>Muhammad Amin</dc:creator>
  <cp:lastModifiedBy>Muhammad Amin</cp:lastModifiedBy>
  <cp:revision>44</cp:revision>
  <dcterms:created xsi:type="dcterms:W3CDTF">2022-03-16T12:39:38Z</dcterms:created>
  <dcterms:modified xsi:type="dcterms:W3CDTF">2023-03-01T11:49:46Z</dcterms:modified>
</cp:coreProperties>
</file>