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notesMasterIdLst>
    <p:notesMasterId r:id="rId25"/>
  </p:notesMasterIdLst>
  <p:sldIdLst>
    <p:sldId id="256" r:id="rId2"/>
    <p:sldId id="289" r:id="rId3"/>
    <p:sldId id="290" r:id="rId4"/>
    <p:sldId id="291" r:id="rId5"/>
    <p:sldId id="292" r:id="rId6"/>
    <p:sldId id="293" r:id="rId7"/>
    <p:sldId id="294" r:id="rId8"/>
    <p:sldId id="273" r:id="rId9"/>
    <p:sldId id="274" r:id="rId10"/>
    <p:sldId id="275" r:id="rId11"/>
    <p:sldId id="276" r:id="rId12"/>
    <p:sldId id="277" r:id="rId13"/>
    <p:sldId id="278" r:id="rId14"/>
    <p:sldId id="279" r:id="rId15"/>
    <p:sldId id="281" r:id="rId16"/>
    <p:sldId id="280" r:id="rId17"/>
    <p:sldId id="282" r:id="rId18"/>
    <p:sldId id="283" r:id="rId19"/>
    <p:sldId id="284" r:id="rId20"/>
    <p:sldId id="285" r:id="rId21"/>
    <p:sldId id="286" r:id="rId22"/>
    <p:sldId id="287"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4B3B5-DE2B-4A95-ACDD-2F9E7B4FCE2A}"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F3327-653A-436A-83DC-F4789F5B1D3E}" type="slidenum">
              <a:rPr lang="en-US" smtClean="0"/>
              <a:t>‹#›</a:t>
            </a:fld>
            <a:endParaRPr lang="en-US"/>
          </a:p>
        </p:txBody>
      </p:sp>
    </p:spTree>
    <p:extLst>
      <p:ext uri="{BB962C8B-B14F-4D97-AF65-F5344CB8AC3E}">
        <p14:creationId xmlns:p14="http://schemas.microsoft.com/office/powerpoint/2010/main" val="264587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A0CCF5-E9E5-4874-BCD5-D13BCAFD0C4A}" type="slidenum">
              <a:rPr lang="en-US" altLang="en-US" smtClean="0"/>
              <a:pPr/>
              <a:t>2</a:t>
            </a:fld>
            <a:endParaRPr lang="en-US" altLang="en-US"/>
          </a:p>
        </p:txBody>
      </p:sp>
    </p:spTree>
    <p:extLst>
      <p:ext uri="{BB962C8B-B14F-4D97-AF65-F5344CB8AC3E}">
        <p14:creationId xmlns:p14="http://schemas.microsoft.com/office/powerpoint/2010/main" val="2330162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58A759-987D-4739-AD23-082E5E99FD35}" type="slidenum">
              <a:rPr lang="en-US" altLang="en-US" smtClean="0"/>
              <a:pPr/>
              <a:t>3</a:t>
            </a:fld>
            <a:endParaRPr lang="en-US" altLang="en-US"/>
          </a:p>
        </p:txBody>
      </p:sp>
    </p:spTree>
    <p:extLst>
      <p:ext uri="{BB962C8B-B14F-4D97-AF65-F5344CB8AC3E}">
        <p14:creationId xmlns:p14="http://schemas.microsoft.com/office/powerpoint/2010/main" val="2073892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8F6F98-D769-41CF-936E-52173F27ED34}" type="slidenum">
              <a:rPr lang="en-US" altLang="en-US" smtClean="0"/>
              <a:pPr/>
              <a:t>4</a:t>
            </a:fld>
            <a:endParaRPr lang="en-US" altLang="en-US"/>
          </a:p>
        </p:txBody>
      </p:sp>
    </p:spTree>
    <p:extLst>
      <p:ext uri="{BB962C8B-B14F-4D97-AF65-F5344CB8AC3E}">
        <p14:creationId xmlns:p14="http://schemas.microsoft.com/office/powerpoint/2010/main" val="1959613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6136DA5-CE5C-4CB0-A54D-03A9CE8444C8}" type="slidenum">
              <a:rPr lang="en-US" altLang="en-US" smtClean="0"/>
              <a:pPr/>
              <a:t>5</a:t>
            </a:fld>
            <a:endParaRPr lang="en-US" altLang="en-US"/>
          </a:p>
        </p:txBody>
      </p:sp>
    </p:spTree>
    <p:extLst>
      <p:ext uri="{BB962C8B-B14F-4D97-AF65-F5344CB8AC3E}">
        <p14:creationId xmlns:p14="http://schemas.microsoft.com/office/powerpoint/2010/main" val="3690184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A99FB7-87F9-44E3-8A5E-1BC9B22832C6}" type="slidenum">
              <a:rPr lang="en-US" altLang="en-US" smtClean="0"/>
              <a:pPr/>
              <a:t>6</a:t>
            </a:fld>
            <a:endParaRPr lang="en-US" altLang="en-US"/>
          </a:p>
        </p:txBody>
      </p:sp>
    </p:spTree>
    <p:extLst>
      <p:ext uri="{BB962C8B-B14F-4D97-AF65-F5344CB8AC3E}">
        <p14:creationId xmlns:p14="http://schemas.microsoft.com/office/powerpoint/2010/main" val="98198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DA4F-5664-BDDB-AEFC-6B660EE0D2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DC2AF6-B895-AAA8-9FB8-8404EE50C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3D760B-8E82-A373-AAA5-77606CBA0F0A}"/>
              </a:ext>
            </a:extLst>
          </p:cNvPr>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5" name="Footer Placeholder 4">
            <a:extLst>
              <a:ext uri="{FF2B5EF4-FFF2-40B4-BE49-F238E27FC236}">
                <a16:creationId xmlns:a16="http://schemas.microsoft.com/office/drawing/2014/main" id="{54C9466C-BBFE-5098-614C-25494AA1ED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4A4D3E-A4A0-5322-451B-1244EEA1DCA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1408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951-2AFE-4E39-5F02-BE5E65814F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7B4DBE-AD96-6A88-EB10-019D17A8CB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8CA39-3496-F24B-9795-0C8408ACEEAA}"/>
              </a:ext>
            </a:extLst>
          </p:cNvPr>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5" name="Footer Placeholder 4">
            <a:extLst>
              <a:ext uri="{FF2B5EF4-FFF2-40B4-BE49-F238E27FC236}">
                <a16:creationId xmlns:a16="http://schemas.microsoft.com/office/drawing/2014/main" id="{6A14B2F8-2687-34E7-A905-BD1A0DEA0F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77C667-D456-1FF4-630F-2BCB2C52C31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873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73418-D794-97F0-3C94-3A27C9A62D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38DC0B-89BB-8DAE-EB9A-84280CA31B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48B83-F972-4B58-960D-893F5EAF0F11}"/>
              </a:ext>
            </a:extLst>
          </p:cNvPr>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5" name="Footer Placeholder 4">
            <a:extLst>
              <a:ext uri="{FF2B5EF4-FFF2-40B4-BE49-F238E27FC236}">
                <a16:creationId xmlns:a16="http://schemas.microsoft.com/office/drawing/2014/main" id="{BD2D77E9-3CC0-0355-0B58-737578E523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C5C5B4-FA77-2454-B2FF-C77AD2CC784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328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66E0-89D8-83C2-25D3-891649F291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152DD-EBB6-1831-67C7-54A3BA308A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E1E2A-8646-4EC2-73C4-DF3094A01FEE}"/>
              </a:ext>
            </a:extLst>
          </p:cNvPr>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5" name="Footer Placeholder 4">
            <a:extLst>
              <a:ext uri="{FF2B5EF4-FFF2-40B4-BE49-F238E27FC236}">
                <a16:creationId xmlns:a16="http://schemas.microsoft.com/office/drawing/2014/main" id="{FE84CDE2-FDD3-86E9-FACB-8C97BD185C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2E49DF-34E4-7269-B305-49B54EE4FD8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978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3839-BE7A-01C6-4DF8-D599E8294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9FC285-9CF7-B4E9-507B-6DE6A7CB7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669F4A-15CF-7B3C-ED97-B4864E6FDA22}"/>
              </a:ext>
            </a:extLst>
          </p:cNvPr>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5" name="Footer Placeholder 4">
            <a:extLst>
              <a:ext uri="{FF2B5EF4-FFF2-40B4-BE49-F238E27FC236}">
                <a16:creationId xmlns:a16="http://schemas.microsoft.com/office/drawing/2014/main" id="{B9CC9F54-25C5-3193-1C17-5487FD5A9A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F3D034-E27D-A349-4784-CDF04683D3F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026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E965-FCFF-BC84-6E7C-1E225B6038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B6F29-D190-5359-5F98-79145BD82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5F60B-6E4E-4647-B5BB-258B3526B8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4008AA-F638-1B27-613C-542A8679A7FE}"/>
              </a:ext>
            </a:extLst>
          </p:cNvPr>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6" name="Footer Placeholder 5">
            <a:extLst>
              <a:ext uri="{FF2B5EF4-FFF2-40B4-BE49-F238E27FC236}">
                <a16:creationId xmlns:a16="http://schemas.microsoft.com/office/drawing/2014/main" id="{4397F26B-36B7-B9E1-F0E3-6E2814EDBF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8B956F-0DC7-CA49-8F42-267FC8AA32A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7647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96BC-DB2E-EB67-BCF8-5985B16C26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786F2D-D6BE-BFF7-B98C-2D5453A9D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2D8AE7-29D7-119A-878C-322BE63FC3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528140-6882-73AF-FDA3-01979F851E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503394-E4F9-A256-D2F2-C2A1563F3B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1CF467-76C9-26FD-47DC-090CA793E401}"/>
              </a:ext>
            </a:extLst>
          </p:cNvPr>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8" name="Footer Placeholder 7">
            <a:extLst>
              <a:ext uri="{FF2B5EF4-FFF2-40B4-BE49-F238E27FC236}">
                <a16:creationId xmlns:a16="http://schemas.microsoft.com/office/drawing/2014/main" id="{407DE93B-302C-125C-FC0C-0C995AF9FF6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534BFA1-7068-DFFC-1A21-8CCD3808E5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944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7017-7E08-0BFA-8363-BBCF20222B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4679D7-7DAF-B018-9A22-1F049A56DC27}"/>
              </a:ext>
            </a:extLst>
          </p:cNvPr>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4" name="Footer Placeholder 3">
            <a:extLst>
              <a:ext uri="{FF2B5EF4-FFF2-40B4-BE49-F238E27FC236}">
                <a16:creationId xmlns:a16="http://schemas.microsoft.com/office/drawing/2014/main" id="{489A5FF0-9BA9-F8CC-5CAE-4808812CC11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DB9E78-8BDE-9B40-4CED-0F2A1353BDA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03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0B1907-DD6B-53DC-3159-5EA949C01297}"/>
              </a:ext>
            </a:extLst>
          </p:cNvPr>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3" name="Footer Placeholder 2">
            <a:extLst>
              <a:ext uri="{FF2B5EF4-FFF2-40B4-BE49-F238E27FC236}">
                <a16:creationId xmlns:a16="http://schemas.microsoft.com/office/drawing/2014/main" id="{0B427437-008C-0D21-49A6-10D617DE59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8546D00-2C85-81CF-E282-3B97F58FD35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390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9698-42B5-78DD-FDF4-361CAE2E8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A2BBD9-0081-1C6A-3F61-00B57035F2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C0D4F-A5DD-97EE-F81A-DBBE5C5F5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8A0C-9B52-9AEA-99EA-2C70659DB746}"/>
              </a:ext>
            </a:extLst>
          </p:cNvPr>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6" name="Footer Placeholder 5">
            <a:extLst>
              <a:ext uri="{FF2B5EF4-FFF2-40B4-BE49-F238E27FC236}">
                <a16:creationId xmlns:a16="http://schemas.microsoft.com/office/drawing/2014/main" id="{8F7156E9-DA3D-6362-017F-2FC8745C17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D9F2B3-F088-29B6-1509-7CF72323D1F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559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E7A6-91B2-1F1A-6E54-032398046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B63871-46C1-5B4B-E609-80FCDBEBB3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8DC856-EEB4-9BCB-BC4C-87802AA32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139D2-DE45-92D9-D58A-D911CB727D4F}"/>
              </a:ext>
            </a:extLst>
          </p:cNvPr>
          <p:cNvSpPr>
            <a:spLocks noGrp="1"/>
          </p:cNvSpPr>
          <p:nvPr>
            <p:ph type="dt" sz="half" idx="10"/>
          </p:nvPr>
        </p:nvSpPr>
        <p:spPr/>
        <p:txBody>
          <a:bodyPr/>
          <a:lstStyle/>
          <a:p>
            <a:fld id="{48A87A34-81AB-432B-8DAE-1953F412C126}" type="datetimeFigureOut">
              <a:rPr lang="en-US" smtClean="0"/>
              <a:t>4/23/2024</a:t>
            </a:fld>
            <a:endParaRPr lang="en-US" dirty="0"/>
          </a:p>
        </p:txBody>
      </p:sp>
      <p:sp>
        <p:nvSpPr>
          <p:cNvPr id="6" name="Footer Placeholder 5">
            <a:extLst>
              <a:ext uri="{FF2B5EF4-FFF2-40B4-BE49-F238E27FC236}">
                <a16:creationId xmlns:a16="http://schemas.microsoft.com/office/drawing/2014/main" id="{CF5EFBEA-A703-3D04-01F3-405AFBC1CC1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F250BBC-FCEB-1FE2-AA4B-15EEE313E9B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641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255F87-1BF4-3B79-9C56-0AC46545C3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90A2A8-51C1-E543-7DBB-DF0B63A456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C467-9BD9-C72E-19B7-496C4B28F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4/23/2024</a:t>
            </a:fld>
            <a:endParaRPr lang="en-US" dirty="0"/>
          </a:p>
        </p:txBody>
      </p:sp>
      <p:sp>
        <p:nvSpPr>
          <p:cNvPr id="5" name="Footer Placeholder 4">
            <a:extLst>
              <a:ext uri="{FF2B5EF4-FFF2-40B4-BE49-F238E27FC236}">
                <a16:creationId xmlns:a16="http://schemas.microsoft.com/office/drawing/2014/main" id="{9D4EA02C-5EB9-2C81-4576-82E17B756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32D750A-325A-1091-988F-634AAFF90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632352"/>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processmaker.com/business-proce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processmaker.com/blog/a-step-by-step-guide-to-business-process-mapp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770" y="187037"/>
            <a:ext cx="9610027" cy="3329581"/>
          </a:xfrm>
        </p:spPr>
        <p:txBody>
          <a:bodyPr/>
          <a:lstStyle/>
          <a:p>
            <a:r>
              <a:rPr lang="en-US" dirty="0"/>
              <a:t>Work Study</a:t>
            </a:r>
            <a:br>
              <a:rPr lang="en-US" dirty="0"/>
            </a:br>
            <a:r>
              <a:rPr lang="en-US" dirty="0"/>
              <a:t>          &amp; </a:t>
            </a:r>
            <a:br>
              <a:rPr lang="en-US" dirty="0"/>
            </a:br>
            <a:r>
              <a:rPr lang="en-US" dirty="0"/>
              <a:t>Method Engineering</a:t>
            </a:r>
          </a:p>
        </p:txBody>
      </p:sp>
      <p:sp>
        <p:nvSpPr>
          <p:cNvPr id="3" name="Subtitle 2"/>
          <p:cNvSpPr>
            <a:spLocks noGrp="1"/>
          </p:cNvSpPr>
          <p:nvPr>
            <p:ph type="subTitle" idx="1"/>
          </p:nvPr>
        </p:nvSpPr>
        <p:spPr/>
        <p:txBody>
          <a:bodyPr>
            <a:normAutofit/>
          </a:bodyPr>
          <a:lstStyle/>
          <a:p>
            <a:r>
              <a:rPr lang="en-US" sz="4000" dirty="0"/>
              <a:t>Lec-4</a:t>
            </a:r>
          </a:p>
          <a:p>
            <a:endParaRPr lang="en-US" sz="4000" dirty="0"/>
          </a:p>
        </p:txBody>
      </p:sp>
    </p:spTree>
    <p:extLst>
      <p:ext uri="{BB962C8B-B14F-4D97-AF65-F5344CB8AC3E}">
        <p14:creationId xmlns:p14="http://schemas.microsoft.com/office/powerpoint/2010/main" val="362521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683" y="997527"/>
            <a:ext cx="9404723" cy="711064"/>
          </a:xfrm>
        </p:spPr>
        <p:txBody>
          <a:bodyPr>
            <a:normAutofit fontScale="90000"/>
          </a:bodyPr>
          <a:lstStyle/>
          <a:p>
            <a:r>
              <a:rPr lang="en-US" dirty="0"/>
              <a:t>Process Chart</a:t>
            </a:r>
            <a:br>
              <a:rPr lang="en-US" dirty="0"/>
            </a:br>
            <a:br>
              <a:rPr lang="en-US" b="1" dirty="0"/>
            </a:br>
            <a:endParaRPr lang="en-US" dirty="0"/>
          </a:p>
        </p:txBody>
      </p:sp>
      <p:sp>
        <p:nvSpPr>
          <p:cNvPr id="3" name="Content Placeholder 2"/>
          <p:cNvSpPr>
            <a:spLocks noGrp="1"/>
          </p:cNvSpPr>
          <p:nvPr>
            <p:ph idx="1"/>
          </p:nvPr>
        </p:nvSpPr>
        <p:spPr>
          <a:xfrm>
            <a:off x="645130" y="997527"/>
            <a:ext cx="10258397" cy="5250873"/>
          </a:xfrm>
        </p:spPr>
        <p:txBody>
          <a:bodyPr>
            <a:normAutofit/>
          </a:bodyPr>
          <a:lstStyle/>
          <a:p>
            <a:r>
              <a:rPr lang="en-US" dirty="0"/>
              <a:t>The process chart is a chart that gives a detailed overview of the various operations, inspections and storage done in sequence for all the components that go into a particular product or assembly.</a:t>
            </a:r>
          </a:p>
          <a:p>
            <a:endParaRPr lang="en-US" dirty="0"/>
          </a:p>
          <a:p>
            <a:r>
              <a:rPr lang="en-US" dirty="0"/>
              <a:t>Any manufacturing process can be better visualized by representing the process in the form of a visual chart. These charts show how to manufacture the product in stages, the equipment and tools that are planned to be used, and other activities like movement, quality control checks, storages, etc.</a:t>
            </a:r>
          </a:p>
        </p:txBody>
      </p:sp>
    </p:spTree>
    <p:extLst>
      <p:ext uri="{BB962C8B-B14F-4D97-AF65-F5344CB8AC3E}">
        <p14:creationId xmlns:p14="http://schemas.microsoft.com/office/powerpoint/2010/main" val="137638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476" y="549743"/>
            <a:ext cx="9404723" cy="711064"/>
          </a:xfrm>
        </p:spPr>
        <p:txBody>
          <a:bodyPr>
            <a:normAutofit fontScale="90000"/>
          </a:bodyPr>
          <a:lstStyle/>
          <a:p>
            <a:r>
              <a:rPr lang="en-US" dirty="0"/>
              <a:t>Process Chart</a:t>
            </a:r>
            <a:br>
              <a:rPr lang="en-US" dirty="0"/>
            </a:br>
            <a:br>
              <a:rPr lang="en-US" b="1" dirty="0"/>
            </a:br>
            <a:endParaRPr lang="en-US" dirty="0"/>
          </a:p>
        </p:txBody>
      </p:sp>
      <p:pic>
        <p:nvPicPr>
          <p:cNvPr id="4" name="image1.jpg"/>
          <p:cNvPicPr/>
          <p:nvPr/>
        </p:nvPicPr>
        <p:blipFill>
          <a:blip r:embed="rId2"/>
          <a:srcRect/>
          <a:stretch>
            <a:fillRect/>
          </a:stretch>
        </p:blipFill>
        <p:spPr>
          <a:xfrm>
            <a:off x="1118586" y="1455938"/>
            <a:ext cx="9954827" cy="51002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940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824950"/>
            <a:ext cx="9404723" cy="711064"/>
          </a:xfrm>
        </p:spPr>
        <p:txBody>
          <a:bodyPr>
            <a:normAutofit fontScale="90000"/>
          </a:bodyPr>
          <a:lstStyle/>
          <a:p>
            <a:r>
              <a:rPr lang="en-US" dirty="0"/>
              <a:t>Symbols Used in Process Flow</a:t>
            </a:r>
            <a:br>
              <a:rPr lang="en-US" dirty="0"/>
            </a:br>
            <a:br>
              <a:rPr lang="en-US" b="1" dirty="0"/>
            </a:br>
            <a:endParaRPr lang="en-US" dirty="0"/>
          </a:p>
        </p:txBody>
      </p:sp>
      <p:sp>
        <p:nvSpPr>
          <p:cNvPr id="3" name="Content Placeholder 2"/>
          <p:cNvSpPr>
            <a:spLocks noGrp="1"/>
          </p:cNvSpPr>
          <p:nvPr>
            <p:ph idx="1"/>
          </p:nvPr>
        </p:nvSpPr>
        <p:spPr>
          <a:xfrm>
            <a:off x="645130" y="1260764"/>
            <a:ext cx="9731925" cy="4987636"/>
          </a:xfrm>
        </p:spPr>
        <p:txBody>
          <a:bodyPr>
            <a:normAutofit/>
          </a:bodyPr>
          <a:lstStyle/>
          <a:p>
            <a:r>
              <a:rPr lang="en-US" dirty="0"/>
              <a:t>The different kinds of process chart share a common core set of symbols, though some have additional symbols for specific and specialized process steps. </a:t>
            </a:r>
          </a:p>
          <a:p>
            <a:endParaRPr lang="en-US" dirty="0"/>
          </a:p>
          <a:p>
            <a:r>
              <a:rPr lang="en-US" dirty="0"/>
              <a:t>The common symbols (of which there are only five) were first INTRODUCED by the American Society of Mechanical Engineers and have become known as the ASME symbols.</a:t>
            </a:r>
          </a:p>
          <a:p>
            <a:endParaRPr lang="en-US" dirty="0"/>
          </a:p>
          <a:p>
            <a:r>
              <a:rPr lang="en-US" dirty="0"/>
              <a:t>In a </a:t>
            </a:r>
            <a:r>
              <a:rPr lang="en-US" b="1" dirty="0"/>
              <a:t>Process flow chart symbols</a:t>
            </a:r>
            <a:r>
              <a:rPr lang="en-US" dirty="0"/>
              <a:t> represent different items in a process or operation.</a:t>
            </a:r>
          </a:p>
          <a:p>
            <a:pPr marL="0" indent="0">
              <a:buNone/>
            </a:pPr>
            <a:endParaRPr lang="en-US" dirty="0"/>
          </a:p>
        </p:txBody>
      </p:sp>
    </p:spTree>
    <p:extLst>
      <p:ext uri="{BB962C8B-B14F-4D97-AF65-F5344CB8AC3E}">
        <p14:creationId xmlns:p14="http://schemas.microsoft.com/office/powerpoint/2010/main" val="262073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763" y="1082404"/>
            <a:ext cx="9404723" cy="711064"/>
          </a:xfrm>
        </p:spPr>
        <p:txBody>
          <a:bodyPr>
            <a:normAutofit fontScale="90000"/>
          </a:bodyPr>
          <a:lstStyle/>
          <a:p>
            <a:r>
              <a:rPr lang="en-US" dirty="0"/>
              <a:t>Symbols Used in Process Flow</a:t>
            </a:r>
            <a:br>
              <a:rPr lang="en-US" dirty="0"/>
            </a:br>
            <a:br>
              <a:rPr lang="en-US" b="1"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800" y="2283780"/>
            <a:ext cx="3643200" cy="3614738"/>
          </a:xfrm>
        </p:spPr>
      </p:pic>
    </p:spTree>
    <p:extLst>
      <p:ext uri="{BB962C8B-B14F-4D97-AF65-F5344CB8AC3E}">
        <p14:creationId xmlns:p14="http://schemas.microsoft.com/office/powerpoint/2010/main" val="382800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84" y="0"/>
            <a:ext cx="9404723" cy="692727"/>
          </a:xfrm>
        </p:spPr>
        <p:txBody>
          <a:bodyPr>
            <a:normAutofit fontScale="90000"/>
          </a:bodyPr>
          <a:lstStyle/>
          <a:p>
            <a:r>
              <a:rPr lang="en-US" b="1" dirty="0"/>
              <a:t>Review of Process Flow</a:t>
            </a:r>
            <a:br>
              <a:rPr lang="en-US" b="1" dirty="0"/>
            </a:br>
            <a:br>
              <a:rPr lang="en-US" dirty="0"/>
            </a:br>
            <a:br>
              <a:rPr lang="en-US" b="1" dirty="0"/>
            </a:br>
            <a:endParaRPr lang="en-US" dirty="0"/>
          </a:p>
        </p:txBody>
      </p:sp>
      <p:sp>
        <p:nvSpPr>
          <p:cNvPr id="3" name="Rectangle 2"/>
          <p:cNvSpPr/>
          <p:nvPr/>
        </p:nvSpPr>
        <p:spPr>
          <a:xfrm>
            <a:off x="783675" y="1177637"/>
            <a:ext cx="9718071" cy="3785652"/>
          </a:xfrm>
          <a:prstGeom prst="rect">
            <a:avLst/>
          </a:prstGeom>
        </p:spPr>
        <p:txBody>
          <a:bodyPr wrap="square">
            <a:spAutoFit/>
          </a:bodyPr>
          <a:lstStyle/>
          <a:p>
            <a:pPr marL="285750" indent="-285750">
              <a:buFont typeface="Wingdings" panose="05000000000000000000" pitchFamily="2" charset="2"/>
              <a:buChar char="Ø"/>
            </a:pPr>
            <a:r>
              <a:rPr lang="en-US" sz="2400" dirty="0">
                <a:latin typeface="Rubik"/>
              </a:rPr>
              <a:t>Process Analysis is nothing but a review of the entire process flow of an organization to arrive at a thorough understanding of the process. </a:t>
            </a:r>
          </a:p>
          <a:p>
            <a:endParaRPr lang="en-US" sz="2400" dirty="0">
              <a:latin typeface="Rubik"/>
            </a:endParaRPr>
          </a:p>
          <a:p>
            <a:pPr marL="285750" indent="-285750">
              <a:buFont typeface="Wingdings" panose="05000000000000000000" pitchFamily="2" charset="2"/>
              <a:buChar char="Ø"/>
            </a:pPr>
            <a:r>
              <a:rPr lang="en-US" sz="2400" dirty="0">
                <a:latin typeface="Rubik"/>
              </a:rPr>
              <a:t>Further, it is also helpful to set up targets for the purpose of process improvement, which is possible by eliminating unnecessary activities, reduce wastage and increasing efficiency.</a:t>
            </a:r>
          </a:p>
          <a:p>
            <a:r>
              <a:rPr lang="en-US" sz="2400" dirty="0">
                <a:latin typeface="Rubik"/>
              </a:rPr>
              <a:t> </a:t>
            </a:r>
          </a:p>
          <a:p>
            <a:pPr marL="285750" indent="-285750">
              <a:buFont typeface="Wingdings" panose="05000000000000000000" pitchFamily="2" charset="2"/>
              <a:buChar char="Ø"/>
            </a:pPr>
            <a:r>
              <a:rPr lang="en-US" sz="2400" dirty="0">
                <a:latin typeface="Rubik"/>
              </a:rPr>
              <a:t>Thus, it ultimately ends up improving the overall performance of the business activities</a:t>
            </a:r>
            <a:r>
              <a:rPr lang="en-US" dirty="0">
                <a:latin typeface="Rubik"/>
              </a:rPr>
              <a:t>.</a:t>
            </a:r>
            <a:endParaRPr lang="en-US" dirty="0"/>
          </a:p>
        </p:txBody>
      </p:sp>
    </p:spTree>
    <p:extLst>
      <p:ext uri="{BB962C8B-B14F-4D97-AF65-F5344CB8AC3E}">
        <p14:creationId xmlns:p14="http://schemas.microsoft.com/office/powerpoint/2010/main" val="366872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448" y="924662"/>
            <a:ext cx="9404723" cy="692727"/>
          </a:xfrm>
        </p:spPr>
        <p:txBody>
          <a:bodyPr>
            <a:normAutofit fontScale="90000"/>
          </a:bodyPr>
          <a:lstStyle/>
          <a:p>
            <a:r>
              <a:rPr lang="en-US" b="1" dirty="0"/>
              <a:t>Review of Process Flow</a:t>
            </a:r>
            <a:br>
              <a:rPr lang="en-US" b="1" dirty="0"/>
            </a:br>
            <a:br>
              <a:rPr lang="en-US" dirty="0"/>
            </a:b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3358" y="2345925"/>
            <a:ext cx="4059768" cy="3614738"/>
          </a:xfrm>
        </p:spPr>
      </p:pic>
    </p:spTree>
    <p:extLst>
      <p:ext uri="{BB962C8B-B14F-4D97-AF65-F5344CB8AC3E}">
        <p14:creationId xmlns:p14="http://schemas.microsoft.com/office/powerpoint/2010/main" val="375032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366" y="1253231"/>
            <a:ext cx="9404723" cy="692727"/>
          </a:xfrm>
        </p:spPr>
        <p:txBody>
          <a:bodyPr>
            <a:normAutofit fontScale="90000"/>
          </a:bodyPr>
          <a:lstStyle/>
          <a:p>
            <a:r>
              <a:rPr lang="en-US" b="1" dirty="0"/>
              <a:t>Objectives of Process analysis</a:t>
            </a:r>
            <a:br>
              <a:rPr lang="en-US" b="1" dirty="0"/>
            </a:br>
            <a:br>
              <a:rPr lang="en-US" dirty="0"/>
            </a:br>
            <a:br>
              <a:rPr lang="en-US" b="1" dirty="0"/>
            </a:br>
            <a:endParaRPr lang="en-US" dirty="0"/>
          </a:p>
        </p:txBody>
      </p:sp>
      <p:sp>
        <p:nvSpPr>
          <p:cNvPr id="3" name="Content Placeholder 2"/>
          <p:cNvSpPr>
            <a:spLocks noGrp="1"/>
          </p:cNvSpPr>
          <p:nvPr>
            <p:ph idx="1"/>
          </p:nvPr>
        </p:nvSpPr>
        <p:spPr>
          <a:xfrm>
            <a:off x="846510" y="1360191"/>
            <a:ext cx="9779926" cy="5497809"/>
          </a:xfrm>
        </p:spPr>
        <p:txBody>
          <a:bodyPr/>
          <a:lstStyle/>
          <a:p>
            <a:pPr marL="514350" indent="-514350">
              <a:buFont typeface="+mj-lt"/>
              <a:buAutoNum type="romanLcPeriod"/>
            </a:pPr>
            <a:r>
              <a:rPr lang="en-US" dirty="0"/>
              <a:t>Identify the factors that make it difficult to understand the process.</a:t>
            </a:r>
          </a:p>
          <a:p>
            <a:pPr marL="514350" indent="-514350">
              <a:buFont typeface="+mj-lt"/>
              <a:buAutoNum type="romanLcPeriod"/>
            </a:pPr>
            <a:r>
              <a:rPr lang="en-US" dirty="0"/>
              <a:t>Ascertain completeness of the process.</a:t>
            </a:r>
          </a:p>
          <a:p>
            <a:pPr marL="514350" indent="-514350">
              <a:buFont typeface="+mj-lt"/>
              <a:buAutoNum type="romanLcPeriod"/>
            </a:pPr>
            <a:r>
              <a:rPr lang="en-US" dirty="0"/>
              <a:t>Remove bottlenecks</a:t>
            </a:r>
          </a:p>
          <a:p>
            <a:pPr marL="514350" indent="-514350">
              <a:buFont typeface="+mj-lt"/>
              <a:buAutoNum type="romanLcPeriod"/>
            </a:pPr>
            <a:r>
              <a:rPr lang="en-US" dirty="0"/>
              <a:t>Find redundancies</a:t>
            </a:r>
          </a:p>
          <a:p>
            <a:pPr marL="514350" indent="-514350">
              <a:buFont typeface="+mj-lt"/>
              <a:buAutoNum type="romanLcPeriod"/>
            </a:pPr>
            <a:r>
              <a:rPr lang="en-US" dirty="0"/>
              <a:t>Ascertain the PROPER allocation of resources</a:t>
            </a:r>
          </a:p>
          <a:p>
            <a:pPr marL="514350" indent="-514350">
              <a:buFont typeface="+mj-lt"/>
              <a:buAutoNum type="romanLcPeriod"/>
            </a:pPr>
            <a:r>
              <a:rPr lang="en-US" dirty="0"/>
              <a:t>Check out process time</a:t>
            </a:r>
          </a:p>
          <a:p>
            <a:pPr marL="0" indent="0">
              <a:buNone/>
            </a:pPr>
            <a:endParaRPr lang="en-US" dirty="0"/>
          </a:p>
        </p:txBody>
      </p:sp>
    </p:spTree>
    <p:extLst>
      <p:ext uri="{BB962C8B-B14F-4D97-AF65-F5344CB8AC3E}">
        <p14:creationId xmlns:p14="http://schemas.microsoft.com/office/powerpoint/2010/main" val="320744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510" y="152400"/>
            <a:ext cx="9404723" cy="692727"/>
          </a:xfrm>
        </p:spPr>
        <p:txBody>
          <a:bodyPr>
            <a:normAutofit fontScale="90000"/>
          </a:bodyPr>
          <a:lstStyle/>
          <a:p>
            <a:r>
              <a:rPr lang="en-US" b="1" dirty="0"/>
              <a:t>Steps Involved in Process Analysis</a:t>
            </a:r>
            <a:br>
              <a:rPr lang="en-US" b="1" dirty="0"/>
            </a:br>
            <a:br>
              <a:rPr lang="en-US" b="1" dirty="0"/>
            </a:br>
            <a:br>
              <a:rPr lang="en-US" dirty="0"/>
            </a:br>
            <a:br>
              <a:rPr lang="en-US" b="1" dirty="0"/>
            </a:br>
            <a:endParaRPr lang="en-US" dirty="0"/>
          </a:p>
        </p:txBody>
      </p:sp>
      <p:sp>
        <p:nvSpPr>
          <p:cNvPr id="3" name="Content Placeholder 2"/>
          <p:cNvSpPr>
            <a:spLocks noGrp="1"/>
          </p:cNvSpPr>
          <p:nvPr>
            <p:ph idx="1"/>
          </p:nvPr>
        </p:nvSpPr>
        <p:spPr>
          <a:xfrm>
            <a:off x="846510" y="1360191"/>
            <a:ext cx="9779926" cy="5497809"/>
          </a:xfrm>
        </p:spPr>
        <p:txBody>
          <a:bodyPr/>
          <a:lstStyle/>
          <a:p>
            <a:r>
              <a:rPr lang="en-US" dirty="0"/>
              <a:t>Process Analysis is a methodical approach to enhance the understanding and redesigning of the workflow of the organization. </a:t>
            </a:r>
          </a:p>
          <a:p>
            <a:r>
              <a:rPr lang="en-US" dirty="0"/>
              <a:t>It acts as a tool to maintain and improve the business processes and also help in attaining the incremental to transformational benefits, such as cost reduction, optimum utilization of resources, effective human resource allocation and process efficiency</a:t>
            </a:r>
          </a:p>
        </p:txBody>
      </p:sp>
    </p:spTree>
    <p:extLst>
      <p:ext uri="{BB962C8B-B14F-4D97-AF65-F5344CB8AC3E}">
        <p14:creationId xmlns:p14="http://schemas.microsoft.com/office/powerpoint/2010/main" val="3919134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510" y="1360191"/>
            <a:ext cx="9404723" cy="692727"/>
          </a:xfrm>
        </p:spPr>
        <p:txBody>
          <a:bodyPr>
            <a:normAutofit fontScale="90000"/>
          </a:bodyPr>
          <a:lstStyle/>
          <a:p>
            <a:r>
              <a:rPr lang="en-US" b="1" dirty="0"/>
              <a:t>Steps Involved in Process Analysis</a:t>
            </a:r>
            <a:br>
              <a:rPr lang="en-US" b="1" dirty="0"/>
            </a:br>
            <a:br>
              <a:rPr lang="en-US" b="1" dirty="0"/>
            </a:br>
            <a:br>
              <a:rPr lang="en-US" dirty="0"/>
            </a:br>
            <a:br>
              <a:rPr lang="en-US" b="1" dirty="0"/>
            </a:br>
            <a:endParaRPr lang="en-US" dirty="0"/>
          </a:p>
        </p:txBody>
      </p:sp>
      <p:sp>
        <p:nvSpPr>
          <p:cNvPr id="3" name="Content Placeholder 2"/>
          <p:cNvSpPr>
            <a:spLocks noGrp="1"/>
          </p:cNvSpPr>
          <p:nvPr>
            <p:ph idx="1"/>
          </p:nvPr>
        </p:nvSpPr>
        <p:spPr>
          <a:xfrm>
            <a:off x="846510" y="1360191"/>
            <a:ext cx="9779926" cy="5497809"/>
          </a:xfrm>
        </p:spPr>
        <p:txBody>
          <a:bodyPr/>
          <a:lstStyle/>
          <a:p>
            <a:pPr marL="0" indent="0">
              <a:buNone/>
            </a:pPr>
            <a:r>
              <a:rPr lang="en-US" dirty="0"/>
              <a:t>Business process analysis consists of 6-steps:</a:t>
            </a:r>
          </a:p>
          <a:p>
            <a:pPr marL="0" indent="0">
              <a:buNone/>
            </a:pPr>
            <a:endParaRPr lang="en-US" dirty="0"/>
          </a:p>
          <a:p>
            <a:r>
              <a:rPr lang="en-US" dirty="0"/>
              <a:t>Identify and define your goals</a:t>
            </a:r>
          </a:p>
          <a:p>
            <a:r>
              <a:rPr lang="en-US" dirty="0"/>
              <a:t>Identify the process to be analyzed</a:t>
            </a:r>
          </a:p>
          <a:p>
            <a:r>
              <a:rPr lang="en-US" dirty="0"/>
              <a:t>Collect information</a:t>
            </a:r>
          </a:p>
          <a:p>
            <a:r>
              <a:rPr lang="en-US" dirty="0"/>
              <a:t>Map out the process</a:t>
            </a:r>
          </a:p>
          <a:p>
            <a:r>
              <a:rPr lang="en-US" dirty="0"/>
              <a:t>Analyze the process</a:t>
            </a:r>
          </a:p>
          <a:p>
            <a:r>
              <a:rPr lang="en-US" dirty="0"/>
              <a:t>Identify the potential for business process improvement</a:t>
            </a:r>
          </a:p>
          <a:p>
            <a:pPr marL="0" indent="0">
              <a:buNone/>
            </a:pPr>
            <a:endParaRPr lang="en-US" dirty="0"/>
          </a:p>
        </p:txBody>
      </p:sp>
    </p:spTree>
    <p:extLst>
      <p:ext uri="{BB962C8B-B14F-4D97-AF65-F5344CB8AC3E}">
        <p14:creationId xmlns:p14="http://schemas.microsoft.com/office/powerpoint/2010/main" val="1659077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510" y="1360191"/>
            <a:ext cx="9404723" cy="692727"/>
          </a:xfrm>
        </p:spPr>
        <p:txBody>
          <a:bodyPr>
            <a:normAutofit fontScale="90000"/>
          </a:bodyPr>
          <a:lstStyle/>
          <a:p>
            <a:r>
              <a:rPr lang="en-US" dirty="0" err="1"/>
              <a:t>i</a:t>
            </a:r>
            <a:r>
              <a:rPr lang="en-US" dirty="0"/>
              <a:t>. Identify and define your goals</a:t>
            </a:r>
            <a:br>
              <a:rPr lang="en-US" dirty="0"/>
            </a:br>
            <a:br>
              <a:rPr lang="en-US" b="1" dirty="0"/>
            </a:br>
            <a:br>
              <a:rPr lang="en-US" b="1" dirty="0"/>
            </a:br>
            <a:br>
              <a:rPr lang="en-US" dirty="0"/>
            </a:br>
            <a:br>
              <a:rPr lang="en-US" b="1" dirty="0"/>
            </a:br>
            <a:endParaRPr lang="en-US" dirty="0"/>
          </a:p>
        </p:txBody>
      </p:sp>
      <p:sp>
        <p:nvSpPr>
          <p:cNvPr id="3" name="Content Placeholder 2"/>
          <p:cNvSpPr>
            <a:spLocks noGrp="1"/>
          </p:cNvSpPr>
          <p:nvPr>
            <p:ph idx="1"/>
          </p:nvPr>
        </p:nvSpPr>
        <p:spPr>
          <a:xfrm>
            <a:off x="846510" y="1360191"/>
            <a:ext cx="9779926" cy="5497809"/>
          </a:xfrm>
        </p:spPr>
        <p:txBody>
          <a:bodyPr/>
          <a:lstStyle/>
          <a:p>
            <a:r>
              <a:rPr lang="en-US" dirty="0"/>
              <a:t>This first step involves identifying what you hope to achieve by conducting an analysis. </a:t>
            </a:r>
          </a:p>
          <a:p>
            <a:r>
              <a:rPr lang="en-US" dirty="0"/>
              <a:t>Perhaps you want to gain a better understanding of a specific </a:t>
            </a:r>
            <a:r>
              <a:rPr lang="en-US" dirty="0">
                <a:hlinkClick r:id="rId2"/>
              </a:rPr>
              <a:t>business process</a:t>
            </a:r>
            <a:r>
              <a:rPr lang="en-US" dirty="0"/>
              <a:t> within your organization. </a:t>
            </a:r>
          </a:p>
          <a:p>
            <a:r>
              <a:rPr lang="en-US" dirty="0"/>
              <a:t>Or your efforts may be part of a larger initiative like incorporating automation into all organizational processes.</a:t>
            </a:r>
          </a:p>
          <a:p>
            <a:r>
              <a:rPr lang="en-US" dirty="0"/>
              <a:t>Effective goals generally follow the SMART acronym, in that they are specific, measurable, attainable, relevant, and time-bound.</a:t>
            </a:r>
          </a:p>
        </p:txBody>
      </p:sp>
    </p:spTree>
    <p:extLst>
      <p:ext uri="{BB962C8B-B14F-4D97-AF65-F5344CB8AC3E}">
        <p14:creationId xmlns:p14="http://schemas.microsoft.com/office/powerpoint/2010/main" val="12632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41550" y="76200"/>
            <a:ext cx="7772400" cy="1143000"/>
          </a:xfrm>
        </p:spPr>
        <p:txBody>
          <a:bodyPr/>
          <a:lstStyle/>
          <a:p>
            <a:r>
              <a:rPr lang="en-US" altLang="en-US">
                <a:solidFill>
                  <a:schemeClr val="bg1"/>
                </a:solidFill>
              </a:rPr>
              <a:t>What Is a Process?</a:t>
            </a:r>
          </a:p>
        </p:txBody>
      </p:sp>
      <p:sp>
        <p:nvSpPr>
          <p:cNvPr id="6147" name="Content Placeholder 2"/>
          <p:cNvSpPr>
            <a:spLocks noGrp="1"/>
          </p:cNvSpPr>
          <p:nvPr>
            <p:ph idx="1"/>
          </p:nvPr>
        </p:nvSpPr>
        <p:spPr>
          <a:xfrm>
            <a:off x="1746250" y="1206500"/>
            <a:ext cx="8763000" cy="5862638"/>
          </a:xfrm>
        </p:spPr>
        <p:txBody>
          <a:bodyPr/>
          <a:lstStyle/>
          <a:p>
            <a:r>
              <a:rPr lang="en-US" altLang="en-US" dirty="0">
                <a:solidFill>
                  <a:schemeClr val="bg1"/>
                </a:solidFill>
              </a:rPr>
              <a:t>A series of actions or steps taken in order to achieve a particular end</a:t>
            </a:r>
          </a:p>
          <a:p>
            <a:pPr marL="0" indent="0">
              <a:buNone/>
            </a:pPr>
            <a:endParaRPr lang="en-US" altLang="en-US" dirty="0">
              <a:solidFill>
                <a:schemeClr val="bg1"/>
              </a:solidFill>
            </a:endParaRPr>
          </a:p>
          <a:p>
            <a:r>
              <a:rPr lang="en-US" dirty="0"/>
              <a:t>A process is a series of steps and decisions involved in the way work is completed</a:t>
            </a:r>
          </a:p>
          <a:p>
            <a:endParaRPr lang="en-US" altLang="en-US" dirty="0">
              <a:solidFill>
                <a:schemeClr val="bg1"/>
              </a:solidFill>
            </a:endParaRPr>
          </a:p>
          <a:p>
            <a:r>
              <a:rPr lang="en-US" altLang="en-US" dirty="0">
                <a:solidFill>
                  <a:schemeClr val="bg1"/>
                </a:solidFill>
              </a:rPr>
              <a:t>Based on complexity, processes can be viewed as both micro or sub-processes and constituents of more extensive macro processes.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9C560A2-6589-4B03-A2C9-EBC8A8CD11AC}" type="slidenum">
              <a:rPr lang="en-US" altLang="en-US" sz="1400"/>
              <a:pPr>
                <a:spcBef>
                  <a:spcPct val="0"/>
                </a:spcBef>
                <a:buFontTx/>
                <a:buNone/>
              </a:pPr>
              <a:t>2</a:t>
            </a:fld>
            <a:endParaRPr lang="en-US" altLang="en-US" sz="1400"/>
          </a:p>
        </p:txBody>
      </p:sp>
    </p:spTree>
    <p:extLst>
      <p:ext uri="{BB962C8B-B14F-4D97-AF65-F5344CB8AC3E}">
        <p14:creationId xmlns:p14="http://schemas.microsoft.com/office/powerpoint/2010/main" val="2387110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510" y="152400"/>
            <a:ext cx="9404723" cy="692727"/>
          </a:xfrm>
        </p:spPr>
        <p:txBody>
          <a:bodyPr>
            <a:normAutofit fontScale="90000"/>
          </a:bodyPr>
          <a:lstStyle/>
          <a:p>
            <a:r>
              <a:rPr lang="en-US" dirty="0"/>
              <a:t>ii. </a:t>
            </a:r>
            <a:r>
              <a:rPr lang="en-US" b="1" dirty="0"/>
              <a:t>Identify and define process</a:t>
            </a:r>
            <a:br>
              <a:rPr lang="en-US" b="1" dirty="0"/>
            </a:br>
            <a:br>
              <a:rPr lang="en-US" dirty="0"/>
            </a:br>
            <a:br>
              <a:rPr lang="en-US" b="1" dirty="0"/>
            </a:br>
            <a:br>
              <a:rPr lang="en-US" b="1" dirty="0"/>
            </a:br>
            <a:br>
              <a:rPr lang="en-US" dirty="0"/>
            </a:br>
            <a:br>
              <a:rPr lang="en-US" b="1" dirty="0"/>
            </a:br>
            <a:endParaRPr lang="en-US" dirty="0"/>
          </a:p>
        </p:txBody>
      </p:sp>
      <p:sp>
        <p:nvSpPr>
          <p:cNvPr id="3" name="Content Placeholder 2"/>
          <p:cNvSpPr>
            <a:spLocks noGrp="1"/>
          </p:cNvSpPr>
          <p:nvPr>
            <p:ph idx="1"/>
          </p:nvPr>
        </p:nvSpPr>
        <p:spPr>
          <a:xfrm>
            <a:off x="846510" y="1360191"/>
            <a:ext cx="9779926" cy="5497809"/>
          </a:xfrm>
        </p:spPr>
        <p:txBody>
          <a:bodyPr/>
          <a:lstStyle/>
          <a:p>
            <a:r>
              <a:rPr lang="en-US" dirty="0"/>
              <a:t>Knowing what your goals are help you to identify which processes you want to analyze. </a:t>
            </a:r>
          </a:p>
          <a:p>
            <a:r>
              <a:rPr lang="en-US" dirty="0"/>
              <a:t>A good place to start is with smaller business-critical processes, or aspects of your organization that are underperforming. </a:t>
            </a:r>
          </a:p>
          <a:p>
            <a:r>
              <a:rPr lang="en-US" dirty="0"/>
              <a:t>Identify your starting and end points to ensure that the scope of your analysis is not too broad.</a:t>
            </a:r>
          </a:p>
        </p:txBody>
      </p:sp>
    </p:spTree>
    <p:extLst>
      <p:ext uri="{BB962C8B-B14F-4D97-AF65-F5344CB8AC3E}">
        <p14:creationId xmlns:p14="http://schemas.microsoft.com/office/powerpoint/2010/main" val="225007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510" y="152400"/>
            <a:ext cx="9404723" cy="692727"/>
          </a:xfrm>
        </p:spPr>
        <p:txBody>
          <a:bodyPr>
            <a:normAutofit fontScale="90000"/>
          </a:bodyPr>
          <a:lstStyle/>
          <a:p>
            <a:r>
              <a:rPr lang="en-US" dirty="0"/>
              <a:t>iii. </a:t>
            </a:r>
            <a:r>
              <a:rPr lang="en-US" b="1" dirty="0"/>
              <a:t>Collect information</a:t>
            </a:r>
            <a:br>
              <a:rPr lang="en-US" b="1" dirty="0"/>
            </a:br>
            <a:br>
              <a:rPr lang="en-US" b="1" dirty="0"/>
            </a:br>
            <a:br>
              <a:rPr lang="en-US" dirty="0"/>
            </a:br>
            <a:br>
              <a:rPr lang="en-US" b="1" dirty="0"/>
            </a:br>
            <a:br>
              <a:rPr lang="en-US" b="1" dirty="0"/>
            </a:br>
            <a:br>
              <a:rPr lang="en-US" dirty="0"/>
            </a:br>
            <a:br>
              <a:rPr lang="en-US" b="1" dirty="0"/>
            </a:br>
            <a:endParaRPr lang="en-US" dirty="0"/>
          </a:p>
        </p:txBody>
      </p:sp>
      <p:sp>
        <p:nvSpPr>
          <p:cNvPr id="3" name="Content Placeholder 2"/>
          <p:cNvSpPr>
            <a:spLocks noGrp="1"/>
          </p:cNvSpPr>
          <p:nvPr>
            <p:ph idx="1"/>
          </p:nvPr>
        </p:nvSpPr>
        <p:spPr>
          <a:xfrm>
            <a:off x="846510" y="1193937"/>
            <a:ext cx="9779926" cy="5497809"/>
          </a:xfrm>
        </p:spPr>
        <p:txBody>
          <a:bodyPr/>
          <a:lstStyle/>
          <a:p>
            <a:r>
              <a:rPr lang="en-US" dirty="0"/>
              <a:t>At this stage you will want to assemble your team. </a:t>
            </a:r>
          </a:p>
          <a:p>
            <a:r>
              <a:rPr lang="en-US" dirty="0"/>
              <a:t>Include stakeholders that are involved with your business process design.</a:t>
            </a:r>
          </a:p>
          <a:p>
            <a:r>
              <a:rPr lang="en-US" dirty="0"/>
              <a:t> They will have the most information and be able to identify issues and bottlenecks. </a:t>
            </a:r>
          </a:p>
          <a:p>
            <a:r>
              <a:rPr lang="en-US" dirty="0"/>
              <a:t>Conduct interviews and brainstorming sessions with your team. </a:t>
            </a:r>
          </a:p>
          <a:p>
            <a:r>
              <a:rPr lang="en-US" dirty="0"/>
              <a:t>Review all available sources of information. </a:t>
            </a:r>
          </a:p>
          <a:p>
            <a:r>
              <a:rPr lang="en-US" dirty="0"/>
              <a:t>Gather as much information as you can, it will provide you with a better understanding of the process.</a:t>
            </a:r>
          </a:p>
        </p:txBody>
      </p:sp>
    </p:spTree>
    <p:extLst>
      <p:ext uri="{BB962C8B-B14F-4D97-AF65-F5344CB8AC3E}">
        <p14:creationId xmlns:p14="http://schemas.microsoft.com/office/powerpoint/2010/main" val="41598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510" y="152400"/>
            <a:ext cx="9404723" cy="692727"/>
          </a:xfrm>
        </p:spPr>
        <p:txBody>
          <a:bodyPr>
            <a:normAutofit fontScale="90000"/>
          </a:bodyPr>
          <a:lstStyle/>
          <a:p>
            <a:r>
              <a:rPr lang="en-US" dirty="0"/>
              <a:t>iv. </a:t>
            </a:r>
            <a:r>
              <a:rPr lang="en-US" b="1" dirty="0"/>
              <a:t>Map it out</a:t>
            </a:r>
            <a:br>
              <a:rPr lang="en-US" b="1" dirty="0"/>
            </a:br>
            <a:br>
              <a:rPr lang="en-US" b="1" dirty="0"/>
            </a:br>
            <a:br>
              <a:rPr lang="en-US" b="1" dirty="0"/>
            </a:br>
            <a:br>
              <a:rPr lang="en-US" dirty="0"/>
            </a:br>
            <a:br>
              <a:rPr lang="en-US" b="1" dirty="0"/>
            </a:br>
            <a:br>
              <a:rPr lang="en-US" b="1" dirty="0"/>
            </a:br>
            <a:br>
              <a:rPr lang="en-US" dirty="0"/>
            </a:br>
            <a:br>
              <a:rPr lang="en-US" b="1" dirty="0"/>
            </a:br>
            <a:endParaRPr lang="en-US" dirty="0"/>
          </a:p>
        </p:txBody>
      </p:sp>
      <p:sp>
        <p:nvSpPr>
          <p:cNvPr id="3" name="Content Placeholder 2"/>
          <p:cNvSpPr>
            <a:spLocks noGrp="1"/>
          </p:cNvSpPr>
          <p:nvPr>
            <p:ph idx="1"/>
          </p:nvPr>
        </p:nvSpPr>
        <p:spPr>
          <a:xfrm>
            <a:off x="846510" y="1193937"/>
            <a:ext cx="9779926" cy="5497809"/>
          </a:xfrm>
        </p:spPr>
        <p:txBody>
          <a:bodyPr/>
          <a:lstStyle/>
          <a:p>
            <a:r>
              <a:rPr lang="en-US" dirty="0">
                <a:hlinkClick r:id="rId2"/>
              </a:rPr>
              <a:t>Business process mapping</a:t>
            </a:r>
            <a:r>
              <a:rPr lang="en-US" dirty="0"/>
              <a:t> is a planning and management tool that visually depicts all aspects of a process. </a:t>
            </a:r>
          </a:p>
          <a:p>
            <a:r>
              <a:rPr lang="en-US" dirty="0"/>
              <a:t>Process mapping can be as simple as sketching out a flowchart on a piece of paper. </a:t>
            </a:r>
          </a:p>
          <a:p>
            <a:r>
              <a:rPr lang="en-US" dirty="0"/>
              <a:t>The important thing is that your map show the process in a clear and easy to follow manner.</a:t>
            </a:r>
          </a:p>
          <a:p>
            <a:r>
              <a:rPr lang="en-US" dirty="0"/>
              <a:t>You can also use workflow software to design detailed business process maps. </a:t>
            </a:r>
          </a:p>
          <a:p>
            <a:r>
              <a:rPr lang="en-US" dirty="0"/>
              <a:t>Using the software is as simple as dragging and dropping tasks on an easy to use dashboard</a:t>
            </a:r>
          </a:p>
          <a:p>
            <a:endParaRPr lang="en-US" dirty="0"/>
          </a:p>
        </p:txBody>
      </p:sp>
    </p:spTree>
    <p:extLst>
      <p:ext uri="{BB962C8B-B14F-4D97-AF65-F5344CB8AC3E}">
        <p14:creationId xmlns:p14="http://schemas.microsoft.com/office/powerpoint/2010/main" val="96875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510" y="152400"/>
            <a:ext cx="9404723" cy="692727"/>
          </a:xfrm>
        </p:spPr>
        <p:txBody>
          <a:bodyPr>
            <a:normAutofit fontScale="90000"/>
          </a:bodyPr>
          <a:lstStyle/>
          <a:p>
            <a:r>
              <a:rPr lang="en-US" dirty="0"/>
              <a:t>vi. </a:t>
            </a:r>
            <a:r>
              <a:rPr lang="en-US" b="1" dirty="0"/>
              <a:t>Improvement</a:t>
            </a:r>
            <a:br>
              <a:rPr lang="en-US" b="1" dirty="0"/>
            </a:br>
            <a:br>
              <a:rPr lang="en-US" b="1" dirty="0"/>
            </a:br>
            <a:br>
              <a:rPr lang="en-US" b="1" dirty="0"/>
            </a:br>
            <a:br>
              <a:rPr lang="en-US" b="1" dirty="0"/>
            </a:br>
            <a:br>
              <a:rPr lang="en-US" b="1" dirty="0"/>
            </a:br>
            <a:br>
              <a:rPr lang="en-US" dirty="0"/>
            </a:br>
            <a:br>
              <a:rPr lang="en-US" b="1" dirty="0"/>
            </a:br>
            <a:br>
              <a:rPr lang="en-US" b="1" dirty="0"/>
            </a:br>
            <a:br>
              <a:rPr lang="en-US" dirty="0"/>
            </a:br>
            <a:br>
              <a:rPr lang="en-US" b="1" dirty="0"/>
            </a:br>
            <a:endParaRPr lang="en-US" dirty="0"/>
          </a:p>
        </p:txBody>
      </p:sp>
      <p:sp>
        <p:nvSpPr>
          <p:cNvPr id="3" name="Content Placeholder 2"/>
          <p:cNvSpPr>
            <a:spLocks noGrp="1"/>
          </p:cNvSpPr>
          <p:nvPr>
            <p:ph idx="1"/>
          </p:nvPr>
        </p:nvSpPr>
        <p:spPr>
          <a:xfrm>
            <a:off x="846510" y="1193937"/>
            <a:ext cx="9779926" cy="5497809"/>
          </a:xfrm>
        </p:spPr>
        <p:txBody>
          <a:bodyPr>
            <a:normAutofit lnSpcReduction="10000"/>
          </a:bodyPr>
          <a:lstStyle/>
          <a:p>
            <a:r>
              <a:rPr lang="en-US" dirty="0"/>
              <a:t>In this final step, return to the goals that you defined at the outset. </a:t>
            </a:r>
          </a:p>
          <a:p>
            <a:pPr marL="0" indent="0">
              <a:buNone/>
            </a:pPr>
            <a:endParaRPr lang="en-US" dirty="0"/>
          </a:p>
          <a:p>
            <a:r>
              <a:rPr lang="en-US" dirty="0"/>
              <a:t>Any improvements to your processes should further those goals. </a:t>
            </a:r>
          </a:p>
          <a:p>
            <a:pPr marL="0" indent="0">
              <a:buNone/>
            </a:pPr>
            <a:endParaRPr lang="en-US" dirty="0"/>
          </a:p>
          <a:p>
            <a:r>
              <a:rPr lang="en-US" dirty="0"/>
              <a:t>Discuss your findings and recommendations with stakeholders.</a:t>
            </a:r>
          </a:p>
          <a:p>
            <a:pPr marL="0" indent="0">
              <a:buNone/>
            </a:pPr>
            <a:r>
              <a:rPr lang="en-US" dirty="0"/>
              <a:t> </a:t>
            </a:r>
          </a:p>
          <a:p>
            <a:r>
              <a:rPr lang="en-US" dirty="0"/>
              <a:t>Get their feedback. Brainstorm and explore all possible solutions. </a:t>
            </a:r>
          </a:p>
          <a:p>
            <a:pPr marL="0" indent="0">
              <a:buNone/>
            </a:pPr>
            <a:endParaRPr lang="en-US" dirty="0"/>
          </a:p>
          <a:p>
            <a:r>
              <a:rPr lang="en-US" dirty="0"/>
              <a:t>Consider how each solution will impact your organization in both the short and long-term.</a:t>
            </a:r>
          </a:p>
        </p:txBody>
      </p:sp>
    </p:spTree>
    <p:extLst>
      <p:ext uri="{BB962C8B-B14F-4D97-AF65-F5344CB8AC3E}">
        <p14:creationId xmlns:p14="http://schemas.microsoft.com/office/powerpoint/2010/main" val="162918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09800" y="4763"/>
            <a:ext cx="7772400" cy="1143000"/>
          </a:xfrm>
        </p:spPr>
        <p:txBody>
          <a:bodyPr/>
          <a:lstStyle/>
          <a:p>
            <a:r>
              <a:rPr lang="en-US" altLang="en-US">
                <a:solidFill>
                  <a:schemeClr val="bg1"/>
                </a:solidFill>
              </a:rPr>
              <a:t>What Is a Process?</a:t>
            </a:r>
          </a:p>
        </p:txBody>
      </p:sp>
      <p:pic>
        <p:nvPicPr>
          <p:cNvPr id="8196" name="Picture 2" descr="https://sixsigmastudyguide.com/wp-content/uploads/2021/07/pd3.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380996" y="2619976"/>
            <a:ext cx="5430008" cy="2762636"/>
          </a:xfrm>
          <a:noFill/>
        </p:spPr>
      </p:pic>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0CBA15F-0118-43C6-91CD-8FACB3E12212}" type="slidenum">
              <a:rPr lang="en-US" altLang="en-US" sz="1400"/>
              <a:pPr>
                <a:spcBef>
                  <a:spcPct val="0"/>
                </a:spcBef>
                <a:buFontTx/>
                <a:buNone/>
              </a:pPr>
              <a:t>3</a:t>
            </a:fld>
            <a:endParaRPr lang="en-US" altLang="en-US" sz="1400"/>
          </a:p>
        </p:txBody>
      </p:sp>
    </p:spTree>
    <p:extLst>
      <p:ext uri="{BB962C8B-B14F-4D97-AF65-F5344CB8AC3E}">
        <p14:creationId xmlns:p14="http://schemas.microsoft.com/office/powerpoint/2010/main" val="2678954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241550" y="76200"/>
            <a:ext cx="7772400" cy="1143000"/>
          </a:xfrm>
        </p:spPr>
        <p:txBody>
          <a:bodyPr>
            <a:normAutofit fontScale="90000"/>
          </a:bodyPr>
          <a:lstStyle/>
          <a:p>
            <a:r>
              <a:rPr lang="en-US" altLang="en-US" dirty="0">
                <a:solidFill>
                  <a:schemeClr val="bg1"/>
                </a:solidFill>
              </a:rPr>
              <a:t>Why Does Understanding Processes Matter?.</a:t>
            </a:r>
          </a:p>
        </p:txBody>
      </p:sp>
      <p:sp>
        <p:nvSpPr>
          <p:cNvPr id="10243" name="Content Placeholder 2"/>
          <p:cNvSpPr>
            <a:spLocks noGrp="1"/>
          </p:cNvSpPr>
          <p:nvPr>
            <p:ph idx="1"/>
          </p:nvPr>
        </p:nvSpPr>
        <p:spPr>
          <a:xfrm>
            <a:off x="928255" y="1565564"/>
            <a:ext cx="10432471" cy="4059381"/>
          </a:xfrm>
        </p:spPr>
        <p:txBody>
          <a:bodyPr/>
          <a:lstStyle/>
          <a:p>
            <a:r>
              <a:rPr lang="en-US" altLang="en-US" dirty="0">
                <a:solidFill>
                  <a:schemeClr val="bg1"/>
                </a:solidFill>
              </a:rPr>
              <a:t>They are important because they describe how things get done and then provide the focus for making them better and how they are done determines how successful the outcomes will be.</a:t>
            </a:r>
          </a:p>
          <a:p>
            <a:r>
              <a:rPr lang="en-US" altLang="en-US" dirty="0">
                <a:solidFill>
                  <a:schemeClr val="bg1"/>
                </a:solidFill>
              </a:rPr>
              <a:t> If you focus on the right processes, in the right way, you can design your way to success</a:t>
            </a:r>
          </a:p>
          <a:p>
            <a:r>
              <a:rPr lang="en-US" altLang="en-US" dirty="0">
                <a:solidFill>
                  <a:schemeClr val="bg1"/>
                </a:solidFill>
              </a:rPr>
              <a:t>The purpose of process is to ensure consistency. </a:t>
            </a:r>
          </a:p>
          <a:p>
            <a:r>
              <a:rPr lang="en-US" altLang="en-US" dirty="0">
                <a:solidFill>
                  <a:schemeClr val="bg1"/>
                </a:solidFill>
              </a:rPr>
              <a:t>A good process is like a checklist that ensures the right things get done by the right people at the right time.</a:t>
            </a:r>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5616680-FC59-4CF5-ABD6-B50E8C78D887}" type="slidenum">
              <a:rPr lang="en-US" altLang="en-US" sz="1400"/>
              <a:pPr>
                <a:spcBef>
                  <a:spcPct val="0"/>
                </a:spcBef>
                <a:buFontTx/>
                <a:buNone/>
              </a:pPr>
              <a:t>4</a:t>
            </a:fld>
            <a:endParaRPr lang="en-US" altLang="en-US" sz="1400"/>
          </a:p>
        </p:txBody>
      </p:sp>
    </p:spTree>
    <p:extLst>
      <p:ext uri="{BB962C8B-B14F-4D97-AF65-F5344CB8AC3E}">
        <p14:creationId xmlns:p14="http://schemas.microsoft.com/office/powerpoint/2010/main" val="166523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241550" y="76200"/>
            <a:ext cx="7772400" cy="1143000"/>
          </a:xfrm>
        </p:spPr>
        <p:txBody>
          <a:bodyPr>
            <a:normAutofit/>
          </a:bodyPr>
          <a:lstStyle/>
          <a:p>
            <a:r>
              <a:rPr lang="en-US" altLang="en-US">
                <a:solidFill>
                  <a:schemeClr val="bg1"/>
                </a:solidFill>
              </a:rPr>
              <a:t>What Is a Process Feedback Loop</a:t>
            </a:r>
          </a:p>
        </p:txBody>
      </p:sp>
      <p:sp>
        <p:nvSpPr>
          <p:cNvPr id="12291" name="Content Placeholder 2"/>
          <p:cNvSpPr>
            <a:spLocks noGrp="1"/>
          </p:cNvSpPr>
          <p:nvPr>
            <p:ph idx="1"/>
          </p:nvPr>
        </p:nvSpPr>
        <p:spPr>
          <a:xfrm>
            <a:off x="1746250" y="1206500"/>
            <a:ext cx="8763000" cy="5862638"/>
          </a:xfrm>
        </p:spPr>
        <p:txBody>
          <a:bodyPr/>
          <a:lstStyle/>
          <a:p>
            <a:r>
              <a:rPr lang="en-US" altLang="en-US" dirty="0">
                <a:solidFill>
                  <a:schemeClr val="bg1"/>
                </a:solidFill>
              </a:rPr>
              <a:t>A feedback loop is a process in which the outputs of a system are circled back and used as inputs. </a:t>
            </a:r>
          </a:p>
          <a:p>
            <a:r>
              <a:rPr lang="en-US" altLang="en-US" dirty="0">
                <a:solidFill>
                  <a:schemeClr val="bg1"/>
                </a:solidFill>
              </a:rPr>
              <a:t>In business, this refers to the process of using customer or employee feedback (the outputs of a service or product), to create a better product or workplace.</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65265BF-C2A0-42E4-84FA-FD09069C356F}" type="slidenum">
              <a:rPr lang="en-US" altLang="en-US" sz="1400"/>
              <a:pPr>
                <a:spcBef>
                  <a:spcPct val="0"/>
                </a:spcBef>
                <a:buFontTx/>
                <a:buNone/>
              </a:pPr>
              <a:t>5</a:t>
            </a:fld>
            <a:endParaRPr lang="en-US" altLang="en-US" sz="1400"/>
          </a:p>
        </p:txBody>
      </p:sp>
    </p:spTree>
    <p:extLst>
      <p:ext uri="{BB962C8B-B14F-4D97-AF65-F5344CB8AC3E}">
        <p14:creationId xmlns:p14="http://schemas.microsoft.com/office/powerpoint/2010/main" val="325208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241550" y="76200"/>
            <a:ext cx="7772400" cy="1143000"/>
          </a:xfrm>
        </p:spPr>
        <p:txBody>
          <a:bodyPr>
            <a:normAutofit/>
          </a:bodyPr>
          <a:lstStyle/>
          <a:p>
            <a:r>
              <a:rPr lang="en-US" altLang="en-US">
                <a:solidFill>
                  <a:schemeClr val="bg1"/>
                </a:solidFill>
              </a:rPr>
              <a:t>What Is a Process Feedback Loop</a:t>
            </a:r>
          </a:p>
        </p:txBody>
      </p:sp>
      <p:sp>
        <p:nvSpPr>
          <p:cNvPr id="3" name="Content Placeholder 2"/>
          <p:cNvSpPr>
            <a:spLocks noGrp="1"/>
          </p:cNvSpPr>
          <p:nvPr>
            <p:ph idx="1"/>
          </p:nvPr>
        </p:nvSpPr>
        <p:spPr>
          <a:xfrm>
            <a:off x="1746250" y="1206500"/>
            <a:ext cx="8763000" cy="5862638"/>
          </a:xfrm>
        </p:spPr>
        <p:txBody>
          <a:bodyPr/>
          <a:lstStyle/>
          <a:p>
            <a:pPr>
              <a:defRPr/>
            </a:pPr>
            <a:r>
              <a:rPr lang="en-US" dirty="0">
                <a:solidFill>
                  <a:schemeClr val="bg1"/>
                </a:solidFill>
              </a:rPr>
              <a:t>Feedback loops are checkpoints in the experience that allow you to ensure that all tasks assigned are being completed correctly and on time.</a:t>
            </a:r>
          </a:p>
          <a:p>
            <a:pPr marL="0" indent="0">
              <a:buNone/>
              <a:defRPr/>
            </a:pPr>
            <a:endParaRPr lang="en-US" dirty="0">
              <a:solidFill>
                <a:schemeClr val="bg1"/>
              </a:solidFill>
            </a:endParaRPr>
          </a:p>
          <a:p>
            <a:pPr>
              <a:defRPr/>
            </a:pPr>
            <a:endParaRPr lang="en-US" dirty="0">
              <a:solidFill>
                <a:schemeClr val="bg1"/>
              </a:solidFill>
            </a:endParaRPr>
          </a:p>
          <a:p>
            <a:pPr marL="0" indent="0">
              <a:buNone/>
              <a:defRPr/>
            </a:pPr>
            <a:endParaRPr lang="en-US" dirty="0">
              <a:solidFill>
                <a:schemeClr val="bg1"/>
              </a:solidFill>
            </a:endParaRPr>
          </a:p>
          <a:p>
            <a:pPr>
              <a:defRPr/>
            </a:pPr>
            <a:r>
              <a:rPr lang="en-US" dirty="0">
                <a:solidFill>
                  <a:schemeClr val="bg1"/>
                </a:solidFill>
              </a:rPr>
              <a:t>Feedback loops are essential to certain workflows because they ensure all standards are being met and that the workflow is successful from start to finish</a:t>
            </a:r>
          </a:p>
          <a:p>
            <a:pPr>
              <a:defRPr/>
            </a:pPr>
            <a:endParaRPr lang="en-US" dirty="0">
              <a:solidFill>
                <a:schemeClr val="bg1"/>
              </a:solidFill>
            </a:endParaRPr>
          </a:p>
          <a:p>
            <a:pPr>
              <a:defRPr/>
            </a:pPr>
            <a:endParaRPr lang="en-US" dirty="0">
              <a:solidFill>
                <a:schemeClr val="bg1"/>
              </a:solidFill>
            </a:endParaRPr>
          </a:p>
          <a:p>
            <a:pPr>
              <a:defRPr/>
            </a:pPr>
            <a:endParaRPr lang="en-US" dirty="0">
              <a:solidFill>
                <a:schemeClr val="bg1"/>
              </a:solidFill>
            </a:endParaRP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65919F2-7490-4611-BA24-0C83F3D23405}" type="slidenum">
              <a:rPr lang="en-US" altLang="en-US" sz="1400"/>
              <a:pPr>
                <a:spcBef>
                  <a:spcPct val="0"/>
                </a:spcBef>
                <a:buFontTx/>
                <a:buNone/>
              </a:pPr>
              <a:t>6</a:t>
            </a:fld>
            <a:endParaRPr lang="en-US" altLang="en-US" sz="1400"/>
          </a:p>
        </p:txBody>
      </p:sp>
      <p:pic>
        <p:nvPicPr>
          <p:cNvPr id="14341" name="Picture 2" descr="https://s11242.pcdn.co/wp-content/uploads/2017/09/Feedback-Loops-diagra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491" y="2349500"/>
            <a:ext cx="5715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892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524000" y="-122238"/>
            <a:ext cx="9144000" cy="822326"/>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b">
            <a:noAutofit/>
          </a:bodyPr>
          <a:lstStyle/>
          <a:p>
            <a:r>
              <a:rPr lang="en-US" altLang="en-US"/>
              <a:t>The Process Improvement Cycle</a:t>
            </a:r>
            <a:endParaRPr lang="en-US" altLang="en-US" b="1"/>
          </a:p>
        </p:txBody>
      </p:sp>
      <p:sp>
        <p:nvSpPr>
          <p:cNvPr id="20" name="Slide Number Placeholder 2"/>
          <p:cNvSpPr>
            <a:spLocks noGrp="1"/>
          </p:cNvSpPr>
          <p:nvPr>
            <p:ph type="sldNum" sz="quarter" idx="12"/>
          </p:nvPr>
        </p:nvSpPr>
        <p:spPr>
          <a:xfrm>
            <a:off x="2209801" y="6248400"/>
            <a:ext cx="1903413" cy="457200"/>
          </a:xfrm>
        </p:spPr>
        <p:txBody>
          <a:bodyPr/>
          <a:lstStyle/>
          <a:p>
            <a:pPr algn="l">
              <a:defRPr/>
            </a:pPr>
            <a:r>
              <a:rPr lang="en-US" altLang="en-US">
                <a:solidFill>
                  <a:schemeClr val="tx1"/>
                </a:solidFill>
                <a:latin typeface="+mn-lt"/>
              </a:rPr>
              <a:t>9-</a:t>
            </a:r>
            <a:fld id="{7ECE344A-5783-4EF2-82E5-B38AFDF997B0}" type="slidenum">
              <a:rPr lang="en-US" altLang="en-US">
                <a:solidFill>
                  <a:schemeClr val="tx1"/>
                </a:solidFill>
                <a:latin typeface="+mn-lt"/>
              </a:rPr>
              <a:pPr algn="l">
                <a:defRPr/>
              </a:pPr>
              <a:t>7</a:t>
            </a:fld>
            <a:endParaRPr lang="en-US" altLang="en-US">
              <a:solidFill>
                <a:schemeClr val="tx1"/>
              </a:solidFill>
              <a:latin typeface="+mn-lt"/>
            </a:endParaRPr>
          </a:p>
        </p:txBody>
      </p:sp>
      <p:grpSp>
        <p:nvGrpSpPr>
          <p:cNvPr id="16388" name="Group 3"/>
          <p:cNvGrpSpPr>
            <a:grpSpLocks/>
          </p:cNvGrpSpPr>
          <p:nvPr/>
        </p:nvGrpSpPr>
        <p:grpSpPr bwMode="auto">
          <a:xfrm>
            <a:off x="1828800" y="914401"/>
            <a:ext cx="7997512" cy="5837331"/>
            <a:chOff x="964" y="720"/>
            <a:chExt cx="3620" cy="3131"/>
          </a:xfrm>
        </p:grpSpPr>
        <p:sp>
          <p:nvSpPr>
            <p:cNvPr id="16389" name="Oval 4"/>
            <p:cNvSpPr>
              <a:spLocks noChangeArrowheads="1"/>
            </p:cNvSpPr>
            <p:nvPr/>
          </p:nvSpPr>
          <p:spPr bwMode="auto">
            <a:xfrm>
              <a:off x="1540" y="912"/>
              <a:ext cx="2832" cy="2832"/>
            </a:xfrm>
            <a:prstGeom prst="ellipse">
              <a:avLst/>
            </a:prstGeom>
            <a:noFill/>
            <a:ln w="12700">
              <a:solidFill>
                <a:srgbClr val="701A5C"/>
              </a:solidFill>
              <a:round/>
              <a:headEnd/>
              <a:tailEnd/>
            </a:ln>
            <a:effectLst/>
            <a:extLst>
              <a:ext uri="{909E8E84-426E-40DD-AFC4-6F175D3DCCD1}">
                <a14:hiddenFill xmlns:a14="http://schemas.microsoft.com/office/drawing/2010/main">
                  <a:gradFill rotWithShape="0">
                    <a:gsLst>
                      <a:gs pos="0">
                        <a:srgbClr val="D8B1CF"/>
                      </a:gs>
                      <a:gs pos="100000">
                        <a:srgbClr val="F1C5E7"/>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latin typeface="Arial" panose="020B0604020202020204" pitchFamily="34" charset="0"/>
              </a:endParaRPr>
            </a:p>
          </p:txBody>
        </p:sp>
        <p:sp>
          <p:nvSpPr>
            <p:cNvPr id="16390" name="AutoShape 5"/>
            <p:cNvSpPr>
              <a:spLocks noChangeArrowheads="1"/>
            </p:cNvSpPr>
            <p:nvPr/>
          </p:nvSpPr>
          <p:spPr bwMode="auto">
            <a:xfrm rot="1740049">
              <a:off x="3589" y="1064"/>
              <a:ext cx="336" cy="240"/>
            </a:xfrm>
            <a:prstGeom prst="rightArrow">
              <a:avLst>
                <a:gd name="adj1" fmla="val 50000"/>
                <a:gd name="adj2" fmla="val 35000"/>
              </a:avLst>
            </a:prstGeom>
            <a:gradFill rotWithShape="0">
              <a:gsLst>
                <a:gs pos="0">
                  <a:srgbClr val="D8B1CF"/>
                </a:gs>
                <a:gs pos="100000">
                  <a:srgbClr val="F1C5E7"/>
                </a:gs>
              </a:gsLst>
              <a:path path="rect">
                <a:fillToRect l="50000" t="50000" r="50000" b="50000"/>
              </a:path>
            </a:gradFill>
            <a:ln w="12700">
              <a:solidFill>
                <a:srgbClr val="701A5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latin typeface="Arial" panose="020B0604020202020204" pitchFamily="34" charset="0"/>
              </a:endParaRPr>
            </a:p>
          </p:txBody>
        </p:sp>
        <p:sp>
          <p:nvSpPr>
            <p:cNvPr id="16391" name="AutoShape 6"/>
            <p:cNvSpPr>
              <a:spLocks noChangeArrowheads="1"/>
            </p:cNvSpPr>
            <p:nvPr/>
          </p:nvSpPr>
          <p:spPr bwMode="auto">
            <a:xfrm rot="5358710">
              <a:off x="4228" y="2112"/>
              <a:ext cx="336" cy="240"/>
            </a:xfrm>
            <a:prstGeom prst="rightArrow">
              <a:avLst>
                <a:gd name="adj1" fmla="val 50000"/>
                <a:gd name="adj2" fmla="val 35000"/>
              </a:avLst>
            </a:prstGeom>
            <a:gradFill rotWithShape="0">
              <a:gsLst>
                <a:gs pos="0">
                  <a:srgbClr val="D8B1CF"/>
                </a:gs>
                <a:gs pos="100000">
                  <a:srgbClr val="F1C5E7"/>
                </a:gs>
              </a:gsLst>
              <a:path path="rect">
                <a:fillToRect l="50000" t="50000" r="50000" b="50000"/>
              </a:path>
            </a:gradFill>
            <a:ln w="12700">
              <a:solidFill>
                <a:srgbClr val="701A5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latin typeface="Arial" panose="020B0604020202020204" pitchFamily="34" charset="0"/>
              </a:endParaRPr>
            </a:p>
          </p:txBody>
        </p:sp>
        <p:sp>
          <p:nvSpPr>
            <p:cNvPr id="16392" name="AutoShape 7"/>
            <p:cNvSpPr>
              <a:spLocks noChangeArrowheads="1"/>
            </p:cNvSpPr>
            <p:nvPr/>
          </p:nvSpPr>
          <p:spPr bwMode="auto">
            <a:xfrm rot="7637161">
              <a:off x="3844" y="3168"/>
              <a:ext cx="336" cy="240"/>
            </a:xfrm>
            <a:prstGeom prst="rightArrow">
              <a:avLst>
                <a:gd name="adj1" fmla="val 50000"/>
                <a:gd name="adj2" fmla="val 35000"/>
              </a:avLst>
            </a:prstGeom>
            <a:gradFill rotWithShape="0">
              <a:gsLst>
                <a:gs pos="0">
                  <a:srgbClr val="D8B1CF"/>
                </a:gs>
                <a:gs pos="100000">
                  <a:srgbClr val="F1C5E7"/>
                </a:gs>
              </a:gsLst>
              <a:path path="rect">
                <a:fillToRect l="50000" t="50000" r="50000" b="50000"/>
              </a:path>
            </a:gradFill>
            <a:ln w="12700">
              <a:solidFill>
                <a:srgbClr val="701A5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latin typeface="Arial" panose="020B0604020202020204" pitchFamily="34" charset="0"/>
              </a:endParaRPr>
            </a:p>
          </p:txBody>
        </p:sp>
        <p:sp>
          <p:nvSpPr>
            <p:cNvPr id="16393" name="AutoShape 8"/>
            <p:cNvSpPr>
              <a:spLocks noChangeArrowheads="1"/>
            </p:cNvSpPr>
            <p:nvPr/>
          </p:nvSpPr>
          <p:spPr bwMode="auto">
            <a:xfrm rot="-8012697">
              <a:off x="1828" y="3264"/>
              <a:ext cx="336" cy="240"/>
            </a:xfrm>
            <a:prstGeom prst="rightArrow">
              <a:avLst>
                <a:gd name="adj1" fmla="val 50000"/>
                <a:gd name="adj2" fmla="val 35000"/>
              </a:avLst>
            </a:prstGeom>
            <a:gradFill rotWithShape="0">
              <a:gsLst>
                <a:gs pos="0">
                  <a:srgbClr val="D8B1CF"/>
                </a:gs>
                <a:gs pos="100000">
                  <a:srgbClr val="F1C5E7"/>
                </a:gs>
              </a:gsLst>
              <a:path path="rect">
                <a:fillToRect l="50000" t="50000" r="50000" b="50000"/>
              </a:path>
            </a:gradFill>
            <a:ln w="12700">
              <a:solidFill>
                <a:srgbClr val="701A5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latin typeface="Arial" panose="020B0604020202020204" pitchFamily="34" charset="0"/>
              </a:endParaRPr>
            </a:p>
          </p:txBody>
        </p:sp>
        <p:sp>
          <p:nvSpPr>
            <p:cNvPr id="16394" name="AutoShape 9"/>
            <p:cNvSpPr>
              <a:spLocks noChangeArrowheads="1"/>
            </p:cNvSpPr>
            <p:nvPr/>
          </p:nvSpPr>
          <p:spPr bwMode="auto">
            <a:xfrm rot="-5449260">
              <a:off x="1396" y="2304"/>
              <a:ext cx="336" cy="240"/>
            </a:xfrm>
            <a:prstGeom prst="rightArrow">
              <a:avLst>
                <a:gd name="adj1" fmla="val 50000"/>
                <a:gd name="adj2" fmla="val 35000"/>
              </a:avLst>
            </a:prstGeom>
            <a:gradFill rotWithShape="0">
              <a:gsLst>
                <a:gs pos="0">
                  <a:srgbClr val="D8B1CF"/>
                </a:gs>
                <a:gs pos="100000">
                  <a:srgbClr val="F1C5E7"/>
                </a:gs>
              </a:gsLst>
              <a:path path="rect">
                <a:fillToRect l="50000" t="50000" r="50000" b="50000"/>
              </a:path>
            </a:gradFill>
            <a:ln w="12700">
              <a:solidFill>
                <a:srgbClr val="701A5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latin typeface="Arial" panose="020B0604020202020204" pitchFamily="34" charset="0"/>
              </a:endParaRPr>
            </a:p>
          </p:txBody>
        </p:sp>
        <p:sp>
          <p:nvSpPr>
            <p:cNvPr id="16395" name="AutoShape 10"/>
            <p:cNvSpPr>
              <a:spLocks noChangeArrowheads="1"/>
            </p:cNvSpPr>
            <p:nvPr/>
          </p:nvSpPr>
          <p:spPr bwMode="auto">
            <a:xfrm rot="-4086492">
              <a:off x="1540" y="1584"/>
              <a:ext cx="336" cy="240"/>
            </a:xfrm>
            <a:prstGeom prst="rightArrow">
              <a:avLst>
                <a:gd name="adj1" fmla="val 50000"/>
                <a:gd name="adj2" fmla="val 35000"/>
              </a:avLst>
            </a:prstGeom>
            <a:gradFill rotWithShape="0">
              <a:gsLst>
                <a:gs pos="0">
                  <a:srgbClr val="D8B1CF"/>
                </a:gs>
                <a:gs pos="100000">
                  <a:srgbClr val="F1C5E7"/>
                </a:gs>
              </a:gsLst>
              <a:path path="rect">
                <a:fillToRect l="50000" t="50000" r="50000" b="50000"/>
              </a:path>
            </a:gradFill>
            <a:ln w="12700">
              <a:solidFill>
                <a:srgbClr val="701A5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latin typeface="Arial" panose="020B0604020202020204" pitchFamily="34" charset="0"/>
              </a:endParaRPr>
            </a:p>
          </p:txBody>
        </p:sp>
        <p:sp>
          <p:nvSpPr>
            <p:cNvPr id="16396" name="AutoShape 11"/>
            <p:cNvSpPr>
              <a:spLocks noChangeArrowheads="1"/>
            </p:cNvSpPr>
            <p:nvPr/>
          </p:nvSpPr>
          <p:spPr bwMode="auto">
            <a:xfrm rot="-1851953">
              <a:off x="2164" y="960"/>
              <a:ext cx="336" cy="240"/>
            </a:xfrm>
            <a:prstGeom prst="rightArrow">
              <a:avLst>
                <a:gd name="adj1" fmla="val 50000"/>
                <a:gd name="adj2" fmla="val 35000"/>
              </a:avLst>
            </a:prstGeom>
            <a:gradFill rotWithShape="0">
              <a:gsLst>
                <a:gs pos="0">
                  <a:srgbClr val="D8B1CF"/>
                </a:gs>
                <a:gs pos="100000">
                  <a:srgbClr val="F1C5E7"/>
                </a:gs>
              </a:gsLst>
              <a:path path="rect">
                <a:fillToRect l="50000" t="50000" r="50000" b="50000"/>
              </a:path>
            </a:gradFill>
            <a:ln w="12700">
              <a:solidFill>
                <a:srgbClr val="701A5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a:latin typeface="Arial" panose="020B0604020202020204" pitchFamily="34" charset="0"/>
              </a:endParaRPr>
            </a:p>
          </p:txBody>
        </p:sp>
        <p:sp>
          <p:nvSpPr>
            <p:cNvPr id="16397" name="Text Box 12"/>
            <p:cNvSpPr txBox="1">
              <a:spLocks noChangeArrowheads="1"/>
            </p:cNvSpPr>
            <p:nvPr/>
          </p:nvSpPr>
          <p:spPr bwMode="auto">
            <a:xfrm>
              <a:off x="964" y="2688"/>
              <a:ext cx="983" cy="3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701A5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latin typeface="Arial" panose="020B0604020202020204" pitchFamily="34" charset="0"/>
                </a:rPr>
                <a:t>Implement the</a:t>
              </a:r>
            </a:p>
            <a:p>
              <a:pPr>
                <a:spcBef>
                  <a:spcPct val="0"/>
                </a:spcBef>
                <a:buFontTx/>
                <a:buNone/>
              </a:pPr>
              <a:r>
                <a:rPr lang="en-US" altLang="en-US" sz="1800" b="1">
                  <a:latin typeface="Arial" panose="020B0604020202020204" pitchFamily="34" charset="0"/>
                </a:rPr>
                <a:t>Improved process</a:t>
              </a:r>
            </a:p>
          </p:txBody>
        </p:sp>
        <p:sp>
          <p:nvSpPr>
            <p:cNvPr id="16398" name="Text Box 13"/>
            <p:cNvSpPr txBox="1">
              <a:spLocks noChangeArrowheads="1"/>
            </p:cNvSpPr>
            <p:nvPr/>
          </p:nvSpPr>
          <p:spPr bwMode="auto">
            <a:xfrm>
              <a:off x="2692" y="720"/>
              <a:ext cx="484" cy="3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701A5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latin typeface="Arial" panose="020B0604020202020204" pitchFamily="34" charset="0"/>
                </a:rPr>
                <a:t>Select a</a:t>
              </a:r>
            </a:p>
            <a:p>
              <a:pPr>
                <a:spcBef>
                  <a:spcPct val="0"/>
                </a:spcBef>
                <a:buFontTx/>
                <a:buNone/>
              </a:pPr>
              <a:r>
                <a:rPr lang="en-US" altLang="en-US" sz="1800" b="1">
                  <a:latin typeface="Arial" panose="020B0604020202020204" pitchFamily="34" charset="0"/>
                </a:rPr>
                <a:t>process</a:t>
              </a:r>
            </a:p>
          </p:txBody>
        </p:sp>
        <p:sp>
          <p:nvSpPr>
            <p:cNvPr id="16399" name="Text Box 14"/>
            <p:cNvSpPr txBox="1">
              <a:spLocks noChangeArrowheads="1"/>
            </p:cNvSpPr>
            <p:nvPr/>
          </p:nvSpPr>
          <p:spPr bwMode="auto">
            <a:xfrm>
              <a:off x="3652" y="1536"/>
              <a:ext cx="902" cy="1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701A5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latin typeface="Arial" panose="020B0604020202020204" pitchFamily="34" charset="0"/>
                </a:rPr>
                <a:t>Study/document</a:t>
              </a:r>
            </a:p>
          </p:txBody>
        </p:sp>
        <p:sp>
          <p:nvSpPr>
            <p:cNvPr id="16400" name="Text Box 15"/>
            <p:cNvSpPr txBox="1">
              <a:spLocks noChangeArrowheads="1"/>
            </p:cNvSpPr>
            <p:nvPr/>
          </p:nvSpPr>
          <p:spPr bwMode="auto">
            <a:xfrm>
              <a:off x="3844" y="2592"/>
              <a:ext cx="740" cy="3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701A5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latin typeface="Arial" panose="020B0604020202020204" pitchFamily="34" charset="0"/>
                </a:rPr>
                <a:t>Seek ways to</a:t>
              </a:r>
            </a:p>
            <a:p>
              <a:pPr>
                <a:spcBef>
                  <a:spcPct val="0"/>
                </a:spcBef>
                <a:buFontTx/>
                <a:buNone/>
              </a:pPr>
              <a:r>
                <a:rPr lang="en-US" altLang="en-US" sz="1800" b="1">
                  <a:latin typeface="Arial" panose="020B0604020202020204" pitchFamily="34" charset="0"/>
                </a:rPr>
                <a:t>Improve it</a:t>
              </a:r>
            </a:p>
          </p:txBody>
        </p:sp>
        <p:sp>
          <p:nvSpPr>
            <p:cNvPr id="16401" name="Text Box 16"/>
            <p:cNvSpPr txBox="1">
              <a:spLocks noChangeArrowheads="1"/>
            </p:cNvSpPr>
            <p:nvPr/>
          </p:nvSpPr>
          <p:spPr bwMode="auto">
            <a:xfrm>
              <a:off x="2526" y="3504"/>
              <a:ext cx="983" cy="3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701A5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800" b="1">
                  <a:latin typeface="Arial" panose="020B0604020202020204" pitchFamily="34" charset="0"/>
                </a:rPr>
                <a:t>Design an</a:t>
              </a:r>
            </a:p>
            <a:p>
              <a:pPr algn="ctr">
                <a:spcBef>
                  <a:spcPct val="0"/>
                </a:spcBef>
                <a:buFontTx/>
                <a:buNone/>
              </a:pPr>
              <a:r>
                <a:rPr lang="en-US" altLang="en-US" sz="1800" b="1">
                  <a:latin typeface="Arial" panose="020B0604020202020204" pitchFamily="34" charset="0"/>
                </a:rPr>
                <a:t>Improved process</a:t>
              </a:r>
            </a:p>
          </p:txBody>
        </p:sp>
        <p:sp>
          <p:nvSpPr>
            <p:cNvPr id="16402" name="Text Box 17"/>
            <p:cNvSpPr txBox="1">
              <a:spLocks noChangeArrowheads="1"/>
            </p:cNvSpPr>
            <p:nvPr/>
          </p:nvSpPr>
          <p:spPr bwMode="auto">
            <a:xfrm>
              <a:off x="1156" y="1968"/>
              <a:ext cx="513" cy="1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701A5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latin typeface="Arial" panose="020B0604020202020204" pitchFamily="34" charset="0"/>
                </a:rPr>
                <a:t>Evaluate</a:t>
              </a:r>
            </a:p>
          </p:txBody>
        </p:sp>
        <p:sp>
          <p:nvSpPr>
            <p:cNvPr id="16403" name="Text Box 18"/>
            <p:cNvSpPr txBox="1">
              <a:spLocks noChangeArrowheads="1"/>
            </p:cNvSpPr>
            <p:nvPr/>
          </p:nvSpPr>
          <p:spPr bwMode="auto">
            <a:xfrm>
              <a:off x="1444" y="1248"/>
              <a:ext cx="594" cy="1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701A5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latin typeface="Arial" panose="020B0604020202020204" pitchFamily="34" charset="0"/>
                </a:rPr>
                <a:t>Document</a:t>
              </a:r>
            </a:p>
          </p:txBody>
        </p:sp>
      </p:grpSp>
    </p:spTree>
    <p:extLst>
      <p:ext uri="{BB962C8B-B14F-4D97-AF65-F5344CB8AC3E}">
        <p14:creationId xmlns:p14="http://schemas.microsoft.com/office/powerpoint/2010/main" val="1749430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0"/>
            <a:ext cx="9404723" cy="808046"/>
          </a:xfrm>
        </p:spPr>
        <p:txBody>
          <a:bodyPr>
            <a:normAutofit fontScale="90000"/>
          </a:bodyPr>
          <a:lstStyle/>
          <a:p>
            <a:r>
              <a:rPr lang="en-US" b="1" dirty="0"/>
              <a:t>Process Analysis</a:t>
            </a:r>
            <a:br>
              <a:rPr lang="en-US" b="1" dirty="0"/>
            </a:br>
            <a:endParaRPr lang="en-US" dirty="0"/>
          </a:p>
        </p:txBody>
      </p:sp>
      <p:sp>
        <p:nvSpPr>
          <p:cNvPr id="3" name="Content Placeholder 2"/>
          <p:cNvSpPr>
            <a:spLocks noGrp="1"/>
          </p:cNvSpPr>
          <p:nvPr>
            <p:ph idx="1"/>
          </p:nvPr>
        </p:nvSpPr>
        <p:spPr>
          <a:xfrm>
            <a:off x="645130" y="997527"/>
            <a:ext cx="10258397" cy="5250873"/>
          </a:xfrm>
        </p:spPr>
        <p:txBody>
          <a:bodyPr>
            <a:normAutofit fontScale="92500" lnSpcReduction="10000"/>
          </a:bodyPr>
          <a:lstStyle/>
          <a:p>
            <a:r>
              <a:rPr lang="en-US" dirty="0"/>
              <a:t>A process analysis is a systematic review of all steps and procedures followed to perform a given activity. </a:t>
            </a:r>
          </a:p>
          <a:p>
            <a:pPr marL="0" indent="0">
              <a:buNone/>
            </a:pPr>
            <a:endParaRPr lang="en-US" dirty="0"/>
          </a:p>
          <a:p>
            <a:r>
              <a:rPr lang="en-US" dirty="0"/>
              <a:t>It is a description of the way a particular task is done within an organization.</a:t>
            </a:r>
          </a:p>
          <a:p>
            <a:pPr marL="0" indent="0">
              <a:buNone/>
            </a:pPr>
            <a:endParaRPr lang="en-US" dirty="0"/>
          </a:p>
          <a:p>
            <a:r>
              <a:rPr lang="en-US" dirty="0"/>
              <a:t>Process Analysis can be understood as the rational breakdown of the production process into different phases, that turns input into output</a:t>
            </a:r>
          </a:p>
          <a:p>
            <a:pPr marL="0" indent="0">
              <a:buNone/>
            </a:pPr>
            <a:endParaRPr lang="en-US" dirty="0"/>
          </a:p>
          <a:p>
            <a:r>
              <a:rPr lang="en-US" dirty="0"/>
              <a:t>It refers to the full-fledged analysis of the business process, which incorporates a series of logically linked routine activities, that uses the resources of the organization, to transform an object, with the aim of achieving and maintaining the process excellence</a:t>
            </a:r>
          </a:p>
        </p:txBody>
      </p:sp>
    </p:spTree>
    <p:extLst>
      <p:ext uri="{BB962C8B-B14F-4D97-AF65-F5344CB8AC3E}">
        <p14:creationId xmlns:p14="http://schemas.microsoft.com/office/powerpoint/2010/main" val="138378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598" y="452089"/>
            <a:ext cx="9404723" cy="711064"/>
          </a:xfrm>
        </p:spPr>
        <p:txBody>
          <a:bodyPr>
            <a:normAutofit fontScale="90000"/>
          </a:bodyPr>
          <a:lstStyle/>
          <a:p>
            <a:r>
              <a:rPr lang="en-US" dirty="0"/>
              <a:t>What Does Process Analysis Mean?</a:t>
            </a:r>
            <a:br>
              <a:rPr lang="en-US" dirty="0"/>
            </a:br>
            <a:br>
              <a:rPr lang="en-US" b="1" dirty="0"/>
            </a:br>
            <a:endParaRPr lang="en-US" dirty="0"/>
          </a:p>
        </p:txBody>
      </p:sp>
      <p:sp>
        <p:nvSpPr>
          <p:cNvPr id="3" name="Content Placeholder 2"/>
          <p:cNvSpPr>
            <a:spLocks noGrp="1"/>
          </p:cNvSpPr>
          <p:nvPr>
            <p:ph idx="1"/>
          </p:nvPr>
        </p:nvSpPr>
        <p:spPr>
          <a:xfrm>
            <a:off x="645130" y="997527"/>
            <a:ext cx="10258397" cy="5250873"/>
          </a:xfrm>
        </p:spPr>
        <p:txBody>
          <a:bodyPr>
            <a:normAutofit fontScale="92500" lnSpcReduction="10000"/>
          </a:bodyPr>
          <a:lstStyle/>
          <a:p>
            <a:r>
              <a:rPr lang="en-US" dirty="0"/>
              <a:t>Process analysis is an ongoing improvement process where organizations analyze the way they do things in order to find more efficient methods to perform a particular task. </a:t>
            </a:r>
          </a:p>
          <a:p>
            <a:pPr marL="0" indent="0">
              <a:buNone/>
            </a:pPr>
            <a:endParaRPr lang="en-US" dirty="0"/>
          </a:p>
          <a:p>
            <a:r>
              <a:rPr lang="en-US" dirty="0"/>
              <a:t>This analysis is based on the three elements of any activity: input, process and output. Process analysis deals with the way the input is transformed into the desired output.</a:t>
            </a:r>
          </a:p>
          <a:p>
            <a:pPr marL="0" indent="0">
              <a:buNone/>
            </a:pPr>
            <a:endParaRPr lang="en-US" dirty="0"/>
          </a:p>
          <a:p>
            <a:r>
              <a:rPr lang="en-US" dirty="0"/>
              <a:t>Process Analysis is nothing but a review of the entire process flow of an organization to arrive at a thorough understanding of the process.</a:t>
            </a:r>
          </a:p>
          <a:p>
            <a:pPr marL="0" indent="0">
              <a:buNone/>
            </a:pPr>
            <a:endParaRPr lang="en-US" dirty="0"/>
          </a:p>
          <a:p>
            <a:r>
              <a:rPr lang="en-US" dirty="0"/>
              <a:t> One goal for this analysis is to reduce the amount of resources, including time, employed to get the output required.</a:t>
            </a:r>
          </a:p>
        </p:txBody>
      </p:sp>
    </p:spTree>
    <p:extLst>
      <p:ext uri="{BB962C8B-B14F-4D97-AF65-F5344CB8AC3E}">
        <p14:creationId xmlns:p14="http://schemas.microsoft.com/office/powerpoint/2010/main" val="2357774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722</TotalTime>
  <Words>1359</Words>
  <Application>Microsoft Office PowerPoint</Application>
  <PresentationFormat>Widescreen</PresentationFormat>
  <Paragraphs>133</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Rubik</vt:lpstr>
      <vt:lpstr>Wingdings</vt:lpstr>
      <vt:lpstr>Office Theme</vt:lpstr>
      <vt:lpstr>Work Study           &amp;  Method Engineering</vt:lpstr>
      <vt:lpstr>What Is a Process?</vt:lpstr>
      <vt:lpstr>What Is a Process?</vt:lpstr>
      <vt:lpstr>Why Does Understanding Processes Matter?.</vt:lpstr>
      <vt:lpstr>What Is a Process Feedback Loop</vt:lpstr>
      <vt:lpstr>What Is a Process Feedback Loop</vt:lpstr>
      <vt:lpstr>The Process Improvement Cycle</vt:lpstr>
      <vt:lpstr>Process Analysis </vt:lpstr>
      <vt:lpstr>What Does Process Analysis Mean?  </vt:lpstr>
      <vt:lpstr>Process Chart  </vt:lpstr>
      <vt:lpstr>Process Chart  </vt:lpstr>
      <vt:lpstr>Symbols Used in Process Flow  </vt:lpstr>
      <vt:lpstr>Symbols Used in Process Flow  </vt:lpstr>
      <vt:lpstr>Review of Process Flow   </vt:lpstr>
      <vt:lpstr>Review of Process Flow   </vt:lpstr>
      <vt:lpstr>Objectives of Process analysis   </vt:lpstr>
      <vt:lpstr>Steps Involved in Process Analysis    </vt:lpstr>
      <vt:lpstr>Steps Involved in Process Analysis    </vt:lpstr>
      <vt:lpstr>i. Identify and define your goals     </vt:lpstr>
      <vt:lpstr>ii. Identify and define process      </vt:lpstr>
      <vt:lpstr>iii. Collect information       </vt:lpstr>
      <vt:lpstr>iv. Map it out        </vt:lpstr>
      <vt:lpstr>vi. Improvement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study &amp; method engineering</dc:title>
  <dc:creator>Muhammad Amin</dc:creator>
  <cp:lastModifiedBy>Mohammad Abubakar Atiq</cp:lastModifiedBy>
  <cp:revision>66</cp:revision>
  <dcterms:created xsi:type="dcterms:W3CDTF">2022-03-16T12:39:38Z</dcterms:created>
  <dcterms:modified xsi:type="dcterms:W3CDTF">2024-04-23T16:07:09Z</dcterms:modified>
</cp:coreProperties>
</file>