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38FF6-23FE-4F66-A38B-AD308050336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EEA92-F15E-47AE-B3D7-F4E52713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SWAG: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 Wild Ass Guess, and is a slang word meaning a rough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an expert in the field, based on his/her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EA92-F15E-47AE-B3D7-F4E5271333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4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09697" y="320166"/>
            <a:ext cx="4324604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54990" cy="6858000"/>
          </a:xfrm>
          <a:custGeom>
            <a:avLst/>
            <a:gdLst/>
            <a:ahLst/>
            <a:cxnLst/>
            <a:rect l="l" t="t" r="r" b="b"/>
            <a:pathLst>
              <a:path w="554990" h="6858000">
                <a:moveTo>
                  <a:pt x="554736" y="0"/>
                </a:moveTo>
                <a:lnTo>
                  <a:pt x="0" y="0"/>
                </a:lnTo>
                <a:lnTo>
                  <a:pt x="0" y="6857999"/>
                </a:lnTo>
                <a:lnTo>
                  <a:pt x="554735" y="6857999"/>
                </a:lnTo>
                <a:lnTo>
                  <a:pt x="554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7847" y="564007"/>
            <a:ext cx="598830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644" y="1523961"/>
            <a:ext cx="7447915" cy="300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40785" y="6616700"/>
            <a:ext cx="32702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8011" y="6616700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66CC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iienet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8989" y="2276093"/>
            <a:ext cx="4902200" cy="112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357F7"/>
                </a:solidFill>
              </a:rPr>
              <a:t>Standard </a:t>
            </a:r>
            <a:r>
              <a:rPr sz="4000" spc="-10" dirty="0">
                <a:solidFill>
                  <a:srgbClr val="4357F7"/>
                </a:solidFill>
              </a:rPr>
              <a:t>Data</a:t>
            </a:r>
            <a:r>
              <a:rPr sz="4000" spc="-5" dirty="0">
                <a:solidFill>
                  <a:srgbClr val="4357F7"/>
                </a:solidFill>
              </a:rPr>
              <a:t> Systems</a:t>
            </a:r>
            <a:endParaRPr sz="4000"/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4357F7"/>
                </a:solidFill>
              </a:rPr>
              <a:t>Steven</a:t>
            </a:r>
            <a:r>
              <a:rPr spc="-10" dirty="0">
                <a:solidFill>
                  <a:srgbClr val="4357F7"/>
                </a:solidFill>
              </a:rPr>
              <a:t> </a:t>
            </a:r>
            <a:r>
              <a:rPr spc="-5" dirty="0">
                <a:solidFill>
                  <a:srgbClr val="4357F7"/>
                </a:solidFill>
              </a:rPr>
              <a:t>Thompson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4376" y="4605375"/>
            <a:ext cx="539623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© </a:t>
            </a:r>
            <a:r>
              <a:rPr sz="2000" dirty="0">
                <a:latin typeface="Carlito"/>
                <a:cs typeface="Carlito"/>
              </a:rPr>
              <a:t>2016 Institute </a:t>
            </a:r>
            <a:r>
              <a:rPr sz="2000" spc="-5" dirty="0">
                <a:latin typeface="Carlito"/>
                <a:cs typeface="Carlito"/>
              </a:rPr>
              <a:t>of Industrial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Systems </a:t>
            </a:r>
            <a:r>
              <a:rPr sz="2000" dirty="0">
                <a:latin typeface="Carlito"/>
                <a:cs typeface="Carlito"/>
              </a:rPr>
              <a:t>Engineers  3577 Parkway </a:t>
            </a:r>
            <a:r>
              <a:rPr sz="2000" spc="-5" dirty="0">
                <a:latin typeface="Carlito"/>
                <a:cs typeface="Carlito"/>
              </a:rPr>
              <a:t>Lane Suite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</a:t>
            </a:r>
            <a:endParaRPr sz="20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Carlito"/>
                <a:cs typeface="Carlito"/>
              </a:rPr>
              <a:t>Norcross, </a:t>
            </a:r>
            <a:r>
              <a:rPr sz="2000" spc="-5" dirty="0">
                <a:latin typeface="Carlito"/>
                <a:cs typeface="Carlito"/>
              </a:rPr>
              <a:t>GA</a:t>
            </a:r>
            <a:r>
              <a:rPr sz="2000" dirty="0">
                <a:latin typeface="Carlito"/>
                <a:cs typeface="Carlito"/>
              </a:rPr>
              <a:t> 30092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rlito"/>
                <a:cs typeface="Carlito"/>
                <a:hlinkClick r:id="rId2"/>
              </a:rPr>
              <a:t>www.iienet.org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1143000"/>
            <a:ext cx="4076700" cy="769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4935" y="627044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7026" y="6273800"/>
            <a:ext cx="263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4094" marR="5080" indent="-10020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© 2016 </a:t>
            </a:r>
            <a:r>
              <a:rPr sz="1200" spc="-5" dirty="0">
                <a:solidFill>
                  <a:srgbClr val="3366CC"/>
                </a:solidFill>
                <a:latin typeface="Carlito"/>
                <a:cs typeface="Carlito"/>
              </a:rPr>
              <a:t>Institute of Industrial 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and</a:t>
            </a:r>
            <a:r>
              <a:rPr sz="1200" spc="-90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Carlito"/>
                <a:cs typeface="Carlito"/>
              </a:rPr>
              <a:t>Systems  </a:t>
            </a:r>
            <a:r>
              <a:rPr sz="1200" spc="-5" dirty="0">
                <a:solidFill>
                  <a:srgbClr val="3366CC"/>
                </a:solidFill>
                <a:latin typeface="Carlito"/>
                <a:cs typeface="Carlito"/>
              </a:rPr>
              <a:t>Engineers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7404" y="564007"/>
            <a:ext cx="5481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Time Measurement </a:t>
            </a:r>
            <a:r>
              <a:rPr dirty="0"/>
              <a:t>Units</a:t>
            </a:r>
            <a:r>
              <a:rPr spc="-85" dirty="0"/>
              <a:t> </a:t>
            </a:r>
            <a:r>
              <a:rPr dirty="0"/>
              <a:t>(TMU)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3961"/>
            <a:ext cx="3615690" cy="3099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1 TMU = 0.00001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hour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1 </a:t>
            </a:r>
            <a:r>
              <a:rPr sz="2800" spc="-10" dirty="0">
                <a:latin typeface="Carlito"/>
                <a:cs typeface="Carlito"/>
              </a:rPr>
              <a:t>TMU </a:t>
            </a:r>
            <a:r>
              <a:rPr sz="2800" spc="-5" dirty="0">
                <a:latin typeface="Carlito"/>
                <a:cs typeface="Carlito"/>
              </a:rPr>
              <a:t>= 0.0006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min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3300"/>
                </a:solidFill>
                <a:latin typeface="Carlito"/>
                <a:cs typeface="Carlito"/>
              </a:rPr>
              <a:t>1 </a:t>
            </a:r>
            <a:r>
              <a:rPr sz="2800" spc="-10" dirty="0">
                <a:solidFill>
                  <a:srgbClr val="FF3300"/>
                </a:solidFill>
                <a:latin typeface="Carlito"/>
                <a:cs typeface="Carlito"/>
              </a:rPr>
              <a:t>TMU </a:t>
            </a:r>
            <a:r>
              <a:rPr sz="2800" spc="-5" dirty="0">
                <a:solidFill>
                  <a:srgbClr val="FF3300"/>
                </a:solidFill>
                <a:latin typeface="Carlito"/>
                <a:cs typeface="Carlito"/>
              </a:rPr>
              <a:t>= 0.036</a:t>
            </a:r>
            <a:r>
              <a:rPr sz="2800" spc="6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3300"/>
                </a:solidFill>
                <a:latin typeface="Carlito"/>
                <a:cs typeface="Carlito"/>
              </a:rPr>
              <a:t>sec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1 </a:t>
            </a:r>
            <a:r>
              <a:rPr sz="2800" spc="-10" dirty="0">
                <a:latin typeface="Carlito"/>
                <a:cs typeface="Carlito"/>
              </a:rPr>
              <a:t>hour </a:t>
            </a:r>
            <a:r>
              <a:rPr sz="2800" spc="-5" dirty="0">
                <a:latin typeface="Carlito"/>
                <a:cs typeface="Carlito"/>
              </a:rPr>
              <a:t>= 100,000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TMU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1 </a:t>
            </a:r>
            <a:r>
              <a:rPr sz="2800" spc="-10" dirty="0">
                <a:latin typeface="Carlito"/>
                <a:cs typeface="Carlito"/>
              </a:rPr>
              <a:t>min </a:t>
            </a:r>
            <a:r>
              <a:rPr sz="2800" spc="-5" dirty="0">
                <a:latin typeface="Carlito"/>
                <a:cs typeface="Carlito"/>
              </a:rPr>
              <a:t>= 1667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TMU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1 sec = 27.8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TMU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7550" y="442340"/>
            <a:ext cx="69310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26385" marR="5080" indent="-28143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Maynard Operation Sequence Technique  </a:t>
            </a:r>
            <a:r>
              <a:rPr dirty="0"/>
              <a:t>(MOST)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906041"/>
            <a:ext cx="7405370" cy="1818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34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Developed </a:t>
            </a:r>
            <a:r>
              <a:rPr sz="2800" spc="-5" dirty="0">
                <a:latin typeface="Carlito"/>
                <a:cs typeface="Carlito"/>
              </a:rPr>
              <a:t>in 1980 by </a:t>
            </a:r>
            <a:r>
              <a:rPr sz="2800" spc="-10" dirty="0">
                <a:latin typeface="Carlito"/>
                <a:cs typeface="Carlito"/>
              </a:rPr>
              <a:t>Zjell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Zandin</a:t>
            </a: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ts val="3020"/>
              </a:lnSpc>
              <a:spcBef>
                <a:spcPts val="72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Establishes standards </a:t>
            </a:r>
            <a:r>
              <a:rPr sz="2800" spc="-5" dirty="0">
                <a:latin typeface="Carlito"/>
                <a:cs typeface="Carlito"/>
              </a:rPr>
              <a:t>at least 5 times </a:t>
            </a:r>
            <a:r>
              <a:rPr sz="2800" spc="-10" dirty="0">
                <a:latin typeface="Carlito"/>
                <a:cs typeface="Carlito"/>
              </a:rPr>
              <a:t>faster </a:t>
            </a:r>
            <a:r>
              <a:rPr sz="2800" spc="-5" dirty="0">
                <a:latin typeface="Carlito"/>
                <a:cs typeface="Carlito"/>
              </a:rPr>
              <a:t>than  MTM-1, w/little if any </a:t>
            </a:r>
            <a:r>
              <a:rPr sz="2800" spc="-10" dirty="0">
                <a:latin typeface="Carlito"/>
                <a:cs typeface="Carlito"/>
              </a:rPr>
              <a:t>sacrifice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accuracy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Concentrates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5" dirty="0">
                <a:solidFill>
                  <a:srgbClr val="FF3300"/>
                </a:solidFill>
                <a:latin typeface="Carlito"/>
                <a:cs typeface="Carlito"/>
              </a:rPr>
              <a:t>movements of</a:t>
            </a:r>
            <a:r>
              <a:rPr sz="2800" spc="9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3300"/>
                </a:solidFill>
                <a:latin typeface="Carlito"/>
                <a:cs typeface="Carlito"/>
              </a:rPr>
              <a:t>objects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1677" y="960882"/>
            <a:ext cx="2882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MOST</a:t>
            </a:r>
            <a:r>
              <a:rPr spc="-60" dirty="0"/>
              <a:t> </a:t>
            </a:r>
            <a:r>
              <a:rPr spc="-5" dirty="0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3961"/>
            <a:ext cx="6270625" cy="3099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Watch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job/task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sequence(s) to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use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Determine index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values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Add </a:t>
            </a:r>
            <a:r>
              <a:rPr sz="2800" spc="-10" dirty="0">
                <a:latin typeface="Carlito"/>
                <a:cs typeface="Carlito"/>
              </a:rPr>
              <a:t>index </a:t>
            </a:r>
            <a:r>
              <a:rPr sz="2800" spc="-5" dirty="0">
                <a:latin typeface="Carlito"/>
                <a:cs typeface="Carlito"/>
              </a:rPr>
              <a:t>values to </a:t>
            </a:r>
            <a:r>
              <a:rPr sz="2800" spc="-10" dirty="0">
                <a:latin typeface="Carlito"/>
                <a:cs typeface="Carlito"/>
              </a:rPr>
              <a:t>determine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TMU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Multiply TMU </a:t>
            </a:r>
            <a:r>
              <a:rPr sz="2800" spc="-5" dirty="0">
                <a:latin typeface="Carlito"/>
                <a:cs typeface="Carlito"/>
              </a:rPr>
              <a:t>by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10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Convert </a:t>
            </a:r>
            <a:r>
              <a:rPr sz="2800" dirty="0">
                <a:latin typeface="Carlito"/>
                <a:cs typeface="Carlito"/>
              </a:rPr>
              <a:t>TMU </a:t>
            </a:r>
            <a:r>
              <a:rPr sz="2800" spc="-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seconds, minutes,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hours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8317" y="564007"/>
            <a:ext cx="1541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Modapts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7445375" cy="359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016000" indent="-342900" algn="just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MODAPTS divides </a:t>
            </a:r>
            <a:r>
              <a:rPr sz="2800" spc="-5" dirty="0">
                <a:latin typeface="Carlito"/>
                <a:cs typeface="Carlito"/>
              </a:rPr>
              <a:t>manual work into three  classes:</a:t>
            </a:r>
            <a:endParaRPr sz="2800">
              <a:latin typeface="Carlito"/>
              <a:cs typeface="Carlito"/>
            </a:endParaRPr>
          </a:p>
          <a:p>
            <a:pPr marL="354965" indent="-342900" algn="just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Transports, Terminal,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other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motions.</a:t>
            </a:r>
            <a:endParaRPr sz="2800">
              <a:latin typeface="Carlito"/>
              <a:cs typeface="Carlito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50"/>
              </a:spcBef>
            </a:pPr>
            <a:r>
              <a:rPr sz="1550" spc="5" dirty="0">
                <a:solidFill>
                  <a:srgbClr val="3366CC"/>
                </a:solidFill>
                <a:latin typeface="Carlito"/>
                <a:cs typeface="Carlito"/>
              </a:rPr>
              <a:t>– </a:t>
            </a:r>
            <a:r>
              <a:rPr sz="2600" dirty="0">
                <a:latin typeface="Carlito"/>
                <a:cs typeface="Carlito"/>
              </a:rPr>
              <a:t>When </a:t>
            </a:r>
            <a:r>
              <a:rPr sz="2600" spc="-5" dirty="0">
                <a:latin typeface="Carlito"/>
                <a:cs typeface="Carlito"/>
              </a:rPr>
              <a:t>used for </a:t>
            </a:r>
            <a:r>
              <a:rPr sz="2600" dirty="0">
                <a:latin typeface="Carlito"/>
                <a:cs typeface="Carlito"/>
              </a:rPr>
              <a:t>manual assembly work, </a:t>
            </a:r>
            <a:r>
              <a:rPr sz="2600" spc="-5" dirty="0">
                <a:latin typeface="Carlito"/>
                <a:cs typeface="Carlito"/>
              </a:rPr>
              <a:t>transports  </a:t>
            </a:r>
            <a:r>
              <a:rPr sz="2600" dirty="0">
                <a:latin typeface="Carlito"/>
                <a:cs typeface="Carlito"/>
              </a:rPr>
              <a:t>and terminal </a:t>
            </a:r>
            <a:r>
              <a:rPr sz="2600" spc="-5" dirty="0">
                <a:latin typeface="Carlito"/>
                <a:cs typeface="Carlito"/>
              </a:rPr>
              <a:t>motions </a:t>
            </a:r>
            <a:r>
              <a:rPr sz="2600" dirty="0">
                <a:latin typeface="Carlito"/>
                <a:cs typeface="Carlito"/>
              </a:rPr>
              <a:t>take </a:t>
            </a:r>
            <a:r>
              <a:rPr sz="2600" spc="-5" dirty="0">
                <a:latin typeface="Carlito"/>
                <a:cs typeface="Carlito"/>
              </a:rPr>
              <a:t>virtually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task  time.</a:t>
            </a:r>
            <a:endParaRPr sz="2600">
              <a:latin typeface="Carlito"/>
              <a:cs typeface="Carlito"/>
            </a:endParaRPr>
          </a:p>
          <a:p>
            <a:pPr marL="354965" indent="-342900" algn="just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8928"/>
              <a:buChar char="•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 each </a:t>
            </a:r>
            <a:r>
              <a:rPr sz="2800" dirty="0">
                <a:latin typeface="Carlito"/>
                <a:cs typeface="Carlito"/>
              </a:rPr>
              <a:t>case,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represents a MOD,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or</a:t>
            </a:r>
            <a:endParaRPr sz="2800">
              <a:latin typeface="Carlito"/>
              <a:cs typeface="Carlito"/>
            </a:endParaRPr>
          </a:p>
          <a:p>
            <a:pPr marL="354965" algn="just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rlito"/>
                <a:cs typeface="Carlito"/>
              </a:rPr>
              <a:t>.129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seconds.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6550" y="320166"/>
            <a:ext cx="39236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 marR="5080" indent="-1503045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 </a:t>
            </a:r>
            <a:r>
              <a:rPr spc="-5" dirty="0"/>
              <a:t>Data</a:t>
            </a:r>
            <a:r>
              <a:rPr spc="-105" dirty="0"/>
              <a:t> </a:t>
            </a:r>
            <a:r>
              <a:rPr spc="-5" dirty="0"/>
              <a:t>Systems  (SDS)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750443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2384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Standard data </a:t>
            </a:r>
            <a:r>
              <a:rPr sz="2800" spc="-10" dirty="0">
                <a:latin typeface="Carlito"/>
                <a:cs typeface="Carlito"/>
              </a:rPr>
              <a:t>systems </a:t>
            </a:r>
            <a:r>
              <a:rPr sz="2800" spc="-5" dirty="0">
                <a:latin typeface="Carlito"/>
                <a:cs typeface="Carlito"/>
              </a:rPr>
              <a:t>(or elemental </a:t>
            </a:r>
            <a:r>
              <a:rPr sz="2800" spc="-10" dirty="0">
                <a:latin typeface="Carlito"/>
                <a:cs typeface="Carlito"/>
              </a:rPr>
              <a:t>standard  data) </a:t>
            </a:r>
            <a:r>
              <a:rPr sz="2800" spc="-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developed </a:t>
            </a:r>
            <a:r>
              <a:rPr sz="2800" spc="-5" dirty="0">
                <a:latin typeface="Carlito"/>
                <a:cs typeface="Carlito"/>
              </a:rPr>
              <a:t>for groups of motions that  are commonly </a:t>
            </a:r>
            <a:r>
              <a:rPr sz="2800" spc="-10" dirty="0">
                <a:latin typeface="Carlito"/>
                <a:cs typeface="Carlito"/>
              </a:rPr>
              <a:t>performed </a:t>
            </a:r>
            <a:r>
              <a:rPr sz="2800" spc="-5" dirty="0">
                <a:latin typeface="Carlito"/>
                <a:cs typeface="Carlito"/>
              </a:rPr>
              <a:t>together,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5" dirty="0">
                <a:latin typeface="Carlito"/>
                <a:cs typeface="Carlito"/>
              </a:rPr>
              <a:t>as  </a:t>
            </a:r>
            <a:r>
              <a:rPr sz="2800" spc="-10" dirty="0">
                <a:latin typeface="Carlito"/>
                <a:cs typeface="Carlito"/>
              </a:rPr>
              <a:t>drilling </a:t>
            </a:r>
            <a:r>
              <a:rPr sz="2800" spc="-5" dirty="0">
                <a:latin typeface="Carlito"/>
                <a:cs typeface="Carlito"/>
              </a:rPr>
              <a:t>a hole or </a:t>
            </a:r>
            <a:r>
              <a:rPr sz="2800" spc="-10" dirty="0">
                <a:latin typeface="Carlito"/>
                <a:cs typeface="Carlito"/>
              </a:rPr>
              <a:t>painting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square </a:t>
            </a:r>
            <a:r>
              <a:rPr sz="2800" spc="-5" dirty="0">
                <a:latin typeface="Carlito"/>
                <a:cs typeface="Carlito"/>
              </a:rPr>
              <a:t>foot of </a:t>
            </a:r>
            <a:r>
              <a:rPr sz="2800" spc="-10" dirty="0">
                <a:latin typeface="Carlito"/>
                <a:cs typeface="Carlito"/>
              </a:rPr>
              <a:t>surface  </a:t>
            </a:r>
            <a:r>
              <a:rPr sz="2800" spc="-5" dirty="0">
                <a:latin typeface="Carlito"/>
                <a:cs typeface="Carlito"/>
              </a:rPr>
              <a:t>area. </a:t>
            </a:r>
            <a:r>
              <a:rPr sz="2800" spc="-10" dirty="0">
                <a:latin typeface="Carlito"/>
                <a:cs typeface="Carlito"/>
              </a:rPr>
              <a:t>Standard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can be </a:t>
            </a:r>
            <a:r>
              <a:rPr sz="2800" spc="-10" dirty="0">
                <a:latin typeface="Carlito"/>
                <a:cs typeface="Carlito"/>
              </a:rPr>
              <a:t>developed using 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studies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predetermined </a:t>
            </a:r>
            <a:r>
              <a:rPr sz="2800" spc="-5" dirty="0">
                <a:latin typeface="Carlito"/>
                <a:cs typeface="Carlito"/>
              </a:rPr>
              <a:t>leveled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times.</a:t>
            </a: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8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After development, the analyst can use the  </a:t>
            </a:r>
            <a:r>
              <a:rPr sz="2800" spc="-10" dirty="0">
                <a:latin typeface="Carlito"/>
                <a:cs typeface="Carlito"/>
              </a:rPr>
              <a:t>standard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instead of </a:t>
            </a:r>
            <a:r>
              <a:rPr sz="2800" spc="-10" dirty="0">
                <a:latin typeface="Carlito"/>
                <a:cs typeface="Carlito"/>
              </a:rPr>
              <a:t>developing </a:t>
            </a:r>
            <a:r>
              <a:rPr sz="2800" spc="-5" dirty="0">
                <a:latin typeface="Carlito"/>
                <a:cs typeface="Carlito"/>
              </a:rPr>
              <a:t>an  estimate for the group of motions each time they  occur.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6550" y="564007"/>
            <a:ext cx="3923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Standard </a:t>
            </a:r>
            <a:r>
              <a:rPr spc="-5" dirty="0"/>
              <a:t>Data</a:t>
            </a:r>
            <a:r>
              <a:rPr spc="-100" dirty="0"/>
              <a:t> </a:t>
            </a:r>
            <a:r>
              <a:rPr spc="-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6893559" cy="273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There are times when it is not practical to </a:t>
            </a:r>
            <a:r>
              <a:rPr sz="2800" spc="-10" dirty="0">
                <a:latin typeface="Carlito"/>
                <a:cs typeface="Carlito"/>
              </a:rPr>
              <a:t>set  standards </a:t>
            </a:r>
            <a:r>
              <a:rPr sz="2800" spc="-5" dirty="0">
                <a:latin typeface="Carlito"/>
                <a:cs typeface="Carlito"/>
              </a:rPr>
              <a:t>with any direct measurement  </a:t>
            </a:r>
            <a:r>
              <a:rPr sz="2800" spc="-10" dirty="0">
                <a:latin typeface="Carlito"/>
                <a:cs typeface="Carlito"/>
              </a:rPr>
              <a:t>procedure.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High </a:t>
            </a:r>
            <a:r>
              <a:rPr sz="2600" dirty="0">
                <a:latin typeface="Carlito"/>
                <a:cs typeface="Carlito"/>
              </a:rPr>
              <a:t>volume of </a:t>
            </a:r>
            <a:r>
              <a:rPr sz="2600" spc="-5" dirty="0">
                <a:latin typeface="Carlito"/>
                <a:cs typeface="Carlito"/>
              </a:rPr>
              <a:t>different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parts</a:t>
            </a:r>
            <a:endParaRPr sz="26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Low production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run</a:t>
            </a:r>
            <a:endParaRPr sz="26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Rapid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changeover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4165" y="564007"/>
            <a:ext cx="2449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FF"/>
                </a:solidFill>
              </a:rPr>
              <a:t>Standard</a:t>
            </a:r>
            <a:r>
              <a:rPr spc="-10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1371600"/>
            <a:ext cx="7086600" cy="2086610"/>
          </a:xfrm>
          <a:prstGeom prst="rect">
            <a:avLst/>
          </a:prstGeom>
          <a:solidFill>
            <a:srgbClr val="FD9FF0"/>
          </a:solidFill>
          <a:ln w="9144">
            <a:solidFill>
              <a:srgbClr val="FF33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 marR="288290">
              <a:lnSpc>
                <a:spcPct val="100000"/>
              </a:lnSpc>
              <a:spcBef>
                <a:spcPts val="195"/>
              </a:spcBef>
            </a:pPr>
            <a:r>
              <a:rPr sz="2600" spc="-10" dirty="0">
                <a:latin typeface="Carlito"/>
                <a:cs typeface="Carlito"/>
              </a:rPr>
              <a:t>Standard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10" dirty="0">
                <a:latin typeface="Carlito"/>
                <a:cs typeface="Carlito"/>
              </a:rPr>
              <a:t>expresses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relationship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between  certain pertinent characteristics of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task </a:t>
            </a:r>
            <a:r>
              <a:rPr sz="2600" dirty="0">
                <a:latin typeface="Carlito"/>
                <a:cs typeface="Carlito"/>
              </a:rPr>
              <a:t>and the  time </a:t>
            </a:r>
            <a:r>
              <a:rPr sz="2600" spc="-10" dirty="0">
                <a:latin typeface="Carlito"/>
                <a:cs typeface="Carlito"/>
              </a:rPr>
              <a:t>required </a:t>
            </a:r>
            <a:r>
              <a:rPr sz="2600" spc="-15" dirty="0">
                <a:latin typeface="Carlito"/>
                <a:cs typeface="Carlito"/>
              </a:rPr>
              <a:t>to perform </a:t>
            </a:r>
            <a:r>
              <a:rPr sz="2600" spc="-5" dirty="0">
                <a:latin typeface="Carlito"/>
                <a:cs typeface="Carlito"/>
              </a:rPr>
              <a:t>that task, </a:t>
            </a:r>
            <a:r>
              <a:rPr sz="2600" dirty="0">
                <a:latin typeface="Carlito"/>
                <a:cs typeface="Carlito"/>
              </a:rPr>
              <a:t>in a </a:t>
            </a:r>
            <a:r>
              <a:rPr sz="2600" spc="-20" dirty="0">
                <a:latin typeface="Carlito"/>
                <a:cs typeface="Carlito"/>
              </a:rPr>
              <a:t>form </a:t>
            </a:r>
            <a:r>
              <a:rPr sz="2600" spc="-5" dirty="0">
                <a:latin typeface="Carlito"/>
                <a:cs typeface="Carlito"/>
              </a:rPr>
              <a:t>that  permits </a:t>
            </a:r>
            <a:r>
              <a:rPr sz="2600" spc="-10" dirty="0">
                <a:latin typeface="Carlito"/>
                <a:cs typeface="Carlito"/>
              </a:rPr>
              <a:t>synthesis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latter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50" dirty="0">
                <a:latin typeface="Carlito"/>
                <a:cs typeface="Carlito"/>
              </a:rPr>
              <a:t>former.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757041"/>
            <a:ext cx="6890384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Rather than </a:t>
            </a:r>
            <a:r>
              <a:rPr sz="2400" i="1" dirty="0">
                <a:latin typeface="Times New Roman"/>
                <a:cs typeface="Times New Roman"/>
              </a:rPr>
              <a:t>determine </a:t>
            </a:r>
            <a:r>
              <a:rPr sz="2400" i="1" spc="-5" dirty="0">
                <a:latin typeface="Times New Roman"/>
                <a:cs typeface="Times New Roman"/>
              </a:rPr>
              <a:t>the </a:t>
            </a:r>
            <a:r>
              <a:rPr sz="2400" i="1" spc="-15" dirty="0">
                <a:latin typeface="Times New Roman"/>
                <a:cs typeface="Times New Roman"/>
              </a:rPr>
              <a:t>standard </a:t>
            </a:r>
            <a:r>
              <a:rPr sz="2400" i="1" dirty="0">
                <a:latin typeface="Times New Roman"/>
                <a:cs typeface="Times New Roman"/>
              </a:rPr>
              <a:t>time </a:t>
            </a:r>
            <a:r>
              <a:rPr sz="2400" i="1" spc="-5" dirty="0">
                <a:latin typeface="Times New Roman"/>
                <a:cs typeface="Times New Roman"/>
              </a:rPr>
              <a:t>for </a:t>
            </a:r>
            <a:r>
              <a:rPr sz="2400" i="1" dirty="0">
                <a:latin typeface="Times New Roman"/>
                <a:cs typeface="Times New Roman"/>
              </a:rPr>
              <a:t>each </a:t>
            </a:r>
            <a:r>
              <a:rPr sz="2400" i="1" spc="-5" dirty="0">
                <a:latin typeface="Times New Roman"/>
                <a:cs typeface="Times New Roman"/>
              </a:rPr>
              <a:t>job on  the basis of an </a:t>
            </a:r>
            <a:r>
              <a:rPr sz="2400" i="1" dirty="0">
                <a:latin typeface="Times New Roman"/>
                <a:cs typeface="Times New Roman"/>
              </a:rPr>
              <a:t>individual </a:t>
            </a:r>
            <a:r>
              <a:rPr sz="2400" i="1" spc="-25" dirty="0">
                <a:latin typeface="Times New Roman"/>
                <a:cs typeface="Times New Roman"/>
              </a:rPr>
              <a:t>study, </a:t>
            </a:r>
            <a:r>
              <a:rPr sz="2400" i="1" spc="-15" dirty="0">
                <a:latin typeface="Times New Roman"/>
                <a:cs typeface="Times New Roman"/>
              </a:rPr>
              <a:t>standard </a:t>
            </a:r>
            <a:r>
              <a:rPr sz="2400" i="1" dirty="0">
                <a:latin typeface="Times New Roman"/>
                <a:cs typeface="Times New Roman"/>
              </a:rPr>
              <a:t>times </a:t>
            </a:r>
            <a:r>
              <a:rPr sz="2400" i="1" spc="-25" dirty="0">
                <a:latin typeface="Times New Roman"/>
                <a:cs typeface="Times New Roman"/>
              </a:rPr>
              <a:t>from </a:t>
            </a:r>
            <a:r>
              <a:rPr sz="2400" i="1" dirty="0">
                <a:latin typeface="Times New Roman"/>
                <a:cs typeface="Times New Roman"/>
              </a:rPr>
              <a:t>a  </a:t>
            </a:r>
            <a:r>
              <a:rPr sz="2400" i="1" spc="-5" dirty="0">
                <a:latin typeface="Times New Roman"/>
                <a:cs typeface="Times New Roman"/>
              </a:rPr>
              <a:t>number </a:t>
            </a:r>
            <a:r>
              <a:rPr sz="2400" i="1" dirty="0">
                <a:latin typeface="Times New Roman"/>
                <a:cs typeface="Times New Roman"/>
              </a:rPr>
              <a:t>of </a:t>
            </a:r>
            <a:r>
              <a:rPr sz="2400" i="1" spc="-15" dirty="0">
                <a:latin typeface="Times New Roman"/>
                <a:cs typeface="Times New Roman"/>
              </a:rPr>
              <a:t>related </a:t>
            </a:r>
            <a:r>
              <a:rPr sz="2400" i="1" dirty="0">
                <a:latin typeface="Times New Roman"/>
                <a:cs typeface="Times New Roman"/>
              </a:rPr>
              <a:t>jobs </a:t>
            </a:r>
            <a:r>
              <a:rPr sz="2400" i="1" spc="-5" dirty="0">
                <a:latin typeface="Times New Roman"/>
                <a:cs typeface="Times New Roman"/>
              </a:rPr>
              <a:t>may </a:t>
            </a:r>
            <a:r>
              <a:rPr sz="2400" i="1" dirty="0">
                <a:latin typeface="Times New Roman"/>
                <a:cs typeface="Times New Roman"/>
              </a:rPr>
              <a:t>be </a:t>
            </a:r>
            <a:r>
              <a:rPr sz="2400" i="1" spc="-10" dirty="0">
                <a:latin typeface="Times New Roman"/>
                <a:cs typeface="Times New Roman"/>
              </a:rPr>
              <a:t>organized </a:t>
            </a:r>
            <a:r>
              <a:rPr sz="2400" i="1" dirty="0">
                <a:latin typeface="Times New Roman"/>
                <a:cs typeface="Times New Roman"/>
              </a:rPr>
              <a:t>into </a:t>
            </a:r>
            <a:r>
              <a:rPr sz="2400" i="1" spc="-5" dirty="0">
                <a:latin typeface="Times New Roman"/>
                <a:cs typeface="Times New Roman"/>
              </a:rPr>
              <a:t>a data  base </a:t>
            </a:r>
            <a:r>
              <a:rPr sz="2400" i="1" spc="-25" dirty="0">
                <a:latin typeface="Times New Roman"/>
                <a:cs typeface="Times New Roman"/>
              </a:rPr>
              <a:t>from </a:t>
            </a:r>
            <a:r>
              <a:rPr sz="2400" i="1" dirty="0">
                <a:latin typeface="Times New Roman"/>
                <a:cs typeface="Times New Roman"/>
              </a:rPr>
              <a:t>which the </a:t>
            </a:r>
            <a:r>
              <a:rPr sz="2400" i="1" spc="-15" dirty="0">
                <a:latin typeface="Times New Roman"/>
                <a:cs typeface="Times New Roman"/>
              </a:rPr>
              <a:t>standard </a:t>
            </a:r>
            <a:r>
              <a:rPr sz="2400" i="1" dirty="0">
                <a:latin typeface="Times New Roman"/>
                <a:cs typeface="Times New Roman"/>
              </a:rPr>
              <a:t>times </a:t>
            </a:r>
            <a:r>
              <a:rPr sz="2400" i="1" spc="-5" dirty="0">
                <a:latin typeface="Times New Roman"/>
                <a:cs typeface="Times New Roman"/>
              </a:rPr>
              <a:t>for </a:t>
            </a:r>
            <a:r>
              <a:rPr sz="2400" i="1" spc="-15" dirty="0">
                <a:latin typeface="Times New Roman"/>
                <a:cs typeface="Times New Roman"/>
              </a:rPr>
              <a:t>related </a:t>
            </a:r>
            <a:r>
              <a:rPr sz="2400" i="1" dirty="0">
                <a:latin typeface="Times New Roman"/>
                <a:cs typeface="Times New Roman"/>
              </a:rPr>
              <a:t>jobs </a:t>
            </a:r>
            <a:r>
              <a:rPr sz="2400" i="1" spc="-5" dirty="0">
                <a:latin typeface="Times New Roman"/>
                <a:cs typeface="Times New Roman"/>
              </a:rPr>
              <a:t>may  </a:t>
            </a:r>
            <a:r>
              <a:rPr sz="2400" i="1" dirty="0">
                <a:latin typeface="Times New Roman"/>
                <a:cs typeface="Times New Roman"/>
              </a:rPr>
              <a:t>be constructed </a:t>
            </a:r>
            <a:r>
              <a:rPr sz="2400" i="1" spc="-5" dirty="0">
                <a:latin typeface="Times New Roman"/>
                <a:cs typeface="Times New Roman"/>
              </a:rPr>
              <a:t>or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synthesized.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i="1" dirty="0">
                <a:latin typeface="Times New Roman"/>
                <a:cs typeface="Times New Roman"/>
              </a:rPr>
              <a:t>Marvin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Mundel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2982" y="564007"/>
            <a:ext cx="4632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Standard </a:t>
            </a:r>
            <a:r>
              <a:rPr spc="-5" dirty="0"/>
              <a:t>Data</a:t>
            </a:r>
            <a:r>
              <a:rPr spc="-110" dirty="0"/>
              <a:t> </a:t>
            </a:r>
            <a:r>
              <a:rPr dirty="0"/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32802"/>
            <a:ext cx="7119620" cy="31972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25"/>
              </a:spcBef>
              <a:buClr>
                <a:srgbClr val="3366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Jobs similar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nature</a:t>
            </a:r>
            <a:endParaRPr sz="26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30"/>
              </a:spcBef>
              <a:buClr>
                <a:srgbClr val="3366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Highly </a:t>
            </a:r>
            <a:r>
              <a:rPr sz="2600" dirty="0">
                <a:latin typeface="Carlito"/>
                <a:cs typeface="Carlito"/>
              </a:rPr>
              <a:t>repetitive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work</a:t>
            </a:r>
            <a:endParaRPr sz="2600">
              <a:latin typeface="Carlito"/>
              <a:cs typeface="Carlito"/>
            </a:endParaRPr>
          </a:p>
          <a:p>
            <a:pPr marL="354965" marR="1299845" indent="-34290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Jobs that </a:t>
            </a:r>
            <a:r>
              <a:rPr sz="2600" spc="-5" dirty="0">
                <a:latin typeface="Carlito"/>
                <a:cs typeface="Carlito"/>
              </a:rPr>
              <a:t>have </a:t>
            </a:r>
            <a:r>
              <a:rPr sz="2600" dirty="0">
                <a:latin typeface="Carlito"/>
                <a:cs typeface="Carlito"/>
              </a:rPr>
              <a:t>multiple </a:t>
            </a:r>
            <a:r>
              <a:rPr sz="2600" spc="-5" dirty="0">
                <a:latin typeface="Carlito"/>
                <a:cs typeface="Carlito"/>
              </a:rPr>
              <a:t>standards due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  </a:t>
            </a:r>
            <a:r>
              <a:rPr sz="2600" spc="-5" dirty="0">
                <a:latin typeface="Carlito"/>
                <a:cs typeface="Carlito"/>
              </a:rPr>
              <a:t>combinations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variables</a:t>
            </a:r>
            <a:endParaRPr sz="26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Long </a:t>
            </a:r>
            <a:r>
              <a:rPr sz="2600" dirty="0">
                <a:latin typeface="Carlito"/>
                <a:cs typeface="Carlito"/>
              </a:rPr>
              <a:t>cycle time </a:t>
            </a:r>
            <a:r>
              <a:rPr sz="2600" spc="-5" dirty="0">
                <a:latin typeface="Carlito"/>
                <a:cs typeface="Carlito"/>
              </a:rPr>
              <a:t>jobs </a:t>
            </a:r>
            <a:r>
              <a:rPr sz="2600" dirty="0">
                <a:latin typeface="Carlito"/>
                <a:cs typeface="Carlito"/>
              </a:rPr>
              <a:t>that </a:t>
            </a:r>
            <a:r>
              <a:rPr sz="2600" spc="-5" dirty="0">
                <a:latin typeface="Carlito"/>
                <a:cs typeface="Carlito"/>
              </a:rPr>
              <a:t>have </a:t>
            </a:r>
            <a:r>
              <a:rPr sz="2600" dirty="0">
                <a:latin typeface="Carlito"/>
                <a:cs typeface="Carlito"/>
              </a:rPr>
              <a:t>repetitive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elements  within the long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cycles</a:t>
            </a:r>
            <a:endParaRPr sz="26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Indirect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labor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8280" y="564007"/>
            <a:ext cx="5179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Standard </a:t>
            </a:r>
            <a:r>
              <a:rPr spc="-5" dirty="0"/>
              <a:t>Data </a:t>
            </a:r>
            <a:r>
              <a:rPr dirty="0"/>
              <a:t>System</a:t>
            </a:r>
            <a:r>
              <a:rPr spc="-140" dirty="0"/>
              <a:t> </a:t>
            </a:r>
            <a:r>
              <a:rPr spc="-5" dirty="0"/>
              <a:t>Defined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2153538"/>
            <a:ext cx="769175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6235" algn="l"/>
              </a:tabLst>
            </a:pPr>
            <a:r>
              <a:rPr sz="2800" spc="-10" dirty="0">
                <a:latin typeface="Carlito"/>
                <a:cs typeface="Carlito"/>
              </a:rPr>
              <a:t>The normal </a:t>
            </a:r>
            <a:r>
              <a:rPr sz="2800" spc="-5" dirty="0">
                <a:latin typeface="Carlito"/>
                <a:cs typeface="Carlito"/>
              </a:rPr>
              <a:t>time values for the work elements are  </a:t>
            </a:r>
            <a:r>
              <a:rPr sz="2800" spc="-10" dirty="0">
                <a:latin typeface="Carlito"/>
                <a:cs typeface="Carlito"/>
              </a:rPr>
              <a:t>usually </a:t>
            </a:r>
            <a:r>
              <a:rPr sz="2800" spc="-5" dirty="0">
                <a:latin typeface="Carlito"/>
                <a:cs typeface="Carlito"/>
              </a:rPr>
              <a:t>compiled from previous direct time studies  (DTS).</a:t>
            </a:r>
            <a:endParaRPr sz="28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Using a standard data system, time standards </a:t>
            </a:r>
            <a:r>
              <a:rPr sz="2800" dirty="0">
                <a:latin typeface="Carlito"/>
                <a:cs typeface="Carlito"/>
              </a:rPr>
              <a:t>can  </a:t>
            </a:r>
            <a:r>
              <a:rPr sz="2800" spc="-5" dirty="0">
                <a:latin typeface="Carlito"/>
                <a:cs typeface="Carlito"/>
              </a:rPr>
              <a:t>be established </a:t>
            </a:r>
            <a:r>
              <a:rPr sz="2800" spc="-10" dirty="0">
                <a:latin typeface="Carlito"/>
                <a:cs typeface="Carlito"/>
              </a:rPr>
              <a:t>before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job is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running.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909" y="564007"/>
            <a:ext cx="2735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SDS</a:t>
            </a:r>
            <a:r>
              <a:rPr spc="-50" dirty="0"/>
              <a:t> </a:t>
            </a:r>
            <a:r>
              <a:rPr spc="-5"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1370108"/>
            <a:ext cx="6911975" cy="48901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Increased </a:t>
            </a:r>
            <a:r>
              <a:rPr sz="2800" spc="-10" dirty="0">
                <a:latin typeface="Carlito"/>
                <a:cs typeface="Carlito"/>
              </a:rPr>
              <a:t>productivity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setting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standards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Associated </a:t>
            </a:r>
            <a:r>
              <a:rPr sz="2600" dirty="0">
                <a:latin typeface="Carlito"/>
                <a:cs typeface="Carlito"/>
              </a:rPr>
              <a:t>costs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savings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Capability </a:t>
            </a:r>
            <a:r>
              <a:rPr sz="2800" spc="-5" dirty="0">
                <a:latin typeface="Carlito"/>
                <a:cs typeface="Carlito"/>
              </a:rPr>
              <a:t>to set </a:t>
            </a:r>
            <a:r>
              <a:rPr sz="2800" spc="-10" dirty="0">
                <a:latin typeface="Carlito"/>
                <a:cs typeface="Carlito"/>
              </a:rPr>
              <a:t>standards before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production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Avoids need for </a:t>
            </a:r>
            <a:r>
              <a:rPr sz="2800" spc="-10" dirty="0">
                <a:latin typeface="Carlito"/>
                <a:cs typeface="Carlito"/>
              </a:rPr>
              <a:t>performance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rating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Controversial step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5" dirty="0">
                <a:latin typeface="Carlito"/>
                <a:cs typeface="Carlito"/>
              </a:rPr>
              <a:t>direct </a:t>
            </a:r>
            <a:r>
              <a:rPr sz="2600" dirty="0">
                <a:latin typeface="Carlito"/>
                <a:cs typeface="Carlito"/>
              </a:rPr>
              <a:t>time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study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Consistency </a:t>
            </a:r>
            <a:r>
              <a:rPr sz="2800" spc="-5" dirty="0">
                <a:latin typeface="Carlito"/>
                <a:cs typeface="Carlito"/>
              </a:rPr>
              <a:t>in the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standards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Based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averaging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much DTS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data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Inputs to other </a:t>
            </a:r>
            <a:r>
              <a:rPr sz="2800" spc="-10" dirty="0">
                <a:latin typeface="Carlito"/>
                <a:cs typeface="Carlito"/>
              </a:rPr>
              <a:t>information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systems</a:t>
            </a:r>
            <a:endParaRPr sz="2800">
              <a:latin typeface="Carlito"/>
              <a:cs typeface="Carlito"/>
            </a:endParaRPr>
          </a:p>
          <a:p>
            <a:pPr marL="756285" marR="321945" lvl="1" indent="-287020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Product cost estimating, </a:t>
            </a:r>
            <a:r>
              <a:rPr sz="2600" spc="-5" dirty="0">
                <a:latin typeface="Carlito"/>
                <a:cs typeface="Carlito"/>
              </a:rPr>
              <a:t>computer-assisted  process planning,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MRP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8778" y="564007"/>
            <a:ext cx="1798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3961"/>
            <a:ext cx="7150100" cy="34410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Define standard </a:t>
            </a:r>
            <a:r>
              <a:rPr sz="2800" spc="-5" dirty="0">
                <a:latin typeface="Carlito"/>
                <a:cs typeface="Carlito"/>
              </a:rPr>
              <a:t>data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systems</a:t>
            </a:r>
            <a:endParaRPr sz="2800">
              <a:latin typeface="Carlito"/>
              <a:cs typeface="Carlito"/>
            </a:endParaRPr>
          </a:p>
          <a:p>
            <a:pPr marL="354965" marR="38671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advantages and </a:t>
            </a:r>
            <a:r>
              <a:rPr sz="2800" spc="-10" dirty="0">
                <a:latin typeface="Carlito"/>
                <a:cs typeface="Carlito"/>
              </a:rPr>
              <a:t>disadvantages of  standard data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systems</a:t>
            </a: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Apply analytical tools to </a:t>
            </a:r>
            <a:r>
              <a:rPr sz="2800" spc="-10" dirty="0">
                <a:latin typeface="Carlito"/>
                <a:cs typeface="Carlito"/>
              </a:rPr>
              <a:t>develop standard data  </a:t>
            </a:r>
            <a:r>
              <a:rPr sz="2800" spc="-5" dirty="0">
                <a:latin typeface="Carlito"/>
                <a:cs typeface="Carlito"/>
              </a:rPr>
              <a:t>models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Develop standard data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models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Evaluate standard data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4045" y="564007"/>
            <a:ext cx="5909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SDS </a:t>
            </a:r>
            <a:r>
              <a:rPr spc="-5" dirty="0"/>
              <a:t>Disadvantages </a:t>
            </a:r>
            <a:r>
              <a:rPr dirty="0"/>
              <a:t>and</a:t>
            </a:r>
            <a:r>
              <a:rPr spc="-45" dirty="0"/>
              <a:t> </a:t>
            </a:r>
            <a:r>
              <a:rPr spc="-5" dirty="0"/>
              <a:t>Limitations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676012"/>
            <a:ext cx="7336790" cy="47732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8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High </a:t>
            </a:r>
            <a:r>
              <a:rPr sz="2800" spc="-5" dirty="0">
                <a:latin typeface="Carlito"/>
                <a:cs typeface="Carlito"/>
              </a:rPr>
              <a:t>investment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cost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0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Developing </a:t>
            </a:r>
            <a:r>
              <a:rPr sz="2600" dirty="0">
                <a:latin typeface="Carlito"/>
                <a:cs typeface="Carlito"/>
              </a:rPr>
              <a:t>a SDS requires considerable time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  cost</a:t>
            </a:r>
            <a:endParaRPr sz="26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5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Source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Large file of previous </a:t>
            </a:r>
            <a:r>
              <a:rPr sz="2600" dirty="0">
                <a:latin typeface="Carlito"/>
                <a:cs typeface="Carlito"/>
              </a:rPr>
              <a:t>DTS </a:t>
            </a:r>
            <a:r>
              <a:rPr sz="2600" spc="-5" dirty="0">
                <a:latin typeface="Carlito"/>
                <a:cs typeface="Carlito"/>
              </a:rPr>
              <a:t>data </a:t>
            </a:r>
            <a:r>
              <a:rPr sz="2600" dirty="0">
                <a:latin typeface="Carlito"/>
                <a:cs typeface="Carlito"/>
              </a:rPr>
              <a:t>must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exist</a:t>
            </a:r>
            <a:endParaRPr sz="26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Methods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descriptions</a:t>
            </a:r>
            <a:endParaRPr sz="2800">
              <a:latin typeface="Carlito"/>
              <a:cs typeface="Carlito"/>
            </a:endParaRPr>
          </a:p>
          <a:p>
            <a:pPr marL="286385" marR="2701925" lvl="1" indent="-286385" algn="r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9615"/>
              <a:buChar char="–"/>
              <a:tabLst>
                <a:tab pos="286385" algn="l"/>
                <a:tab pos="287020" algn="l"/>
              </a:tabLst>
            </a:pPr>
            <a:r>
              <a:rPr sz="2600" spc="-5" dirty="0">
                <a:latin typeface="Carlito"/>
                <a:cs typeface="Carlito"/>
              </a:rPr>
              <a:t>Documentation still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required</a:t>
            </a:r>
            <a:endParaRPr sz="2600">
              <a:latin typeface="Carlito"/>
              <a:cs typeface="Carlito"/>
            </a:endParaRPr>
          </a:p>
          <a:p>
            <a:pPr marL="342265" marR="2767965" indent="-342265" algn="r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8928"/>
              <a:buChar char="•"/>
              <a:tabLst>
                <a:tab pos="3422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Risk of improper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756285" marR="32384" lvl="1" indent="-287020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Attempting to </a:t>
            </a:r>
            <a:r>
              <a:rPr sz="2600" spc="-5" dirty="0">
                <a:latin typeface="Carlito"/>
                <a:cs typeface="Carlito"/>
              </a:rPr>
              <a:t>set standard for </a:t>
            </a:r>
            <a:r>
              <a:rPr sz="2600" dirty="0">
                <a:latin typeface="Carlito"/>
                <a:cs typeface="Carlito"/>
              </a:rPr>
              <a:t>tasks </a:t>
            </a:r>
            <a:r>
              <a:rPr sz="2600" spc="-5" dirty="0">
                <a:latin typeface="Carlito"/>
                <a:cs typeface="Carlito"/>
              </a:rPr>
              <a:t>not </a:t>
            </a:r>
            <a:r>
              <a:rPr sz="2600" dirty="0">
                <a:latin typeface="Carlito"/>
                <a:cs typeface="Carlito"/>
              </a:rPr>
              <a:t>covered  </a:t>
            </a:r>
            <a:r>
              <a:rPr sz="2600" spc="-5" dirty="0">
                <a:latin typeface="Carlito"/>
                <a:cs typeface="Carlito"/>
              </a:rPr>
              <a:t>by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SDS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998" y="564007"/>
            <a:ext cx="3613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Steps to </a:t>
            </a:r>
            <a:r>
              <a:rPr spc="-5" dirty="0"/>
              <a:t>Develop</a:t>
            </a:r>
            <a:r>
              <a:rPr spc="-80" dirty="0"/>
              <a:t> </a:t>
            </a:r>
            <a:r>
              <a:rPr spc="-10" dirty="0"/>
              <a:t>SDS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2508"/>
            <a:ext cx="5631180" cy="43840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90"/>
              </a:spcBef>
              <a:buClr>
                <a:srgbClr val="3366CC"/>
              </a:buClr>
              <a:buSzPct val="58928"/>
              <a:buAutoNum type="arabicParenR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the objectives of the </a:t>
            </a:r>
            <a:r>
              <a:rPr sz="2800" spc="-10" dirty="0">
                <a:latin typeface="Carlito"/>
                <a:cs typeface="Carlito"/>
              </a:rPr>
              <a:t>system</a:t>
            </a:r>
            <a:endParaRPr sz="28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Written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Objectives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Tools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Accuracy</a:t>
            </a:r>
            <a:endParaRPr sz="26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8928"/>
              <a:buAutoNum type="arabicParenR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the coverage of the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system</a:t>
            </a:r>
            <a:endParaRPr sz="28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All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tasks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0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Limited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range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Family or </a:t>
            </a:r>
            <a:r>
              <a:rPr sz="2600" dirty="0">
                <a:latin typeface="Carlito"/>
                <a:cs typeface="Carlito"/>
              </a:rPr>
              <a:t>groups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tasks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specified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05"/>
              </a:spcBef>
            </a:pPr>
            <a:r>
              <a:rPr dirty="0"/>
              <a:t>Steps to </a:t>
            </a:r>
            <a:r>
              <a:rPr spc="-5" dirty="0"/>
              <a:t>Develop SDS</a:t>
            </a:r>
            <a:r>
              <a:rPr spc="-7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619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1650" spc="10" dirty="0">
                <a:solidFill>
                  <a:srgbClr val="3366CC"/>
                </a:solidFill>
                <a:latin typeface="Carlito"/>
                <a:cs typeface="Carlito"/>
              </a:rPr>
              <a:t>3)	</a:t>
            </a:r>
            <a:r>
              <a:rPr sz="2800" spc="-5" dirty="0">
                <a:latin typeface="Carlito"/>
                <a:cs typeface="Carlito"/>
              </a:rPr>
              <a:t>Obtain work element normal time data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9694" y="406488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solidFill>
                  <a:srgbClr val="3366CC"/>
                </a:solidFill>
                <a:latin typeface="Times New Roman"/>
                <a:cs typeface="Times New Roman"/>
              </a:rPr>
              <a:t>1.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9694" y="4394072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solidFill>
                  <a:srgbClr val="3366CC"/>
                </a:solidFill>
                <a:latin typeface="Times New Roman"/>
                <a:cs typeface="Times New Roman"/>
              </a:rPr>
              <a:t>2.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9694" y="4723638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solidFill>
                  <a:srgbClr val="3366CC"/>
                </a:solidFill>
                <a:latin typeface="Times New Roman"/>
                <a:cs typeface="Times New Roman"/>
              </a:rPr>
              <a:t>3.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9694" y="5052822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solidFill>
                  <a:srgbClr val="3366CC"/>
                </a:solidFill>
                <a:latin typeface="Times New Roman"/>
                <a:cs typeface="Times New Roman"/>
              </a:rPr>
              <a:t>4.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9694" y="5382005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solidFill>
                  <a:srgbClr val="3366CC"/>
                </a:solidFill>
                <a:latin typeface="Times New Roman"/>
                <a:cs typeface="Times New Roman"/>
              </a:rPr>
              <a:t>5.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9694" y="5705043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0" dirty="0">
                <a:solidFill>
                  <a:srgbClr val="3366CC"/>
                </a:solidFill>
                <a:latin typeface="Times New Roman"/>
                <a:cs typeface="Times New Roman"/>
              </a:rPr>
              <a:t>6.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0405" y="2039848"/>
            <a:ext cx="6922770" cy="3873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720"/>
              </a:spcBef>
              <a:buClr>
                <a:srgbClr val="3366CC"/>
              </a:buClr>
              <a:buSzPct val="59615"/>
              <a:buAutoNum type="alphaLcParenR"/>
              <a:tabLst>
                <a:tab pos="525780" algn="l"/>
                <a:tab pos="526415" algn="l"/>
              </a:tabLst>
            </a:pPr>
            <a:r>
              <a:rPr sz="2600" spc="-5" dirty="0">
                <a:latin typeface="Carlito"/>
                <a:cs typeface="Carlito"/>
              </a:rPr>
              <a:t>Common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elements</a:t>
            </a:r>
            <a:endParaRPr sz="2600">
              <a:latin typeface="Carlito"/>
              <a:cs typeface="Carlito"/>
            </a:endParaRPr>
          </a:p>
          <a:p>
            <a:pPr marL="525780" marR="5080" indent="-513715">
              <a:lnSpc>
                <a:spcPct val="101099"/>
              </a:lnSpc>
              <a:spcBef>
                <a:spcPts val="590"/>
              </a:spcBef>
              <a:buClr>
                <a:srgbClr val="3366CC"/>
              </a:buClr>
              <a:buSzPct val="59615"/>
              <a:buAutoNum type="alphaLcParenR"/>
              <a:tabLst>
                <a:tab pos="525780" algn="l"/>
                <a:tab pos="526415" algn="l"/>
              </a:tabLst>
            </a:pPr>
            <a:r>
              <a:rPr sz="2600" spc="-5" dirty="0">
                <a:latin typeface="Carlito"/>
                <a:cs typeface="Carlito"/>
              </a:rPr>
              <a:t>Example: </a:t>
            </a:r>
            <a:r>
              <a:rPr sz="2000" dirty="0">
                <a:latin typeface="Times New Roman"/>
                <a:cs typeface="Times New Roman"/>
              </a:rPr>
              <a:t>Consider a worker in a packing plant whose job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 to </a:t>
            </a:r>
            <a:r>
              <a:rPr sz="2000" spc="-5" dirty="0">
                <a:latin typeface="Times New Roman"/>
                <a:cs typeface="Times New Roman"/>
              </a:rPr>
              <a:t>remove </a:t>
            </a:r>
            <a:r>
              <a:rPr sz="2000" dirty="0">
                <a:latin typeface="Times New Roman"/>
                <a:cs typeface="Times New Roman"/>
              </a:rPr>
              <a:t>a carton of fruit from a conveyor belt, </a:t>
            </a:r>
            <a:r>
              <a:rPr sz="2000" spc="-5" dirty="0">
                <a:latin typeface="Times New Roman"/>
                <a:cs typeface="Times New Roman"/>
              </a:rPr>
              <a:t>stencil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on the carton and carry to a nearby skid.  The suggested breakdown of </a:t>
            </a:r>
            <a:r>
              <a:rPr sz="2000" spc="-5" dirty="0">
                <a:latin typeface="Times New Roman"/>
                <a:cs typeface="Times New Roman"/>
              </a:rPr>
              <a:t>elements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927100" marR="3206115">
              <a:lnSpc>
                <a:spcPct val="12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Lifting and </a:t>
            </a:r>
            <a:r>
              <a:rPr sz="1800" spc="-5" dirty="0">
                <a:latin typeface="Times New Roman"/>
                <a:cs typeface="Times New Roman"/>
              </a:rPr>
              <a:t>position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carton  </a:t>
            </a:r>
            <a:r>
              <a:rPr sz="1800" spc="-5" dirty="0">
                <a:latin typeface="Times New Roman"/>
                <a:cs typeface="Times New Roman"/>
              </a:rPr>
              <a:t>Positioning </a:t>
            </a:r>
            <a:r>
              <a:rPr sz="1800" dirty="0">
                <a:latin typeface="Times New Roman"/>
                <a:cs typeface="Times New Roman"/>
              </a:rPr>
              <a:t>stencil 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carton</a:t>
            </a:r>
            <a:endParaRPr sz="1800">
              <a:latin typeface="Times New Roman"/>
              <a:cs typeface="Times New Roman"/>
            </a:endParaRPr>
          </a:p>
          <a:p>
            <a:pPr marL="927100" marR="185420">
              <a:lnSpc>
                <a:spcPct val="120000"/>
              </a:lnSpc>
            </a:pPr>
            <a:r>
              <a:rPr sz="1800" dirty="0">
                <a:latin typeface="Times New Roman"/>
                <a:cs typeface="Times New Roman"/>
              </a:rPr>
              <a:t>Applying </a:t>
            </a:r>
            <a:r>
              <a:rPr sz="1800" spc="-5" dirty="0">
                <a:latin typeface="Times New Roman"/>
                <a:cs typeface="Times New Roman"/>
              </a:rPr>
              <a:t>a 10 </a:t>
            </a:r>
            <a:r>
              <a:rPr sz="1800" dirty="0">
                <a:latin typeface="Times New Roman"/>
                <a:cs typeface="Times New Roman"/>
              </a:rPr>
              <a:t>cm </a:t>
            </a:r>
            <a:r>
              <a:rPr sz="1800" spc="-5" dirty="0">
                <a:latin typeface="Times New Roman"/>
                <a:cs typeface="Times New Roman"/>
              </a:rPr>
              <a:t>brush </a:t>
            </a:r>
            <a:r>
              <a:rPr sz="1800" dirty="0">
                <a:latin typeface="Times New Roman"/>
                <a:cs typeface="Times New Roman"/>
              </a:rPr>
              <a:t>and tar to stencil </a:t>
            </a:r>
            <a:r>
              <a:rPr sz="1800" spc="-5" dirty="0">
                <a:latin typeface="Times New Roman"/>
                <a:cs typeface="Times New Roman"/>
              </a:rPr>
              <a:t>the name and address  </a:t>
            </a:r>
            <a:r>
              <a:rPr sz="1800" dirty="0">
                <a:latin typeface="Times New Roman"/>
                <a:cs typeface="Times New Roman"/>
              </a:rPr>
              <a:t>Lifting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carton</a:t>
            </a:r>
            <a:endParaRPr sz="1800">
              <a:latin typeface="Times New Roman"/>
              <a:cs typeface="Times New Roman"/>
            </a:endParaRPr>
          </a:p>
          <a:p>
            <a:pPr marL="927100" marR="4107815">
              <a:lnSpc>
                <a:spcPct val="117800"/>
              </a:lnSpc>
              <a:spcBef>
                <a:spcPts val="50"/>
              </a:spcBef>
            </a:pPr>
            <a:r>
              <a:rPr sz="1800" spc="-5" dirty="0">
                <a:latin typeface="Times New Roman"/>
                <a:cs typeface="Times New Roman"/>
              </a:rPr>
              <a:t>Walking with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carton  Placing 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skid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05"/>
              </a:spcBef>
            </a:pPr>
            <a:r>
              <a:rPr dirty="0"/>
              <a:t>Steps to </a:t>
            </a:r>
            <a:r>
              <a:rPr spc="-5" dirty="0"/>
              <a:t>Develop SDS</a:t>
            </a:r>
            <a:r>
              <a:rPr spc="-7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2508"/>
            <a:ext cx="7355840" cy="27622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90"/>
              </a:spcBef>
              <a:buClr>
                <a:srgbClr val="3366CC"/>
              </a:buClr>
              <a:buSzPct val="58928"/>
              <a:buAutoNum type="arabicParenR" startAt="4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Develop Coding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System</a:t>
            </a:r>
            <a:endParaRPr sz="2800">
              <a:latin typeface="Carlito"/>
              <a:cs typeface="Carlito"/>
            </a:endParaRPr>
          </a:p>
          <a:p>
            <a:pPr marL="926465" marR="5080" lvl="1" indent="-513715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Easy </a:t>
            </a:r>
            <a:r>
              <a:rPr sz="2600" dirty="0">
                <a:latin typeface="Carlito"/>
                <a:cs typeface="Carlito"/>
              </a:rPr>
              <a:t>recognition, e.g., letters and </a:t>
            </a:r>
            <a:r>
              <a:rPr sz="2600" spc="-5" dirty="0">
                <a:latin typeface="Carlito"/>
                <a:cs typeface="Carlito"/>
              </a:rPr>
              <a:t>numbers such  </a:t>
            </a:r>
            <a:r>
              <a:rPr sz="2600" dirty="0">
                <a:latin typeface="Carlito"/>
                <a:cs typeface="Carlito"/>
              </a:rPr>
              <a:t>as PNT10 indicating </a:t>
            </a:r>
            <a:r>
              <a:rPr sz="2600" spc="-5" dirty="0">
                <a:latin typeface="Carlito"/>
                <a:cs typeface="Carlito"/>
              </a:rPr>
              <a:t>painting </a:t>
            </a:r>
            <a:r>
              <a:rPr sz="2600" dirty="0">
                <a:latin typeface="Carlito"/>
                <a:cs typeface="Carlito"/>
              </a:rPr>
              <a:t>an area </a:t>
            </a:r>
            <a:r>
              <a:rPr sz="2600" spc="-5" dirty="0">
                <a:latin typeface="Carlito"/>
                <a:cs typeface="Carlito"/>
              </a:rPr>
              <a:t>up </a:t>
            </a:r>
            <a:r>
              <a:rPr sz="2600" dirty="0">
                <a:latin typeface="Carlito"/>
                <a:cs typeface="Carlito"/>
              </a:rPr>
              <a:t>to 10  </a:t>
            </a:r>
            <a:r>
              <a:rPr sz="2600" spc="-5" dirty="0">
                <a:latin typeface="Carlito"/>
                <a:cs typeface="Carlito"/>
              </a:rPr>
              <a:t>square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meters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Hierarchical with basic </a:t>
            </a:r>
            <a:r>
              <a:rPr sz="2600" dirty="0">
                <a:latin typeface="Carlito"/>
                <a:cs typeface="Carlito"/>
              </a:rPr>
              <a:t>motions at lowest level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Frequencies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05"/>
              </a:spcBef>
            </a:pPr>
            <a:r>
              <a:rPr dirty="0"/>
              <a:t>Steps to </a:t>
            </a:r>
            <a:r>
              <a:rPr spc="-5" dirty="0"/>
              <a:t>Develop SDS</a:t>
            </a:r>
            <a:r>
              <a:rPr spc="-7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2508"/>
            <a:ext cx="7526655" cy="44697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90"/>
              </a:spcBef>
              <a:buClr>
                <a:srgbClr val="3366CC"/>
              </a:buClr>
              <a:buSzPct val="58928"/>
              <a:buAutoNum type="arabicParenR" startAt="5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Classify work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elements</a:t>
            </a:r>
            <a:endParaRPr sz="28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Major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Minor</a:t>
            </a:r>
            <a:endParaRPr sz="2600">
              <a:latin typeface="Carlito"/>
              <a:cs typeface="Carlito"/>
            </a:endParaRPr>
          </a:p>
          <a:p>
            <a:pPr marL="926465" marR="5080" lvl="1" indent="-513715">
              <a:lnSpc>
                <a:spcPct val="103099"/>
              </a:lnSpc>
              <a:spcBef>
                <a:spcPts val="530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Example: </a:t>
            </a:r>
            <a:r>
              <a:rPr sz="2000" dirty="0">
                <a:latin typeface="Times New Roman"/>
                <a:cs typeface="Times New Roman"/>
              </a:rPr>
              <a:t>Consider an </a:t>
            </a:r>
            <a:r>
              <a:rPr sz="2000" spc="-5" dirty="0">
                <a:latin typeface="Times New Roman"/>
                <a:cs typeface="Times New Roman"/>
              </a:rPr>
              <a:t>activity called restricted </a:t>
            </a:r>
            <a:r>
              <a:rPr sz="2000" dirty="0">
                <a:latin typeface="Times New Roman"/>
                <a:cs typeface="Times New Roman"/>
              </a:rPr>
              <a:t>walking which  is defined as starting at dead stop and ending at dead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  <a:p>
            <a:pPr marL="1327785" lvl="2" indent="-516255">
              <a:lnSpc>
                <a:spcPct val="100000"/>
              </a:lnSpc>
              <a:spcBef>
                <a:spcPts val="480"/>
              </a:spcBef>
              <a:buClr>
                <a:srgbClr val="3366CC"/>
              </a:buClr>
              <a:buSzPct val="60000"/>
              <a:buAutoNum type="alphaLcParenR"/>
              <a:tabLst>
                <a:tab pos="1327785" algn="l"/>
                <a:tab pos="1328420" algn="l"/>
              </a:tabLst>
            </a:pPr>
            <a:r>
              <a:rPr sz="2000" spc="-5" dirty="0">
                <a:latin typeface="Times New Roman"/>
                <a:cs typeface="Times New Roman"/>
              </a:rPr>
              <a:t>Major </a:t>
            </a:r>
            <a:r>
              <a:rPr sz="2000" dirty="0">
                <a:latin typeface="Times New Roman"/>
                <a:cs typeface="Times New Roman"/>
              </a:rPr>
              <a:t>factor would be distance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covered.</a:t>
            </a:r>
            <a:endParaRPr sz="2000">
              <a:latin typeface="Times New Roman"/>
              <a:cs typeface="Times New Roman"/>
            </a:endParaRPr>
          </a:p>
          <a:p>
            <a:pPr marL="1327785" lvl="2" indent="-516255">
              <a:lnSpc>
                <a:spcPct val="100000"/>
              </a:lnSpc>
              <a:spcBef>
                <a:spcPts val="430"/>
              </a:spcBef>
              <a:buClr>
                <a:srgbClr val="3366CC"/>
              </a:buClr>
              <a:buSzPct val="60000"/>
              <a:buAutoNum type="alphaLcParenR"/>
              <a:tabLst>
                <a:tab pos="1327785" algn="l"/>
                <a:tab pos="1328420" algn="l"/>
              </a:tabLst>
            </a:pPr>
            <a:r>
              <a:rPr sz="2000" dirty="0">
                <a:latin typeface="Times New Roman"/>
                <a:cs typeface="Times New Roman"/>
              </a:rPr>
              <a:t>Minor factors would include </a:t>
            </a:r>
            <a:r>
              <a:rPr sz="2000" spc="-5" dirty="0">
                <a:latin typeface="Times New Roman"/>
                <a:cs typeface="Times New Roman"/>
              </a:rPr>
              <a:t>temperature, humidity,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lighting</a:t>
            </a:r>
            <a:endParaRPr sz="2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10"/>
              </a:spcBef>
              <a:buClr>
                <a:srgbClr val="3366CC"/>
              </a:buClr>
              <a:buSzPct val="58928"/>
              <a:buAutoNum type="arabicParenR" startAt="5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Determine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relationships</a:t>
            </a:r>
            <a:endParaRPr sz="28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40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Graphical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Analytical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(Regression)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05"/>
              </a:spcBef>
            </a:pPr>
            <a:r>
              <a:rPr dirty="0"/>
              <a:t>Steps to </a:t>
            </a:r>
            <a:r>
              <a:rPr spc="-5" dirty="0"/>
              <a:t>Develop SDS</a:t>
            </a:r>
            <a:r>
              <a:rPr spc="-7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2508"/>
            <a:ext cx="3981450" cy="34334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90"/>
              </a:spcBef>
              <a:buClr>
                <a:srgbClr val="3366CC"/>
              </a:buClr>
              <a:buSzPct val="58928"/>
              <a:buAutoNum type="arabicParenR" startAt="7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Develop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database</a:t>
            </a:r>
            <a:endParaRPr sz="28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Charts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Formulas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Computerized</a:t>
            </a:r>
            <a:endParaRPr sz="26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8928"/>
              <a:buAutoNum type="arabicParenR" startAt="7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Prepare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documentation</a:t>
            </a:r>
            <a:endParaRPr sz="28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Development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steps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30"/>
              </a:spcBef>
              <a:buClr>
                <a:srgbClr val="3366CC"/>
              </a:buClr>
              <a:buSzPct val="59615"/>
              <a:buAutoNum type="alphaLcParenR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Manual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5713" y="289306"/>
            <a:ext cx="535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Classification of </a:t>
            </a:r>
            <a:r>
              <a:rPr spc="-5" dirty="0"/>
              <a:t>Work</a:t>
            </a:r>
            <a:r>
              <a:rPr spc="-11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844" y="1381709"/>
            <a:ext cx="7096125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88925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database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10" dirty="0">
                <a:latin typeface="Carlito"/>
                <a:cs typeface="Carlito"/>
              </a:rPr>
              <a:t>standard </a:t>
            </a:r>
            <a:r>
              <a:rPr sz="2800" spc="-5" dirty="0">
                <a:latin typeface="Carlito"/>
                <a:cs typeface="Carlito"/>
              </a:rPr>
              <a:t>data system is  </a:t>
            </a:r>
            <a:r>
              <a:rPr sz="2800" spc="-10" dirty="0">
                <a:latin typeface="Carlito"/>
                <a:cs typeface="Carlito"/>
              </a:rPr>
              <a:t>organized </a:t>
            </a:r>
            <a:r>
              <a:rPr sz="2800" spc="-5" dirty="0">
                <a:latin typeface="Carlito"/>
                <a:cs typeface="Carlito"/>
              </a:rPr>
              <a:t>by work elements. When the </a:t>
            </a:r>
            <a:r>
              <a:rPr sz="2800" spc="-10" dirty="0">
                <a:latin typeface="Carlito"/>
                <a:cs typeface="Carlito"/>
              </a:rPr>
              <a:t>user  </a:t>
            </a:r>
            <a:r>
              <a:rPr sz="2800" spc="-5" dirty="0">
                <a:latin typeface="Carlito"/>
                <a:cs typeface="Carlito"/>
              </a:rPr>
              <a:t>retrieves a </a:t>
            </a:r>
            <a:r>
              <a:rPr sz="2800" spc="-10" dirty="0">
                <a:latin typeface="Carlito"/>
                <a:cs typeface="Carlito"/>
              </a:rPr>
              <a:t>particular </a:t>
            </a:r>
            <a:r>
              <a:rPr sz="2800" spc="-5" dirty="0">
                <a:latin typeface="Carlito"/>
                <a:cs typeface="Carlito"/>
              </a:rPr>
              <a:t>work element in the  system, a </a:t>
            </a:r>
            <a:r>
              <a:rPr sz="2800" spc="-10" dirty="0">
                <a:latin typeface="Carlito"/>
                <a:cs typeface="Carlito"/>
              </a:rPr>
              <a:t>normal </a:t>
            </a:r>
            <a:r>
              <a:rPr sz="2800" spc="-5" dirty="0">
                <a:latin typeface="Carlito"/>
                <a:cs typeface="Carlito"/>
              </a:rPr>
              <a:t>time corresponding to that  element is </a:t>
            </a:r>
            <a:r>
              <a:rPr sz="2800" spc="-10" dirty="0">
                <a:latin typeface="Carlito"/>
                <a:cs typeface="Carlito"/>
              </a:rPr>
              <a:t>provided </a:t>
            </a:r>
            <a:r>
              <a:rPr sz="2800" spc="-5" dirty="0">
                <a:latin typeface="Carlito"/>
                <a:cs typeface="Carlito"/>
              </a:rPr>
              <a:t>to the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user.</a:t>
            </a: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8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Different </a:t>
            </a:r>
            <a:r>
              <a:rPr sz="2800" spc="-5" dirty="0">
                <a:latin typeface="Carlito"/>
                <a:cs typeface="Carlito"/>
              </a:rPr>
              <a:t>categories of work elements must </a:t>
            </a:r>
            <a:r>
              <a:rPr sz="2800" spc="-10" dirty="0">
                <a:latin typeface="Carlito"/>
                <a:cs typeface="Carlito"/>
              </a:rPr>
              <a:t>be  distinguished </a:t>
            </a:r>
            <a:r>
              <a:rPr sz="2800" spc="-5" dirty="0">
                <a:latin typeface="Carlito"/>
                <a:cs typeface="Carlito"/>
              </a:rPr>
              <a:t>in an </a:t>
            </a:r>
            <a:r>
              <a:rPr sz="2800" spc="-10" dirty="0">
                <a:latin typeface="Carlito"/>
                <a:cs typeface="Carlito"/>
              </a:rPr>
              <a:t>SDS, similar </a:t>
            </a:r>
            <a:r>
              <a:rPr sz="2800" spc="-5" dirty="0">
                <a:latin typeface="Carlito"/>
                <a:cs typeface="Carlito"/>
              </a:rPr>
              <a:t>to the way  </a:t>
            </a:r>
            <a:r>
              <a:rPr sz="2800" spc="-10" dirty="0">
                <a:latin typeface="Carlito"/>
                <a:cs typeface="Carlito"/>
              </a:rPr>
              <a:t>different </a:t>
            </a:r>
            <a:r>
              <a:rPr sz="2800" spc="-5" dirty="0">
                <a:latin typeface="Carlito"/>
                <a:cs typeface="Carlito"/>
              </a:rPr>
              <a:t>work element types must </a:t>
            </a:r>
            <a:r>
              <a:rPr sz="2800" spc="-10" dirty="0">
                <a:latin typeface="Carlito"/>
                <a:cs typeface="Carlito"/>
              </a:rPr>
              <a:t>be  distinguished </a:t>
            </a:r>
            <a:r>
              <a:rPr sz="2800" spc="-5" dirty="0">
                <a:latin typeface="Carlito"/>
                <a:cs typeface="Carlito"/>
              </a:rPr>
              <a:t>in direct time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study.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1413" y="564007"/>
            <a:ext cx="5354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Classification of </a:t>
            </a:r>
            <a:r>
              <a:rPr spc="-5" dirty="0"/>
              <a:t>Work</a:t>
            </a:r>
            <a:r>
              <a:rPr spc="-11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7444740" cy="475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Classification of work elements is even more  </a:t>
            </a:r>
            <a:r>
              <a:rPr sz="2800" spc="-10" dirty="0">
                <a:latin typeface="Carlito"/>
                <a:cs typeface="Carlito"/>
              </a:rPr>
              <a:t>important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10" dirty="0">
                <a:latin typeface="Carlito"/>
                <a:cs typeface="Carlito"/>
              </a:rPr>
              <a:t>standard data system because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normal </a:t>
            </a:r>
            <a:r>
              <a:rPr sz="2800" spc="-5" dirty="0">
                <a:latin typeface="Carlito"/>
                <a:cs typeface="Carlito"/>
              </a:rPr>
              <a:t>time is a </a:t>
            </a:r>
            <a:r>
              <a:rPr sz="2800" spc="-10" dirty="0">
                <a:latin typeface="Carlito"/>
                <a:cs typeface="Carlito"/>
              </a:rPr>
              <a:t>predicted </a:t>
            </a:r>
            <a:r>
              <a:rPr sz="2800" spc="-5" dirty="0">
                <a:latin typeface="Carlito"/>
                <a:cs typeface="Carlito"/>
              </a:rPr>
              <a:t>value rather than an  </a:t>
            </a:r>
            <a:r>
              <a:rPr sz="2800" spc="-10" dirty="0">
                <a:latin typeface="Carlito"/>
                <a:cs typeface="Carlito"/>
              </a:rPr>
              <a:t>observed </a:t>
            </a:r>
            <a:r>
              <a:rPr sz="2800" spc="-5" dirty="0">
                <a:latin typeface="Carlito"/>
                <a:cs typeface="Carlito"/>
              </a:rPr>
              <a:t>value, as in direct time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study.</a:t>
            </a:r>
            <a:endParaRPr sz="2800">
              <a:latin typeface="Carlito"/>
              <a:cs typeface="Carlito"/>
            </a:endParaRPr>
          </a:p>
          <a:p>
            <a:pPr marL="354965" marR="53340" indent="-342900">
              <a:lnSpc>
                <a:spcPct val="100000"/>
              </a:lnSpc>
              <a:spcBef>
                <a:spcPts val="68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classification of work elements in a </a:t>
            </a:r>
            <a:r>
              <a:rPr sz="2800" spc="-10" dirty="0">
                <a:latin typeface="Carlito"/>
                <a:cs typeface="Carlito"/>
              </a:rPr>
              <a:t>standard  data system </a:t>
            </a:r>
            <a:r>
              <a:rPr sz="2800" spc="-5" dirty="0">
                <a:latin typeface="Carlito"/>
                <a:cs typeface="Carlito"/>
              </a:rPr>
              <a:t>must account for </a:t>
            </a:r>
            <a:r>
              <a:rPr sz="2800" spc="-10" dirty="0">
                <a:latin typeface="Carlito"/>
                <a:cs typeface="Carlito"/>
              </a:rPr>
              <a:t>differences  between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following </a:t>
            </a:r>
            <a:r>
              <a:rPr sz="2800" spc="-5" dirty="0">
                <a:latin typeface="Carlito"/>
                <a:cs typeface="Carlito"/>
              </a:rPr>
              <a:t>element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types: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00"/>
              </a:spcBef>
              <a:buClr>
                <a:srgbClr val="3366CC"/>
              </a:buClr>
              <a:buSzPct val="58333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Setup </a:t>
            </a:r>
            <a:r>
              <a:rPr sz="1800" dirty="0">
                <a:latin typeface="Carlito"/>
                <a:cs typeface="Carlito"/>
              </a:rPr>
              <a:t>versus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production</a:t>
            </a:r>
            <a:r>
              <a:rPr sz="1800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Clr>
                <a:srgbClr val="3366CC"/>
              </a:buClr>
              <a:buSzPct val="58333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Constant </a:t>
            </a:r>
            <a:r>
              <a:rPr sz="1800" dirty="0">
                <a:latin typeface="Carlito"/>
                <a:cs typeface="Carlito"/>
              </a:rPr>
              <a:t>versus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variable</a:t>
            </a:r>
            <a:r>
              <a:rPr sz="18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Clr>
                <a:srgbClr val="3366CC"/>
              </a:buClr>
              <a:buSzPct val="58333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Worker-paced </a:t>
            </a:r>
            <a:r>
              <a:rPr sz="1800" dirty="0">
                <a:latin typeface="Carlito"/>
                <a:cs typeface="Carlito"/>
              </a:rPr>
              <a:t>versus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machine</a:t>
            </a:r>
            <a:r>
              <a:rPr sz="1800" spc="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3366CC"/>
              </a:buClr>
              <a:buSzPct val="58333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Regular </a:t>
            </a:r>
            <a:r>
              <a:rPr sz="1800" dirty="0">
                <a:latin typeface="Carlito"/>
                <a:cs typeface="Carlito"/>
              </a:rPr>
              <a:t>versus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irregular</a:t>
            </a:r>
            <a:r>
              <a:rPr sz="18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3366CC"/>
              </a:buClr>
              <a:buSzPct val="58333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Internal </a:t>
            </a:r>
            <a:r>
              <a:rPr sz="1800" dirty="0">
                <a:latin typeface="Carlito"/>
                <a:cs typeface="Carlito"/>
              </a:rPr>
              <a:t>versus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external</a:t>
            </a:r>
            <a:r>
              <a:rPr sz="18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2917" y="564007"/>
            <a:ext cx="4130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Setup </a:t>
            </a:r>
            <a:r>
              <a:rPr spc="-5" dirty="0"/>
              <a:t>versus</a:t>
            </a:r>
            <a:r>
              <a:rPr spc="-75" dirty="0"/>
              <a:t> </a:t>
            </a:r>
            <a:r>
              <a:rPr spc="-5" dirty="0"/>
              <a:t>Production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415237"/>
            <a:ext cx="7102475" cy="30829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434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Setup </a:t>
            </a:r>
            <a:r>
              <a:rPr sz="2800" spc="-5" dirty="0">
                <a:latin typeface="Carlito"/>
                <a:cs typeface="Carlito"/>
              </a:rPr>
              <a:t>elements - associated with activities  required to change </a:t>
            </a:r>
            <a:r>
              <a:rPr sz="2800" spc="-10" dirty="0">
                <a:latin typeface="Carlito"/>
                <a:cs typeface="Carlito"/>
              </a:rPr>
              <a:t>over from one batch </a:t>
            </a:r>
            <a:r>
              <a:rPr sz="2800" spc="-5" dirty="0">
                <a:latin typeface="Carlito"/>
                <a:cs typeface="Carlito"/>
              </a:rPr>
              <a:t>to the  </a:t>
            </a:r>
            <a:r>
              <a:rPr sz="2800" spc="-10" dirty="0">
                <a:latin typeface="Carlito"/>
                <a:cs typeface="Carlito"/>
              </a:rPr>
              <a:t>next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330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Performed </a:t>
            </a:r>
            <a:r>
              <a:rPr sz="2600" spc="-5" dirty="0">
                <a:latin typeface="Carlito"/>
                <a:cs typeface="Carlito"/>
              </a:rPr>
              <a:t>once per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batch</a:t>
            </a:r>
            <a:endParaRPr sz="2600">
              <a:latin typeface="Carlito"/>
              <a:cs typeface="Carlito"/>
            </a:endParaRPr>
          </a:p>
          <a:p>
            <a:pPr marL="354965" marR="236220" indent="-342900">
              <a:lnSpc>
                <a:spcPts val="3020"/>
              </a:lnSpc>
              <a:spcBef>
                <a:spcPts val="176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Production </a:t>
            </a:r>
            <a:r>
              <a:rPr sz="2800" spc="-5" dirty="0">
                <a:latin typeface="Carlito"/>
                <a:cs typeface="Carlito"/>
              </a:rPr>
              <a:t>elements - associated with the  </a:t>
            </a:r>
            <a:r>
              <a:rPr sz="2800" spc="-10" dirty="0">
                <a:latin typeface="Carlito"/>
                <a:cs typeface="Carlito"/>
              </a:rPr>
              <a:t>processing </a:t>
            </a:r>
            <a:r>
              <a:rPr sz="2800" spc="-5" dirty="0">
                <a:latin typeface="Carlito"/>
                <a:cs typeface="Carlito"/>
              </a:rPr>
              <a:t>of work </a:t>
            </a:r>
            <a:r>
              <a:rPr sz="2800" spc="-10" dirty="0">
                <a:latin typeface="Carlito"/>
                <a:cs typeface="Carlito"/>
              </a:rPr>
              <a:t>units </a:t>
            </a:r>
            <a:r>
              <a:rPr sz="2800" spc="-5" dirty="0">
                <a:latin typeface="Carlito"/>
                <a:cs typeface="Carlito"/>
              </a:rPr>
              <a:t>within a given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batch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Performed </a:t>
            </a:r>
            <a:r>
              <a:rPr sz="2600" spc="-5" dirty="0">
                <a:latin typeface="Carlito"/>
                <a:cs typeface="Carlito"/>
              </a:rPr>
              <a:t>once per </a:t>
            </a:r>
            <a:r>
              <a:rPr sz="2600" dirty="0">
                <a:latin typeface="Carlito"/>
                <a:cs typeface="Carlito"/>
              </a:rPr>
              <a:t>work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unit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408" y="564007"/>
            <a:ext cx="5416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Constant </a:t>
            </a:r>
            <a:r>
              <a:rPr dirty="0"/>
              <a:t>and Variable</a:t>
            </a:r>
            <a:r>
              <a:rPr spc="-13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8194" y="1644523"/>
            <a:ext cx="7424420" cy="4558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94945" indent="-342900" algn="just">
              <a:lnSpc>
                <a:spcPts val="3020"/>
              </a:lnSpc>
              <a:spcBef>
                <a:spcPts val="480"/>
              </a:spcBef>
              <a:buClr>
                <a:srgbClr val="3366CC"/>
              </a:buClr>
              <a:buSzPct val="58928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Constant </a:t>
            </a:r>
            <a:r>
              <a:rPr sz="2800" spc="-5" dirty="0">
                <a:latin typeface="Carlito"/>
                <a:cs typeface="Carlito"/>
              </a:rPr>
              <a:t>elements - same time value in all time  </a:t>
            </a:r>
            <a:r>
              <a:rPr sz="2800" spc="-10" dirty="0">
                <a:latin typeface="Carlito"/>
                <a:cs typeface="Carlito"/>
              </a:rPr>
              <a:t>studies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tasks</a:t>
            </a:r>
            <a:endParaRPr sz="28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90"/>
              </a:spcBef>
              <a:buClr>
                <a:srgbClr val="3366CC"/>
              </a:buClr>
              <a:buSzPct val="59615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Examples:</a:t>
            </a:r>
            <a:endParaRPr sz="2600">
              <a:latin typeface="Carlito"/>
              <a:cs typeface="Carlito"/>
            </a:endParaRPr>
          </a:p>
          <a:p>
            <a:pPr marL="1155700" lvl="2" indent="-228600" algn="just">
              <a:lnSpc>
                <a:spcPct val="100000"/>
              </a:lnSpc>
              <a:spcBef>
                <a:spcPts val="295"/>
              </a:spcBef>
              <a:buClr>
                <a:srgbClr val="3366CC"/>
              </a:buClr>
              <a:buSzPct val="60416"/>
              <a:buChar char="•"/>
              <a:tabLst>
                <a:tab pos="1155700" algn="l"/>
              </a:tabLst>
            </a:pPr>
            <a:r>
              <a:rPr sz="2400" dirty="0">
                <a:latin typeface="Carlito"/>
                <a:cs typeface="Carlito"/>
              </a:rPr>
              <a:t>Replace cutting </a:t>
            </a:r>
            <a:r>
              <a:rPr sz="2400" spc="-5" dirty="0">
                <a:latin typeface="Carlito"/>
                <a:cs typeface="Carlito"/>
              </a:rPr>
              <a:t>tool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tool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post</a:t>
            </a:r>
            <a:endParaRPr sz="2400">
              <a:latin typeface="Carlito"/>
              <a:cs typeface="Carlito"/>
            </a:endParaRPr>
          </a:p>
          <a:p>
            <a:pPr marL="1155700" lvl="2" indent="-228600" algn="just">
              <a:lnSpc>
                <a:spcPct val="100000"/>
              </a:lnSpc>
              <a:spcBef>
                <a:spcPts val="290"/>
              </a:spcBef>
              <a:buClr>
                <a:srgbClr val="3366CC"/>
              </a:buClr>
              <a:buSzPct val="60416"/>
              <a:buChar char="•"/>
              <a:tabLst>
                <a:tab pos="1155700" algn="l"/>
              </a:tabLst>
            </a:pPr>
            <a:r>
              <a:rPr sz="2400" spc="-5" dirty="0">
                <a:latin typeface="Carlito"/>
                <a:cs typeface="Carlito"/>
              </a:rPr>
              <a:t>Dial telephone number of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customer</a:t>
            </a:r>
            <a:endParaRPr sz="24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45"/>
              </a:spcBef>
              <a:buClr>
                <a:srgbClr val="3366CC"/>
              </a:buClr>
              <a:buSzPct val="58928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Variable </a:t>
            </a:r>
            <a:r>
              <a:rPr sz="2800" spc="-5" dirty="0">
                <a:latin typeface="Carlito"/>
                <a:cs typeface="Carlito"/>
              </a:rPr>
              <a:t>elements - </a:t>
            </a:r>
            <a:r>
              <a:rPr sz="2800" spc="-10" dirty="0">
                <a:latin typeface="Carlito"/>
                <a:cs typeface="Carlito"/>
              </a:rPr>
              <a:t>same basic </a:t>
            </a:r>
            <a:r>
              <a:rPr sz="2800" spc="-5" dirty="0">
                <a:latin typeface="Carlito"/>
                <a:cs typeface="Carlito"/>
              </a:rPr>
              <a:t>motion elements 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normal times vary </a:t>
            </a:r>
            <a:r>
              <a:rPr sz="2800" spc="-10" dirty="0">
                <a:latin typeface="Carlito"/>
                <a:cs typeface="Carlito"/>
              </a:rPr>
              <a:t>due </a:t>
            </a:r>
            <a:r>
              <a:rPr sz="2800" spc="-5" dirty="0">
                <a:latin typeface="Carlito"/>
                <a:cs typeface="Carlito"/>
              </a:rPr>
              <a:t>to differences in work  </a:t>
            </a:r>
            <a:r>
              <a:rPr sz="2800" spc="-10" dirty="0">
                <a:latin typeface="Carlito"/>
                <a:cs typeface="Carlito"/>
              </a:rPr>
              <a:t>units</a:t>
            </a:r>
            <a:endParaRPr sz="28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30"/>
              </a:spcBef>
              <a:buClr>
                <a:srgbClr val="3366CC"/>
              </a:buClr>
              <a:buSzPct val="59615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Examples:</a:t>
            </a:r>
            <a:endParaRPr sz="2600">
              <a:latin typeface="Carlito"/>
              <a:cs typeface="Carlito"/>
            </a:endParaRPr>
          </a:p>
          <a:p>
            <a:pPr marL="1155700" lvl="2" indent="-228600" algn="just">
              <a:lnSpc>
                <a:spcPct val="100000"/>
              </a:lnSpc>
              <a:spcBef>
                <a:spcPts val="300"/>
              </a:spcBef>
              <a:buClr>
                <a:srgbClr val="3366CC"/>
              </a:buClr>
              <a:buSzPct val="60416"/>
              <a:buChar char="•"/>
              <a:tabLst>
                <a:tab pos="1155700" algn="l"/>
              </a:tabLst>
            </a:pPr>
            <a:r>
              <a:rPr sz="2400" spc="-5" dirty="0">
                <a:latin typeface="Carlito"/>
                <a:cs typeface="Carlito"/>
              </a:rPr>
              <a:t>Load work piece </a:t>
            </a:r>
            <a:r>
              <a:rPr sz="2400" dirty="0">
                <a:latin typeface="Carlito"/>
                <a:cs typeface="Carlito"/>
              </a:rPr>
              <a:t>into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machine</a:t>
            </a:r>
            <a:endParaRPr sz="2400">
              <a:latin typeface="Carlito"/>
              <a:cs typeface="Carlito"/>
            </a:endParaRPr>
          </a:p>
          <a:p>
            <a:pPr marL="1155700" lvl="2" indent="-228600" algn="just">
              <a:lnSpc>
                <a:spcPct val="100000"/>
              </a:lnSpc>
              <a:spcBef>
                <a:spcPts val="290"/>
              </a:spcBef>
              <a:buClr>
                <a:srgbClr val="3366CC"/>
              </a:buClr>
              <a:buSzPct val="60416"/>
              <a:buChar char="•"/>
              <a:tabLst>
                <a:tab pos="1155700" algn="l"/>
              </a:tabLst>
            </a:pPr>
            <a:r>
              <a:rPr sz="2400" spc="-5" dirty="0">
                <a:latin typeface="Carlito"/>
                <a:cs typeface="Carlito"/>
              </a:rPr>
              <a:t>“Keypunch”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address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4397" y="564007"/>
            <a:ext cx="4852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Work Measurement</a:t>
            </a:r>
            <a:r>
              <a:rPr spc="-95" dirty="0"/>
              <a:t> </a:t>
            </a:r>
            <a:r>
              <a:rPr spc="-5" dirty="0"/>
              <a:t>Defined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2682" y="1634693"/>
            <a:ext cx="7202170" cy="21748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384" marR="5080" indent="-20320" algn="just">
              <a:lnSpc>
                <a:spcPct val="101000"/>
              </a:lnSpc>
              <a:spcBef>
                <a:spcPts val="75"/>
              </a:spcBef>
            </a:pPr>
            <a:r>
              <a:rPr sz="2600" dirty="0">
                <a:latin typeface="Carlito"/>
                <a:cs typeface="Carlito"/>
              </a:rPr>
              <a:t>Work measurement is a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systematic</a:t>
            </a:r>
            <a:r>
              <a:rPr sz="2600" b="1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procedure </a:t>
            </a:r>
            <a:r>
              <a:rPr sz="2600" dirty="0">
                <a:latin typeface="Carlito"/>
                <a:cs typeface="Carlito"/>
              </a:rPr>
              <a:t>that is  employed to </a:t>
            </a:r>
            <a:r>
              <a:rPr sz="2600" spc="-5" dirty="0">
                <a:latin typeface="Carlito"/>
                <a:cs typeface="Carlito"/>
              </a:rPr>
              <a:t>determine </a:t>
            </a:r>
            <a:r>
              <a:rPr sz="2600" dirty="0">
                <a:latin typeface="Carlito"/>
                <a:cs typeface="Carlito"/>
              </a:rPr>
              <a:t>the time required to</a:t>
            </a:r>
            <a:r>
              <a:rPr sz="2600" spc="-1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perform  </a:t>
            </a:r>
            <a:r>
              <a:rPr sz="2600" dirty="0">
                <a:latin typeface="Carlito"/>
                <a:cs typeface="Carlito"/>
              </a:rPr>
              <a:t>work tasks </a:t>
            </a:r>
            <a:r>
              <a:rPr sz="2600" spc="-5" dirty="0">
                <a:latin typeface="Carlito"/>
                <a:cs typeface="Carlito"/>
              </a:rPr>
              <a:t>using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“best”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method.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rlito"/>
              <a:cs typeface="Carlito"/>
            </a:endParaRPr>
          </a:p>
          <a:p>
            <a:pPr marL="32384" algn="just">
              <a:lnSpc>
                <a:spcPct val="100000"/>
              </a:lnSpc>
            </a:pP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time is called the </a:t>
            </a:r>
            <a:r>
              <a:rPr sz="2600" b="1" u="heavy" spc="-5" dirty="0">
                <a:solidFill>
                  <a:srgbClr val="39478E"/>
                </a:solidFill>
                <a:uFill>
                  <a:solidFill>
                    <a:srgbClr val="39478E"/>
                  </a:solidFill>
                </a:uFill>
                <a:latin typeface="Carlito"/>
                <a:cs typeface="Carlito"/>
              </a:rPr>
              <a:t>Standard</a:t>
            </a:r>
            <a:r>
              <a:rPr sz="2600" b="1" u="heavy" spc="-50" dirty="0">
                <a:solidFill>
                  <a:srgbClr val="39478E"/>
                </a:solidFill>
                <a:uFill>
                  <a:solidFill>
                    <a:srgbClr val="39478E"/>
                  </a:solidFill>
                </a:uFill>
                <a:latin typeface="Carlito"/>
                <a:cs typeface="Carlito"/>
              </a:rPr>
              <a:t> </a:t>
            </a:r>
            <a:r>
              <a:rPr sz="2600" b="1" u="heavy" spc="-5" dirty="0">
                <a:solidFill>
                  <a:srgbClr val="39478E"/>
                </a:solidFill>
                <a:uFill>
                  <a:solidFill>
                    <a:srgbClr val="39478E"/>
                  </a:solidFill>
                </a:uFill>
                <a:latin typeface="Carlito"/>
                <a:cs typeface="Carlito"/>
              </a:rPr>
              <a:t>Time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5152" y="564007"/>
            <a:ext cx="6466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Operator-Paced vs. Machine</a:t>
            </a:r>
            <a:r>
              <a:rPr spc="-9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1752212"/>
            <a:ext cx="7141845" cy="37795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Operator-paced </a:t>
            </a:r>
            <a:r>
              <a:rPr sz="2800" spc="-5" dirty="0">
                <a:latin typeface="Carlito"/>
                <a:cs typeface="Carlito"/>
              </a:rPr>
              <a:t>elements - manual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elements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Can be setup or production </a:t>
            </a:r>
            <a:r>
              <a:rPr sz="2600" dirty="0">
                <a:latin typeface="Carlito"/>
                <a:cs typeface="Carlito"/>
              </a:rPr>
              <a:t>cycle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elements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Can </a:t>
            </a:r>
            <a:r>
              <a:rPr sz="2600" dirty="0">
                <a:latin typeface="Carlito"/>
                <a:cs typeface="Carlito"/>
              </a:rPr>
              <a:t>be constant or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variable</a:t>
            </a:r>
            <a:endParaRPr sz="2600">
              <a:latin typeface="Carlito"/>
              <a:cs typeface="Carlito"/>
            </a:endParaRPr>
          </a:p>
          <a:p>
            <a:pPr marL="355600" marR="259079" indent="-342900">
              <a:lnSpc>
                <a:spcPct val="100000"/>
              </a:lnSpc>
              <a:spcBef>
                <a:spcPts val="65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Machine-controlled elements - machine time  </a:t>
            </a:r>
            <a:r>
              <a:rPr sz="2800" spc="-10" dirty="0">
                <a:latin typeface="Carlito"/>
                <a:cs typeface="Carlito"/>
              </a:rPr>
              <a:t>depends </a:t>
            </a:r>
            <a:r>
              <a:rPr sz="2800" spc="-5" dirty="0">
                <a:latin typeface="Carlito"/>
                <a:cs typeface="Carlito"/>
              </a:rPr>
              <a:t>on machine </a:t>
            </a:r>
            <a:r>
              <a:rPr sz="2800" spc="-10" dirty="0">
                <a:latin typeface="Carlito"/>
                <a:cs typeface="Carlito"/>
              </a:rPr>
              <a:t>operating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parameters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Once parameters </a:t>
            </a:r>
            <a:r>
              <a:rPr sz="260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set, </a:t>
            </a:r>
            <a:r>
              <a:rPr sz="2600" dirty="0">
                <a:latin typeface="Carlito"/>
                <a:cs typeface="Carlito"/>
              </a:rPr>
              <a:t>the machine time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can  </a:t>
            </a:r>
            <a:r>
              <a:rPr sz="2600" spc="-5" dirty="0">
                <a:latin typeface="Carlito"/>
                <a:cs typeface="Carlito"/>
              </a:rPr>
              <a:t>be determined </a:t>
            </a:r>
            <a:r>
              <a:rPr sz="2600" dirty="0">
                <a:latin typeface="Carlito"/>
                <a:cs typeface="Carlito"/>
              </a:rPr>
              <a:t>with great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accuracy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Characterized </a:t>
            </a:r>
            <a:r>
              <a:rPr sz="2600" spc="-5" dirty="0">
                <a:latin typeface="Carlito"/>
                <a:cs typeface="Carlito"/>
              </a:rPr>
              <a:t>by </a:t>
            </a:r>
            <a:r>
              <a:rPr sz="2600" dirty="0">
                <a:latin typeface="Carlito"/>
                <a:cs typeface="Carlito"/>
              </a:rPr>
              <a:t>little </a:t>
            </a:r>
            <a:r>
              <a:rPr sz="2600" spc="-5" dirty="0">
                <a:latin typeface="Carlito"/>
                <a:cs typeface="Carlito"/>
              </a:rPr>
              <a:t>or no </a:t>
            </a:r>
            <a:r>
              <a:rPr sz="2600" dirty="0">
                <a:latin typeface="Carlito"/>
                <a:cs typeface="Carlito"/>
              </a:rPr>
              <a:t>random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variations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3020" y="564007"/>
            <a:ext cx="5532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Other Work </a:t>
            </a:r>
            <a:r>
              <a:rPr spc="-5" dirty="0"/>
              <a:t>Element</a:t>
            </a:r>
            <a:r>
              <a:rPr spc="-35" dirty="0"/>
              <a:t> </a:t>
            </a:r>
            <a:r>
              <a:rPr spc="-5" dirty="0"/>
              <a:t>Differences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0594" y="1371561"/>
            <a:ext cx="7178040" cy="38315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Regular elements - </a:t>
            </a:r>
            <a:r>
              <a:rPr sz="2800" spc="-10" dirty="0">
                <a:latin typeface="Carlito"/>
                <a:cs typeface="Carlito"/>
              </a:rPr>
              <a:t>performed </a:t>
            </a:r>
            <a:r>
              <a:rPr sz="2800" spc="-5" dirty="0">
                <a:latin typeface="Carlito"/>
                <a:cs typeface="Carlito"/>
              </a:rPr>
              <a:t>once every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cycle</a:t>
            </a:r>
            <a:endParaRPr sz="2800">
              <a:latin typeface="Carlito"/>
              <a:cs typeface="Carlito"/>
            </a:endParaRPr>
          </a:p>
          <a:p>
            <a:pPr marL="355600" marR="126364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Irregular elements - </a:t>
            </a:r>
            <a:r>
              <a:rPr sz="2800" spc="-10" dirty="0">
                <a:latin typeface="Carlito"/>
                <a:cs typeface="Carlito"/>
              </a:rPr>
              <a:t>performed </a:t>
            </a:r>
            <a:r>
              <a:rPr sz="2800" spc="-5" dirty="0">
                <a:latin typeface="Carlito"/>
                <a:cs typeface="Carlito"/>
              </a:rPr>
              <a:t>less </a:t>
            </a:r>
            <a:r>
              <a:rPr sz="2800" spc="-10" dirty="0">
                <a:latin typeface="Carlito"/>
                <a:cs typeface="Carlito"/>
              </a:rPr>
              <a:t>frequently 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spc="-10" dirty="0">
                <a:latin typeface="Carlito"/>
                <a:cs typeface="Carlito"/>
              </a:rPr>
              <a:t>once per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cycle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  <a:tabLst>
                <a:tab pos="756285" algn="l"/>
              </a:tabLst>
            </a:pPr>
            <a:r>
              <a:rPr sz="1550" spc="5" dirty="0">
                <a:solidFill>
                  <a:srgbClr val="3366CC"/>
                </a:solidFill>
                <a:latin typeface="Carlito"/>
                <a:cs typeface="Carlito"/>
              </a:rPr>
              <a:t>–	</a:t>
            </a:r>
            <a:r>
              <a:rPr sz="2600" dirty="0">
                <a:latin typeface="Carlito"/>
                <a:cs typeface="Carlito"/>
              </a:rPr>
              <a:t>Must be </a:t>
            </a:r>
            <a:r>
              <a:rPr sz="2600" spc="-5" dirty="0">
                <a:latin typeface="Carlito"/>
                <a:cs typeface="Carlito"/>
              </a:rPr>
              <a:t>prorated </a:t>
            </a:r>
            <a:r>
              <a:rPr sz="2600" dirty="0">
                <a:latin typeface="Carlito"/>
                <a:cs typeface="Carlito"/>
              </a:rPr>
              <a:t>in regular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cycle</a:t>
            </a:r>
            <a:endParaRPr sz="2600">
              <a:latin typeface="Carlito"/>
              <a:cs typeface="Carlito"/>
            </a:endParaRPr>
          </a:p>
          <a:p>
            <a:pPr marL="355600" marR="535305" indent="-342900">
              <a:lnSpc>
                <a:spcPct val="100000"/>
              </a:lnSpc>
              <a:spcBef>
                <a:spcPts val="65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External </a:t>
            </a:r>
            <a:r>
              <a:rPr sz="2800" spc="-5" dirty="0">
                <a:latin typeface="Carlito"/>
                <a:cs typeface="Carlito"/>
              </a:rPr>
              <a:t>elements - manual elements  </a:t>
            </a:r>
            <a:r>
              <a:rPr sz="2800" spc="-10" dirty="0">
                <a:latin typeface="Carlito"/>
                <a:cs typeface="Carlito"/>
              </a:rPr>
              <a:t>performed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series </a:t>
            </a:r>
            <a:r>
              <a:rPr sz="2800" spc="-5" dirty="0">
                <a:latin typeface="Carlito"/>
                <a:cs typeface="Carlito"/>
              </a:rPr>
              <a:t>with machine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elements</a:t>
            </a:r>
            <a:endParaRPr sz="2800">
              <a:latin typeface="Carlito"/>
              <a:cs typeface="Carlito"/>
            </a:endParaRPr>
          </a:p>
          <a:p>
            <a:pPr marL="355600" marR="485140" indent="-342900">
              <a:lnSpc>
                <a:spcPct val="100000"/>
              </a:lnSpc>
              <a:spcBef>
                <a:spcPts val="670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Internal elements - manual elements  </a:t>
            </a:r>
            <a:r>
              <a:rPr sz="2800" spc="-10" dirty="0">
                <a:latin typeface="Carlito"/>
                <a:cs typeface="Carlito"/>
              </a:rPr>
              <a:t>performed </a:t>
            </a:r>
            <a:r>
              <a:rPr sz="2800" spc="-5" dirty="0">
                <a:latin typeface="Carlito"/>
                <a:cs typeface="Carlito"/>
              </a:rPr>
              <a:t>at same time machine is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running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2876" y="564007"/>
            <a:ext cx="6308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Regression </a:t>
            </a:r>
            <a:r>
              <a:rPr spc="-5" dirty="0"/>
              <a:t>Models for </a:t>
            </a:r>
            <a:r>
              <a:rPr dirty="0"/>
              <a:t>Standard</a:t>
            </a:r>
            <a:r>
              <a:rPr spc="-114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494" y="2133726"/>
            <a:ext cx="706247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“Statistical formula development provides better  analysis, is less costly to </a:t>
            </a:r>
            <a:r>
              <a:rPr sz="2800" i="1" dirty="0">
                <a:solidFill>
                  <a:srgbClr val="006FC0"/>
                </a:solidFill>
                <a:latin typeface="Times New Roman"/>
                <a:cs typeface="Times New Roman"/>
              </a:rPr>
              <a:t>apply, </a:t>
            </a:r>
            <a:r>
              <a:rPr sz="2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is easier to sell to  workers, </a:t>
            </a:r>
            <a:r>
              <a:rPr sz="2800" i="1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is easier to maintain </a:t>
            </a:r>
            <a:r>
              <a:rPr sz="2800" i="1" dirty="0">
                <a:solidFill>
                  <a:srgbClr val="006FC0"/>
                </a:solidFill>
                <a:latin typeface="Times New Roman"/>
                <a:cs typeface="Times New Roman"/>
              </a:rPr>
              <a:t>than</a:t>
            </a:r>
            <a:r>
              <a:rPr sz="2800" i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FC0"/>
                </a:solidFill>
                <a:latin typeface="Times New Roman"/>
                <a:cs typeface="Times New Roman"/>
              </a:rPr>
              <a:t>static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data.”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1670050">
              <a:lnSpc>
                <a:spcPct val="100000"/>
              </a:lnSpc>
            </a:pPr>
            <a:r>
              <a:rPr sz="2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Willard Kern, </a:t>
            </a:r>
            <a:r>
              <a:rPr sz="28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In Search of Scientific  Management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1642" y="564007"/>
            <a:ext cx="3213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Regression</a:t>
            </a:r>
            <a:r>
              <a:rPr spc="-85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3961"/>
            <a:ext cx="3284854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Linear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Bivariate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Linear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Multivariate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Curvilinear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Bivariate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1370" y="564007"/>
            <a:ext cx="2996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75" dirty="0"/>
              <a:t> </a:t>
            </a:r>
            <a:r>
              <a:rPr dirty="0"/>
              <a:t>Regression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23452" y="1587944"/>
            <a:ext cx="5232400" cy="4552315"/>
            <a:chOff x="2223452" y="1587944"/>
            <a:chExt cx="5232400" cy="4552315"/>
          </a:xfrm>
        </p:grpSpPr>
        <p:sp>
          <p:nvSpPr>
            <p:cNvPr id="5" name="object 5"/>
            <p:cNvSpPr/>
            <p:nvPr/>
          </p:nvSpPr>
          <p:spPr>
            <a:xfrm>
              <a:off x="2236469" y="1600962"/>
              <a:ext cx="4526280" cy="4526280"/>
            </a:xfrm>
            <a:custGeom>
              <a:avLst/>
              <a:gdLst/>
              <a:ahLst/>
              <a:cxnLst/>
              <a:rect l="l" t="t" r="r" b="b"/>
              <a:pathLst>
                <a:path w="4526280" h="4526280">
                  <a:moveTo>
                    <a:pt x="2263140" y="0"/>
                  </a:moveTo>
                  <a:lnTo>
                    <a:pt x="0" y="4526280"/>
                  </a:lnTo>
                  <a:lnTo>
                    <a:pt x="4526280" y="4526280"/>
                  </a:lnTo>
                  <a:lnTo>
                    <a:pt x="22631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6469" y="1600962"/>
              <a:ext cx="4526280" cy="4526280"/>
            </a:xfrm>
            <a:custGeom>
              <a:avLst/>
              <a:gdLst/>
              <a:ahLst/>
              <a:cxnLst/>
              <a:rect l="l" t="t" r="r" b="b"/>
              <a:pathLst>
                <a:path w="4526280" h="4526280">
                  <a:moveTo>
                    <a:pt x="0" y="4526280"/>
                  </a:moveTo>
                  <a:lnTo>
                    <a:pt x="2263140" y="0"/>
                  </a:lnTo>
                  <a:lnTo>
                    <a:pt x="4526280" y="4526280"/>
                  </a:lnTo>
                  <a:lnTo>
                    <a:pt x="0" y="45262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9610" y="2053590"/>
              <a:ext cx="2943225" cy="1609725"/>
            </a:xfrm>
            <a:custGeom>
              <a:avLst/>
              <a:gdLst/>
              <a:ahLst/>
              <a:cxnLst/>
              <a:rect l="l" t="t" r="r" b="b"/>
              <a:pathLst>
                <a:path w="2943225" h="1609725">
                  <a:moveTo>
                    <a:pt x="2674619" y="0"/>
                  </a:moveTo>
                  <a:lnTo>
                    <a:pt x="268224" y="0"/>
                  </a:lnTo>
                  <a:lnTo>
                    <a:pt x="220024" y="4323"/>
                  </a:lnTo>
                  <a:lnTo>
                    <a:pt x="174653" y="16786"/>
                  </a:lnTo>
                  <a:lnTo>
                    <a:pt x="132870" y="36632"/>
                  </a:lnTo>
                  <a:lnTo>
                    <a:pt x="95432" y="63100"/>
                  </a:lnTo>
                  <a:lnTo>
                    <a:pt x="63100" y="95432"/>
                  </a:lnTo>
                  <a:lnTo>
                    <a:pt x="36632" y="132870"/>
                  </a:lnTo>
                  <a:lnTo>
                    <a:pt x="16786" y="174653"/>
                  </a:lnTo>
                  <a:lnTo>
                    <a:pt x="4323" y="220024"/>
                  </a:lnTo>
                  <a:lnTo>
                    <a:pt x="0" y="268224"/>
                  </a:lnTo>
                  <a:lnTo>
                    <a:pt x="0" y="1341120"/>
                  </a:lnTo>
                  <a:lnTo>
                    <a:pt x="4323" y="1389319"/>
                  </a:lnTo>
                  <a:lnTo>
                    <a:pt x="16786" y="1434690"/>
                  </a:lnTo>
                  <a:lnTo>
                    <a:pt x="36632" y="1476473"/>
                  </a:lnTo>
                  <a:lnTo>
                    <a:pt x="63100" y="1513911"/>
                  </a:lnTo>
                  <a:lnTo>
                    <a:pt x="95432" y="1546243"/>
                  </a:lnTo>
                  <a:lnTo>
                    <a:pt x="132870" y="1572711"/>
                  </a:lnTo>
                  <a:lnTo>
                    <a:pt x="174653" y="1592557"/>
                  </a:lnTo>
                  <a:lnTo>
                    <a:pt x="220024" y="1605020"/>
                  </a:lnTo>
                  <a:lnTo>
                    <a:pt x="268224" y="1609344"/>
                  </a:lnTo>
                  <a:lnTo>
                    <a:pt x="2674619" y="1609344"/>
                  </a:lnTo>
                  <a:lnTo>
                    <a:pt x="2722819" y="1605020"/>
                  </a:lnTo>
                  <a:lnTo>
                    <a:pt x="2768190" y="1592557"/>
                  </a:lnTo>
                  <a:lnTo>
                    <a:pt x="2809973" y="1572711"/>
                  </a:lnTo>
                  <a:lnTo>
                    <a:pt x="2847411" y="1546243"/>
                  </a:lnTo>
                  <a:lnTo>
                    <a:pt x="2879743" y="1513911"/>
                  </a:lnTo>
                  <a:lnTo>
                    <a:pt x="2906211" y="1476473"/>
                  </a:lnTo>
                  <a:lnTo>
                    <a:pt x="2926057" y="1434690"/>
                  </a:lnTo>
                  <a:lnTo>
                    <a:pt x="2938520" y="1389319"/>
                  </a:lnTo>
                  <a:lnTo>
                    <a:pt x="2942843" y="1341120"/>
                  </a:lnTo>
                  <a:lnTo>
                    <a:pt x="2942843" y="268224"/>
                  </a:lnTo>
                  <a:lnTo>
                    <a:pt x="2938520" y="220024"/>
                  </a:lnTo>
                  <a:lnTo>
                    <a:pt x="2926057" y="174653"/>
                  </a:lnTo>
                  <a:lnTo>
                    <a:pt x="2906211" y="132870"/>
                  </a:lnTo>
                  <a:lnTo>
                    <a:pt x="2879743" y="95432"/>
                  </a:lnTo>
                  <a:lnTo>
                    <a:pt x="2847411" y="63100"/>
                  </a:lnTo>
                  <a:lnTo>
                    <a:pt x="2809973" y="36632"/>
                  </a:lnTo>
                  <a:lnTo>
                    <a:pt x="2768190" y="16786"/>
                  </a:lnTo>
                  <a:lnTo>
                    <a:pt x="2722819" y="4323"/>
                  </a:lnTo>
                  <a:lnTo>
                    <a:pt x="267461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9610" y="2053590"/>
              <a:ext cx="2943225" cy="1609725"/>
            </a:xfrm>
            <a:custGeom>
              <a:avLst/>
              <a:gdLst/>
              <a:ahLst/>
              <a:cxnLst/>
              <a:rect l="l" t="t" r="r" b="b"/>
              <a:pathLst>
                <a:path w="2943225" h="1609725">
                  <a:moveTo>
                    <a:pt x="0" y="268224"/>
                  </a:moveTo>
                  <a:lnTo>
                    <a:pt x="4323" y="220024"/>
                  </a:lnTo>
                  <a:lnTo>
                    <a:pt x="16786" y="174653"/>
                  </a:lnTo>
                  <a:lnTo>
                    <a:pt x="36632" y="132870"/>
                  </a:lnTo>
                  <a:lnTo>
                    <a:pt x="63100" y="95432"/>
                  </a:lnTo>
                  <a:lnTo>
                    <a:pt x="95432" y="63100"/>
                  </a:lnTo>
                  <a:lnTo>
                    <a:pt x="132870" y="36632"/>
                  </a:lnTo>
                  <a:lnTo>
                    <a:pt x="174653" y="16786"/>
                  </a:lnTo>
                  <a:lnTo>
                    <a:pt x="220024" y="4323"/>
                  </a:lnTo>
                  <a:lnTo>
                    <a:pt x="268224" y="0"/>
                  </a:lnTo>
                  <a:lnTo>
                    <a:pt x="2674619" y="0"/>
                  </a:lnTo>
                  <a:lnTo>
                    <a:pt x="2722819" y="4323"/>
                  </a:lnTo>
                  <a:lnTo>
                    <a:pt x="2768190" y="16786"/>
                  </a:lnTo>
                  <a:lnTo>
                    <a:pt x="2809973" y="36632"/>
                  </a:lnTo>
                  <a:lnTo>
                    <a:pt x="2847411" y="63100"/>
                  </a:lnTo>
                  <a:lnTo>
                    <a:pt x="2879743" y="95432"/>
                  </a:lnTo>
                  <a:lnTo>
                    <a:pt x="2906211" y="132870"/>
                  </a:lnTo>
                  <a:lnTo>
                    <a:pt x="2926057" y="174653"/>
                  </a:lnTo>
                  <a:lnTo>
                    <a:pt x="2938520" y="220024"/>
                  </a:lnTo>
                  <a:lnTo>
                    <a:pt x="2942843" y="268224"/>
                  </a:lnTo>
                  <a:lnTo>
                    <a:pt x="2942843" y="1341120"/>
                  </a:lnTo>
                  <a:lnTo>
                    <a:pt x="2938520" y="1389319"/>
                  </a:lnTo>
                  <a:lnTo>
                    <a:pt x="2926057" y="1434690"/>
                  </a:lnTo>
                  <a:lnTo>
                    <a:pt x="2906211" y="1476473"/>
                  </a:lnTo>
                  <a:lnTo>
                    <a:pt x="2879743" y="1513911"/>
                  </a:lnTo>
                  <a:lnTo>
                    <a:pt x="2847411" y="1546243"/>
                  </a:lnTo>
                  <a:lnTo>
                    <a:pt x="2809973" y="1572711"/>
                  </a:lnTo>
                  <a:lnTo>
                    <a:pt x="2768190" y="1592557"/>
                  </a:lnTo>
                  <a:lnTo>
                    <a:pt x="2722819" y="1605020"/>
                  </a:lnTo>
                  <a:lnTo>
                    <a:pt x="2674619" y="1609344"/>
                  </a:lnTo>
                  <a:lnTo>
                    <a:pt x="268224" y="1609344"/>
                  </a:lnTo>
                  <a:lnTo>
                    <a:pt x="220024" y="1605020"/>
                  </a:lnTo>
                  <a:lnTo>
                    <a:pt x="174653" y="1592557"/>
                  </a:lnTo>
                  <a:lnTo>
                    <a:pt x="132870" y="1572711"/>
                  </a:lnTo>
                  <a:lnTo>
                    <a:pt x="95432" y="1546243"/>
                  </a:lnTo>
                  <a:lnTo>
                    <a:pt x="63100" y="1513911"/>
                  </a:lnTo>
                  <a:lnTo>
                    <a:pt x="36632" y="1476473"/>
                  </a:lnTo>
                  <a:lnTo>
                    <a:pt x="16786" y="1434690"/>
                  </a:lnTo>
                  <a:lnTo>
                    <a:pt x="4323" y="1389319"/>
                  </a:lnTo>
                  <a:lnTo>
                    <a:pt x="0" y="1341120"/>
                  </a:lnTo>
                  <a:lnTo>
                    <a:pt x="0" y="268224"/>
                  </a:lnTo>
                  <a:close/>
                </a:path>
              </a:pathLst>
            </a:custGeom>
            <a:ln w="25907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71186" y="2305050"/>
            <a:ext cx="2599690" cy="10528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indent="-1270" algn="ctr">
              <a:lnSpc>
                <a:spcPct val="91500"/>
              </a:lnSpc>
              <a:spcBef>
                <a:spcPts val="28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regression </a:t>
            </a:r>
            <a:r>
              <a:rPr sz="1800" spc="-5" dirty="0">
                <a:latin typeface="Carlito"/>
                <a:cs typeface="Carlito"/>
              </a:rPr>
              <a:t>equation </a:t>
            </a:r>
            <a:r>
              <a:rPr sz="1800" dirty="0">
                <a:latin typeface="Carlito"/>
                <a:cs typeface="Carlito"/>
              </a:rPr>
              <a:t>is  </a:t>
            </a:r>
            <a:r>
              <a:rPr sz="1800" spc="-5" dirty="0">
                <a:latin typeface="Carlito"/>
                <a:cs typeface="Carlito"/>
              </a:rPr>
              <a:t>determined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mathematically 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collected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10" dirty="0">
                <a:latin typeface="Carlito"/>
                <a:cs typeface="Carlito"/>
              </a:rPr>
              <a:t>process.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86655" y="3851147"/>
            <a:ext cx="2969260" cy="1635760"/>
            <a:chOff x="4486655" y="3851147"/>
            <a:chExt cx="2969260" cy="1635760"/>
          </a:xfrm>
        </p:grpSpPr>
        <p:sp>
          <p:nvSpPr>
            <p:cNvPr id="11" name="object 11"/>
            <p:cNvSpPr/>
            <p:nvPr/>
          </p:nvSpPr>
          <p:spPr>
            <a:xfrm>
              <a:off x="4499609" y="3864101"/>
              <a:ext cx="2943225" cy="1609725"/>
            </a:xfrm>
            <a:custGeom>
              <a:avLst/>
              <a:gdLst/>
              <a:ahLst/>
              <a:cxnLst/>
              <a:rect l="l" t="t" r="r" b="b"/>
              <a:pathLst>
                <a:path w="2943225" h="1609725">
                  <a:moveTo>
                    <a:pt x="2674619" y="0"/>
                  </a:moveTo>
                  <a:lnTo>
                    <a:pt x="268224" y="0"/>
                  </a:lnTo>
                  <a:lnTo>
                    <a:pt x="220024" y="4323"/>
                  </a:lnTo>
                  <a:lnTo>
                    <a:pt x="174653" y="16786"/>
                  </a:lnTo>
                  <a:lnTo>
                    <a:pt x="132870" y="36632"/>
                  </a:lnTo>
                  <a:lnTo>
                    <a:pt x="95432" y="63100"/>
                  </a:lnTo>
                  <a:lnTo>
                    <a:pt x="63100" y="95432"/>
                  </a:lnTo>
                  <a:lnTo>
                    <a:pt x="36632" y="132870"/>
                  </a:lnTo>
                  <a:lnTo>
                    <a:pt x="16786" y="174653"/>
                  </a:lnTo>
                  <a:lnTo>
                    <a:pt x="4323" y="220024"/>
                  </a:lnTo>
                  <a:lnTo>
                    <a:pt x="0" y="268224"/>
                  </a:lnTo>
                  <a:lnTo>
                    <a:pt x="0" y="1341120"/>
                  </a:lnTo>
                  <a:lnTo>
                    <a:pt x="4323" y="1389319"/>
                  </a:lnTo>
                  <a:lnTo>
                    <a:pt x="16786" y="1434690"/>
                  </a:lnTo>
                  <a:lnTo>
                    <a:pt x="36632" y="1476473"/>
                  </a:lnTo>
                  <a:lnTo>
                    <a:pt x="63100" y="1513911"/>
                  </a:lnTo>
                  <a:lnTo>
                    <a:pt x="95432" y="1546243"/>
                  </a:lnTo>
                  <a:lnTo>
                    <a:pt x="132870" y="1572711"/>
                  </a:lnTo>
                  <a:lnTo>
                    <a:pt x="174653" y="1592557"/>
                  </a:lnTo>
                  <a:lnTo>
                    <a:pt x="220024" y="1605020"/>
                  </a:lnTo>
                  <a:lnTo>
                    <a:pt x="268224" y="1609344"/>
                  </a:lnTo>
                  <a:lnTo>
                    <a:pt x="2674619" y="1609344"/>
                  </a:lnTo>
                  <a:lnTo>
                    <a:pt x="2722819" y="1605020"/>
                  </a:lnTo>
                  <a:lnTo>
                    <a:pt x="2768190" y="1592557"/>
                  </a:lnTo>
                  <a:lnTo>
                    <a:pt x="2809973" y="1572711"/>
                  </a:lnTo>
                  <a:lnTo>
                    <a:pt x="2847411" y="1546243"/>
                  </a:lnTo>
                  <a:lnTo>
                    <a:pt x="2879743" y="1513911"/>
                  </a:lnTo>
                  <a:lnTo>
                    <a:pt x="2906211" y="1476473"/>
                  </a:lnTo>
                  <a:lnTo>
                    <a:pt x="2926057" y="1434690"/>
                  </a:lnTo>
                  <a:lnTo>
                    <a:pt x="2938520" y="1389319"/>
                  </a:lnTo>
                  <a:lnTo>
                    <a:pt x="2942843" y="1341120"/>
                  </a:lnTo>
                  <a:lnTo>
                    <a:pt x="2942843" y="268224"/>
                  </a:lnTo>
                  <a:lnTo>
                    <a:pt x="2938520" y="220024"/>
                  </a:lnTo>
                  <a:lnTo>
                    <a:pt x="2926057" y="174653"/>
                  </a:lnTo>
                  <a:lnTo>
                    <a:pt x="2906211" y="132870"/>
                  </a:lnTo>
                  <a:lnTo>
                    <a:pt x="2879743" y="95432"/>
                  </a:lnTo>
                  <a:lnTo>
                    <a:pt x="2847411" y="63100"/>
                  </a:lnTo>
                  <a:lnTo>
                    <a:pt x="2809973" y="36632"/>
                  </a:lnTo>
                  <a:lnTo>
                    <a:pt x="2768190" y="16786"/>
                  </a:lnTo>
                  <a:lnTo>
                    <a:pt x="2722819" y="4323"/>
                  </a:lnTo>
                  <a:lnTo>
                    <a:pt x="267461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9609" y="3864101"/>
              <a:ext cx="2943225" cy="1609725"/>
            </a:xfrm>
            <a:custGeom>
              <a:avLst/>
              <a:gdLst/>
              <a:ahLst/>
              <a:cxnLst/>
              <a:rect l="l" t="t" r="r" b="b"/>
              <a:pathLst>
                <a:path w="2943225" h="1609725">
                  <a:moveTo>
                    <a:pt x="0" y="268224"/>
                  </a:moveTo>
                  <a:lnTo>
                    <a:pt x="4323" y="220024"/>
                  </a:lnTo>
                  <a:lnTo>
                    <a:pt x="16786" y="174653"/>
                  </a:lnTo>
                  <a:lnTo>
                    <a:pt x="36632" y="132870"/>
                  </a:lnTo>
                  <a:lnTo>
                    <a:pt x="63100" y="95432"/>
                  </a:lnTo>
                  <a:lnTo>
                    <a:pt x="95432" y="63100"/>
                  </a:lnTo>
                  <a:lnTo>
                    <a:pt x="132870" y="36632"/>
                  </a:lnTo>
                  <a:lnTo>
                    <a:pt x="174653" y="16786"/>
                  </a:lnTo>
                  <a:lnTo>
                    <a:pt x="220024" y="4323"/>
                  </a:lnTo>
                  <a:lnTo>
                    <a:pt x="268224" y="0"/>
                  </a:lnTo>
                  <a:lnTo>
                    <a:pt x="2674619" y="0"/>
                  </a:lnTo>
                  <a:lnTo>
                    <a:pt x="2722819" y="4323"/>
                  </a:lnTo>
                  <a:lnTo>
                    <a:pt x="2768190" y="16786"/>
                  </a:lnTo>
                  <a:lnTo>
                    <a:pt x="2809973" y="36632"/>
                  </a:lnTo>
                  <a:lnTo>
                    <a:pt x="2847411" y="63100"/>
                  </a:lnTo>
                  <a:lnTo>
                    <a:pt x="2879743" y="95432"/>
                  </a:lnTo>
                  <a:lnTo>
                    <a:pt x="2906211" y="132870"/>
                  </a:lnTo>
                  <a:lnTo>
                    <a:pt x="2926057" y="174653"/>
                  </a:lnTo>
                  <a:lnTo>
                    <a:pt x="2938520" y="220024"/>
                  </a:lnTo>
                  <a:lnTo>
                    <a:pt x="2942843" y="268224"/>
                  </a:lnTo>
                  <a:lnTo>
                    <a:pt x="2942843" y="1341120"/>
                  </a:lnTo>
                  <a:lnTo>
                    <a:pt x="2938520" y="1389319"/>
                  </a:lnTo>
                  <a:lnTo>
                    <a:pt x="2926057" y="1434690"/>
                  </a:lnTo>
                  <a:lnTo>
                    <a:pt x="2906211" y="1476473"/>
                  </a:lnTo>
                  <a:lnTo>
                    <a:pt x="2879743" y="1513911"/>
                  </a:lnTo>
                  <a:lnTo>
                    <a:pt x="2847411" y="1546243"/>
                  </a:lnTo>
                  <a:lnTo>
                    <a:pt x="2809973" y="1572711"/>
                  </a:lnTo>
                  <a:lnTo>
                    <a:pt x="2768190" y="1592557"/>
                  </a:lnTo>
                  <a:lnTo>
                    <a:pt x="2722819" y="1605020"/>
                  </a:lnTo>
                  <a:lnTo>
                    <a:pt x="2674619" y="1609344"/>
                  </a:lnTo>
                  <a:lnTo>
                    <a:pt x="268224" y="1609344"/>
                  </a:lnTo>
                  <a:lnTo>
                    <a:pt x="220024" y="1605020"/>
                  </a:lnTo>
                  <a:lnTo>
                    <a:pt x="174653" y="1592557"/>
                  </a:lnTo>
                  <a:lnTo>
                    <a:pt x="132870" y="1572711"/>
                  </a:lnTo>
                  <a:lnTo>
                    <a:pt x="95432" y="1546243"/>
                  </a:lnTo>
                  <a:lnTo>
                    <a:pt x="63100" y="1513911"/>
                  </a:lnTo>
                  <a:lnTo>
                    <a:pt x="36632" y="1476473"/>
                  </a:lnTo>
                  <a:lnTo>
                    <a:pt x="16786" y="1434690"/>
                  </a:lnTo>
                  <a:lnTo>
                    <a:pt x="4323" y="1389319"/>
                  </a:lnTo>
                  <a:lnTo>
                    <a:pt x="0" y="1341120"/>
                  </a:lnTo>
                  <a:lnTo>
                    <a:pt x="0" y="268224"/>
                  </a:lnTo>
                  <a:close/>
                </a:path>
              </a:pathLst>
            </a:custGeom>
            <a:ln w="25908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78807" y="4115561"/>
            <a:ext cx="2583815" cy="10528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indent="-3175" algn="ctr">
              <a:lnSpc>
                <a:spcPct val="91500"/>
              </a:lnSpc>
              <a:spcBef>
                <a:spcPts val="28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regression </a:t>
            </a:r>
            <a:r>
              <a:rPr sz="1800" spc="-5" dirty="0">
                <a:latin typeface="Carlito"/>
                <a:cs typeface="Carlito"/>
              </a:rPr>
              <a:t>equation  </a:t>
            </a:r>
            <a:r>
              <a:rPr sz="1800" spc="-10" dirty="0">
                <a:latin typeface="Carlito"/>
                <a:cs typeface="Carlito"/>
              </a:rPr>
              <a:t>predicts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value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dependent </a:t>
            </a:r>
            <a:r>
              <a:rPr sz="1800" spc="-10" dirty="0">
                <a:latin typeface="Carlito"/>
                <a:cs typeface="Carlito"/>
              </a:rPr>
              <a:t>variable, </a:t>
            </a:r>
            <a:r>
              <a:rPr sz="1800" spc="-70" dirty="0">
                <a:latin typeface="Carlito"/>
                <a:cs typeface="Carlito"/>
              </a:rPr>
              <a:t>y, </a:t>
            </a:r>
            <a:r>
              <a:rPr sz="1800" spc="-10" dirty="0">
                <a:latin typeface="Carlito"/>
                <a:cs typeface="Carlito"/>
              </a:rPr>
              <a:t>from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independent variable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x.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2645" y="564007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Least </a:t>
            </a:r>
            <a:r>
              <a:rPr spc="-5" dirty="0"/>
              <a:t>Squares </a:t>
            </a:r>
            <a:r>
              <a:rPr dirty="0"/>
              <a:t>Regression</a:t>
            </a:r>
            <a:r>
              <a:rPr spc="-8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621066"/>
            <a:ext cx="7589671" cy="4551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1370" y="564007"/>
            <a:ext cx="2996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75" dirty="0"/>
              <a:t> </a:t>
            </a:r>
            <a:r>
              <a:rPr dirty="0"/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494" y="1660601"/>
            <a:ext cx="6285865" cy="77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If there is a correlation the equation </a:t>
            </a:r>
            <a:r>
              <a:rPr sz="2400" spc="-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linear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latin typeface="Carlito"/>
                <a:cs typeface="Carlito"/>
              </a:rPr>
              <a:t>relationship can </a:t>
            </a:r>
            <a:r>
              <a:rPr sz="2400" spc="-5" dirty="0">
                <a:latin typeface="Carlito"/>
                <a:cs typeface="Carlito"/>
              </a:rPr>
              <a:t>be determined 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524" y="3563492"/>
            <a:ext cx="7429500" cy="252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16890">
              <a:lnSpc>
                <a:spcPts val="2990"/>
              </a:lnSpc>
              <a:spcBef>
                <a:spcPts val="105"/>
              </a:spcBef>
            </a:pPr>
            <a:r>
              <a:rPr sz="2400" dirty="0">
                <a:latin typeface="Carlito"/>
                <a:cs typeface="Carlito"/>
              </a:rPr>
              <a:t>In the equation </a:t>
            </a:r>
            <a:r>
              <a:rPr sz="2400" spc="-5" dirty="0">
                <a:latin typeface="Carlito"/>
                <a:cs typeface="Carlito"/>
              </a:rPr>
              <a:t>above </a:t>
            </a:r>
            <a:r>
              <a:rPr sz="2400" spc="-15" dirty="0">
                <a:latin typeface="Carlito"/>
                <a:cs typeface="Carlito"/>
              </a:rPr>
              <a:t>b</a:t>
            </a:r>
            <a:r>
              <a:rPr sz="2400" spc="-22" baseline="-20833" dirty="0">
                <a:latin typeface="Carlito"/>
                <a:cs typeface="Carlito"/>
              </a:rPr>
              <a:t>0 </a:t>
            </a:r>
            <a:r>
              <a:rPr sz="2400" dirty="0">
                <a:latin typeface="Carlito"/>
                <a:cs typeface="Carlito"/>
              </a:rPr>
              <a:t>is the intercept and </a:t>
            </a:r>
            <a:r>
              <a:rPr sz="2400" spc="-5" dirty="0">
                <a:latin typeface="Carlito"/>
                <a:cs typeface="Carlito"/>
              </a:rPr>
              <a:t>b</a:t>
            </a:r>
            <a:r>
              <a:rPr sz="2400" b="1" spc="-7" baseline="-20833" dirty="0">
                <a:latin typeface="Carlito"/>
                <a:cs typeface="Carlito"/>
              </a:rPr>
              <a:t>1 </a:t>
            </a:r>
            <a:r>
              <a:rPr sz="2400" dirty="0">
                <a:latin typeface="Carlito"/>
                <a:cs typeface="Carlito"/>
              </a:rPr>
              <a:t>is the  </a:t>
            </a:r>
            <a:r>
              <a:rPr sz="2400" spc="-10" dirty="0">
                <a:latin typeface="Carlito"/>
                <a:cs typeface="Carlito"/>
              </a:rPr>
              <a:t>slope.</a:t>
            </a:r>
            <a:endParaRPr sz="2400">
              <a:latin typeface="Carlito"/>
              <a:cs typeface="Carlito"/>
            </a:endParaRPr>
          </a:p>
          <a:p>
            <a:pPr marL="700405" indent="-287655">
              <a:lnSpc>
                <a:spcPct val="100000"/>
              </a:lnSpc>
              <a:spcBef>
                <a:spcPts val="459"/>
              </a:spcBef>
              <a:buClr>
                <a:srgbClr val="3366CC"/>
              </a:buClr>
              <a:buSzPct val="60416"/>
              <a:buChar char="–"/>
              <a:tabLst>
                <a:tab pos="700405" algn="l"/>
                <a:tab pos="70104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intercept is </a:t>
            </a:r>
            <a:r>
              <a:rPr sz="2400" spc="-5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the curve </a:t>
            </a:r>
            <a:r>
              <a:rPr sz="2400" spc="-5" dirty="0">
                <a:latin typeface="Carlito"/>
                <a:cs typeface="Carlito"/>
              </a:rPr>
              <a:t>crosses </a:t>
            </a:r>
            <a:r>
              <a:rPr sz="2400" dirty="0">
                <a:latin typeface="Carlito"/>
                <a:cs typeface="Carlito"/>
              </a:rPr>
              <a:t>the y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axis.</a:t>
            </a:r>
            <a:endParaRPr sz="2400">
              <a:latin typeface="Carlito"/>
              <a:cs typeface="Carlito"/>
            </a:endParaRPr>
          </a:p>
          <a:p>
            <a:pPr marL="700405" indent="-287655">
              <a:lnSpc>
                <a:spcPct val="100000"/>
              </a:lnSpc>
              <a:spcBef>
                <a:spcPts val="575"/>
              </a:spcBef>
              <a:buClr>
                <a:srgbClr val="3366CC"/>
              </a:buClr>
              <a:buSzPct val="60416"/>
              <a:buChar char="–"/>
              <a:tabLst>
                <a:tab pos="700405" algn="l"/>
                <a:tab pos="701040" algn="l"/>
              </a:tabLst>
            </a:pPr>
            <a:r>
              <a:rPr sz="2400" spc="-5" dirty="0">
                <a:latin typeface="Carlito"/>
                <a:cs typeface="Carlito"/>
              </a:rPr>
              <a:t>The slope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change </a:t>
            </a:r>
            <a:r>
              <a:rPr sz="2400" dirty="0">
                <a:latin typeface="Carlito"/>
                <a:cs typeface="Carlito"/>
              </a:rPr>
              <a:t>in y </a:t>
            </a:r>
            <a:r>
              <a:rPr sz="2400" spc="-5" dirty="0">
                <a:latin typeface="Carlito"/>
                <a:cs typeface="Carlito"/>
              </a:rPr>
              <a:t>divided 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change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values are calculated </a:t>
            </a:r>
            <a:r>
              <a:rPr sz="2400" spc="-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normal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equations: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2349" y="2318890"/>
            <a:ext cx="3380104" cy="1202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7700" i="1" spc="-120" dirty="0">
                <a:latin typeface="Times New Roman"/>
                <a:cs typeface="Times New Roman"/>
              </a:rPr>
              <a:t>y</a:t>
            </a:r>
            <a:r>
              <a:rPr sz="7700" spc="-120" dirty="0">
                <a:latin typeface="Symbol"/>
                <a:cs typeface="Symbol"/>
              </a:rPr>
              <a:t></a:t>
            </a:r>
            <a:r>
              <a:rPr sz="7700" i="1" spc="-120" dirty="0">
                <a:latin typeface="Times New Roman"/>
                <a:cs typeface="Times New Roman"/>
              </a:rPr>
              <a:t>b</a:t>
            </a:r>
            <a:r>
              <a:rPr sz="6750" spc="-179" baseline="-17283" dirty="0">
                <a:latin typeface="Times New Roman"/>
                <a:cs typeface="Times New Roman"/>
              </a:rPr>
              <a:t>0</a:t>
            </a:r>
            <a:r>
              <a:rPr sz="6750" spc="-494" baseline="-17283" dirty="0">
                <a:latin typeface="Times New Roman"/>
                <a:cs typeface="Times New Roman"/>
              </a:rPr>
              <a:t> </a:t>
            </a:r>
            <a:r>
              <a:rPr sz="7700" spc="-470" dirty="0">
                <a:latin typeface="Symbol"/>
                <a:cs typeface="Symbol"/>
              </a:rPr>
              <a:t></a:t>
            </a:r>
            <a:r>
              <a:rPr sz="7700" i="1" spc="-470" dirty="0">
                <a:latin typeface="Times New Roman"/>
                <a:cs typeface="Times New Roman"/>
              </a:rPr>
              <a:t>b</a:t>
            </a:r>
            <a:r>
              <a:rPr sz="6750" spc="-705" baseline="-17283" dirty="0">
                <a:latin typeface="Times New Roman"/>
                <a:cs typeface="Times New Roman"/>
              </a:rPr>
              <a:t>1</a:t>
            </a:r>
            <a:r>
              <a:rPr sz="7700" i="1" spc="-470" dirty="0">
                <a:latin typeface="Times New Roman"/>
                <a:cs typeface="Times New Roman"/>
              </a:rPr>
              <a:t>x</a:t>
            </a:r>
            <a:endParaRPr sz="7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0890" y="564007"/>
            <a:ext cx="3058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Normal</a:t>
            </a:r>
            <a:r>
              <a:rPr spc="-75" dirty="0"/>
              <a:t> </a:t>
            </a:r>
            <a:r>
              <a:rPr dirty="0"/>
              <a:t>Equations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4244" y="1539811"/>
            <a:ext cx="5244465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680"/>
              </a:spcBef>
              <a:buClr>
                <a:srgbClr val="3366CC"/>
              </a:buClr>
              <a:buSzPct val="60416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Carlito"/>
                <a:cs typeface="Carlito"/>
              </a:rPr>
              <a:t>Determine slope </a:t>
            </a:r>
            <a:r>
              <a:rPr sz="2400" dirty="0">
                <a:latin typeface="Carlito"/>
                <a:cs typeface="Carlito"/>
              </a:rPr>
              <a:t>(b</a:t>
            </a:r>
            <a:r>
              <a:rPr sz="2400" baseline="-20833" dirty="0">
                <a:latin typeface="Carlito"/>
                <a:cs typeface="Carlito"/>
              </a:rPr>
              <a:t>1</a:t>
            </a:r>
            <a:r>
              <a:rPr sz="2400" dirty="0">
                <a:latin typeface="Carlito"/>
                <a:cs typeface="Carlito"/>
              </a:rPr>
              <a:t>) and intercept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(b</a:t>
            </a:r>
            <a:r>
              <a:rPr sz="2400" spc="-15" baseline="-20833" dirty="0">
                <a:latin typeface="Carlito"/>
                <a:cs typeface="Carlito"/>
              </a:rPr>
              <a:t>0</a:t>
            </a:r>
            <a:r>
              <a:rPr sz="2400" spc="-10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380365" indent="-342900">
              <a:lnSpc>
                <a:spcPct val="100000"/>
              </a:lnSpc>
              <a:spcBef>
                <a:spcPts val="580"/>
              </a:spcBef>
              <a:buClr>
                <a:srgbClr val="3366CC"/>
              </a:buClr>
              <a:buSzPct val="60416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Carlito"/>
                <a:cs typeface="Carlito"/>
              </a:rPr>
              <a:t>Developed from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380365" indent="-342900">
              <a:lnSpc>
                <a:spcPct val="100000"/>
              </a:lnSpc>
              <a:spcBef>
                <a:spcPts val="575"/>
              </a:spcBef>
              <a:buClr>
                <a:srgbClr val="3366CC"/>
              </a:buClr>
              <a:buSzPct val="60416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Carlito"/>
                <a:cs typeface="Carlito"/>
              </a:rPr>
              <a:t>Solved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simultaneously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6757" y="3048194"/>
            <a:ext cx="4146550" cy="198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7700"/>
              </a:lnSpc>
              <a:spcBef>
                <a:spcPts val="100"/>
              </a:spcBef>
            </a:pPr>
            <a:r>
              <a:rPr sz="11175" spc="-1425" baseline="-6338" dirty="0">
                <a:latin typeface="Symbol"/>
                <a:cs typeface="Symbol"/>
              </a:rPr>
              <a:t></a:t>
            </a:r>
            <a:r>
              <a:rPr sz="4950" i="1" spc="170" dirty="0">
                <a:latin typeface="Times New Roman"/>
                <a:cs typeface="Times New Roman"/>
              </a:rPr>
              <a:t>y</a:t>
            </a:r>
            <a:r>
              <a:rPr sz="4950" spc="-95" dirty="0">
                <a:latin typeface="Symbol"/>
                <a:cs typeface="Symbol"/>
              </a:rPr>
              <a:t></a:t>
            </a:r>
            <a:r>
              <a:rPr sz="4950" i="1" spc="-75" dirty="0">
                <a:latin typeface="Times New Roman"/>
                <a:cs typeface="Times New Roman"/>
              </a:rPr>
              <a:t>n</a:t>
            </a:r>
            <a:r>
              <a:rPr sz="4950" i="1" spc="-1664" dirty="0">
                <a:latin typeface="Times New Roman"/>
                <a:cs typeface="Times New Roman"/>
              </a:rPr>
              <a:t>b</a:t>
            </a:r>
            <a:r>
              <a:rPr sz="4350" spc="-142" baseline="-17241" dirty="0">
                <a:latin typeface="Times New Roman"/>
                <a:cs typeface="Times New Roman"/>
              </a:rPr>
              <a:t>0</a:t>
            </a:r>
            <a:r>
              <a:rPr sz="4350" spc="-300" baseline="-17241" dirty="0">
                <a:latin typeface="Times New Roman"/>
                <a:cs typeface="Times New Roman"/>
              </a:rPr>
              <a:t> </a:t>
            </a:r>
            <a:r>
              <a:rPr sz="4950" spc="-350" dirty="0">
                <a:latin typeface="Symbol"/>
                <a:cs typeface="Symbol"/>
              </a:rPr>
              <a:t></a:t>
            </a:r>
            <a:r>
              <a:rPr sz="4950" i="1" spc="-1130" dirty="0">
                <a:latin typeface="Times New Roman"/>
                <a:cs typeface="Times New Roman"/>
              </a:rPr>
              <a:t>b</a:t>
            </a:r>
            <a:r>
              <a:rPr sz="4350" spc="-322" baseline="-17241" dirty="0">
                <a:latin typeface="Times New Roman"/>
                <a:cs typeface="Times New Roman"/>
              </a:rPr>
              <a:t>1</a:t>
            </a:r>
            <a:r>
              <a:rPr sz="11175" spc="-1657" baseline="-6338" dirty="0">
                <a:latin typeface="Symbol"/>
                <a:cs typeface="Symbol"/>
              </a:rPr>
              <a:t></a:t>
            </a:r>
            <a:r>
              <a:rPr sz="4950" i="1" spc="-135" dirty="0">
                <a:latin typeface="Times New Roman"/>
                <a:cs typeface="Times New Roman"/>
              </a:rPr>
              <a:t>x</a:t>
            </a:r>
            <a:endParaRPr sz="4950">
              <a:latin typeface="Times New Roman"/>
              <a:cs typeface="Times New Roman"/>
            </a:endParaRPr>
          </a:p>
          <a:p>
            <a:pPr marL="38100">
              <a:lnSpc>
                <a:spcPts val="7700"/>
              </a:lnSpc>
            </a:pPr>
            <a:r>
              <a:rPr sz="11175" spc="-1657" baseline="-6338" dirty="0">
                <a:latin typeface="Symbol"/>
                <a:cs typeface="Symbol"/>
              </a:rPr>
              <a:t></a:t>
            </a:r>
            <a:r>
              <a:rPr sz="4950" i="1" spc="-280" dirty="0">
                <a:latin typeface="Times New Roman"/>
                <a:cs typeface="Times New Roman"/>
              </a:rPr>
              <a:t>x</a:t>
            </a:r>
            <a:r>
              <a:rPr sz="4950" i="1" spc="-285" dirty="0">
                <a:latin typeface="Times New Roman"/>
                <a:cs typeface="Times New Roman"/>
              </a:rPr>
              <a:t>y</a:t>
            </a:r>
            <a:r>
              <a:rPr sz="4950" spc="-195" dirty="0">
                <a:latin typeface="Symbol"/>
                <a:cs typeface="Symbol"/>
              </a:rPr>
              <a:t></a:t>
            </a:r>
            <a:r>
              <a:rPr sz="4950" i="1" spc="-944" dirty="0">
                <a:latin typeface="Times New Roman"/>
                <a:cs typeface="Times New Roman"/>
              </a:rPr>
              <a:t>b</a:t>
            </a:r>
            <a:r>
              <a:rPr sz="4350" spc="-97" baseline="-17241" dirty="0">
                <a:latin typeface="Times New Roman"/>
                <a:cs typeface="Times New Roman"/>
              </a:rPr>
              <a:t>0</a:t>
            </a:r>
            <a:r>
              <a:rPr sz="11175" spc="-1657" baseline="-6338" dirty="0">
                <a:latin typeface="Symbol"/>
                <a:cs typeface="Symbol"/>
              </a:rPr>
              <a:t></a:t>
            </a:r>
            <a:r>
              <a:rPr sz="4950" i="1" spc="-95" dirty="0">
                <a:latin typeface="Times New Roman"/>
                <a:cs typeface="Times New Roman"/>
              </a:rPr>
              <a:t>x</a:t>
            </a:r>
            <a:r>
              <a:rPr sz="4950" spc="-360" dirty="0">
                <a:latin typeface="Symbol"/>
                <a:cs typeface="Symbol"/>
              </a:rPr>
              <a:t></a:t>
            </a:r>
            <a:r>
              <a:rPr sz="4950" i="1" spc="-1130" dirty="0">
                <a:latin typeface="Times New Roman"/>
                <a:cs typeface="Times New Roman"/>
              </a:rPr>
              <a:t>b</a:t>
            </a:r>
            <a:r>
              <a:rPr sz="4350" spc="-322" baseline="-17241" dirty="0">
                <a:latin typeface="Times New Roman"/>
                <a:cs typeface="Times New Roman"/>
              </a:rPr>
              <a:t>1</a:t>
            </a:r>
            <a:r>
              <a:rPr sz="11175" spc="-1657" baseline="-6338" dirty="0">
                <a:latin typeface="Symbol"/>
                <a:cs typeface="Symbol"/>
              </a:rPr>
              <a:t></a:t>
            </a:r>
            <a:r>
              <a:rPr sz="4950" i="1" spc="-490" dirty="0">
                <a:latin typeface="Times New Roman"/>
                <a:cs typeface="Times New Roman"/>
              </a:rPr>
              <a:t>x</a:t>
            </a:r>
            <a:r>
              <a:rPr sz="4350" spc="-142" baseline="31609" dirty="0">
                <a:latin typeface="Times New Roman"/>
                <a:cs typeface="Times New Roman"/>
              </a:rPr>
              <a:t>2</a:t>
            </a:r>
            <a:endParaRPr sz="4350" baseline="316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0994" y="564007"/>
            <a:ext cx="2917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Regression</a:t>
            </a:r>
            <a:r>
              <a:rPr spc="-90" dirty="0"/>
              <a:t> </a:t>
            </a:r>
            <a:r>
              <a:rPr dirty="0"/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32838"/>
            <a:ext cx="7408545" cy="3355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45465" indent="-533400">
              <a:lnSpc>
                <a:spcPct val="100000"/>
              </a:lnSpc>
              <a:spcBef>
                <a:spcPts val="415"/>
              </a:spcBef>
              <a:buClr>
                <a:srgbClr val="3366CC"/>
              </a:buClr>
              <a:buSzPct val="59615"/>
              <a:buChar char="•"/>
              <a:tabLst>
                <a:tab pos="545465" algn="l"/>
                <a:tab pos="546100" algn="l"/>
              </a:tabLst>
            </a:pPr>
            <a:r>
              <a:rPr sz="2600" spc="-5" dirty="0">
                <a:latin typeface="Carlito"/>
                <a:cs typeface="Carlito"/>
              </a:rPr>
              <a:t>Collect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Data.</a:t>
            </a:r>
            <a:endParaRPr sz="2600">
              <a:latin typeface="Carlito"/>
              <a:cs typeface="Carlito"/>
            </a:endParaRPr>
          </a:p>
          <a:p>
            <a:pPr marL="545465" indent="-533400">
              <a:lnSpc>
                <a:spcPct val="100000"/>
              </a:lnSpc>
              <a:spcBef>
                <a:spcPts val="315"/>
              </a:spcBef>
              <a:buClr>
                <a:srgbClr val="3366CC"/>
              </a:buClr>
              <a:buSzPct val="59615"/>
              <a:buChar char="•"/>
              <a:tabLst>
                <a:tab pos="545465" algn="l"/>
                <a:tab pos="546100" algn="l"/>
              </a:tabLst>
            </a:pPr>
            <a:r>
              <a:rPr sz="2600" dirty="0">
                <a:latin typeface="Carlito"/>
                <a:cs typeface="Carlito"/>
              </a:rPr>
              <a:t>Determine </a:t>
            </a:r>
            <a:r>
              <a:rPr sz="2600" spc="-5" dirty="0">
                <a:latin typeface="Carlito"/>
                <a:cs typeface="Carlito"/>
              </a:rPr>
              <a:t>independent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dependent</a:t>
            </a:r>
            <a:r>
              <a:rPr sz="2600" spc="-1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variables.</a:t>
            </a:r>
            <a:endParaRPr sz="2600">
              <a:latin typeface="Carlito"/>
              <a:cs typeface="Carlito"/>
            </a:endParaRPr>
          </a:p>
          <a:p>
            <a:pPr marL="545465" marR="5080" indent="-533400">
              <a:lnSpc>
                <a:spcPct val="9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•"/>
              <a:tabLst>
                <a:tab pos="545465" algn="l"/>
                <a:tab pos="546100" algn="l"/>
              </a:tabLst>
            </a:pPr>
            <a:r>
              <a:rPr sz="2600" dirty="0">
                <a:latin typeface="Carlito"/>
                <a:cs typeface="Carlito"/>
              </a:rPr>
              <a:t>Graph the </a:t>
            </a:r>
            <a:r>
              <a:rPr sz="2600" spc="-5" dirty="0">
                <a:latin typeface="Carlito"/>
                <a:cs typeface="Carlito"/>
              </a:rPr>
              <a:t>data </a:t>
            </a:r>
            <a:r>
              <a:rPr sz="2600" dirty="0">
                <a:latin typeface="Carlito"/>
                <a:cs typeface="Carlito"/>
              </a:rPr>
              <a:t>in a scatter </a:t>
            </a:r>
            <a:r>
              <a:rPr sz="2600" spc="-5" dirty="0">
                <a:latin typeface="Carlito"/>
                <a:cs typeface="Carlito"/>
              </a:rPr>
              <a:t>diagram </a:t>
            </a:r>
            <a:r>
              <a:rPr sz="260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determine </a:t>
            </a:r>
            <a:r>
              <a:rPr sz="2600" dirty="0">
                <a:latin typeface="Carlito"/>
                <a:cs typeface="Carlito"/>
              </a:rPr>
              <a:t>if  the </a:t>
            </a:r>
            <a:r>
              <a:rPr sz="2600" spc="-5" dirty="0">
                <a:latin typeface="Carlito"/>
                <a:cs typeface="Carlito"/>
              </a:rPr>
              <a:t>data </a:t>
            </a:r>
            <a:r>
              <a:rPr sz="2600" dirty="0">
                <a:latin typeface="Carlito"/>
                <a:cs typeface="Carlito"/>
              </a:rPr>
              <a:t>appears to be a </a:t>
            </a:r>
            <a:r>
              <a:rPr sz="2600" spc="-5" dirty="0">
                <a:latin typeface="Carlito"/>
                <a:cs typeface="Carlito"/>
              </a:rPr>
              <a:t>straight </a:t>
            </a:r>
            <a:r>
              <a:rPr sz="2600" dirty="0">
                <a:latin typeface="Carlito"/>
                <a:cs typeface="Carlito"/>
              </a:rPr>
              <a:t>line. </a:t>
            </a:r>
            <a:r>
              <a:rPr sz="2600" spc="-5" dirty="0">
                <a:latin typeface="Carlito"/>
                <a:cs typeface="Carlito"/>
              </a:rPr>
              <a:t>(Not </a:t>
            </a:r>
            <a:r>
              <a:rPr sz="2600" dirty="0">
                <a:latin typeface="Carlito"/>
                <a:cs typeface="Carlito"/>
              </a:rPr>
              <a:t>an  </a:t>
            </a:r>
            <a:r>
              <a:rPr sz="2600" spc="-5" dirty="0">
                <a:latin typeface="Carlito"/>
                <a:cs typeface="Carlito"/>
              </a:rPr>
              <a:t>obvious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curve.)</a:t>
            </a:r>
            <a:endParaRPr sz="2600">
              <a:latin typeface="Carlito"/>
              <a:cs typeface="Carlito"/>
            </a:endParaRPr>
          </a:p>
          <a:p>
            <a:pPr marL="545465" indent="-533400">
              <a:lnSpc>
                <a:spcPct val="100000"/>
              </a:lnSpc>
              <a:spcBef>
                <a:spcPts val="310"/>
              </a:spcBef>
              <a:buClr>
                <a:srgbClr val="3366CC"/>
              </a:buClr>
              <a:buSzPct val="59615"/>
              <a:buChar char="•"/>
              <a:tabLst>
                <a:tab pos="545465" algn="l"/>
                <a:tab pos="546100" algn="l"/>
              </a:tabLst>
            </a:pPr>
            <a:r>
              <a:rPr sz="2600" dirty="0">
                <a:latin typeface="Carlito"/>
                <a:cs typeface="Carlito"/>
              </a:rPr>
              <a:t>Proceed to analysis if the </a:t>
            </a:r>
            <a:r>
              <a:rPr sz="2600" spc="-5" dirty="0">
                <a:latin typeface="Carlito"/>
                <a:cs typeface="Carlito"/>
              </a:rPr>
              <a:t>data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linear.</a:t>
            </a:r>
            <a:endParaRPr sz="2600">
              <a:latin typeface="Carlito"/>
              <a:cs typeface="Carlito"/>
            </a:endParaRPr>
          </a:p>
          <a:p>
            <a:pPr marL="545465" indent="-533400">
              <a:lnSpc>
                <a:spcPct val="100000"/>
              </a:lnSpc>
              <a:spcBef>
                <a:spcPts val="315"/>
              </a:spcBef>
              <a:buClr>
                <a:srgbClr val="3366CC"/>
              </a:buClr>
              <a:buSzPct val="59615"/>
              <a:buChar char="•"/>
              <a:tabLst>
                <a:tab pos="545465" algn="l"/>
                <a:tab pos="546100" algn="l"/>
              </a:tabLst>
            </a:pPr>
            <a:r>
              <a:rPr sz="2600" spc="-5" dirty="0">
                <a:latin typeface="Carlito"/>
                <a:cs typeface="Carlito"/>
              </a:rPr>
              <a:t>Consider transforming data </a:t>
            </a:r>
            <a:r>
              <a:rPr sz="2600" dirty="0">
                <a:latin typeface="Carlito"/>
                <a:cs typeface="Carlito"/>
              </a:rPr>
              <a:t>if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not.</a:t>
            </a:r>
            <a:endParaRPr sz="2600">
              <a:latin typeface="Carlito"/>
              <a:cs typeface="Carlito"/>
            </a:endParaRPr>
          </a:p>
          <a:p>
            <a:pPr marL="545465" indent="-533400">
              <a:lnSpc>
                <a:spcPct val="100000"/>
              </a:lnSpc>
              <a:spcBef>
                <a:spcPts val="315"/>
              </a:spcBef>
              <a:buClr>
                <a:srgbClr val="3366CC"/>
              </a:buClr>
              <a:buSzPct val="59615"/>
              <a:buChar char="•"/>
              <a:tabLst>
                <a:tab pos="545465" algn="l"/>
                <a:tab pos="546100" algn="l"/>
              </a:tabLst>
            </a:pPr>
            <a:r>
              <a:rPr sz="2600" dirty="0">
                <a:latin typeface="Carlito"/>
                <a:cs typeface="Carlito"/>
              </a:rPr>
              <a:t>Always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dirty="0">
                <a:latin typeface="Carlito"/>
                <a:cs typeface="Carlito"/>
              </a:rPr>
              <a:t>aware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outliers.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8590" y="564007"/>
            <a:ext cx="1763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9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494" y="1624025"/>
            <a:ext cx="7124700" cy="3807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76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Traditionally </a:t>
            </a:r>
            <a:r>
              <a:rPr sz="2000" dirty="0">
                <a:latin typeface="Times New Roman"/>
                <a:cs typeface="Times New Roman"/>
              </a:rPr>
              <a:t>the Zero Washer </a:t>
            </a: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has manufactured a wide  variety of different washers. They currently </a:t>
            </a:r>
            <a:r>
              <a:rPr sz="2000" spc="-5" dirty="0">
                <a:latin typeface="Times New Roman"/>
                <a:cs typeface="Times New Roman"/>
              </a:rPr>
              <a:t>market </a:t>
            </a:r>
            <a:r>
              <a:rPr sz="2000" dirty="0">
                <a:latin typeface="Times New Roman"/>
                <a:cs typeface="Times New Roman"/>
              </a:rPr>
              <a:t>eight different  washers. All of these have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outside </a:t>
            </a:r>
            <a:r>
              <a:rPr sz="2000" spc="-5" dirty="0">
                <a:latin typeface="Times New Roman"/>
                <a:cs typeface="Times New Roman"/>
              </a:rPr>
              <a:t>diameter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 </a:t>
            </a:r>
            <a:r>
              <a:rPr sz="2000" dirty="0">
                <a:latin typeface="Times New Roman"/>
                <a:cs typeface="Times New Roman"/>
              </a:rPr>
              <a:t>thickness and are </a:t>
            </a:r>
            <a:r>
              <a:rPr sz="2000" spc="-5" dirty="0">
                <a:latin typeface="Times New Roman"/>
                <a:cs typeface="Times New Roman"/>
              </a:rPr>
              <a:t>made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material. The </a:t>
            </a:r>
            <a:r>
              <a:rPr sz="2000" dirty="0">
                <a:latin typeface="Times New Roman"/>
                <a:cs typeface="Times New Roman"/>
              </a:rPr>
              <a:t>only difference  between these different washers is the </a:t>
            </a:r>
            <a:r>
              <a:rPr sz="2000" spc="-5" dirty="0">
                <a:latin typeface="Times New Roman"/>
                <a:cs typeface="Times New Roman"/>
              </a:rPr>
              <a:t>size </a:t>
            </a:r>
            <a:r>
              <a:rPr sz="2000" dirty="0">
                <a:latin typeface="Times New Roman"/>
                <a:cs typeface="Times New Roman"/>
              </a:rPr>
              <a:t>of the inside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diameters.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Times New Roman"/>
                <a:cs typeface="Times New Roman"/>
              </a:rPr>
              <a:t>Zero washers has developed a set of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standards showing the </a:t>
            </a:r>
            <a:r>
              <a:rPr sz="2000" spc="-10" dirty="0">
                <a:latin typeface="Times New Roman"/>
                <a:cs typeface="Times New Roman"/>
              </a:rPr>
              <a:t>time  </a:t>
            </a:r>
            <a:r>
              <a:rPr sz="2000" dirty="0">
                <a:latin typeface="Times New Roman"/>
                <a:cs typeface="Times New Roman"/>
              </a:rPr>
              <a:t>required to produce 1,000 washers of each different inside </a:t>
            </a:r>
            <a:r>
              <a:rPr sz="2000" spc="-5" dirty="0">
                <a:latin typeface="Times New Roman"/>
                <a:cs typeface="Times New Roman"/>
              </a:rPr>
              <a:t>diameter.  </a:t>
            </a:r>
            <a:r>
              <a:rPr sz="2000" dirty="0">
                <a:latin typeface="Times New Roman"/>
                <a:cs typeface="Times New Roman"/>
              </a:rPr>
              <a:t>This data is shown on the next page and is included in your data set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12700" marR="4889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The price of a new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washer was </a:t>
            </a:r>
            <a:r>
              <a:rPr sz="2000" spc="-5" dirty="0">
                <a:latin typeface="Times New Roman"/>
                <a:cs typeface="Times New Roman"/>
              </a:rPr>
              <a:t>almost </a:t>
            </a:r>
            <a:r>
              <a:rPr sz="2000" dirty="0">
                <a:latin typeface="Times New Roman"/>
                <a:cs typeface="Times New Roman"/>
              </a:rPr>
              <a:t>entirely dependent on  the labor required to manufacture </a:t>
            </a:r>
            <a:r>
              <a:rPr sz="2000" spc="-5" dirty="0">
                <a:latin typeface="Times New Roman"/>
                <a:cs typeface="Times New Roman"/>
              </a:rPr>
              <a:t>it. The </a:t>
            </a:r>
            <a:r>
              <a:rPr sz="2000" dirty="0">
                <a:latin typeface="Times New Roman"/>
                <a:cs typeface="Times New Roman"/>
              </a:rPr>
              <a:t>labor cost was dependent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 the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required to manufacture </a:t>
            </a:r>
            <a:r>
              <a:rPr sz="2000" spc="-5" dirty="0">
                <a:latin typeface="Times New Roman"/>
                <a:cs typeface="Times New Roman"/>
              </a:rPr>
              <a:t>it. The major activity </a:t>
            </a:r>
            <a:r>
              <a:rPr sz="2000" dirty="0">
                <a:latin typeface="Times New Roman"/>
                <a:cs typeface="Times New Roman"/>
              </a:rPr>
              <a:t>will obviously  be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to remove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material.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45708" y="1447800"/>
            <a:ext cx="3098291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4585" y="564007"/>
            <a:ext cx="4893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Methods </a:t>
            </a:r>
            <a:r>
              <a:rPr dirty="0"/>
              <a:t>of </a:t>
            </a:r>
            <a:r>
              <a:rPr spc="-5" dirty="0"/>
              <a:t>Measuring</a:t>
            </a:r>
            <a:r>
              <a:rPr spc="-40" dirty="0"/>
              <a:t> </a:t>
            </a:r>
            <a:r>
              <a:rPr spc="-5" dirty="0"/>
              <a:t>Work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50594" y="1619670"/>
            <a:ext cx="4091940" cy="46545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300" b="1" spc="-5" dirty="0">
                <a:solidFill>
                  <a:srgbClr val="39478E"/>
                </a:solidFill>
                <a:latin typeface="Carlito"/>
                <a:cs typeface="Carlito"/>
              </a:rPr>
              <a:t>Estimation</a:t>
            </a:r>
            <a:endParaRPr sz="2300" dirty="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spcBef>
                <a:spcPts val="555"/>
              </a:spcBef>
              <a:buClr>
                <a:srgbClr val="3366CC"/>
              </a:buClr>
              <a:buSzPct val="58695"/>
              <a:buChar char="•"/>
              <a:tabLst>
                <a:tab pos="130175" algn="l"/>
              </a:tabLst>
            </a:pPr>
            <a:r>
              <a:rPr sz="2300" spc="-5" dirty="0">
                <a:latin typeface="Carlito"/>
                <a:cs typeface="Carlito"/>
              </a:rPr>
              <a:t>Basic</a:t>
            </a:r>
            <a:endParaRPr sz="2300" dirty="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spcBef>
                <a:spcPts val="550"/>
              </a:spcBef>
              <a:buClr>
                <a:srgbClr val="3366CC"/>
              </a:buClr>
              <a:buSzPct val="58695"/>
              <a:buChar char="•"/>
              <a:tabLst>
                <a:tab pos="130175" algn="l"/>
              </a:tabLst>
            </a:pPr>
            <a:r>
              <a:rPr sz="2300" spc="-10" dirty="0">
                <a:latin typeface="Carlito"/>
                <a:cs typeface="Carlito"/>
              </a:rPr>
              <a:t>Historical</a:t>
            </a:r>
            <a:r>
              <a:rPr sz="2300" spc="-5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Data</a:t>
            </a:r>
            <a:endParaRPr sz="2300" dirty="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spcBef>
                <a:spcPts val="555"/>
              </a:spcBef>
              <a:buClr>
                <a:srgbClr val="3366CC"/>
              </a:buClr>
              <a:buSzPct val="58695"/>
              <a:buChar char="•"/>
              <a:tabLst>
                <a:tab pos="130175" algn="l"/>
              </a:tabLst>
            </a:pPr>
            <a:r>
              <a:rPr sz="2300" spc="-35" dirty="0">
                <a:latin typeface="Carlito"/>
                <a:cs typeface="Carlito"/>
              </a:rPr>
              <a:t>SWAG</a:t>
            </a:r>
            <a:endParaRPr sz="2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b="1" spc="-10" dirty="0">
                <a:solidFill>
                  <a:srgbClr val="39478E"/>
                </a:solidFill>
                <a:latin typeface="Carlito"/>
                <a:cs typeface="Carlito"/>
              </a:rPr>
              <a:t>Direct </a:t>
            </a:r>
            <a:r>
              <a:rPr sz="2300" b="1" spc="-5" dirty="0">
                <a:solidFill>
                  <a:srgbClr val="39478E"/>
                </a:solidFill>
                <a:latin typeface="Carlito"/>
                <a:cs typeface="Carlito"/>
              </a:rPr>
              <a:t>Measurement</a:t>
            </a:r>
            <a:endParaRPr sz="2300" dirty="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spcBef>
                <a:spcPts val="550"/>
              </a:spcBef>
              <a:buClr>
                <a:srgbClr val="3366CC"/>
              </a:buClr>
              <a:buSzPct val="58695"/>
              <a:buChar char="•"/>
              <a:tabLst>
                <a:tab pos="130175" algn="l"/>
              </a:tabLst>
            </a:pPr>
            <a:r>
              <a:rPr sz="2300" spc="-5" dirty="0">
                <a:latin typeface="Carlito"/>
                <a:cs typeface="Carlito"/>
              </a:rPr>
              <a:t>Time</a:t>
            </a:r>
            <a:r>
              <a:rPr sz="2300" spc="-1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Study</a:t>
            </a:r>
            <a:endParaRPr sz="2300" dirty="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spcBef>
                <a:spcPts val="550"/>
              </a:spcBef>
              <a:buClr>
                <a:srgbClr val="3366CC"/>
              </a:buClr>
              <a:buSzPct val="58695"/>
              <a:buChar char="•"/>
              <a:tabLst>
                <a:tab pos="130175" algn="l"/>
              </a:tabLst>
            </a:pPr>
            <a:r>
              <a:rPr sz="2300" spc="-25" dirty="0">
                <a:latin typeface="Carlito"/>
                <a:cs typeface="Carlito"/>
              </a:rPr>
              <a:t>Work</a:t>
            </a:r>
            <a:r>
              <a:rPr sz="2300" spc="-1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Sampling</a:t>
            </a:r>
            <a:endParaRPr sz="2300" dirty="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spcBef>
                <a:spcPts val="555"/>
              </a:spcBef>
              <a:buClr>
                <a:srgbClr val="3366CC"/>
              </a:buClr>
              <a:buSzPct val="58695"/>
              <a:buChar char="•"/>
              <a:tabLst>
                <a:tab pos="130175" algn="l"/>
              </a:tabLst>
            </a:pPr>
            <a:r>
              <a:rPr sz="2300" spc="-10" dirty="0">
                <a:latin typeface="Carlito"/>
                <a:cs typeface="Carlito"/>
              </a:rPr>
              <a:t>Physiological</a:t>
            </a:r>
            <a:endParaRPr sz="2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b="1" spc="-5" dirty="0">
                <a:solidFill>
                  <a:srgbClr val="39478E"/>
                </a:solidFill>
                <a:latin typeface="Carlito"/>
                <a:cs typeface="Carlito"/>
              </a:rPr>
              <a:t>Synthesis</a:t>
            </a:r>
            <a:endParaRPr sz="2300" dirty="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spcBef>
                <a:spcPts val="550"/>
              </a:spcBef>
              <a:buClr>
                <a:srgbClr val="3366CC"/>
              </a:buClr>
              <a:buSzPct val="58695"/>
              <a:buChar char="•"/>
              <a:tabLst>
                <a:tab pos="130175" algn="l"/>
              </a:tabLst>
            </a:pPr>
            <a:r>
              <a:rPr sz="2300" spc="-10" dirty="0">
                <a:latin typeface="Carlito"/>
                <a:cs typeface="Carlito"/>
              </a:rPr>
              <a:t>Elemental Standard </a:t>
            </a:r>
            <a:r>
              <a:rPr sz="2300" spc="-15" dirty="0">
                <a:latin typeface="Carlito"/>
                <a:cs typeface="Carlito"/>
              </a:rPr>
              <a:t>Data</a:t>
            </a:r>
            <a:r>
              <a:rPr sz="2300" spc="1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(Macro)</a:t>
            </a:r>
            <a:endParaRPr sz="2300" dirty="0">
              <a:latin typeface="Carlito"/>
              <a:cs typeface="Carlito"/>
            </a:endParaRPr>
          </a:p>
          <a:p>
            <a:pPr marL="129539" indent="-117475">
              <a:lnSpc>
                <a:spcPct val="100000"/>
              </a:lnSpc>
              <a:spcBef>
                <a:spcPts val="555"/>
              </a:spcBef>
              <a:buClr>
                <a:srgbClr val="3366CC"/>
              </a:buClr>
              <a:buSzPct val="58695"/>
              <a:buChar char="•"/>
              <a:tabLst>
                <a:tab pos="130175" algn="l"/>
              </a:tabLst>
            </a:pPr>
            <a:r>
              <a:rPr sz="2300" spc="-5" dirty="0">
                <a:latin typeface="Carlito"/>
                <a:cs typeface="Carlito"/>
              </a:rPr>
              <a:t>Predetermined Times</a:t>
            </a:r>
            <a:r>
              <a:rPr sz="2300" spc="-10" dirty="0">
                <a:latin typeface="Carlito"/>
                <a:cs typeface="Carlito"/>
              </a:rPr>
              <a:t> (Micro)</a:t>
            </a:r>
            <a:endParaRPr sz="23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1514" y="564007"/>
            <a:ext cx="2211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Washer</a:t>
            </a:r>
            <a:r>
              <a:rPr spc="-95" dirty="0"/>
              <a:t> </a:t>
            </a:r>
            <a:r>
              <a:rPr spc="-5" dirty="0"/>
              <a:t>Data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87625" y="1978025"/>
          <a:ext cx="4276725" cy="3383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/>
                <a:gridCol w="1330325"/>
                <a:gridCol w="1607820"/>
              </a:tblGrid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Model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ID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Hours/1000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1270" algn="ctr">
                        <a:lnSpc>
                          <a:spcPts val="279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90"/>
                        </a:lnSpc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0.0625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90"/>
                        </a:lnSpc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0.60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4">
                <a:tc>
                  <a:txBody>
                    <a:bodyPr/>
                    <a:lstStyle/>
                    <a:p>
                      <a:pPr marL="1270" algn="ctr">
                        <a:lnSpc>
                          <a:spcPts val="279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9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0.1250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9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0.65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0.2500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0.70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0.3750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0.76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0.5000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0.82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4"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A6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0.7500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0.97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A7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0.6250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0.90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4"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A8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0.8750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1.03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9764" y="320166"/>
            <a:ext cx="58134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9455" marR="5080" indent="-197738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Developing </a:t>
            </a:r>
            <a:r>
              <a:rPr dirty="0"/>
              <a:t>the Relationship</a:t>
            </a:r>
            <a:r>
              <a:rPr spc="-125" dirty="0"/>
              <a:t> </a:t>
            </a:r>
            <a:r>
              <a:rPr dirty="0"/>
              <a:t>Using  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7262495" cy="422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908685" indent="-51562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dependent </a:t>
            </a:r>
            <a:r>
              <a:rPr sz="2800" spc="-5" dirty="0">
                <a:latin typeface="Carlito"/>
                <a:cs typeface="Carlito"/>
              </a:rPr>
              <a:t>variable. ID is the  </a:t>
            </a:r>
            <a:r>
              <a:rPr sz="2800" spc="-10" dirty="0">
                <a:latin typeface="Carlito"/>
                <a:cs typeface="Carlito"/>
              </a:rPr>
              <a:t>independent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variable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Develop </a:t>
            </a:r>
            <a:r>
              <a:rPr sz="2800" spc="-5" dirty="0">
                <a:latin typeface="Carlito"/>
                <a:cs typeface="Carlito"/>
              </a:rPr>
              <a:t>scatter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diagram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“straight” determine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relationship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Evaluate </a:t>
            </a:r>
            <a:r>
              <a:rPr sz="2800" spc="-5" dirty="0">
                <a:latin typeface="Carlito"/>
                <a:cs typeface="Carlito"/>
              </a:rPr>
              <a:t>relationship</a:t>
            </a:r>
            <a:endParaRPr sz="2800">
              <a:latin typeface="Carlito"/>
              <a:cs typeface="Carlito"/>
            </a:endParaRPr>
          </a:p>
          <a:p>
            <a:pPr marL="926465" marR="5080" lvl="1" indent="-513715">
              <a:lnSpc>
                <a:spcPct val="100000"/>
              </a:lnSpc>
              <a:spcBef>
                <a:spcPts val="640"/>
              </a:spcBef>
              <a:buClr>
                <a:srgbClr val="3366CC"/>
              </a:buClr>
              <a:buSzPct val="59615"/>
              <a:buAutoNum type="alphaLcPeriod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A check </a:t>
            </a:r>
            <a:r>
              <a:rPr sz="2600" spc="-5" dirty="0">
                <a:latin typeface="Carlito"/>
                <a:cs typeface="Carlito"/>
              </a:rPr>
              <a:t>sheet shows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percentage difference  between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predicted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observed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times</a:t>
            </a:r>
            <a:endParaRPr sz="2600">
              <a:latin typeface="Carlito"/>
              <a:cs typeface="Carlito"/>
            </a:endParaRPr>
          </a:p>
          <a:p>
            <a:pPr marL="527685" marR="115570">
              <a:lnSpc>
                <a:spcPct val="100000"/>
              </a:lnSpc>
              <a:spcBef>
                <a:spcPts val="655"/>
              </a:spcBef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will use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Excel to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perform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these tasks.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First  step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is to construct a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scatter</a:t>
            </a:r>
            <a:r>
              <a:rPr sz="2800" spc="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diagram.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9385" y="564007"/>
            <a:ext cx="2737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Scatter</a:t>
            </a:r>
            <a:r>
              <a:rPr spc="-75" dirty="0"/>
              <a:t> </a:t>
            </a:r>
            <a:r>
              <a:rPr spc="-5" dirty="0"/>
              <a:t>Diagram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74520" y="1432560"/>
            <a:ext cx="5661660" cy="3811904"/>
            <a:chOff x="1874520" y="1432560"/>
            <a:chExt cx="5661660" cy="3811904"/>
          </a:xfrm>
        </p:grpSpPr>
        <p:sp>
          <p:nvSpPr>
            <p:cNvPr id="5" name="object 5"/>
            <p:cNvSpPr/>
            <p:nvPr/>
          </p:nvSpPr>
          <p:spPr>
            <a:xfrm>
              <a:off x="1874520" y="1437132"/>
              <a:ext cx="5657215" cy="3807460"/>
            </a:xfrm>
            <a:custGeom>
              <a:avLst/>
              <a:gdLst/>
              <a:ahLst/>
              <a:cxnLst/>
              <a:rect l="l" t="t" r="r" b="b"/>
              <a:pathLst>
                <a:path w="5657215" h="3807460">
                  <a:moveTo>
                    <a:pt x="39624" y="3139440"/>
                  </a:moveTo>
                  <a:lnTo>
                    <a:pt x="5657087" y="3139440"/>
                  </a:lnTo>
                </a:path>
                <a:path w="5657215" h="3807460">
                  <a:moveTo>
                    <a:pt x="39624" y="2511551"/>
                  </a:moveTo>
                  <a:lnTo>
                    <a:pt x="5657087" y="2511551"/>
                  </a:lnTo>
                </a:path>
                <a:path w="5657215" h="3807460">
                  <a:moveTo>
                    <a:pt x="39624" y="1883664"/>
                  </a:moveTo>
                  <a:lnTo>
                    <a:pt x="5657087" y="1883664"/>
                  </a:lnTo>
                </a:path>
                <a:path w="5657215" h="3807460">
                  <a:moveTo>
                    <a:pt x="39624" y="1255776"/>
                  </a:moveTo>
                  <a:lnTo>
                    <a:pt x="5657087" y="1255776"/>
                  </a:lnTo>
                </a:path>
                <a:path w="5657215" h="3807460">
                  <a:moveTo>
                    <a:pt x="39624" y="627888"/>
                  </a:moveTo>
                  <a:lnTo>
                    <a:pt x="5657087" y="627888"/>
                  </a:lnTo>
                </a:path>
                <a:path w="5657215" h="3807460">
                  <a:moveTo>
                    <a:pt x="39624" y="0"/>
                  </a:moveTo>
                  <a:lnTo>
                    <a:pt x="5657087" y="0"/>
                  </a:lnTo>
                </a:path>
                <a:path w="5657215" h="3807460">
                  <a:moveTo>
                    <a:pt x="39624" y="3767328"/>
                  </a:moveTo>
                  <a:lnTo>
                    <a:pt x="39624" y="0"/>
                  </a:lnTo>
                </a:path>
                <a:path w="5657215" h="3807460">
                  <a:moveTo>
                    <a:pt x="0" y="3767328"/>
                  </a:moveTo>
                  <a:lnTo>
                    <a:pt x="39624" y="3767328"/>
                  </a:lnTo>
                </a:path>
                <a:path w="5657215" h="3807460">
                  <a:moveTo>
                    <a:pt x="0" y="3139440"/>
                  </a:moveTo>
                  <a:lnTo>
                    <a:pt x="39624" y="3139440"/>
                  </a:lnTo>
                </a:path>
                <a:path w="5657215" h="3807460">
                  <a:moveTo>
                    <a:pt x="0" y="2511551"/>
                  </a:moveTo>
                  <a:lnTo>
                    <a:pt x="39624" y="2511551"/>
                  </a:lnTo>
                </a:path>
                <a:path w="5657215" h="3807460">
                  <a:moveTo>
                    <a:pt x="0" y="1883664"/>
                  </a:moveTo>
                  <a:lnTo>
                    <a:pt x="39624" y="1883664"/>
                  </a:lnTo>
                </a:path>
                <a:path w="5657215" h="3807460">
                  <a:moveTo>
                    <a:pt x="0" y="1255776"/>
                  </a:moveTo>
                  <a:lnTo>
                    <a:pt x="39624" y="1255776"/>
                  </a:lnTo>
                </a:path>
                <a:path w="5657215" h="3807460">
                  <a:moveTo>
                    <a:pt x="0" y="627888"/>
                  </a:moveTo>
                  <a:lnTo>
                    <a:pt x="39624" y="627888"/>
                  </a:lnTo>
                </a:path>
                <a:path w="5657215" h="3807460">
                  <a:moveTo>
                    <a:pt x="0" y="0"/>
                  </a:moveTo>
                  <a:lnTo>
                    <a:pt x="39624" y="0"/>
                  </a:lnTo>
                </a:path>
                <a:path w="5657215" h="3807460">
                  <a:moveTo>
                    <a:pt x="39624" y="3767328"/>
                  </a:moveTo>
                  <a:lnTo>
                    <a:pt x="5657087" y="3767328"/>
                  </a:lnTo>
                </a:path>
                <a:path w="5657215" h="3807460">
                  <a:moveTo>
                    <a:pt x="39624" y="3767328"/>
                  </a:moveTo>
                  <a:lnTo>
                    <a:pt x="39624" y="3806952"/>
                  </a:lnTo>
                </a:path>
                <a:path w="5657215" h="3807460">
                  <a:moveTo>
                    <a:pt x="601980" y="3767328"/>
                  </a:moveTo>
                  <a:lnTo>
                    <a:pt x="601980" y="3806952"/>
                  </a:lnTo>
                </a:path>
                <a:path w="5657215" h="3807460">
                  <a:moveTo>
                    <a:pt x="1162812" y="3767328"/>
                  </a:moveTo>
                  <a:lnTo>
                    <a:pt x="1162812" y="3806952"/>
                  </a:lnTo>
                </a:path>
                <a:path w="5657215" h="3807460">
                  <a:moveTo>
                    <a:pt x="1725168" y="3767328"/>
                  </a:moveTo>
                  <a:lnTo>
                    <a:pt x="1725168" y="3806952"/>
                  </a:lnTo>
                </a:path>
                <a:path w="5657215" h="3807460">
                  <a:moveTo>
                    <a:pt x="2286000" y="3767328"/>
                  </a:moveTo>
                  <a:lnTo>
                    <a:pt x="2286000" y="3806952"/>
                  </a:lnTo>
                </a:path>
                <a:path w="5657215" h="3807460">
                  <a:moveTo>
                    <a:pt x="2848356" y="3767328"/>
                  </a:moveTo>
                  <a:lnTo>
                    <a:pt x="2848356" y="3806952"/>
                  </a:lnTo>
                </a:path>
                <a:path w="5657215" h="3807460">
                  <a:moveTo>
                    <a:pt x="3410712" y="3767328"/>
                  </a:moveTo>
                  <a:lnTo>
                    <a:pt x="3410712" y="3806952"/>
                  </a:lnTo>
                </a:path>
                <a:path w="5657215" h="3807460">
                  <a:moveTo>
                    <a:pt x="3971544" y="3767328"/>
                  </a:moveTo>
                  <a:lnTo>
                    <a:pt x="3971544" y="3806952"/>
                  </a:lnTo>
                </a:path>
                <a:path w="5657215" h="3807460">
                  <a:moveTo>
                    <a:pt x="4533900" y="3767328"/>
                  </a:moveTo>
                  <a:lnTo>
                    <a:pt x="4533900" y="3806952"/>
                  </a:lnTo>
                </a:path>
                <a:path w="5657215" h="3807460">
                  <a:moveTo>
                    <a:pt x="5096256" y="3767328"/>
                  </a:moveTo>
                  <a:lnTo>
                    <a:pt x="5096256" y="3806952"/>
                  </a:lnTo>
                </a:path>
                <a:path w="5657215" h="3807460">
                  <a:moveTo>
                    <a:pt x="5657087" y="3767328"/>
                  </a:moveTo>
                  <a:lnTo>
                    <a:pt x="5657087" y="3806952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5896" y="3272027"/>
              <a:ext cx="97536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7940" y="3115055"/>
              <a:ext cx="97536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0504" y="2958084"/>
              <a:ext cx="97536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1544" y="2769108"/>
              <a:ext cx="97536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4108" y="2580132"/>
              <a:ext cx="97536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79235" y="2109216"/>
              <a:ext cx="97536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6672" y="2330196"/>
              <a:ext cx="97536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0276" y="1921764"/>
              <a:ext cx="97536" cy="975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58544" y="5088280"/>
            <a:ext cx="6164580" cy="5492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905500" algn="ctr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  <a:p>
            <a:pPr marL="165735" algn="ctr">
              <a:lnSpc>
                <a:spcPct val="100000"/>
              </a:lnSpc>
              <a:spcBef>
                <a:spcPts val="100"/>
              </a:spcBef>
              <a:tabLst>
                <a:tab pos="727710" algn="l"/>
                <a:tab pos="1289685" algn="l"/>
                <a:tab pos="1851025" algn="l"/>
                <a:tab pos="2413635" algn="l"/>
                <a:tab pos="2974975" algn="l"/>
                <a:tab pos="3536950" algn="l"/>
                <a:tab pos="4098925" algn="l"/>
                <a:tab pos="4660900" algn="l"/>
                <a:tab pos="5222875" algn="l"/>
                <a:tab pos="5784215" algn="l"/>
              </a:tabLst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1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2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3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4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5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6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7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8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9</a:t>
            </a:r>
            <a:r>
              <a:rPr sz="1000" spc="-5" dirty="0">
                <a:latin typeface="Carlito"/>
                <a:cs typeface="Carlito"/>
              </a:rPr>
              <a:t>000</a:t>
            </a:r>
            <a:r>
              <a:rPr sz="1000" dirty="0">
                <a:latin typeface="Carlito"/>
                <a:cs typeface="Carlito"/>
              </a:rPr>
              <a:t>	</a:t>
            </a:r>
            <a:r>
              <a:rPr sz="1000" spc="-5" dirty="0">
                <a:latin typeface="Carlito"/>
                <a:cs typeface="Carlito"/>
              </a:rPr>
              <a:t>1.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000</a:t>
            </a:r>
            <a:endParaRPr sz="1000">
              <a:latin typeface="Carlito"/>
              <a:cs typeface="Carlito"/>
            </a:endParaRPr>
          </a:p>
          <a:p>
            <a:pPr marL="165100" algn="ctr">
              <a:lnSpc>
                <a:spcPct val="100000"/>
              </a:lnSpc>
              <a:spcBef>
                <a:spcPts val="320"/>
              </a:spcBef>
            </a:pPr>
            <a:r>
              <a:rPr sz="1000" b="1" spc="-5" dirty="0">
                <a:latin typeface="Carlito"/>
                <a:cs typeface="Carlito"/>
              </a:rPr>
              <a:t>Diameter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558544" y="4473702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2</a:t>
            </a: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8544" y="3845433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4</a:t>
            </a: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8544" y="3217544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6</a:t>
            </a: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8544" y="2589402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8</a:t>
            </a: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8544" y="1961514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1.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8544" y="1332941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1.</a:t>
            </a:r>
            <a:r>
              <a:rPr sz="1000" dirty="0">
                <a:latin typeface="Carlito"/>
                <a:cs typeface="Carlito"/>
              </a:rPr>
              <a:t>2</a:t>
            </a: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1157" y="2867945"/>
            <a:ext cx="152400" cy="9093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5" dirty="0">
                <a:latin typeface="Carlito"/>
                <a:cs typeface="Carlito"/>
              </a:rPr>
              <a:t>Hours/Thousand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6026" y="564007"/>
            <a:ext cx="3165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Regression</a:t>
            </a:r>
            <a:r>
              <a:rPr spc="-85" dirty="0"/>
              <a:t> </a:t>
            </a:r>
            <a:r>
              <a:rPr spc="-5" dirty="0"/>
              <a:t>Output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3400" y="1313688"/>
            <a:ext cx="8610600" cy="4840605"/>
            <a:chOff x="533400" y="1313688"/>
            <a:chExt cx="8610600" cy="4840605"/>
          </a:xfrm>
        </p:grpSpPr>
        <p:sp>
          <p:nvSpPr>
            <p:cNvPr id="5" name="object 5"/>
            <p:cNvSpPr/>
            <p:nvPr/>
          </p:nvSpPr>
          <p:spPr>
            <a:xfrm>
              <a:off x="533400" y="1313688"/>
              <a:ext cx="8610599" cy="4840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4161" y="1981962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609600"/>
                  </a:lnTo>
                  <a:lnTo>
                    <a:pt x="285750" y="609600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54161" y="1981962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0" y="190500"/>
                  </a:moveTo>
                  <a:lnTo>
                    <a:pt x="190500" y="0"/>
                  </a:lnTo>
                  <a:lnTo>
                    <a:pt x="381000" y="190500"/>
                  </a:lnTo>
                  <a:lnTo>
                    <a:pt x="285750" y="190500"/>
                  </a:lnTo>
                  <a:lnTo>
                    <a:pt x="285750" y="609600"/>
                  </a:lnTo>
                  <a:lnTo>
                    <a:pt x="95250" y="609600"/>
                  </a:lnTo>
                  <a:lnTo>
                    <a:pt x="95250" y="190500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" y="1498739"/>
            <a:ext cx="8581390" cy="5283200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>
              <a:lnSpc>
                <a:spcPts val="2460"/>
              </a:lnSpc>
              <a:spcBef>
                <a:spcPts val="2290"/>
              </a:spcBef>
            </a:pP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ems</a:t>
            </a:r>
            <a:endParaRPr sz="3200">
              <a:latin typeface="Carlito"/>
              <a:cs typeface="Carlito"/>
            </a:endParaRPr>
          </a:p>
          <a:p>
            <a:pPr>
              <a:lnSpc>
                <a:spcPts val="1165"/>
              </a:lnSpc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3200">
              <a:latin typeface="Carlito"/>
              <a:cs typeface="Carlito"/>
            </a:endParaRPr>
          </a:p>
          <a:p>
            <a:pPr>
              <a:lnSpc>
                <a:spcPts val="1370"/>
              </a:lnSpc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rlito"/>
              <a:cs typeface="Carlito"/>
            </a:endParaRPr>
          </a:p>
          <a:p>
            <a:pPr marR="8166100">
              <a:lnSpc>
                <a:spcPct val="38100"/>
              </a:lnSpc>
              <a:spcBef>
                <a:spcPts val="5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y  S</a:t>
            </a:r>
            <a:endParaRPr sz="3200">
              <a:latin typeface="Carlito"/>
              <a:cs typeface="Carlito"/>
            </a:endParaRPr>
          </a:p>
          <a:p>
            <a:pPr marR="8166100">
              <a:lnSpc>
                <a:spcPct val="28100"/>
              </a:lnSpc>
              <a:spcBef>
                <a:spcPts val="12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a  t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50">
              <a:latin typeface="Carlito"/>
              <a:cs typeface="Carlito"/>
            </a:endParaRPr>
          </a:p>
          <a:p>
            <a:pPr marR="8166100">
              <a:lnSpc>
                <a:spcPct val="62900"/>
              </a:lnSpc>
            </a:pP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Da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rlito"/>
              <a:cs typeface="Carlito"/>
            </a:endParaRPr>
          </a:p>
          <a:p>
            <a:pPr marR="8166100">
              <a:lnSpc>
                <a:spcPct val="67500"/>
              </a:lnSpc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andar St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162300">
              <a:lnSpc>
                <a:spcPct val="100000"/>
              </a:lnSpc>
              <a:tabLst>
                <a:tab pos="8425180" algn="l"/>
              </a:tabLst>
            </a:pP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©</a:t>
            </a:r>
            <a:r>
              <a:rPr sz="1200" spc="-5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2</a:t>
            </a: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0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16</a:t>
            </a: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In</a:t>
            </a:r>
            <a:r>
              <a:rPr sz="1200" spc="-15" dirty="0">
                <a:solidFill>
                  <a:srgbClr val="3366CC"/>
                </a:solidFill>
                <a:latin typeface="Carlito"/>
                <a:cs typeface="Carlito"/>
              </a:rPr>
              <a:t>s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ti</a:t>
            </a: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u</a:t>
            </a:r>
            <a:r>
              <a:rPr sz="1200" spc="-10" dirty="0">
                <a:solidFill>
                  <a:srgbClr val="3366CC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e</a:t>
            </a:r>
            <a:r>
              <a:rPr sz="1200" spc="-30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3366CC"/>
                </a:solidFill>
                <a:latin typeface="Carlito"/>
                <a:cs typeface="Carlito"/>
              </a:rPr>
              <a:t>o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f Indu</a:t>
            </a:r>
            <a:r>
              <a:rPr sz="1200" spc="-15" dirty="0">
                <a:solidFill>
                  <a:srgbClr val="3366CC"/>
                </a:solidFill>
                <a:latin typeface="Carlito"/>
                <a:cs typeface="Carlito"/>
              </a:rPr>
              <a:t>s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t</a:t>
            </a:r>
            <a:r>
              <a:rPr sz="1200" spc="-15" dirty="0">
                <a:solidFill>
                  <a:srgbClr val="3366CC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ial</a:t>
            </a:r>
            <a:r>
              <a:rPr sz="1200" spc="-30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a</a:t>
            </a: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d</a:t>
            </a:r>
            <a:r>
              <a:rPr sz="1200" spc="-15" dirty="0">
                <a:solidFill>
                  <a:srgbClr val="3366CC"/>
                </a:solidFill>
                <a:latin typeface="Carlito"/>
                <a:cs typeface="Carlito"/>
              </a:rPr>
              <a:t> S</a:t>
            </a:r>
            <a:r>
              <a:rPr sz="1200" spc="-20" dirty="0">
                <a:solidFill>
                  <a:srgbClr val="3366CC"/>
                </a:solidFill>
                <a:latin typeface="Carlito"/>
                <a:cs typeface="Carlito"/>
              </a:rPr>
              <a:t>y</a:t>
            </a:r>
            <a:r>
              <a:rPr sz="1200" spc="-15" dirty="0">
                <a:solidFill>
                  <a:srgbClr val="3366CC"/>
                </a:solidFill>
                <a:latin typeface="Carlito"/>
                <a:cs typeface="Carlito"/>
              </a:rPr>
              <a:t>s</a:t>
            </a:r>
            <a:r>
              <a:rPr sz="1200" spc="-10" dirty="0">
                <a:solidFill>
                  <a:srgbClr val="3366CC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ems</a:t>
            </a: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3366CC"/>
                </a:solidFill>
                <a:latin typeface="Carlito"/>
                <a:cs typeface="Carlito"/>
              </a:rPr>
              <a:t>E</a:t>
            </a: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ginee</a:t>
            </a:r>
            <a:r>
              <a:rPr sz="1200" spc="-25" dirty="0">
                <a:solidFill>
                  <a:srgbClr val="3366CC"/>
                </a:solidFill>
                <a:latin typeface="Carlito"/>
                <a:cs typeface="Carlito"/>
              </a:rPr>
              <a:t>r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s	44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8828" y="2685415"/>
            <a:ext cx="1217295" cy="324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Data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Range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rlito"/>
              <a:cs typeface="Carlito"/>
            </a:endParaRPr>
          </a:p>
          <a:p>
            <a:pPr marL="165100" marR="508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Labels </a:t>
            </a:r>
            <a:r>
              <a:rPr sz="1800" b="1" spc="-10" dirty="0">
                <a:latin typeface="Carlito"/>
                <a:cs typeface="Carlito"/>
              </a:rPr>
              <a:t>for  </a:t>
            </a:r>
            <a:r>
              <a:rPr sz="1800" b="1" spc="-5" dirty="0">
                <a:latin typeface="Carlito"/>
                <a:cs typeface="Carlito"/>
              </a:rPr>
              <a:t>columns  </a:t>
            </a:r>
            <a:r>
              <a:rPr sz="1800" b="1" dirty="0">
                <a:latin typeface="Carlito"/>
                <a:cs typeface="Carlito"/>
              </a:rPr>
              <a:t>and 99  </a:t>
            </a:r>
            <a:r>
              <a:rPr sz="1800" b="1" spc="-10" dirty="0">
                <a:latin typeface="Carlito"/>
                <a:cs typeface="Carlito"/>
              </a:rPr>
              <a:t>percent  c</a:t>
            </a:r>
            <a:r>
              <a:rPr sz="1800" b="1" dirty="0">
                <a:latin typeface="Carlito"/>
                <a:cs typeface="Carlito"/>
              </a:rPr>
              <a:t>on</a:t>
            </a:r>
            <a:r>
              <a:rPr sz="1800" b="1" spc="-10" dirty="0">
                <a:latin typeface="Carlito"/>
                <a:cs typeface="Carlito"/>
              </a:rPr>
              <a:t>f</a:t>
            </a: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5" dirty="0">
                <a:latin typeface="Carlito"/>
                <a:cs typeface="Carlito"/>
              </a:rPr>
              <a:t>d</a:t>
            </a:r>
            <a:r>
              <a:rPr sz="1800" b="1" dirty="0">
                <a:latin typeface="Carlito"/>
                <a:cs typeface="Carlito"/>
              </a:rPr>
              <a:t>e</a:t>
            </a:r>
            <a:r>
              <a:rPr sz="1800" b="1" spc="-10" dirty="0">
                <a:latin typeface="Carlito"/>
                <a:cs typeface="Carlito"/>
              </a:rPr>
              <a:t>n</a:t>
            </a:r>
            <a:r>
              <a:rPr sz="1800" b="1" spc="-5" dirty="0">
                <a:latin typeface="Carlito"/>
                <a:cs typeface="Carlito"/>
              </a:rPr>
              <a:t>ce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65100" marR="198120">
              <a:lnSpc>
                <a:spcPct val="100000"/>
              </a:lnSpc>
              <a:spcBef>
                <a:spcPts val="1405"/>
              </a:spcBef>
            </a:pPr>
            <a:r>
              <a:rPr sz="1800" b="1" dirty="0">
                <a:latin typeface="Carlito"/>
                <a:cs typeface="Carlito"/>
              </a:rPr>
              <a:t>Select  </a:t>
            </a: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esi</a:t>
            </a:r>
            <a:r>
              <a:rPr sz="1800" b="1" spc="5" dirty="0">
                <a:latin typeface="Carlito"/>
                <a:cs typeface="Carlito"/>
              </a:rPr>
              <a:t>d</a:t>
            </a:r>
            <a:r>
              <a:rPr sz="1800" b="1" dirty="0">
                <a:latin typeface="Carlito"/>
                <a:cs typeface="Carlito"/>
              </a:rPr>
              <a:t>ua</a:t>
            </a:r>
            <a:r>
              <a:rPr sz="1800" b="1" spc="-15" dirty="0">
                <a:latin typeface="Carlito"/>
                <a:cs typeface="Carlito"/>
              </a:rPr>
              <a:t>l</a:t>
            </a:r>
            <a:r>
              <a:rPr sz="1800" b="1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7653" y="564007"/>
            <a:ext cx="3018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Computer</a:t>
            </a:r>
            <a:r>
              <a:rPr spc="-65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1562100"/>
            <a:ext cx="8534399" cy="479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4028" y="5127497"/>
            <a:ext cx="3642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arlito"/>
                <a:cs typeface="Carlito"/>
              </a:rPr>
              <a:t>Confidence </a:t>
            </a:r>
            <a:r>
              <a:rPr sz="1600" b="1" spc="-15" dirty="0">
                <a:solidFill>
                  <a:srgbClr val="FF0000"/>
                </a:solidFill>
                <a:latin typeface="Carlito"/>
                <a:cs typeface="Carlito"/>
              </a:rPr>
              <a:t>Interval </a:t>
            </a:r>
            <a:r>
              <a:rPr sz="1600" b="1" spc="-10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Slope and</a:t>
            </a:r>
            <a:r>
              <a:rPr sz="1600" b="1" spc="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rlito"/>
                <a:cs typeface="Carlito"/>
              </a:rPr>
              <a:t>Intercept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3917" y="564007"/>
            <a:ext cx="3371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Interpreting</a:t>
            </a:r>
            <a:r>
              <a:rPr spc="-90" dirty="0"/>
              <a:t> </a:t>
            </a:r>
            <a:r>
              <a:rPr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3961"/>
            <a:ext cx="7524750" cy="29286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Equation: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Time = .57 +</a:t>
            </a:r>
            <a:r>
              <a:rPr sz="2800" spc="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.523(ID)</a:t>
            </a: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Can now </a:t>
            </a:r>
            <a:r>
              <a:rPr sz="2800" spc="-5" dirty="0">
                <a:latin typeface="Carlito"/>
                <a:cs typeface="Carlito"/>
              </a:rPr>
              <a:t>generate time for any washer within the  range.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CC"/>
              </a:buClr>
              <a:buFont typeface="Carlito"/>
              <a:buChar char="•"/>
            </a:pPr>
            <a:endParaRPr sz="3850">
              <a:latin typeface="Carlito"/>
              <a:cs typeface="Carlito"/>
            </a:endParaRPr>
          </a:p>
          <a:p>
            <a:pPr marL="354965" marR="113030" indent="-342900">
              <a:lnSpc>
                <a:spcPct val="100000"/>
              </a:lnSpc>
              <a:spcBef>
                <a:spcPts val="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demonstrate how </a:t>
            </a:r>
            <a:r>
              <a:rPr sz="2800" spc="-5" dirty="0">
                <a:latin typeface="Carlito"/>
                <a:cs typeface="Carlito"/>
              </a:rPr>
              <a:t>“good” the results are </a:t>
            </a:r>
            <a:r>
              <a:rPr sz="2800" spc="-10" dirty="0">
                <a:latin typeface="Carlito"/>
                <a:cs typeface="Carlito"/>
              </a:rPr>
              <a:t>the  residuals </a:t>
            </a:r>
            <a:r>
              <a:rPr sz="2800" spc="-5" dirty="0">
                <a:latin typeface="Carlito"/>
                <a:cs typeface="Carlito"/>
              </a:rPr>
              <a:t>can 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construct </a:t>
            </a:r>
            <a:r>
              <a:rPr sz="2800" spc="-5" dirty="0">
                <a:latin typeface="Carlito"/>
                <a:cs typeface="Carlito"/>
              </a:rPr>
              <a:t>a check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sheet.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8570" y="564007"/>
            <a:ext cx="2080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Check</a:t>
            </a:r>
            <a:r>
              <a:rPr spc="-75" dirty="0"/>
              <a:t> </a:t>
            </a:r>
            <a:r>
              <a:rPr spc="-5" dirty="0"/>
              <a:t>Sheet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1485900"/>
            <a:ext cx="8485632" cy="4771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8050" y="564007"/>
            <a:ext cx="2780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Multiple</a:t>
            </a:r>
            <a:r>
              <a:rPr spc="-70" dirty="0"/>
              <a:t> </a:t>
            </a:r>
            <a:r>
              <a:rPr dirty="0"/>
              <a:t>Factors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More than one major</a:t>
            </a:r>
            <a:r>
              <a:rPr spc="20" dirty="0"/>
              <a:t> </a:t>
            </a:r>
            <a:r>
              <a:rPr spc="-10" dirty="0"/>
              <a:t>factor</a:t>
            </a:r>
          </a:p>
          <a:p>
            <a:pPr marL="354965" marR="5080" indent="-342900">
              <a:lnSpc>
                <a:spcPct val="101499"/>
              </a:lnSpc>
              <a:spcBef>
                <a:spcPts val="62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Example: </a:t>
            </a:r>
            <a:r>
              <a:rPr sz="2400" dirty="0">
                <a:latin typeface="Times New Roman"/>
                <a:cs typeface="Times New Roman"/>
              </a:rPr>
              <a:t>Take the case of a </a:t>
            </a:r>
            <a:r>
              <a:rPr sz="2400" spc="-5" dirty="0">
                <a:latin typeface="Times New Roman"/>
                <a:cs typeface="Times New Roman"/>
              </a:rPr>
              <a:t>motor </a:t>
            </a:r>
            <a:r>
              <a:rPr sz="2400" dirty="0">
                <a:latin typeface="Times New Roman"/>
                <a:cs typeface="Times New Roman"/>
              </a:rPr>
              <a:t>driven circular </a:t>
            </a:r>
            <a:r>
              <a:rPr sz="2400" spc="-5" dirty="0">
                <a:latin typeface="Times New Roman"/>
                <a:cs typeface="Times New Roman"/>
              </a:rPr>
              <a:t>saw  used for </a:t>
            </a:r>
            <a:r>
              <a:rPr sz="2400" dirty="0">
                <a:latin typeface="Times New Roman"/>
                <a:cs typeface="Times New Roman"/>
              </a:rPr>
              <a:t>cross cutting wood (all of 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type.)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Factors  influencing the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include-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40"/>
              </a:spcBef>
              <a:buClr>
                <a:srgbClr val="3366CC"/>
              </a:buClr>
              <a:buSzPct val="59090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Variation in thickness of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wood</a:t>
            </a:r>
            <a:endParaRPr sz="22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25"/>
              </a:spcBef>
              <a:buClr>
                <a:srgbClr val="3366CC"/>
              </a:buClr>
              <a:buSzPct val="59090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Variation in the width of 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wood</a:t>
            </a:r>
            <a:endParaRPr sz="22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3366CC"/>
              </a:buClr>
              <a:buSzPct val="59090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Temperature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794" y="4502048"/>
            <a:ext cx="2872105" cy="1628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090"/>
              <a:buChar char="–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Humidity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30"/>
              </a:spcBef>
              <a:buClr>
                <a:srgbClr val="3366CC"/>
              </a:buClr>
              <a:buSzPct val="59090"/>
              <a:buChar char="–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Lighting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30"/>
              </a:spcBef>
              <a:buClr>
                <a:srgbClr val="3366CC"/>
              </a:buClr>
              <a:buSzPct val="59090"/>
              <a:buChar char="–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Fixture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3366CC"/>
              </a:buClr>
              <a:buSzPct val="59090"/>
              <a:buChar char="–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Experience 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operator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1809" y="4667250"/>
            <a:ext cx="1193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Which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of  these</a:t>
            </a:r>
            <a:r>
              <a:rPr sz="1800" b="1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would 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be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major 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factors?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8590" y="564007"/>
            <a:ext cx="1763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95" dirty="0"/>
              <a:t> </a:t>
            </a:r>
            <a:r>
              <a:rPr dirty="0"/>
              <a:t>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8800" y="2514587"/>
          <a:ext cx="6032500" cy="381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590"/>
                <a:gridCol w="1149985"/>
                <a:gridCol w="1149985"/>
                <a:gridCol w="1149985"/>
                <a:gridCol w="1149985"/>
              </a:tblGrid>
              <a:tr h="1256677">
                <a:tc gridSpan="5">
                  <a:txBody>
                    <a:bodyPr/>
                    <a:lstStyle/>
                    <a:p>
                      <a:pPr marL="170180" marR="488950" indent="-17145">
                        <a:lnSpc>
                          <a:spcPts val="5030"/>
                        </a:lnSpc>
                        <a:spcBef>
                          <a:spcPts val="200"/>
                        </a:spcBef>
                        <a:tabLst>
                          <a:tab pos="1916430" algn="l"/>
                          <a:tab pos="2246630" algn="l"/>
                          <a:tab pos="3067050" algn="l"/>
                          <a:tab pos="4217670" algn="l"/>
                          <a:tab pos="5368290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Width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	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Thickness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Material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eria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	1		2	3	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83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0.064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0.074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0.081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0.093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842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0.088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0.112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0.093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0.111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82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16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0.112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0.151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0.181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83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8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72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989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72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989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0.16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7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989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0.169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7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989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0.216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27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22044" y="1465834"/>
            <a:ext cx="6797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Having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identified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two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major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factors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develop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standard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system</a:t>
            </a:r>
            <a:r>
              <a:rPr sz="1800" spc="1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for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cutting</a:t>
            </a:r>
            <a:r>
              <a:rPr sz="18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wood.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8597" y="320166"/>
            <a:ext cx="622554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Microscopic </a:t>
            </a:r>
            <a:r>
              <a:rPr spc="-5" dirty="0"/>
              <a:t>Standard</a:t>
            </a:r>
            <a:r>
              <a:rPr spc="-60" dirty="0"/>
              <a:t> </a:t>
            </a:r>
            <a:r>
              <a:rPr spc="-5" dirty="0"/>
              <a:t>Data</a:t>
            </a:r>
          </a:p>
          <a:p>
            <a:pPr algn="ctr">
              <a:lnSpc>
                <a:spcPct val="100000"/>
              </a:lnSpc>
            </a:pPr>
            <a:r>
              <a:rPr dirty="0"/>
              <a:t>(Pre-determined time systems)</a:t>
            </a:r>
            <a:r>
              <a:rPr spc="-90" dirty="0"/>
              <a:t> </a:t>
            </a:r>
            <a:r>
              <a:rPr spc="-5" dirty="0"/>
              <a:t>(PTS)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2123058"/>
            <a:ext cx="732790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Predetermined leveled times are </a:t>
            </a:r>
            <a:r>
              <a:rPr sz="2800" spc="-10" dirty="0">
                <a:latin typeface="Carlito"/>
                <a:cs typeface="Carlito"/>
              </a:rPr>
              <a:t>established for  basic body </a:t>
            </a:r>
            <a:r>
              <a:rPr sz="2800" spc="-5" dirty="0">
                <a:latin typeface="Carlito"/>
                <a:cs typeface="Carlito"/>
              </a:rPr>
              <a:t>motions,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5" dirty="0">
                <a:latin typeface="Carlito"/>
                <a:cs typeface="Carlito"/>
              </a:rPr>
              <a:t>as reach, move, turn,  grasp, </a:t>
            </a:r>
            <a:r>
              <a:rPr sz="2800" spc="-10" dirty="0">
                <a:latin typeface="Carlito"/>
                <a:cs typeface="Carlito"/>
              </a:rPr>
              <a:t>position, </a:t>
            </a:r>
            <a:r>
              <a:rPr sz="2800" spc="-5" dirty="0">
                <a:latin typeface="Carlito"/>
                <a:cs typeface="Carlito"/>
              </a:rPr>
              <a:t>release, </a:t>
            </a:r>
            <a:r>
              <a:rPr sz="2800" spc="-10" dirty="0">
                <a:latin typeface="Carlito"/>
                <a:cs typeface="Carlito"/>
              </a:rPr>
              <a:t>disengage, </a:t>
            </a:r>
            <a:r>
              <a:rPr sz="2800" spc="-5" dirty="0">
                <a:latin typeface="Carlito"/>
                <a:cs typeface="Carlito"/>
              </a:rPr>
              <a:t>and apply  </a:t>
            </a:r>
            <a:r>
              <a:rPr sz="2800" spc="-10" dirty="0">
                <a:latin typeface="Carlito"/>
                <a:cs typeface="Carlito"/>
              </a:rPr>
              <a:t>pressure. The </a:t>
            </a:r>
            <a:r>
              <a:rPr sz="2800" spc="-5" dirty="0">
                <a:latin typeface="Carlito"/>
                <a:cs typeface="Carlito"/>
              </a:rPr>
              <a:t>analyst may </a:t>
            </a:r>
            <a:r>
              <a:rPr sz="2800" spc="-10" dirty="0">
                <a:latin typeface="Carlito"/>
                <a:cs typeface="Carlito"/>
              </a:rPr>
              <a:t>obtain </a:t>
            </a:r>
            <a:r>
              <a:rPr sz="2800" spc="-5" dirty="0">
                <a:latin typeface="Carlito"/>
                <a:cs typeface="Carlito"/>
              </a:rPr>
              <a:t>them </a:t>
            </a:r>
            <a:r>
              <a:rPr sz="2800" spc="-10" dirty="0">
                <a:latin typeface="Carlito"/>
                <a:cs typeface="Carlito"/>
              </a:rPr>
              <a:t>from  published standards </a:t>
            </a:r>
            <a:r>
              <a:rPr sz="2800" spc="-5" dirty="0">
                <a:latin typeface="Carlito"/>
                <a:cs typeface="Carlito"/>
              </a:rPr>
              <a:t>in tabular or electronic  </a:t>
            </a:r>
            <a:r>
              <a:rPr sz="2800" spc="-10" dirty="0">
                <a:latin typeface="Carlito"/>
                <a:cs typeface="Carlito"/>
              </a:rPr>
              <a:t>forms, </a:t>
            </a:r>
            <a:r>
              <a:rPr sz="2800" spc="-5" dirty="0">
                <a:latin typeface="Carlito"/>
                <a:cs typeface="Carlito"/>
              </a:rPr>
              <a:t>or the firm may </a:t>
            </a:r>
            <a:r>
              <a:rPr sz="2800" spc="-10" dirty="0">
                <a:latin typeface="Carlito"/>
                <a:cs typeface="Carlito"/>
              </a:rPr>
              <a:t>develop </a:t>
            </a:r>
            <a:r>
              <a:rPr sz="2800" spc="-5" dirty="0">
                <a:latin typeface="Carlito"/>
                <a:cs typeface="Carlito"/>
              </a:rPr>
              <a:t>its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own.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8614" y="564007"/>
            <a:ext cx="28994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Scatter</a:t>
            </a:r>
            <a:r>
              <a:rPr spc="-80" dirty="0"/>
              <a:t> </a:t>
            </a:r>
            <a:r>
              <a:rPr spc="-5" dirty="0"/>
              <a:t>Diagrams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36776" y="1584960"/>
            <a:ext cx="2386965" cy="1297305"/>
            <a:chOff x="1636776" y="1584960"/>
            <a:chExt cx="2386965" cy="1297305"/>
          </a:xfrm>
        </p:grpSpPr>
        <p:sp>
          <p:nvSpPr>
            <p:cNvPr id="5" name="object 5"/>
            <p:cNvSpPr/>
            <p:nvPr/>
          </p:nvSpPr>
          <p:spPr>
            <a:xfrm>
              <a:off x="1636776" y="1589532"/>
              <a:ext cx="2382520" cy="1292860"/>
            </a:xfrm>
            <a:custGeom>
              <a:avLst/>
              <a:gdLst/>
              <a:ahLst/>
              <a:cxnLst/>
              <a:rect l="l" t="t" r="r" b="b"/>
              <a:pathLst>
                <a:path w="2382520" h="1292860">
                  <a:moveTo>
                    <a:pt x="41148" y="499871"/>
                  </a:moveTo>
                  <a:lnTo>
                    <a:pt x="2382012" y="499871"/>
                  </a:lnTo>
                </a:path>
                <a:path w="2382520" h="1292860">
                  <a:moveTo>
                    <a:pt x="41148" y="249935"/>
                  </a:moveTo>
                  <a:lnTo>
                    <a:pt x="2382012" y="249935"/>
                  </a:lnTo>
                </a:path>
                <a:path w="2382520" h="1292860">
                  <a:moveTo>
                    <a:pt x="41148" y="0"/>
                  </a:moveTo>
                  <a:lnTo>
                    <a:pt x="2382012" y="0"/>
                  </a:lnTo>
                </a:path>
                <a:path w="2382520" h="1292860">
                  <a:moveTo>
                    <a:pt x="41148" y="1252727"/>
                  </a:moveTo>
                  <a:lnTo>
                    <a:pt x="41148" y="0"/>
                  </a:lnTo>
                </a:path>
                <a:path w="2382520" h="1292860">
                  <a:moveTo>
                    <a:pt x="0" y="1252727"/>
                  </a:moveTo>
                  <a:lnTo>
                    <a:pt x="41148" y="1252727"/>
                  </a:lnTo>
                </a:path>
                <a:path w="2382520" h="1292860">
                  <a:moveTo>
                    <a:pt x="0" y="499871"/>
                  </a:moveTo>
                  <a:lnTo>
                    <a:pt x="41148" y="499871"/>
                  </a:lnTo>
                </a:path>
                <a:path w="2382520" h="1292860">
                  <a:moveTo>
                    <a:pt x="0" y="249935"/>
                  </a:moveTo>
                  <a:lnTo>
                    <a:pt x="41148" y="249935"/>
                  </a:lnTo>
                </a:path>
                <a:path w="2382520" h="1292860">
                  <a:moveTo>
                    <a:pt x="0" y="0"/>
                  </a:moveTo>
                  <a:lnTo>
                    <a:pt x="41148" y="0"/>
                  </a:lnTo>
                </a:path>
                <a:path w="2382520" h="1292860">
                  <a:moveTo>
                    <a:pt x="41148" y="1252727"/>
                  </a:moveTo>
                  <a:lnTo>
                    <a:pt x="2382012" y="1252727"/>
                  </a:lnTo>
                </a:path>
                <a:path w="2382520" h="1292860">
                  <a:moveTo>
                    <a:pt x="41148" y="1252727"/>
                  </a:moveTo>
                  <a:lnTo>
                    <a:pt x="41148" y="1292352"/>
                  </a:lnTo>
                </a:path>
                <a:path w="2382520" h="1292860">
                  <a:moveTo>
                    <a:pt x="509016" y="1252727"/>
                  </a:moveTo>
                  <a:lnTo>
                    <a:pt x="509016" y="1292352"/>
                  </a:lnTo>
                </a:path>
                <a:path w="2382520" h="1292860">
                  <a:moveTo>
                    <a:pt x="976884" y="1252727"/>
                  </a:moveTo>
                  <a:lnTo>
                    <a:pt x="976884" y="1292352"/>
                  </a:lnTo>
                </a:path>
                <a:path w="2382520" h="1292860">
                  <a:moveTo>
                    <a:pt x="1446276" y="1252727"/>
                  </a:moveTo>
                  <a:lnTo>
                    <a:pt x="1446276" y="1292352"/>
                  </a:lnTo>
                </a:path>
                <a:path w="2382520" h="1292860">
                  <a:moveTo>
                    <a:pt x="1914144" y="1252727"/>
                  </a:moveTo>
                  <a:lnTo>
                    <a:pt x="1914144" y="1292352"/>
                  </a:lnTo>
                </a:path>
                <a:path w="2382520" h="1292860">
                  <a:moveTo>
                    <a:pt x="2382012" y="1252727"/>
                  </a:moveTo>
                  <a:lnTo>
                    <a:pt x="2382012" y="1292352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7024" y="1990344"/>
              <a:ext cx="97536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4892" y="1865376"/>
              <a:ext cx="97536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4284" y="1778508"/>
              <a:ext cx="97536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2152" y="1627632"/>
              <a:ext cx="97536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45792" y="1687068"/>
              <a:ext cx="1405255" cy="353695"/>
            </a:xfrm>
            <a:custGeom>
              <a:avLst/>
              <a:gdLst/>
              <a:ahLst/>
              <a:cxnLst/>
              <a:rect l="l" t="t" r="r" b="b"/>
              <a:pathLst>
                <a:path w="1405254" h="353694">
                  <a:moveTo>
                    <a:pt x="0" y="353568"/>
                  </a:moveTo>
                  <a:lnTo>
                    <a:pt x="14051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82978" y="2739008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2069" y="2237612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4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2069" y="1987042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6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2069" y="1736598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8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6332" y="1486027"/>
            <a:ext cx="186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2966" y="29039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1342" y="29039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6470" y="29039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4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4972" y="29039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5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3198" y="2119375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rlito"/>
                <a:cs typeface="Carlito"/>
              </a:rPr>
              <a:t>T</a:t>
            </a:r>
            <a:r>
              <a:rPr sz="1000" b="1" spc="-15" dirty="0">
                <a:latin typeface="Carlito"/>
                <a:cs typeface="Carlito"/>
              </a:rPr>
              <a:t>i</a:t>
            </a:r>
            <a:r>
              <a:rPr sz="1000" b="1" spc="-5" dirty="0">
                <a:latin typeface="Carlito"/>
                <a:cs typeface="Carlito"/>
              </a:rPr>
              <a:t>me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24075" y="2119375"/>
            <a:ext cx="2433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9985" algn="l"/>
              </a:tabLst>
            </a:pPr>
            <a:r>
              <a:rPr sz="1000" b="1" u="sng" spc="-5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 	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9591" y="2862605"/>
            <a:ext cx="558165" cy="412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480695" algn="l"/>
              </a:tabLst>
            </a:pPr>
            <a:r>
              <a:rPr sz="1000" spc="-5" dirty="0">
                <a:latin typeface="Carlito"/>
                <a:cs typeface="Carlito"/>
              </a:rPr>
              <a:t>2	3</a:t>
            </a:r>
            <a:endParaRPr sz="1000">
              <a:latin typeface="Carlito"/>
              <a:cs typeface="Carlito"/>
            </a:endParaRPr>
          </a:p>
          <a:p>
            <a:pPr marL="24130">
              <a:lnSpc>
                <a:spcPct val="100000"/>
              </a:lnSpc>
              <a:spcBef>
                <a:spcPts val="320"/>
              </a:spcBef>
            </a:pPr>
            <a:r>
              <a:rPr sz="1000" b="1" spc="-5" dirty="0">
                <a:latin typeface="Carlito"/>
                <a:cs typeface="Carlito"/>
              </a:rPr>
              <a:t>Thickness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6669" y="2359609"/>
            <a:ext cx="27603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329690" algn="l"/>
                <a:tab pos="2721610" algn="l"/>
              </a:tabLst>
            </a:pPr>
            <a:r>
              <a:rPr sz="1500" baseline="-33333" dirty="0">
                <a:latin typeface="Carlito"/>
                <a:cs typeface="Carlito"/>
              </a:rPr>
              <a:t>0.02</a:t>
            </a:r>
            <a:r>
              <a:rPr sz="1000" u="sng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 	</a:t>
            </a:r>
            <a:r>
              <a:rPr sz="1400" b="1" u="sng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6 Inch</a:t>
            </a:r>
            <a:r>
              <a:rPr sz="1400" b="1" u="sng" spc="-100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 </a:t>
            </a:r>
            <a:r>
              <a:rPr sz="1400" b="1" u="sng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Width	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89176" y="4099559"/>
            <a:ext cx="2158365" cy="1221105"/>
            <a:chOff x="1789176" y="4099559"/>
            <a:chExt cx="2158365" cy="1221105"/>
          </a:xfrm>
        </p:grpSpPr>
        <p:sp>
          <p:nvSpPr>
            <p:cNvPr id="25" name="object 25"/>
            <p:cNvSpPr/>
            <p:nvPr/>
          </p:nvSpPr>
          <p:spPr>
            <a:xfrm>
              <a:off x="1789176" y="4104131"/>
              <a:ext cx="2153920" cy="1216660"/>
            </a:xfrm>
            <a:custGeom>
              <a:avLst/>
              <a:gdLst/>
              <a:ahLst/>
              <a:cxnLst/>
              <a:rect l="l" t="t" r="r" b="b"/>
              <a:pathLst>
                <a:path w="2153920" h="1216660">
                  <a:moveTo>
                    <a:pt x="41148" y="979932"/>
                  </a:moveTo>
                  <a:lnTo>
                    <a:pt x="2153412" y="979932"/>
                  </a:lnTo>
                </a:path>
                <a:path w="2153920" h="1216660">
                  <a:moveTo>
                    <a:pt x="41148" y="588264"/>
                  </a:moveTo>
                  <a:lnTo>
                    <a:pt x="2153412" y="588264"/>
                  </a:lnTo>
                </a:path>
                <a:path w="2153920" h="1216660">
                  <a:moveTo>
                    <a:pt x="41148" y="391668"/>
                  </a:moveTo>
                  <a:lnTo>
                    <a:pt x="2153412" y="391668"/>
                  </a:lnTo>
                </a:path>
                <a:path w="2153920" h="1216660">
                  <a:moveTo>
                    <a:pt x="41148" y="195072"/>
                  </a:moveTo>
                  <a:lnTo>
                    <a:pt x="2153412" y="195072"/>
                  </a:lnTo>
                </a:path>
                <a:path w="2153920" h="1216660">
                  <a:moveTo>
                    <a:pt x="41148" y="0"/>
                  </a:moveTo>
                  <a:lnTo>
                    <a:pt x="2153412" y="0"/>
                  </a:lnTo>
                </a:path>
                <a:path w="2153920" h="1216660">
                  <a:moveTo>
                    <a:pt x="41148" y="1176528"/>
                  </a:moveTo>
                  <a:lnTo>
                    <a:pt x="41148" y="0"/>
                  </a:lnTo>
                </a:path>
                <a:path w="2153920" h="1216660">
                  <a:moveTo>
                    <a:pt x="0" y="1176528"/>
                  </a:moveTo>
                  <a:lnTo>
                    <a:pt x="41148" y="1176528"/>
                  </a:lnTo>
                </a:path>
                <a:path w="2153920" h="1216660">
                  <a:moveTo>
                    <a:pt x="0" y="979932"/>
                  </a:moveTo>
                  <a:lnTo>
                    <a:pt x="41148" y="979932"/>
                  </a:lnTo>
                </a:path>
                <a:path w="2153920" h="1216660">
                  <a:moveTo>
                    <a:pt x="0" y="588264"/>
                  </a:moveTo>
                  <a:lnTo>
                    <a:pt x="41148" y="588264"/>
                  </a:lnTo>
                </a:path>
                <a:path w="2153920" h="1216660">
                  <a:moveTo>
                    <a:pt x="0" y="391668"/>
                  </a:moveTo>
                  <a:lnTo>
                    <a:pt x="41148" y="391668"/>
                  </a:lnTo>
                </a:path>
                <a:path w="2153920" h="1216660">
                  <a:moveTo>
                    <a:pt x="0" y="195072"/>
                  </a:moveTo>
                  <a:lnTo>
                    <a:pt x="41148" y="195072"/>
                  </a:lnTo>
                </a:path>
                <a:path w="2153920" h="1216660">
                  <a:moveTo>
                    <a:pt x="0" y="0"/>
                  </a:moveTo>
                  <a:lnTo>
                    <a:pt x="41148" y="0"/>
                  </a:lnTo>
                </a:path>
                <a:path w="2153920" h="1216660">
                  <a:moveTo>
                    <a:pt x="41148" y="1176528"/>
                  </a:moveTo>
                  <a:lnTo>
                    <a:pt x="2153412" y="1176528"/>
                  </a:lnTo>
                </a:path>
                <a:path w="2153920" h="1216660">
                  <a:moveTo>
                    <a:pt x="41148" y="1176528"/>
                  </a:moveTo>
                  <a:lnTo>
                    <a:pt x="41148" y="1216152"/>
                  </a:lnTo>
                </a:path>
                <a:path w="2153920" h="1216660">
                  <a:moveTo>
                    <a:pt x="463296" y="1176528"/>
                  </a:moveTo>
                  <a:lnTo>
                    <a:pt x="463296" y="1216152"/>
                  </a:lnTo>
                </a:path>
                <a:path w="2153920" h="1216660">
                  <a:moveTo>
                    <a:pt x="885444" y="1176528"/>
                  </a:moveTo>
                  <a:lnTo>
                    <a:pt x="885444" y="1216152"/>
                  </a:lnTo>
                </a:path>
                <a:path w="2153920" h="1216660">
                  <a:moveTo>
                    <a:pt x="1309116" y="1176528"/>
                  </a:moveTo>
                  <a:lnTo>
                    <a:pt x="1309116" y="1216152"/>
                  </a:lnTo>
                </a:path>
                <a:path w="2153920" h="1216660">
                  <a:moveTo>
                    <a:pt x="1731264" y="1176528"/>
                  </a:moveTo>
                  <a:lnTo>
                    <a:pt x="1731264" y="1216152"/>
                  </a:lnTo>
                </a:path>
                <a:path w="2153920" h="1216660">
                  <a:moveTo>
                    <a:pt x="2153412" y="1176528"/>
                  </a:moveTo>
                  <a:lnTo>
                    <a:pt x="2153412" y="1216152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3704" y="4367783"/>
              <a:ext cx="97536" cy="975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25852" y="4133087"/>
              <a:ext cx="97536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9524" y="4319015"/>
              <a:ext cx="97536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1672" y="4142231"/>
              <a:ext cx="97536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52472" y="4216907"/>
              <a:ext cx="1268095" cy="146685"/>
            </a:xfrm>
            <a:custGeom>
              <a:avLst/>
              <a:gdLst/>
              <a:ahLst/>
              <a:cxnLst/>
              <a:rect l="l" t="t" r="r" b="b"/>
              <a:pathLst>
                <a:path w="1268095" h="146685">
                  <a:moveTo>
                    <a:pt x="0" y="146304"/>
                  </a:moveTo>
                  <a:lnTo>
                    <a:pt x="126796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55598" y="3956329"/>
            <a:ext cx="570230" cy="13989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4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1</a:t>
            </a:r>
            <a:r>
              <a:rPr sz="1000" spc="-5" dirty="0">
                <a:latin typeface="Carlito"/>
                <a:cs typeface="Carlito"/>
              </a:rPr>
              <a:t>2</a:t>
            </a:r>
            <a:endParaRPr sz="10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345"/>
              </a:spcBef>
            </a:pPr>
            <a:r>
              <a:rPr sz="1000" spc="-5" dirty="0">
                <a:latin typeface="Carlito"/>
                <a:cs typeface="Carlito"/>
              </a:rPr>
              <a:t>0.1</a:t>
            </a:r>
            <a:endParaRPr sz="10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8</a:t>
            </a:r>
            <a:endParaRPr sz="10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1000" b="1" spc="-10" dirty="0">
                <a:latin typeface="Carlito"/>
                <a:cs typeface="Carlito"/>
              </a:rPr>
              <a:t>Time</a:t>
            </a:r>
            <a:r>
              <a:rPr sz="1000" b="1" spc="155" dirty="0">
                <a:latin typeface="Carlito"/>
                <a:cs typeface="Carlito"/>
              </a:rPr>
              <a:t> </a:t>
            </a:r>
            <a:r>
              <a:rPr sz="1500" baseline="2777" dirty="0">
                <a:latin typeface="Carlito"/>
                <a:cs typeface="Carlito"/>
              </a:rPr>
              <a:t>0.06</a:t>
            </a:r>
            <a:endParaRPr sz="1500" baseline="2777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4</a:t>
            </a:r>
            <a:endParaRPr sz="10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2</a:t>
            </a:r>
            <a:endParaRPr sz="10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5366" y="534289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08022" y="534289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19501" y="5301386"/>
            <a:ext cx="534670" cy="412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420"/>
              </a:spcBef>
              <a:tabLst>
                <a:tab pos="446405" algn="l"/>
              </a:tabLst>
            </a:pPr>
            <a:r>
              <a:rPr sz="1000" spc="-5" dirty="0">
                <a:latin typeface="Carlito"/>
                <a:cs typeface="Carlito"/>
              </a:rPr>
              <a:t>2	3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000" b="1" spc="-5" dirty="0">
                <a:latin typeface="Carlito"/>
                <a:cs typeface="Carlito"/>
              </a:rPr>
              <a:t>Thickness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5990" y="534289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4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8772" y="534289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5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76476" y="4646421"/>
            <a:ext cx="2179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915" algn="l"/>
                <a:tab pos="2165985" algn="l"/>
              </a:tabLst>
            </a:pPr>
            <a:r>
              <a:rPr sz="1400" b="1" u="sng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 	12 Inch</a:t>
            </a:r>
            <a:r>
              <a:rPr sz="1400" b="1" u="sng" spc="-110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 </a:t>
            </a:r>
            <a:r>
              <a:rPr sz="1400" b="1" u="sng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Width	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75376" y="1584960"/>
            <a:ext cx="2234565" cy="1373505"/>
            <a:chOff x="5675376" y="1584960"/>
            <a:chExt cx="2234565" cy="1373505"/>
          </a:xfrm>
        </p:grpSpPr>
        <p:sp>
          <p:nvSpPr>
            <p:cNvPr id="39" name="object 39"/>
            <p:cNvSpPr/>
            <p:nvPr/>
          </p:nvSpPr>
          <p:spPr>
            <a:xfrm>
              <a:off x="5675376" y="1589532"/>
              <a:ext cx="2230120" cy="1369060"/>
            </a:xfrm>
            <a:custGeom>
              <a:avLst/>
              <a:gdLst/>
              <a:ahLst/>
              <a:cxnLst/>
              <a:rect l="l" t="t" r="r" b="b"/>
              <a:pathLst>
                <a:path w="2230120" h="1369060">
                  <a:moveTo>
                    <a:pt x="41148" y="996695"/>
                  </a:moveTo>
                  <a:lnTo>
                    <a:pt x="2229612" y="996695"/>
                  </a:lnTo>
                </a:path>
                <a:path w="2230120" h="1369060">
                  <a:moveTo>
                    <a:pt x="41148" y="664463"/>
                  </a:moveTo>
                  <a:lnTo>
                    <a:pt x="2229612" y="664463"/>
                  </a:lnTo>
                </a:path>
                <a:path w="2230120" h="1369060">
                  <a:moveTo>
                    <a:pt x="41148" y="332231"/>
                  </a:moveTo>
                  <a:lnTo>
                    <a:pt x="2229612" y="332231"/>
                  </a:lnTo>
                </a:path>
                <a:path w="2230120" h="1369060">
                  <a:moveTo>
                    <a:pt x="41148" y="0"/>
                  </a:moveTo>
                  <a:lnTo>
                    <a:pt x="2229612" y="0"/>
                  </a:lnTo>
                </a:path>
                <a:path w="2230120" h="1369060">
                  <a:moveTo>
                    <a:pt x="41148" y="1328927"/>
                  </a:moveTo>
                  <a:lnTo>
                    <a:pt x="41148" y="0"/>
                  </a:lnTo>
                </a:path>
                <a:path w="2230120" h="1369060">
                  <a:moveTo>
                    <a:pt x="0" y="1328927"/>
                  </a:moveTo>
                  <a:lnTo>
                    <a:pt x="41148" y="1328927"/>
                  </a:lnTo>
                </a:path>
                <a:path w="2230120" h="1369060">
                  <a:moveTo>
                    <a:pt x="0" y="996695"/>
                  </a:moveTo>
                  <a:lnTo>
                    <a:pt x="41148" y="996695"/>
                  </a:lnTo>
                </a:path>
                <a:path w="2230120" h="1369060">
                  <a:moveTo>
                    <a:pt x="0" y="664463"/>
                  </a:moveTo>
                  <a:lnTo>
                    <a:pt x="41148" y="664463"/>
                  </a:lnTo>
                </a:path>
                <a:path w="2230120" h="1369060">
                  <a:moveTo>
                    <a:pt x="0" y="332231"/>
                  </a:moveTo>
                  <a:lnTo>
                    <a:pt x="41148" y="332231"/>
                  </a:lnTo>
                </a:path>
                <a:path w="2230120" h="1369060">
                  <a:moveTo>
                    <a:pt x="0" y="0"/>
                  </a:moveTo>
                  <a:lnTo>
                    <a:pt x="41148" y="0"/>
                  </a:lnTo>
                </a:path>
                <a:path w="2230120" h="1369060">
                  <a:moveTo>
                    <a:pt x="41148" y="1328927"/>
                  </a:moveTo>
                  <a:lnTo>
                    <a:pt x="2229612" y="1328927"/>
                  </a:lnTo>
                </a:path>
                <a:path w="2230120" h="1369060">
                  <a:moveTo>
                    <a:pt x="41148" y="1328927"/>
                  </a:moveTo>
                  <a:lnTo>
                    <a:pt x="41148" y="1368552"/>
                  </a:lnTo>
                </a:path>
                <a:path w="2230120" h="1369060">
                  <a:moveTo>
                    <a:pt x="478536" y="1328927"/>
                  </a:moveTo>
                  <a:lnTo>
                    <a:pt x="478536" y="1368552"/>
                  </a:lnTo>
                </a:path>
                <a:path w="2230120" h="1369060">
                  <a:moveTo>
                    <a:pt x="915924" y="1328927"/>
                  </a:moveTo>
                  <a:lnTo>
                    <a:pt x="915924" y="1368552"/>
                  </a:lnTo>
                </a:path>
                <a:path w="2230120" h="1369060">
                  <a:moveTo>
                    <a:pt x="1354835" y="1328927"/>
                  </a:moveTo>
                  <a:lnTo>
                    <a:pt x="1354835" y="1368552"/>
                  </a:lnTo>
                </a:path>
                <a:path w="2230120" h="1369060">
                  <a:moveTo>
                    <a:pt x="1792224" y="1328927"/>
                  </a:moveTo>
                  <a:lnTo>
                    <a:pt x="1792224" y="1368552"/>
                  </a:lnTo>
                </a:path>
                <a:path w="2230120" h="1369060">
                  <a:moveTo>
                    <a:pt x="2229612" y="1328927"/>
                  </a:moveTo>
                  <a:lnTo>
                    <a:pt x="2229612" y="1368552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05144" y="2124456"/>
              <a:ext cx="97536" cy="975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42532" y="2005584"/>
              <a:ext cx="97536" cy="975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81444" y="1865376"/>
              <a:ext cx="97535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18832" y="1665732"/>
              <a:ext cx="97536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53912" y="1737360"/>
              <a:ext cx="1313815" cy="454659"/>
            </a:xfrm>
            <a:custGeom>
              <a:avLst/>
              <a:gdLst/>
              <a:ahLst/>
              <a:cxnLst/>
              <a:rect l="l" t="t" r="r" b="b"/>
              <a:pathLst>
                <a:path w="1313815" h="454660">
                  <a:moveTo>
                    <a:pt x="0" y="454151"/>
                  </a:moveTo>
                  <a:lnTo>
                    <a:pt x="13136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522214" y="2815208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61178" y="2482723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5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42408" y="2157475"/>
            <a:ext cx="568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rlito"/>
                <a:cs typeface="Carlito"/>
              </a:rPr>
              <a:t>Time</a:t>
            </a:r>
            <a:r>
              <a:rPr sz="1000" b="1" spc="25" dirty="0">
                <a:latin typeface="Carlito"/>
                <a:cs typeface="Carlito"/>
              </a:rPr>
              <a:t> </a:t>
            </a:r>
            <a:r>
              <a:rPr sz="1500" spc="-7" baseline="2777" dirty="0">
                <a:latin typeface="Carlito"/>
                <a:cs typeface="Carlito"/>
              </a:rPr>
              <a:t>0.1</a:t>
            </a:r>
            <a:endParaRPr sz="1500" baseline="2777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61178" y="1818258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1</a:t>
            </a:r>
            <a:r>
              <a:rPr sz="1000" spc="-5" dirty="0">
                <a:latin typeface="Carlito"/>
                <a:cs typeface="Carlito"/>
              </a:rPr>
              <a:t>5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25566" y="1486027"/>
            <a:ext cx="186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0.2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2073" y="29801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10096" y="29801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47866" y="29801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2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85761" y="29801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3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23784" y="29801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4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61807" y="298018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5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35877" y="3173348"/>
            <a:ext cx="350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rlito"/>
                <a:cs typeface="Carlito"/>
              </a:rPr>
              <a:t>Width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92366" y="2283713"/>
            <a:ext cx="1315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16 Inch</a:t>
            </a:r>
            <a:r>
              <a:rPr sz="1400" b="1" spc="-6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Thickness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817108" y="4175759"/>
            <a:ext cx="2473960" cy="1221105"/>
            <a:chOff x="5817108" y="4175759"/>
            <a:chExt cx="2473960" cy="1221105"/>
          </a:xfrm>
        </p:grpSpPr>
        <p:sp>
          <p:nvSpPr>
            <p:cNvPr id="59" name="object 59"/>
            <p:cNvSpPr/>
            <p:nvPr/>
          </p:nvSpPr>
          <p:spPr>
            <a:xfrm>
              <a:off x="5817108" y="4180331"/>
              <a:ext cx="2468880" cy="1216660"/>
            </a:xfrm>
            <a:custGeom>
              <a:avLst/>
              <a:gdLst/>
              <a:ahLst/>
              <a:cxnLst/>
              <a:rect l="l" t="t" r="r" b="b"/>
              <a:pathLst>
                <a:path w="2468879" h="1216660">
                  <a:moveTo>
                    <a:pt x="39624" y="469392"/>
                  </a:moveTo>
                  <a:lnTo>
                    <a:pt x="2468880" y="469392"/>
                  </a:lnTo>
                </a:path>
                <a:path w="2468879" h="1216660">
                  <a:moveTo>
                    <a:pt x="39624" y="234696"/>
                  </a:moveTo>
                  <a:lnTo>
                    <a:pt x="2468880" y="234696"/>
                  </a:lnTo>
                </a:path>
                <a:path w="2468879" h="1216660">
                  <a:moveTo>
                    <a:pt x="39624" y="0"/>
                  </a:moveTo>
                  <a:lnTo>
                    <a:pt x="2468880" y="0"/>
                  </a:lnTo>
                </a:path>
                <a:path w="2468879" h="1216660">
                  <a:moveTo>
                    <a:pt x="39624" y="1176528"/>
                  </a:moveTo>
                  <a:lnTo>
                    <a:pt x="39624" y="0"/>
                  </a:lnTo>
                </a:path>
                <a:path w="2468879" h="1216660">
                  <a:moveTo>
                    <a:pt x="0" y="1176528"/>
                  </a:moveTo>
                  <a:lnTo>
                    <a:pt x="39624" y="1176528"/>
                  </a:lnTo>
                </a:path>
                <a:path w="2468879" h="1216660">
                  <a:moveTo>
                    <a:pt x="0" y="469392"/>
                  </a:moveTo>
                  <a:lnTo>
                    <a:pt x="39624" y="469392"/>
                  </a:lnTo>
                </a:path>
                <a:path w="2468879" h="1216660">
                  <a:moveTo>
                    <a:pt x="0" y="234696"/>
                  </a:moveTo>
                  <a:lnTo>
                    <a:pt x="39624" y="234696"/>
                  </a:lnTo>
                </a:path>
                <a:path w="2468879" h="1216660">
                  <a:moveTo>
                    <a:pt x="0" y="0"/>
                  </a:moveTo>
                  <a:lnTo>
                    <a:pt x="39624" y="0"/>
                  </a:lnTo>
                </a:path>
                <a:path w="2468879" h="1216660">
                  <a:moveTo>
                    <a:pt x="39624" y="1176528"/>
                  </a:moveTo>
                  <a:lnTo>
                    <a:pt x="2468880" y="1176528"/>
                  </a:lnTo>
                </a:path>
                <a:path w="2468879" h="1216660">
                  <a:moveTo>
                    <a:pt x="39624" y="1176528"/>
                  </a:moveTo>
                  <a:lnTo>
                    <a:pt x="39624" y="1216152"/>
                  </a:lnTo>
                </a:path>
                <a:path w="2468879" h="1216660">
                  <a:moveTo>
                    <a:pt x="525779" y="1176528"/>
                  </a:moveTo>
                  <a:lnTo>
                    <a:pt x="525779" y="1216152"/>
                  </a:lnTo>
                </a:path>
                <a:path w="2468879" h="1216660">
                  <a:moveTo>
                    <a:pt x="1011936" y="1176528"/>
                  </a:moveTo>
                  <a:lnTo>
                    <a:pt x="1011936" y="1216152"/>
                  </a:lnTo>
                </a:path>
                <a:path w="2468879" h="1216660">
                  <a:moveTo>
                    <a:pt x="1498091" y="1176528"/>
                  </a:moveTo>
                  <a:lnTo>
                    <a:pt x="1498091" y="1216152"/>
                  </a:lnTo>
                </a:path>
                <a:path w="2468879" h="1216660">
                  <a:moveTo>
                    <a:pt x="1982723" y="1176528"/>
                  </a:moveTo>
                  <a:lnTo>
                    <a:pt x="1982723" y="1216152"/>
                  </a:lnTo>
                </a:path>
                <a:path w="2468879" h="1216660">
                  <a:moveTo>
                    <a:pt x="2468880" y="1176528"/>
                  </a:moveTo>
                  <a:lnTo>
                    <a:pt x="2468880" y="1216152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94120" y="4742687"/>
              <a:ext cx="97536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80276" y="4553711"/>
              <a:ext cx="97536" cy="975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66432" y="4512563"/>
              <a:ext cx="97536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51064" y="4291583"/>
              <a:ext cx="97536" cy="975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42888" y="4364735"/>
              <a:ext cx="1457325" cy="419100"/>
            </a:xfrm>
            <a:custGeom>
              <a:avLst/>
              <a:gdLst/>
              <a:ahLst/>
              <a:cxnLst/>
              <a:rect l="l" t="t" r="r" b="b"/>
              <a:pathLst>
                <a:path w="1457325" h="419100">
                  <a:moveTo>
                    <a:pt x="0" y="419100"/>
                  </a:moveTo>
                  <a:lnTo>
                    <a:pt x="145694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437378" y="5253990"/>
            <a:ext cx="315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0</a:t>
            </a:r>
            <a:r>
              <a:rPr sz="1000" spc="-5" dirty="0">
                <a:latin typeface="Carlito"/>
                <a:cs typeface="Carlito"/>
              </a:rPr>
              <a:t>00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66" name="object 66"/>
          <p:cNvSpPr txBox="1"/>
          <p:nvPr/>
        </p:nvSpPr>
        <p:spPr>
          <a:xfrm>
            <a:off x="5437378" y="4783328"/>
            <a:ext cx="315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1</a:t>
            </a:r>
            <a:r>
              <a:rPr sz="1000" spc="-5" dirty="0">
                <a:latin typeface="Carlito"/>
                <a:cs typeface="Carlito"/>
              </a:rPr>
              <a:t>00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437378" y="4547997"/>
            <a:ext cx="315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1</a:t>
            </a:r>
            <a:r>
              <a:rPr sz="1000" spc="-5" dirty="0">
                <a:latin typeface="Carlito"/>
                <a:cs typeface="Carlito"/>
              </a:rPr>
              <a:t>50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37378" y="3992841"/>
            <a:ext cx="315595" cy="4972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dirty="0">
                <a:latin typeface="Carlito"/>
                <a:cs typeface="Carlito"/>
              </a:rPr>
              <a:t>2</a:t>
            </a:r>
            <a:r>
              <a:rPr sz="1000" spc="-5" dirty="0">
                <a:latin typeface="Carlito"/>
                <a:cs typeface="Carlito"/>
              </a:rPr>
              <a:t>50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00" spc="-5" dirty="0">
                <a:latin typeface="Carlito"/>
                <a:cs typeface="Carlito"/>
              </a:rPr>
              <a:t>0.</a:t>
            </a:r>
            <a:r>
              <a:rPr sz="1000" spc="5" dirty="0">
                <a:latin typeface="Carlito"/>
                <a:cs typeface="Carlito"/>
              </a:rPr>
              <a:t>2</a:t>
            </a:r>
            <a:r>
              <a:rPr sz="1000" spc="-5" dirty="0">
                <a:latin typeface="Carlito"/>
                <a:cs typeface="Carlito"/>
              </a:rPr>
              <a:t>00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12663" y="541909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98819" y="541909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756652" y="541909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4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42807" y="541909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5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18608" y="4672710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rlito"/>
                <a:cs typeface="Carlito"/>
              </a:rPr>
              <a:t>T</a:t>
            </a:r>
            <a:r>
              <a:rPr sz="1000" b="1" spc="-15" dirty="0">
                <a:latin typeface="Carlito"/>
                <a:cs typeface="Carlito"/>
              </a:rPr>
              <a:t>i</a:t>
            </a:r>
            <a:r>
              <a:rPr sz="1000" b="1" spc="-5" dirty="0">
                <a:latin typeface="Carlito"/>
                <a:cs typeface="Carlito"/>
              </a:rPr>
              <a:t>me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04408" y="4672710"/>
            <a:ext cx="2520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6980" algn="l"/>
              </a:tabLst>
            </a:pPr>
            <a:r>
              <a:rPr sz="1000" b="1" u="sng" spc="-5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 	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784593" y="5377586"/>
            <a:ext cx="575945" cy="412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498475" algn="l"/>
              </a:tabLst>
            </a:pPr>
            <a:r>
              <a:rPr sz="1000" spc="-5" dirty="0">
                <a:latin typeface="Carlito"/>
                <a:cs typeface="Carlito"/>
              </a:rPr>
              <a:t>2	3</a:t>
            </a:r>
            <a:endParaRPr sz="10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325"/>
              </a:spcBef>
            </a:pPr>
            <a:r>
              <a:rPr sz="1000" b="1" spc="-5" dirty="0">
                <a:latin typeface="Carlito"/>
                <a:cs typeface="Carlito"/>
              </a:rPr>
              <a:t>Thickness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37378" y="4875021"/>
            <a:ext cx="286131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ts val="1400"/>
              </a:lnSpc>
              <a:spcBef>
                <a:spcPts val="100"/>
              </a:spcBef>
              <a:tabLst>
                <a:tab pos="1374775" algn="l"/>
                <a:tab pos="2847975" algn="l"/>
              </a:tabLst>
            </a:pPr>
            <a:r>
              <a:rPr sz="1400" b="1" u="sng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 	20 Inch</a:t>
            </a:r>
            <a:r>
              <a:rPr sz="1400" b="1" u="sng" spc="-110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 </a:t>
            </a:r>
            <a:r>
              <a:rPr sz="1400" b="1" u="sng" dirty="0">
                <a:uFill>
                  <a:solidFill>
                    <a:srgbClr val="858585"/>
                  </a:solidFill>
                </a:uFill>
                <a:latin typeface="Carlito"/>
                <a:cs typeface="Carlito"/>
              </a:rPr>
              <a:t>Width	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919"/>
              </a:lnSpc>
            </a:pPr>
            <a:r>
              <a:rPr sz="1000" dirty="0">
                <a:latin typeface="Carlito"/>
                <a:cs typeface="Carlito"/>
              </a:rPr>
              <a:t>0.050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105" y="564007"/>
            <a:ext cx="112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4244" y="1610309"/>
            <a:ext cx="7563484" cy="294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Carlito"/>
                <a:cs typeface="Carlito"/>
              </a:rPr>
              <a:t>Linear relationship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time and width </a:t>
            </a:r>
            <a:r>
              <a:rPr sz="2800" spc="-10" dirty="0">
                <a:latin typeface="Carlito"/>
                <a:cs typeface="Carlito"/>
              </a:rPr>
              <a:t>for  </a:t>
            </a:r>
            <a:r>
              <a:rPr sz="2800" spc="-5" dirty="0">
                <a:latin typeface="Carlito"/>
                <a:cs typeface="Carlito"/>
              </a:rPr>
              <a:t>all thicknesses </a:t>
            </a:r>
            <a:r>
              <a:rPr sz="2800" spc="-10" dirty="0">
                <a:latin typeface="Carlito"/>
                <a:cs typeface="Carlito"/>
              </a:rPr>
              <a:t>suggests multiple linear </a:t>
            </a:r>
            <a:r>
              <a:rPr sz="2800" spc="-5" dirty="0">
                <a:latin typeface="Carlito"/>
                <a:cs typeface="Carlito"/>
              </a:rPr>
              <a:t>regression  to </a:t>
            </a:r>
            <a:r>
              <a:rPr sz="2800" spc="-10" dirty="0">
                <a:latin typeface="Carlito"/>
                <a:cs typeface="Carlito"/>
              </a:rPr>
              <a:t>build </a:t>
            </a:r>
            <a:r>
              <a:rPr sz="2800" spc="-5" dirty="0">
                <a:latin typeface="Carlito"/>
                <a:cs typeface="Carlito"/>
              </a:rPr>
              <a:t>time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formula.</a:t>
            </a:r>
            <a:endParaRPr sz="2800">
              <a:latin typeface="Carlito"/>
              <a:cs typeface="Carlito"/>
            </a:endParaRPr>
          </a:p>
          <a:p>
            <a:pPr marL="3803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function </a:t>
            </a:r>
            <a:r>
              <a:rPr sz="2800" spc="-5" dirty="0">
                <a:latin typeface="Carlito"/>
                <a:cs typeface="Carlito"/>
              </a:rPr>
              <a:t>of width and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thickness.</a:t>
            </a:r>
            <a:endParaRPr sz="2800">
              <a:latin typeface="Carlito"/>
              <a:cs typeface="Carlito"/>
            </a:endParaRPr>
          </a:p>
          <a:p>
            <a:pPr marR="802005" algn="ctr">
              <a:lnSpc>
                <a:spcPct val="100000"/>
              </a:lnSpc>
              <a:spcBef>
                <a:spcPts val="2265"/>
              </a:spcBef>
            </a:pPr>
            <a:r>
              <a:rPr sz="5500" i="1" spc="-70" dirty="0">
                <a:latin typeface="Times New Roman"/>
                <a:cs typeface="Times New Roman"/>
              </a:rPr>
              <a:t>y</a:t>
            </a:r>
            <a:r>
              <a:rPr sz="5500" spc="-70" dirty="0">
                <a:latin typeface="Symbol"/>
                <a:cs typeface="Symbol"/>
              </a:rPr>
              <a:t></a:t>
            </a:r>
            <a:r>
              <a:rPr sz="5500" i="1" spc="-70" dirty="0">
                <a:latin typeface="Times New Roman"/>
                <a:cs typeface="Times New Roman"/>
              </a:rPr>
              <a:t>b</a:t>
            </a:r>
            <a:r>
              <a:rPr sz="4800" spc="-104" baseline="-17361" dirty="0">
                <a:latin typeface="Times New Roman"/>
                <a:cs typeface="Times New Roman"/>
              </a:rPr>
              <a:t>0 </a:t>
            </a:r>
            <a:r>
              <a:rPr sz="5500" spc="-440" dirty="0">
                <a:latin typeface="Symbol"/>
                <a:cs typeface="Symbol"/>
              </a:rPr>
              <a:t></a:t>
            </a:r>
            <a:r>
              <a:rPr sz="5500" i="1" spc="-440" dirty="0">
                <a:latin typeface="Times New Roman"/>
                <a:cs typeface="Times New Roman"/>
              </a:rPr>
              <a:t>b</a:t>
            </a:r>
            <a:r>
              <a:rPr sz="4800" spc="-660" baseline="-17361" dirty="0">
                <a:latin typeface="Times New Roman"/>
                <a:cs typeface="Times New Roman"/>
              </a:rPr>
              <a:t>1</a:t>
            </a:r>
            <a:r>
              <a:rPr sz="5500" i="1" spc="-440" dirty="0">
                <a:latin typeface="Times New Roman"/>
                <a:cs typeface="Times New Roman"/>
              </a:rPr>
              <a:t>x</a:t>
            </a:r>
            <a:r>
              <a:rPr sz="4800" spc="-660" baseline="-17361" dirty="0">
                <a:latin typeface="Times New Roman"/>
                <a:cs typeface="Times New Roman"/>
              </a:rPr>
              <a:t>1 </a:t>
            </a:r>
            <a:r>
              <a:rPr sz="5500" spc="-295" dirty="0">
                <a:latin typeface="Symbol"/>
                <a:cs typeface="Symbol"/>
              </a:rPr>
              <a:t></a:t>
            </a:r>
            <a:r>
              <a:rPr sz="5500" i="1" spc="-295" dirty="0">
                <a:latin typeface="Times New Roman"/>
                <a:cs typeface="Times New Roman"/>
              </a:rPr>
              <a:t>b</a:t>
            </a:r>
            <a:r>
              <a:rPr sz="4800" spc="-442" baseline="-17361" dirty="0">
                <a:latin typeface="Times New Roman"/>
                <a:cs typeface="Times New Roman"/>
              </a:rPr>
              <a:t>2</a:t>
            </a:r>
            <a:r>
              <a:rPr sz="5500" i="1" spc="-295" dirty="0">
                <a:latin typeface="Times New Roman"/>
                <a:cs typeface="Times New Roman"/>
              </a:rPr>
              <a:t>x</a:t>
            </a:r>
            <a:r>
              <a:rPr sz="4800" spc="-442" baseline="-17361" dirty="0">
                <a:latin typeface="Times New Roman"/>
                <a:cs typeface="Times New Roman"/>
              </a:rPr>
              <a:t>2</a:t>
            </a:r>
            <a:r>
              <a:rPr sz="4800" spc="-555" baseline="-17361" dirty="0">
                <a:latin typeface="Times New Roman"/>
                <a:cs typeface="Times New Roman"/>
              </a:rPr>
              <a:t> </a:t>
            </a:r>
            <a:r>
              <a:rPr sz="5500" spc="-340" dirty="0">
                <a:latin typeface="Symbol"/>
                <a:cs typeface="Symbol"/>
              </a:rPr>
              <a:t></a:t>
            </a:r>
            <a:r>
              <a:rPr sz="5500" i="1" spc="-340" dirty="0">
                <a:latin typeface="Times New Roman"/>
                <a:cs typeface="Times New Roman"/>
              </a:rPr>
              <a:t>b</a:t>
            </a:r>
            <a:r>
              <a:rPr sz="4800" spc="-509" baseline="-17361" dirty="0">
                <a:latin typeface="Times New Roman"/>
                <a:cs typeface="Times New Roman"/>
              </a:rPr>
              <a:t>3</a:t>
            </a:r>
            <a:r>
              <a:rPr sz="5500" i="1" spc="-340" dirty="0">
                <a:latin typeface="Times New Roman"/>
                <a:cs typeface="Times New Roman"/>
              </a:rPr>
              <a:t>x</a:t>
            </a:r>
            <a:r>
              <a:rPr sz="4800" spc="-509" baseline="-17361" dirty="0">
                <a:latin typeface="Times New Roman"/>
                <a:cs typeface="Times New Roman"/>
              </a:rPr>
              <a:t>3</a:t>
            </a:r>
            <a:endParaRPr sz="4800" baseline="-1736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2517" y="564007"/>
            <a:ext cx="29133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Excel</a:t>
            </a:r>
            <a:r>
              <a:rPr spc="-60" dirty="0"/>
              <a:t> </a:t>
            </a:r>
            <a:r>
              <a:rPr dirty="0"/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1485900"/>
            <a:ext cx="8534399" cy="479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958" y="564007"/>
            <a:ext cx="2731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Excel</a:t>
            </a:r>
            <a:r>
              <a:rPr spc="-6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1665732"/>
            <a:ext cx="8534399" cy="479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89375" y="3377565"/>
            <a:ext cx="73660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Input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Labels and  C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fid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ce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89375" y="4825745"/>
            <a:ext cx="62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sidu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ls 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Checked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8361" y="564007"/>
            <a:ext cx="2362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Excel</a:t>
            </a:r>
            <a:r>
              <a:rPr spc="-70" dirty="0"/>
              <a:t> </a:t>
            </a:r>
            <a:r>
              <a:rPr dirty="0"/>
              <a:t>Analysis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1671827"/>
            <a:ext cx="8610599" cy="485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0429" y="564007"/>
            <a:ext cx="2797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Check</a:t>
            </a:r>
            <a:r>
              <a:rPr spc="-70" dirty="0"/>
              <a:t> </a:t>
            </a:r>
            <a:r>
              <a:rPr dirty="0"/>
              <a:t>Sheet</a:t>
            </a:r>
          </a:p>
        </p:txBody>
      </p:sp>
      <p:sp>
        <p:nvSpPr>
          <p:cNvPr id="4" name="object 4"/>
          <p:cNvSpPr/>
          <p:nvPr/>
        </p:nvSpPr>
        <p:spPr>
          <a:xfrm>
            <a:off x="2109216" y="1266444"/>
            <a:ext cx="4925567" cy="4325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4394" y="5962903"/>
            <a:ext cx="7134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How long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should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sz="1800" b="1" spc="-20" dirty="0">
                <a:solidFill>
                  <a:srgbClr val="FF0000"/>
                </a:solidFill>
                <a:latin typeface="Carlito"/>
                <a:cs typeface="Carlito"/>
              </a:rPr>
              <a:t>take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cut a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board that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is 3.5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inches thick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and 14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inches  wide?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8669" y="6616700"/>
            <a:ext cx="2755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1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-7-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2082" y="564007"/>
            <a:ext cx="3792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Curvilinear</a:t>
            </a:r>
            <a:r>
              <a:rPr spc="-65" dirty="0"/>
              <a:t> </a:t>
            </a:r>
            <a:r>
              <a:rPr dirty="0"/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72208"/>
            <a:ext cx="7517130" cy="28009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415"/>
              </a:spcBef>
              <a:buClr>
                <a:srgbClr val="3366CC"/>
              </a:buClr>
              <a:buSzPct val="44230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Determines </a:t>
            </a:r>
            <a:r>
              <a:rPr sz="2600" dirty="0">
                <a:latin typeface="Carlito"/>
                <a:cs typeface="Carlito"/>
              </a:rPr>
              <a:t>the relationship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dirty="0">
                <a:latin typeface="Carlito"/>
                <a:cs typeface="Carlito"/>
              </a:rPr>
              <a:t>one </a:t>
            </a:r>
            <a:r>
              <a:rPr sz="2600" spc="-5" dirty="0">
                <a:latin typeface="Carlito"/>
                <a:cs typeface="Carlito"/>
              </a:rPr>
              <a:t>dependent 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one independent </a:t>
            </a:r>
            <a:r>
              <a:rPr sz="2600" dirty="0">
                <a:latin typeface="Carlito"/>
                <a:cs typeface="Carlito"/>
              </a:rPr>
              <a:t>variables when the  relationship is </a:t>
            </a:r>
            <a:r>
              <a:rPr sz="2600" spc="-5" dirty="0">
                <a:latin typeface="Carlito"/>
                <a:cs typeface="Carlito"/>
              </a:rPr>
              <a:t>not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linear</a:t>
            </a:r>
            <a:endParaRPr sz="26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Clr>
                <a:srgbClr val="3366CC"/>
              </a:buClr>
              <a:buSzPct val="44230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Transform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data</a:t>
            </a:r>
            <a:endParaRPr sz="26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Clr>
                <a:srgbClr val="3366CC"/>
              </a:buClr>
              <a:buSzPct val="44230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Proceed as if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linear</a:t>
            </a:r>
            <a:endParaRPr sz="2600">
              <a:latin typeface="Carlito"/>
              <a:cs typeface="Carlito"/>
            </a:endParaRPr>
          </a:p>
          <a:p>
            <a:pPr marL="354965" marR="307340" indent="-342900">
              <a:lnSpc>
                <a:spcPts val="2810"/>
              </a:lnSpc>
              <a:spcBef>
                <a:spcPts val="660"/>
              </a:spcBef>
              <a:buClr>
                <a:srgbClr val="3366CC"/>
              </a:buClr>
              <a:buSzPct val="44230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High </a:t>
            </a:r>
            <a:r>
              <a:rPr sz="2600" dirty="0">
                <a:latin typeface="Carlito"/>
                <a:cs typeface="Carlito"/>
              </a:rPr>
              <a:t>correlation </a:t>
            </a:r>
            <a:r>
              <a:rPr sz="2600" spc="-5" dirty="0">
                <a:latin typeface="Carlito"/>
                <a:cs typeface="Carlito"/>
              </a:rPr>
              <a:t>does not necessarily </a:t>
            </a:r>
            <a:r>
              <a:rPr sz="2600" dirty="0">
                <a:latin typeface="Carlito"/>
                <a:cs typeface="Carlito"/>
              </a:rPr>
              <a:t>imply a cause  effect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relationship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4229" y="564007"/>
            <a:ext cx="4490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Typical Curvilinear</a:t>
            </a:r>
            <a:r>
              <a:rPr spc="-50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/>
          <p:nvPr/>
        </p:nvSpPr>
        <p:spPr>
          <a:xfrm>
            <a:off x="1280186" y="1295400"/>
            <a:ext cx="6660483" cy="4826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8669" y="6616700"/>
            <a:ext cx="2755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1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-7-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8669" y="6616700"/>
            <a:ext cx="2755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1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-7-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130" marR="5080" indent="-368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Curvilinear</a:t>
            </a:r>
            <a:r>
              <a:rPr spc="-70" dirty="0"/>
              <a:t> </a:t>
            </a:r>
            <a:r>
              <a:rPr dirty="0"/>
              <a:t>Regression  Normal</a:t>
            </a:r>
            <a:r>
              <a:rPr spc="-25" dirty="0"/>
              <a:t> </a:t>
            </a:r>
            <a:r>
              <a:rPr dirty="0"/>
              <a:t>Equations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18020" y="1526832"/>
            <a:ext cx="3594735" cy="835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5300" i="1" spc="-70" dirty="0">
                <a:latin typeface="Times New Roman"/>
                <a:cs typeface="Times New Roman"/>
              </a:rPr>
              <a:t>y</a:t>
            </a:r>
            <a:r>
              <a:rPr sz="5300" spc="-70" dirty="0">
                <a:latin typeface="Symbol"/>
                <a:cs typeface="Symbol"/>
              </a:rPr>
              <a:t></a:t>
            </a:r>
            <a:r>
              <a:rPr sz="5300" i="1" spc="-70" dirty="0">
                <a:latin typeface="Times New Roman"/>
                <a:cs typeface="Times New Roman"/>
              </a:rPr>
              <a:t>b</a:t>
            </a:r>
            <a:r>
              <a:rPr sz="4650" spc="-104" baseline="-17025" dirty="0">
                <a:latin typeface="Times New Roman"/>
                <a:cs typeface="Times New Roman"/>
              </a:rPr>
              <a:t>0</a:t>
            </a:r>
            <a:r>
              <a:rPr sz="4650" spc="-300" baseline="-17025" dirty="0">
                <a:latin typeface="Times New Roman"/>
                <a:cs typeface="Times New Roman"/>
              </a:rPr>
              <a:t> </a:t>
            </a:r>
            <a:r>
              <a:rPr sz="5300" spc="-270" dirty="0">
                <a:latin typeface="Symbol"/>
                <a:cs typeface="Symbol"/>
              </a:rPr>
              <a:t></a:t>
            </a:r>
            <a:r>
              <a:rPr sz="5300" i="1" spc="-270" dirty="0">
                <a:latin typeface="Times New Roman"/>
                <a:cs typeface="Times New Roman"/>
              </a:rPr>
              <a:t>b</a:t>
            </a:r>
            <a:r>
              <a:rPr sz="4650" spc="-405" baseline="-17025" dirty="0">
                <a:latin typeface="Times New Roman"/>
                <a:cs typeface="Times New Roman"/>
              </a:rPr>
              <a:t>1</a:t>
            </a:r>
            <a:r>
              <a:rPr sz="5300" i="1" spc="-270" dirty="0">
                <a:latin typeface="Times New Roman"/>
                <a:cs typeface="Times New Roman"/>
              </a:rPr>
              <a:t>x</a:t>
            </a:r>
            <a:r>
              <a:rPr sz="5300" spc="-270" dirty="0">
                <a:latin typeface="Symbol"/>
                <a:cs typeface="Symbol"/>
              </a:rPr>
              <a:t></a:t>
            </a:r>
            <a:r>
              <a:rPr sz="5300" i="1" spc="-270" dirty="0">
                <a:latin typeface="Times New Roman"/>
                <a:cs typeface="Times New Roman"/>
              </a:rPr>
              <a:t>b</a:t>
            </a:r>
            <a:r>
              <a:rPr sz="4650" spc="-405" baseline="-17025" dirty="0">
                <a:latin typeface="Times New Roman"/>
                <a:cs typeface="Times New Roman"/>
              </a:rPr>
              <a:t>2</a:t>
            </a:r>
            <a:r>
              <a:rPr sz="5300" i="1" spc="-270" dirty="0">
                <a:latin typeface="Times New Roman"/>
                <a:cs typeface="Times New Roman"/>
              </a:rPr>
              <a:t>x</a:t>
            </a:r>
            <a:r>
              <a:rPr sz="4650" spc="-405" baseline="31362" dirty="0">
                <a:latin typeface="Times New Roman"/>
                <a:cs typeface="Times New Roman"/>
              </a:rPr>
              <a:t>2</a:t>
            </a:r>
            <a:endParaRPr sz="4650" baseline="3136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08669" y="6616700"/>
            <a:ext cx="2755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1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-7-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522" y="564007"/>
            <a:ext cx="3610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-</a:t>
            </a:r>
            <a:r>
              <a:rPr spc="-90" dirty="0"/>
              <a:t> </a:t>
            </a:r>
            <a:r>
              <a:rPr spc="-5" dirty="0"/>
              <a:t>Curvilinear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24200" y="1619059"/>
          <a:ext cx="2992120" cy="3583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980"/>
                <a:gridCol w="1471930"/>
              </a:tblGrid>
              <a:tr h="360470">
                <a:tc gridSpan="2"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2160905" algn="l"/>
                        </a:tabLst>
                      </a:pPr>
                      <a:r>
                        <a:rPr sz="19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	Y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2565">
                <a:tc>
                  <a:txBody>
                    <a:bodyPr/>
                    <a:lstStyle/>
                    <a:p>
                      <a:pPr marL="22860" algn="ctr">
                        <a:lnSpc>
                          <a:spcPts val="2325"/>
                        </a:lnSpc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5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325"/>
                        </a:lnSpc>
                      </a:pPr>
                      <a:r>
                        <a:rPr sz="1950" b="1" spc="-50" dirty="0">
                          <a:latin typeface="Arial"/>
                          <a:cs typeface="Arial"/>
                        </a:rPr>
                        <a:t>26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06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spc="-50" dirty="0">
                          <a:latin typeface="Arial"/>
                          <a:cs typeface="Arial"/>
                        </a:rPr>
                        <a:t>17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316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3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8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441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5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102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spc="-50" dirty="0">
                          <a:latin typeface="Arial"/>
                          <a:cs typeface="Arial"/>
                        </a:rPr>
                        <a:t>15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06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5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spc="-50" dirty="0">
                          <a:latin typeface="Arial"/>
                          <a:cs typeface="Arial"/>
                        </a:rPr>
                        <a:t>23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693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1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06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2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3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064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4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spc="-50" dirty="0">
                          <a:latin typeface="Arial"/>
                          <a:cs typeface="Arial"/>
                        </a:rPr>
                        <a:t>17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378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6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50" b="1" spc="-50" dirty="0">
                          <a:latin typeface="Arial"/>
                          <a:cs typeface="Arial"/>
                        </a:rPr>
                        <a:t>58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33579" y="5514664"/>
            <a:ext cx="1491615" cy="322580"/>
          </a:xfrm>
          <a:prstGeom prst="rect">
            <a:avLst/>
          </a:prstGeom>
          <a:ln w="18758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R="39370" algn="r">
              <a:lnSpc>
                <a:spcPct val="100000"/>
              </a:lnSpc>
              <a:spcBef>
                <a:spcPts val="65"/>
              </a:spcBef>
            </a:pPr>
            <a:r>
              <a:rPr sz="1950" spc="-50" dirty="0">
                <a:latin typeface="Arial"/>
                <a:cs typeface="Arial"/>
              </a:rPr>
              <a:t>36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4868" y="5514664"/>
            <a:ext cx="1472565" cy="322580"/>
          </a:xfrm>
          <a:prstGeom prst="rect">
            <a:avLst/>
          </a:prstGeom>
          <a:ln w="18883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R="39370" algn="r">
              <a:lnSpc>
                <a:spcPct val="100000"/>
              </a:lnSpc>
              <a:spcBef>
                <a:spcPts val="65"/>
              </a:spcBef>
            </a:pPr>
            <a:r>
              <a:rPr sz="1950" spc="-50" dirty="0">
                <a:latin typeface="Arial"/>
                <a:cs typeface="Arial"/>
              </a:rPr>
              <a:t>173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6844" y="564007"/>
            <a:ext cx="6826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Predetermined Time </a:t>
            </a:r>
            <a:r>
              <a:rPr dirty="0"/>
              <a:t>Systems</a:t>
            </a:r>
            <a:r>
              <a:rPr spc="-40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7417434" cy="3893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83820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To use predetermined leveled times, the analyst  must: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Clearly define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document </a:t>
            </a:r>
            <a:r>
              <a:rPr sz="2600" dirty="0">
                <a:latin typeface="Carlito"/>
                <a:cs typeface="Carlito"/>
              </a:rPr>
              <a:t>the work </a:t>
            </a:r>
            <a:r>
              <a:rPr sz="2600" spc="-5" dirty="0">
                <a:latin typeface="Carlito"/>
                <a:cs typeface="Carlito"/>
              </a:rPr>
              <a:t>design,  </a:t>
            </a:r>
            <a:r>
              <a:rPr sz="2600" dirty="0">
                <a:latin typeface="Carlito"/>
                <a:cs typeface="Carlito"/>
              </a:rPr>
              <a:t>including the </a:t>
            </a:r>
            <a:r>
              <a:rPr sz="2600" spc="-5" dirty="0">
                <a:latin typeface="Carlito"/>
                <a:cs typeface="Carlito"/>
              </a:rPr>
              <a:t>best design </a:t>
            </a:r>
            <a:r>
              <a:rPr sz="2600" dirty="0">
                <a:latin typeface="Carlito"/>
                <a:cs typeface="Carlito"/>
              </a:rPr>
              <a:t>of the work </a:t>
            </a:r>
            <a:r>
              <a:rPr sz="2600" spc="-5" dirty="0">
                <a:latin typeface="Carlito"/>
                <a:cs typeface="Carlito"/>
              </a:rPr>
              <a:t>place,</a:t>
            </a:r>
            <a:r>
              <a:rPr sz="2600" spc="-1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tools,  tasks, and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subtasks.</a:t>
            </a:r>
            <a:endParaRPr sz="2600">
              <a:latin typeface="Carlito"/>
              <a:cs typeface="Carlito"/>
            </a:endParaRPr>
          </a:p>
          <a:p>
            <a:pPr marL="756285" marR="1459230" lvl="1" indent="-28702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Select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document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source of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predetermined </a:t>
            </a:r>
            <a:r>
              <a:rPr sz="2600" dirty="0">
                <a:latin typeface="Carlito"/>
                <a:cs typeface="Carlito"/>
              </a:rPr>
              <a:t>leveled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times.</a:t>
            </a:r>
            <a:endParaRPr sz="2600">
              <a:latin typeface="Carlito"/>
              <a:cs typeface="Carlito"/>
            </a:endParaRPr>
          </a:p>
          <a:p>
            <a:pPr marL="756285" marR="407034" lvl="1" indent="-28702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Identify and </a:t>
            </a:r>
            <a:r>
              <a:rPr sz="2600" spc="-5" dirty="0">
                <a:latin typeface="Carlito"/>
                <a:cs typeface="Carlito"/>
              </a:rPr>
              <a:t>document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basic body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motions  involved in </a:t>
            </a:r>
            <a:r>
              <a:rPr sz="2600" spc="-5" dirty="0">
                <a:latin typeface="Carlito"/>
                <a:cs typeface="Carlito"/>
              </a:rPr>
              <a:t>performing </a:t>
            </a:r>
            <a:r>
              <a:rPr sz="2600" dirty="0">
                <a:latin typeface="Carlito"/>
                <a:cs typeface="Carlito"/>
              </a:rPr>
              <a:t>each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subtask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0785" y="6578600"/>
            <a:ext cx="327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© 2007 </a:t>
            </a:r>
            <a:r>
              <a:rPr sz="1200" spc="-5" dirty="0">
                <a:solidFill>
                  <a:srgbClr val="3366CC"/>
                </a:solidFill>
                <a:latin typeface="Carlito"/>
                <a:cs typeface="Carlito"/>
              </a:rPr>
              <a:t>Institute of Industrial 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and </a:t>
            </a:r>
            <a:r>
              <a:rPr sz="1200" spc="-10" dirty="0">
                <a:solidFill>
                  <a:srgbClr val="3366CC"/>
                </a:solidFill>
                <a:latin typeface="Carlito"/>
                <a:cs typeface="Carlito"/>
              </a:rPr>
              <a:t>Systems</a:t>
            </a:r>
            <a:r>
              <a:rPr sz="1200" spc="-65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3366CC"/>
                </a:solidFill>
                <a:latin typeface="Carlito"/>
                <a:cs typeface="Carlito"/>
              </a:rPr>
              <a:t>Engineers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8190" y="6578600"/>
            <a:ext cx="30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7</a:t>
            </a:r>
            <a:r>
              <a:rPr sz="1200" spc="5" dirty="0">
                <a:solidFill>
                  <a:srgbClr val="3366CC"/>
                </a:solidFill>
                <a:latin typeface="Carlito"/>
                <a:cs typeface="Carlito"/>
              </a:rPr>
              <a:t>-</a:t>
            </a:r>
            <a:r>
              <a:rPr sz="1200" dirty="0">
                <a:solidFill>
                  <a:srgbClr val="3366CC"/>
                </a:solidFill>
                <a:latin typeface="Carlito"/>
                <a:cs typeface="Carlito"/>
              </a:rPr>
              <a:t>60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2748" y="956309"/>
            <a:ext cx="5156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</a:t>
            </a:r>
            <a:r>
              <a:rPr spc="-5" dirty="0"/>
              <a:t>Data </a:t>
            </a:r>
            <a:r>
              <a:rPr dirty="0"/>
              <a:t>Scatter</a:t>
            </a:r>
            <a:r>
              <a:rPr spc="-95" dirty="0"/>
              <a:t> </a:t>
            </a:r>
            <a:r>
              <a:rPr spc="-5" dirty="0"/>
              <a:t>Diagram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145735" y="2327093"/>
            <a:ext cx="5262880" cy="3061335"/>
            <a:chOff x="2145735" y="2327093"/>
            <a:chExt cx="5262880" cy="3061335"/>
          </a:xfrm>
        </p:grpSpPr>
        <p:sp>
          <p:nvSpPr>
            <p:cNvPr id="7" name="object 7"/>
            <p:cNvSpPr/>
            <p:nvPr/>
          </p:nvSpPr>
          <p:spPr>
            <a:xfrm>
              <a:off x="2182086" y="2332758"/>
              <a:ext cx="5208905" cy="2590165"/>
            </a:xfrm>
            <a:custGeom>
              <a:avLst/>
              <a:gdLst/>
              <a:ahLst/>
              <a:cxnLst/>
              <a:rect l="l" t="t" r="r" b="b"/>
              <a:pathLst>
                <a:path w="5208905" h="2590165">
                  <a:moveTo>
                    <a:pt x="0" y="2589664"/>
                  </a:moveTo>
                  <a:lnTo>
                    <a:pt x="5208345" y="2589664"/>
                  </a:lnTo>
                </a:path>
                <a:path w="5208905" h="2590165">
                  <a:moveTo>
                    <a:pt x="0" y="2157952"/>
                  </a:moveTo>
                  <a:lnTo>
                    <a:pt x="5208345" y="2157952"/>
                  </a:lnTo>
                </a:path>
                <a:path w="5208905" h="2590165">
                  <a:moveTo>
                    <a:pt x="0" y="1726362"/>
                  </a:moveTo>
                  <a:lnTo>
                    <a:pt x="5208345" y="1726362"/>
                  </a:lnTo>
                </a:path>
                <a:path w="5208905" h="2590165">
                  <a:moveTo>
                    <a:pt x="0" y="1294620"/>
                  </a:moveTo>
                  <a:lnTo>
                    <a:pt x="5208345" y="1294620"/>
                  </a:lnTo>
                </a:path>
                <a:path w="5208905" h="2590165">
                  <a:moveTo>
                    <a:pt x="0" y="863332"/>
                  </a:moveTo>
                  <a:lnTo>
                    <a:pt x="5208345" y="863332"/>
                  </a:lnTo>
                </a:path>
                <a:path w="5208905" h="2590165">
                  <a:moveTo>
                    <a:pt x="0" y="431741"/>
                  </a:moveTo>
                  <a:lnTo>
                    <a:pt x="5208345" y="431741"/>
                  </a:lnTo>
                </a:path>
                <a:path w="5208905" h="2590165">
                  <a:moveTo>
                    <a:pt x="0" y="0"/>
                  </a:moveTo>
                  <a:lnTo>
                    <a:pt x="5208345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6028" y="2344088"/>
              <a:ext cx="12700" cy="3010535"/>
            </a:xfrm>
            <a:custGeom>
              <a:avLst/>
              <a:gdLst/>
              <a:ahLst/>
              <a:cxnLst/>
              <a:rect l="l" t="t" r="r" b="b"/>
              <a:pathLst>
                <a:path w="12700" h="3010535">
                  <a:moveTo>
                    <a:pt x="0" y="3010000"/>
                  </a:moveTo>
                  <a:lnTo>
                    <a:pt x="12116" y="3010000"/>
                  </a:lnTo>
                  <a:lnTo>
                    <a:pt x="12116" y="0"/>
                  </a:lnTo>
                  <a:lnTo>
                    <a:pt x="0" y="0"/>
                  </a:lnTo>
                  <a:lnTo>
                    <a:pt x="0" y="3010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6028" y="2332758"/>
              <a:ext cx="12700" cy="3010535"/>
            </a:xfrm>
            <a:custGeom>
              <a:avLst/>
              <a:gdLst/>
              <a:ahLst/>
              <a:cxnLst/>
              <a:rect l="l" t="t" r="r" b="b"/>
              <a:pathLst>
                <a:path w="12700" h="3010535">
                  <a:moveTo>
                    <a:pt x="0" y="3010000"/>
                  </a:moveTo>
                  <a:lnTo>
                    <a:pt x="12116" y="3010000"/>
                  </a:lnTo>
                  <a:lnTo>
                    <a:pt x="12116" y="0"/>
                  </a:lnTo>
                  <a:lnTo>
                    <a:pt x="0" y="0"/>
                  </a:lnTo>
                  <a:lnTo>
                    <a:pt x="0" y="3010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45735" y="2332758"/>
              <a:ext cx="5245100" cy="3021330"/>
            </a:xfrm>
            <a:custGeom>
              <a:avLst/>
              <a:gdLst/>
              <a:ahLst/>
              <a:cxnLst/>
              <a:rect l="l" t="t" r="r" b="b"/>
              <a:pathLst>
                <a:path w="5245100" h="3021329">
                  <a:moveTo>
                    <a:pt x="0" y="3021330"/>
                  </a:moveTo>
                  <a:lnTo>
                    <a:pt x="24233" y="3021330"/>
                  </a:lnTo>
                </a:path>
                <a:path w="5245100" h="3021329">
                  <a:moveTo>
                    <a:pt x="0" y="2589664"/>
                  </a:moveTo>
                  <a:lnTo>
                    <a:pt x="24233" y="2589664"/>
                  </a:lnTo>
                </a:path>
                <a:path w="5245100" h="3021329">
                  <a:moveTo>
                    <a:pt x="0" y="2157952"/>
                  </a:moveTo>
                  <a:lnTo>
                    <a:pt x="24233" y="2157952"/>
                  </a:lnTo>
                </a:path>
                <a:path w="5245100" h="3021329">
                  <a:moveTo>
                    <a:pt x="0" y="1726362"/>
                  </a:moveTo>
                  <a:lnTo>
                    <a:pt x="24233" y="1726362"/>
                  </a:lnTo>
                </a:path>
                <a:path w="5245100" h="3021329">
                  <a:moveTo>
                    <a:pt x="0" y="1294620"/>
                  </a:moveTo>
                  <a:lnTo>
                    <a:pt x="24233" y="1294620"/>
                  </a:lnTo>
                </a:path>
                <a:path w="5245100" h="3021329">
                  <a:moveTo>
                    <a:pt x="0" y="863332"/>
                  </a:moveTo>
                  <a:lnTo>
                    <a:pt x="24233" y="863332"/>
                  </a:lnTo>
                </a:path>
                <a:path w="5245100" h="3021329">
                  <a:moveTo>
                    <a:pt x="0" y="431741"/>
                  </a:moveTo>
                  <a:lnTo>
                    <a:pt x="24233" y="431741"/>
                  </a:lnTo>
                </a:path>
                <a:path w="5245100" h="3021329">
                  <a:moveTo>
                    <a:pt x="0" y="0"/>
                  </a:moveTo>
                  <a:lnTo>
                    <a:pt x="24233" y="0"/>
                  </a:lnTo>
                </a:path>
                <a:path w="5245100" h="3021329">
                  <a:moveTo>
                    <a:pt x="36350" y="3021330"/>
                  </a:moveTo>
                  <a:lnTo>
                    <a:pt x="5244696" y="302133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6028" y="5376748"/>
              <a:ext cx="5233035" cy="0"/>
            </a:xfrm>
            <a:custGeom>
              <a:avLst/>
              <a:gdLst/>
              <a:ahLst/>
              <a:cxnLst/>
              <a:rect l="l" t="t" r="r" b="b"/>
              <a:pathLst>
                <a:path w="5233034">
                  <a:moveTo>
                    <a:pt x="0" y="0"/>
                  </a:moveTo>
                  <a:lnTo>
                    <a:pt x="12116" y="0"/>
                  </a:lnTo>
                </a:path>
                <a:path w="5233034">
                  <a:moveTo>
                    <a:pt x="740748" y="0"/>
                  </a:moveTo>
                  <a:lnTo>
                    <a:pt x="752865" y="0"/>
                  </a:lnTo>
                </a:path>
                <a:path w="5233034">
                  <a:moveTo>
                    <a:pt x="1493614" y="0"/>
                  </a:moveTo>
                  <a:lnTo>
                    <a:pt x="1505731" y="0"/>
                  </a:lnTo>
                </a:path>
                <a:path w="5233034">
                  <a:moveTo>
                    <a:pt x="2234040" y="0"/>
                  </a:moveTo>
                  <a:lnTo>
                    <a:pt x="2246157" y="0"/>
                  </a:lnTo>
                </a:path>
                <a:path w="5233034">
                  <a:moveTo>
                    <a:pt x="2986906" y="0"/>
                  </a:moveTo>
                  <a:lnTo>
                    <a:pt x="2999023" y="0"/>
                  </a:lnTo>
                </a:path>
                <a:path w="5233034">
                  <a:moveTo>
                    <a:pt x="3727170" y="0"/>
                  </a:moveTo>
                  <a:lnTo>
                    <a:pt x="3739287" y="0"/>
                  </a:lnTo>
                </a:path>
                <a:path w="5233034">
                  <a:moveTo>
                    <a:pt x="4480036" y="0"/>
                  </a:moveTo>
                  <a:lnTo>
                    <a:pt x="4492153" y="0"/>
                  </a:lnTo>
                </a:path>
                <a:path w="5233034">
                  <a:moveTo>
                    <a:pt x="5220462" y="0"/>
                  </a:moveTo>
                  <a:lnTo>
                    <a:pt x="5232579" y="0"/>
                  </a:lnTo>
                </a:path>
              </a:pathLst>
            </a:custGeom>
            <a:ln w="22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7043" y="4189517"/>
              <a:ext cx="84427" cy="80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2642" y="4581772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350" y="0"/>
                  </a:moveTo>
                  <a:lnTo>
                    <a:pt x="0" y="33989"/>
                  </a:lnTo>
                  <a:lnTo>
                    <a:pt x="36350" y="67978"/>
                  </a:lnTo>
                  <a:lnTo>
                    <a:pt x="72701" y="33989"/>
                  </a:lnTo>
                  <a:lnTo>
                    <a:pt x="36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2642" y="4581772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350" y="0"/>
                  </a:moveTo>
                  <a:lnTo>
                    <a:pt x="72701" y="33989"/>
                  </a:lnTo>
                  <a:lnTo>
                    <a:pt x="36350" y="67978"/>
                  </a:lnTo>
                  <a:lnTo>
                    <a:pt x="0" y="33989"/>
                  </a:lnTo>
                  <a:lnTo>
                    <a:pt x="36350" y="0"/>
                  </a:lnTo>
                  <a:close/>
                </a:path>
              </a:pathLst>
            </a:custGeom>
            <a:ln w="116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73913" y="4973208"/>
              <a:ext cx="84427" cy="800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9027" y="5104077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673" y="0"/>
                  </a:moveTo>
                  <a:lnTo>
                    <a:pt x="0" y="33989"/>
                  </a:lnTo>
                  <a:lnTo>
                    <a:pt x="36673" y="68356"/>
                  </a:lnTo>
                  <a:lnTo>
                    <a:pt x="73024" y="33989"/>
                  </a:lnTo>
                  <a:lnTo>
                    <a:pt x="366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9027" y="5104077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673" y="0"/>
                  </a:moveTo>
                  <a:lnTo>
                    <a:pt x="73024" y="33989"/>
                  </a:lnTo>
                  <a:lnTo>
                    <a:pt x="36673" y="68356"/>
                  </a:lnTo>
                  <a:lnTo>
                    <a:pt x="0" y="33989"/>
                  </a:lnTo>
                  <a:lnTo>
                    <a:pt x="36673" y="0"/>
                  </a:lnTo>
                  <a:close/>
                </a:path>
              </a:pathLst>
            </a:custGeom>
            <a:ln w="116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642" y="4672411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350" y="0"/>
                  </a:moveTo>
                  <a:lnTo>
                    <a:pt x="0" y="34367"/>
                  </a:lnTo>
                  <a:lnTo>
                    <a:pt x="36350" y="68356"/>
                  </a:lnTo>
                  <a:lnTo>
                    <a:pt x="72701" y="34367"/>
                  </a:lnTo>
                  <a:lnTo>
                    <a:pt x="36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2642" y="4672411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350" y="0"/>
                  </a:moveTo>
                  <a:lnTo>
                    <a:pt x="72701" y="34367"/>
                  </a:lnTo>
                  <a:lnTo>
                    <a:pt x="36350" y="68356"/>
                  </a:lnTo>
                  <a:lnTo>
                    <a:pt x="0" y="34367"/>
                  </a:lnTo>
                  <a:lnTo>
                    <a:pt x="36350" y="0"/>
                  </a:lnTo>
                  <a:close/>
                </a:path>
              </a:pathLst>
            </a:custGeom>
            <a:ln w="11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043" y="4325928"/>
              <a:ext cx="84426" cy="800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86484" y="5274402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350" y="0"/>
                  </a:moveTo>
                  <a:lnTo>
                    <a:pt x="0" y="34367"/>
                  </a:lnTo>
                  <a:lnTo>
                    <a:pt x="36350" y="68356"/>
                  </a:lnTo>
                  <a:lnTo>
                    <a:pt x="72701" y="34367"/>
                  </a:lnTo>
                  <a:lnTo>
                    <a:pt x="36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86484" y="5274402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350" y="0"/>
                  </a:moveTo>
                  <a:lnTo>
                    <a:pt x="72701" y="34367"/>
                  </a:lnTo>
                  <a:lnTo>
                    <a:pt x="36350" y="68356"/>
                  </a:lnTo>
                  <a:lnTo>
                    <a:pt x="0" y="34367"/>
                  </a:lnTo>
                  <a:lnTo>
                    <a:pt x="36350" y="0"/>
                  </a:lnTo>
                  <a:close/>
                </a:path>
              </a:pathLst>
            </a:custGeom>
            <a:ln w="11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39027" y="5195093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673" y="0"/>
                  </a:moveTo>
                  <a:lnTo>
                    <a:pt x="0" y="33989"/>
                  </a:lnTo>
                  <a:lnTo>
                    <a:pt x="36673" y="67978"/>
                  </a:lnTo>
                  <a:lnTo>
                    <a:pt x="73024" y="33989"/>
                  </a:lnTo>
                  <a:lnTo>
                    <a:pt x="366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9027" y="5195093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673" y="0"/>
                  </a:moveTo>
                  <a:lnTo>
                    <a:pt x="73024" y="33989"/>
                  </a:lnTo>
                  <a:lnTo>
                    <a:pt x="36673" y="67978"/>
                  </a:lnTo>
                  <a:lnTo>
                    <a:pt x="0" y="33989"/>
                  </a:lnTo>
                  <a:lnTo>
                    <a:pt x="36673" y="0"/>
                  </a:lnTo>
                  <a:close/>
                </a:path>
              </a:pathLst>
            </a:custGeom>
            <a:ln w="1169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642" y="4581772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350" y="0"/>
                  </a:moveTo>
                  <a:lnTo>
                    <a:pt x="0" y="33989"/>
                  </a:lnTo>
                  <a:lnTo>
                    <a:pt x="36350" y="67978"/>
                  </a:lnTo>
                  <a:lnTo>
                    <a:pt x="72701" y="33989"/>
                  </a:lnTo>
                  <a:lnTo>
                    <a:pt x="36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32642" y="4581772"/>
              <a:ext cx="73025" cy="68580"/>
            </a:xfrm>
            <a:custGeom>
              <a:avLst/>
              <a:gdLst/>
              <a:ahLst/>
              <a:cxnLst/>
              <a:rect l="l" t="t" r="r" b="b"/>
              <a:pathLst>
                <a:path w="73025" h="68579">
                  <a:moveTo>
                    <a:pt x="36350" y="0"/>
                  </a:moveTo>
                  <a:lnTo>
                    <a:pt x="72701" y="33989"/>
                  </a:lnTo>
                  <a:lnTo>
                    <a:pt x="36350" y="67978"/>
                  </a:lnTo>
                  <a:lnTo>
                    <a:pt x="0" y="33989"/>
                  </a:lnTo>
                  <a:lnTo>
                    <a:pt x="36350" y="0"/>
                  </a:lnTo>
                  <a:close/>
                </a:path>
              </a:pathLst>
            </a:custGeom>
            <a:ln w="116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9909" y="2815286"/>
              <a:ext cx="84426" cy="800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93690" y="5256037"/>
            <a:ext cx="1003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20585" y="2234782"/>
            <a:ext cx="170815" cy="2765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40" dirty="0">
                <a:latin typeface="Arial"/>
                <a:cs typeface="Arial"/>
              </a:rPr>
              <a:t>70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40" dirty="0">
                <a:latin typeface="Arial"/>
                <a:cs typeface="Arial"/>
              </a:rPr>
              <a:t>60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40" dirty="0">
                <a:latin typeface="Arial"/>
                <a:cs typeface="Arial"/>
              </a:rPr>
              <a:t>50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40" dirty="0">
                <a:latin typeface="Arial"/>
                <a:cs typeface="Arial"/>
              </a:rPr>
              <a:t>40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40" dirty="0">
                <a:latin typeface="Arial"/>
                <a:cs typeface="Arial"/>
              </a:rPr>
              <a:t>30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40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40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5844" y="5357963"/>
            <a:ext cx="2174240" cy="95059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993775">
              <a:lnSpc>
                <a:spcPct val="100000"/>
              </a:lnSpc>
              <a:spcBef>
                <a:spcPts val="760"/>
              </a:spcBef>
              <a:tabLst>
                <a:tab pos="1734185" algn="l"/>
              </a:tabLst>
            </a:pPr>
            <a:r>
              <a:rPr sz="950" spc="55" dirty="0">
                <a:latin typeface="Arial"/>
                <a:cs typeface="Arial"/>
              </a:rPr>
              <a:t>0	1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Appears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be a</a:t>
            </a:r>
            <a:r>
              <a:rPr sz="1800" b="1" spc="-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power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relationship.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20187" y="5437692"/>
            <a:ext cx="1003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60936" y="5437692"/>
            <a:ext cx="1003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5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13802" y="5437692"/>
            <a:ext cx="1003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4067" y="5437692"/>
            <a:ext cx="1003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7094" y="5437692"/>
            <a:ext cx="1003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47358" y="5437692"/>
            <a:ext cx="1003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55" dirty="0">
                <a:latin typeface="Arial"/>
                <a:cs typeface="Arial"/>
              </a:rPr>
              <a:t>7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9526" y="5676373"/>
            <a:ext cx="4273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b="1" spc="65" dirty="0">
                <a:latin typeface="Arial"/>
                <a:cs typeface="Arial"/>
              </a:rPr>
              <a:t>X</a:t>
            </a:r>
            <a:r>
              <a:rPr sz="950" b="1" spc="-80" dirty="0">
                <a:latin typeface="Arial"/>
                <a:cs typeface="Arial"/>
              </a:rPr>
              <a:t> </a:t>
            </a:r>
            <a:r>
              <a:rPr sz="950" b="1" spc="35" dirty="0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90506" y="3631503"/>
            <a:ext cx="175260" cy="412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45" dirty="0">
                <a:latin typeface="Arial"/>
                <a:cs typeface="Arial"/>
              </a:rPr>
              <a:t>Y</a:t>
            </a:r>
            <a:r>
              <a:rPr sz="1050" b="1" spc="-125" dirty="0">
                <a:latin typeface="Arial"/>
                <a:cs typeface="Arial"/>
              </a:rPr>
              <a:t> </a:t>
            </a:r>
            <a:r>
              <a:rPr sz="1050" b="1" spc="-35" dirty="0">
                <a:latin typeface="Arial"/>
                <a:cs typeface="Arial"/>
              </a:rPr>
              <a:t>Data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7778" y="564007"/>
            <a:ext cx="2564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Straighten</a:t>
            </a:r>
            <a:r>
              <a:rPr spc="-105" dirty="0"/>
              <a:t> </a:t>
            </a:r>
            <a:r>
              <a:rPr dirty="0"/>
              <a:t>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4244" y="1522508"/>
            <a:ext cx="5946140" cy="23660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790"/>
              </a:spcBef>
              <a:buClr>
                <a:srgbClr val="3366CC"/>
              </a:buClr>
              <a:buSzPct val="58928"/>
              <a:buChar char="•"/>
              <a:tabLst>
                <a:tab pos="380365" algn="l"/>
                <a:tab pos="381000" algn="l"/>
              </a:tabLst>
            </a:pPr>
            <a:r>
              <a:rPr sz="2800" spc="-10" dirty="0">
                <a:latin typeface="Carlito"/>
                <a:cs typeface="Carlito"/>
              </a:rPr>
              <a:t>Transform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781685" lvl="1" indent="-287655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Char char="–"/>
              <a:tabLst>
                <a:tab pos="781685" algn="l"/>
                <a:tab pos="782320" algn="l"/>
              </a:tabLst>
            </a:pPr>
            <a:r>
              <a:rPr sz="2600" spc="-5" dirty="0">
                <a:latin typeface="Carlito"/>
                <a:cs typeface="Carlito"/>
              </a:rPr>
              <a:t>Try </a:t>
            </a:r>
            <a:r>
              <a:rPr sz="2600" dirty="0">
                <a:latin typeface="Carlito"/>
                <a:cs typeface="Carlito"/>
              </a:rPr>
              <a:t>y = f(x</a:t>
            </a:r>
            <a:r>
              <a:rPr sz="2550" baseline="26143" dirty="0">
                <a:latin typeface="Carlito"/>
                <a:cs typeface="Carlito"/>
              </a:rPr>
              <a:t>2</a:t>
            </a:r>
            <a:r>
              <a:rPr sz="2600" dirty="0">
                <a:latin typeface="Carlito"/>
                <a:cs typeface="Carlito"/>
              </a:rPr>
              <a:t>)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dirty="0">
                <a:latin typeface="Carlito"/>
                <a:cs typeface="Carlito"/>
              </a:rPr>
              <a:t>y =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f(x</a:t>
            </a:r>
            <a:r>
              <a:rPr sz="2550" baseline="26143" dirty="0">
                <a:latin typeface="Carlito"/>
                <a:cs typeface="Carlito"/>
              </a:rPr>
              <a:t>3</a:t>
            </a:r>
            <a:r>
              <a:rPr sz="2600" dirty="0">
                <a:latin typeface="Carlito"/>
                <a:cs typeface="Carlito"/>
              </a:rPr>
              <a:t>)</a:t>
            </a:r>
            <a:endParaRPr sz="2600">
              <a:latin typeface="Carlito"/>
              <a:cs typeface="Carlito"/>
            </a:endParaRPr>
          </a:p>
          <a:p>
            <a:pPr marL="781685" lvl="1" indent="-28765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81685" algn="l"/>
                <a:tab pos="782320" algn="l"/>
              </a:tabLst>
            </a:pPr>
            <a:r>
              <a:rPr sz="2600" dirty="0">
                <a:latin typeface="Carlito"/>
                <a:cs typeface="Carlito"/>
              </a:rPr>
              <a:t>Draw </a:t>
            </a:r>
            <a:r>
              <a:rPr sz="2600" spc="-5" dirty="0">
                <a:latin typeface="Carlito"/>
                <a:cs typeface="Carlito"/>
              </a:rPr>
              <a:t>scatter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diagram</a:t>
            </a:r>
            <a:endParaRPr sz="2600">
              <a:latin typeface="Carlito"/>
              <a:cs typeface="Carlito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81685" algn="l"/>
                <a:tab pos="782320" algn="l"/>
              </a:tabLst>
            </a:pPr>
            <a:r>
              <a:rPr sz="2600" dirty="0">
                <a:latin typeface="Carlito"/>
                <a:cs typeface="Carlito"/>
              </a:rPr>
              <a:t>When appears straight </a:t>
            </a:r>
            <a:r>
              <a:rPr sz="2600" spc="-5" dirty="0">
                <a:latin typeface="Carlito"/>
                <a:cs typeface="Carlito"/>
              </a:rPr>
              <a:t>find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regression  relationship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8765" y="564007"/>
            <a:ext cx="2501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Trying </a:t>
            </a:r>
            <a:r>
              <a:rPr dirty="0"/>
              <a:t>y =</a:t>
            </a:r>
            <a:r>
              <a:rPr spc="-80" dirty="0"/>
              <a:t> </a:t>
            </a:r>
            <a:r>
              <a:rPr dirty="0"/>
              <a:t>f(x</a:t>
            </a:r>
            <a:r>
              <a:rPr sz="3150" baseline="25132" dirty="0"/>
              <a:t>2</a:t>
            </a:r>
            <a:r>
              <a:rPr sz="3200" dirty="0"/>
              <a:t>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080516" y="1924811"/>
            <a:ext cx="6982968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8180" y="5505399"/>
            <a:ext cx="144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so</a:t>
            </a:r>
            <a:r>
              <a:rPr sz="1800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straight.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8765" y="564007"/>
            <a:ext cx="2501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Trying </a:t>
            </a:r>
            <a:r>
              <a:rPr dirty="0"/>
              <a:t>y =</a:t>
            </a:r>
            <a:r>
              <a:rPr spc="-80" dirty="0"/>
              <a:t> </a:t>
            </a:r>
            <a:r>
              <a:rPr dirty="0"/>
              <a:t>f(x</a:t>
            </a:r>
            <a:r>
              <a:rPr sz="3150" baseline="25132" dirty="0"/>
              <a:t>3</a:t>
            </a:r>
            <a:r>
              <a:rPr sz="3200" dirty="0"/>
              <a:t>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143000" y="1929383"/>
            <a:ext cx="6858000" cy="2999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6975" y="5276850"/>
            <a:ext cx="4414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Straighter…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close enough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find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regression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line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5069" y="564007"/>
            <a:ext cx="6289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Equation Showing </a:t>
            </a:r>
            <a:r>
              <a:rPr spc="-5" dirty="0"/>
              <a:t>Cubic</a:t>
            </a:r>
            <a:r>
              <a:rPr spc="-95" dirty="0"/>
              <a:t> </a:t>
            </a:r>
            <a:r>
              <a:rPr dirty="0"/>
              <a:t>Relationship</a:t>
            </a:r>
          </a:p>
        </p:txBody>
      </p:sp>
      <p:sp>
        <p:nvSpPr>
          <p:cNvPr id="4" name="object 4"/>
          <p:cNvSpPr/>
          <p:nvPr/>
        </p:nvSpPr>
        <p:spPr>
          <a:xfrm>
            <a:off x="1642872" y="1481327"/>
            <a:ext cx="5858256" cy="389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821" y="564007"/>
            <a:ext cx="2617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75" dirty="0"/>
              <a:t> </a:t>
            </a:r>
            <a:r>
              <a:rPr spc="-5"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6838315" cy="273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Prior to general use a </a:t>
            </a:r>
            <a:r>
              <a:rPr sz="2800" spc="-10" dirty="0">
                <a:latin typeface="Carlito"/>
                <a:cs typeface="Carlito"/>
              </a:rPr>
              <a:t>definite </a:t>
            </a:r>
            <a:r>
              <a:rPr sz="2800" spc="-5" dirty="0">
                <a:latin typeface="Carlito"/>
                <a:cs typeface="Carlito"/>
              </a:rPr>
              <a:t>and obvious  </a:t>
            </a:r>
            <a:r>
              <a:rPr sz="2800" spc="-10" dirty="0">
                <a:latin typeface="Carlito"/>
                <a:cs typeface="Carlito"/>
              </a:rPr>
              <a:t>declaration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limits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data provided  </a:t>
            </a:r>
            <a:r>
              <a:rPr sz="2800" spc="-5" dirty="0">
                <a:latin typeface="Carlito"/>
                <a:cs typeface="Carlito"/>
              </a:rPr>
              <a:t>including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50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Method</a:t>
            </a:r>
            <a:endParaRPr sz="26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Equipment</a:t>
            </a:r>
            <a:endParaRPr sz="26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Range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variables </a:t>
            </a:r>
            <a:r>
              <a:rPr sz="2600" spc="-5" dirty="0">
                <a:latin typeface="Carlito"/>
                <a:cs typeface="Carlito"/>
              </a:rPr>
              <a:t>(no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extrapolation)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4229" y="564007"/>
            <a:ext cx="2949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Another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3961"/>
            <a:ext cx="371157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Product </a:t>
            </a:r>
            <a:r>
              <a:rPr sz="2800" spc="-5" dirty="0">
                <a:latin typeface="Carlito"/>
                <a:cs typeface="Carlito"/>
              </a:rPr>
              <a:t>family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similar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Existing </a:t>
            </a:r>
            <a:r>
              <a:rPr sz="2800" spc="-5" dirty="0">
                <a:latin typeface="Carlito"/>
                <a:cs typeface="Carlito"/>
              </a:rPr>
              <a:t>time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standards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Similar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Process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8590" y="564007"/>
            <a:ext cx="1763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95" dirty="0"/>
              <a:t> </a:t>
            </a:r>
            <a:r>
              <a:rPr dirty="0"/>
              <a:t>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050" y="1517650"/>
          <a:ext cx="6496050" cy="374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705485"/>
                <a:gridCol w="744220"/>
                <a:gridCol w="612775"/>
                <a:gridCol w="613410"/>
                <a:gridCol w="743585"/>
                <a:gridCol w="612775"/>
                <a:gridCol w="541020"/>
              </a:tblGrid>
              <a:tr h="428498">
                <a:tc gridSpan="8">
                  <a:txBody>
                    <a:bodyPr/>
                    <a:lstStyle/>
                    <a:p>
                      <a:pPr marL="3846829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Model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36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Element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Code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73025" algn="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119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130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71120" algn="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220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73025" algn="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71755" algn="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71120" algn="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322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635" algn="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329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888"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0.24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0.22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699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699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699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0.24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699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0.22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699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869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08419"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0.38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0.35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0.35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0.37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0.36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0.36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0.37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8266"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.06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.44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8.71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6.58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.83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6.34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7.25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8114"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3.66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4.81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2.79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5.84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4.55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4.10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18338"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1.63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1.91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1.69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1.80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1.45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3725"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0.13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417" y="564007"/>
            <a:ext cx="4512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Brief Element</a:t>
            </a:r>
            <a:r>
              <a:rPr spc="-45" dirty="0"/>
              <a:t> </a:t>
            </a:r>
            <a:r>
              <a:rPr spc="-5" dirty="0"/>
              <a:t>Descriptions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4250" y="1593850"/>
          <a:ext cx="7715250" cy="26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59436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Element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General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Insert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Material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Align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Drill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Hole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40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Cut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Length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50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Finish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Surface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Remove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Material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8970" y="564007"/>
            <a:ext cx="3299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Preliminary</a:t>
            </a:r>
            <a:r>
              <a:rPr spc="-95" dirty="0"/>
              <a:t> </a:t>
            </a:r>
            <a:r>
              <a:rPr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3552190" cy="352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65100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Elements 10, 20, and  60 all appear to </a:t>
            </a:r>
            <a:r>
              <a:rPr sz="2800" spc="-10" dirty="0">
                <a:latin typeface="Carlito"/>
                <a:cs typeface="Carlito"/>
              </a:rPr>
              <a:t>be  </a:t>
            </a:r>
            <a:r>
              <a:rPr sz="2800" spc="-5" dirty="0">
                <a:latin typeface="Carlito"/>
                <a:cs typeface="Carlito"/>
              </a:rPr>
              <a:t>constant.</a:t>
            </a: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  <a:tab pos="2322830" algn="l"/>
              </a:tabLst>
            </a:pPr>
            <a:r>
              <a:rPr sz="2800" spc="-5" dirty="0">
                <a:latin typeface="Carlito"/>
                <a:cs typeface="Carlito"/>
              </a:rPr>
              <a:t>Elements 30, 40, and  50 </a:t>
            </a:r>
            <a:r>
              <a:rPr sz="2800" spc="-10" dirty="0">
                <a:latin typeface="Carlito"/>
                <a:cs typeface="Carlito"/>
              </a:rPr>
              <a:t>require </a:t>
            </a:r>
            <a:r>
              <a:rPr sz="2800" spc="-5" dirty="0">
                <a:latin typeface="Carlito"/>
                <a:cs typeface="Carlito"/>
              </a:rPr>
              <a:t>more  </a:t>
            </a:r>
            <a:r>
              <a:rPr sz="2800" spc="-10" dirty="0">
                <a:latin typeface="Carlito"/>
                <a:cs typeface="Carlito"/>
              </a:rPr>
              <a:t>information.	Data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  </a:t>
            </a:r>
            <a:r>
              <a:rPr sz="2800" spc="-5" dirty="0">
                <a:latin typeface="Carlito"/>
                <a:cs typeface="Carlito"/>
              </a:rPr>
              <a:t>5 has </a:t>
            </a:r>
            <a:r>
              <a:rPr sz="2800" spc="-10" dirty="0">
                <a:latin typeface="Carlito"/>
                <a:cs typeface="Carlito"/>
              </a:rPr>
              <a:t>additional  process </a:t>
            </a:r>
            <a:r>
              <a:rPr sz="2800" spc="-5" dirty="0">
                <a:latin typeface="Carlito"/>
                <a:cs typeface="Carlito"/>
              </a:rPr>
              <a:t>time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53000" y="2666940"/>
          <a:ext cx="406336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528319"/>
                <a:gridCol w="522605"/>
                <a:gridCol w="435610"/>
                <a:gridCol w="435610"/>
                <a:gridCol w="522605"/>
                <a:gridCol w="435609"/>
                <a:gridCol w="429260"/>
              </a:tblGrid>
              <a:tr h="254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spc="10" dirty="0">
                          <a:latin typeface="Carlito"/>
                          <a:cs typeface="Carlito"/>
                        </a:rPr>
                        <a:t>Model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9050">
                      <a:solidFill>
                        <a:srgbClr val="D0D6E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93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spc="10" dirty="0">
                          <a:latin typeface="Carlito"/>
                          <a:cs typeface="Carlito"/>
                        </a:rPr>
                        <a:t>Element</a:t>
                      </a:r>
                      <a:endParaRPr sz="1450">
                        <a:latin typeface="Carlito"/>
                        <a:cs typeface="Carlito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50" b="1" spc="5" dirty="0">
                          <a:latin typeface="Carlito"/>
                          <a:cs typeface="Carlito"/>
                        </a:rPr>
                        <a:t>Code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119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130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220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905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310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905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311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322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6510" algn="r">
                        <a:lnSpc>
                          <a:spcPct val="100000"/>
                        </a:lnSpc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329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539"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10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4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905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4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</a:tr>
              <a:tr h="248567"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20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905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8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905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905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905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905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7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905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905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6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905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6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905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7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9050">
                      <a:solidFill>
                        <a:srgbClr val="D0D6E4"/>
                      </a:solidFill>
                      <a:prstDash val="solid"/>
                    </a:lnB>
                  </a:tcPr>
                </a:tc>
              </a:tr>
              <a:tr h="248567"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30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12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6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905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10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4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905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9050">
                      <a:solidFill>
                        <a:srgbClr val="D0D6E4"/>
                      </a:solidFill>
                      <a:prstDash val="solid"/>
                    </a:lnR>
                    <a:lnT w="1905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6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8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905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905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10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905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6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4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905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</a:tr>
              <a:tr h="248361"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40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6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6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905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9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905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4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</a:tr>
              <a:tr h="248361"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50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6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9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905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6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9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905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12700">
                      <a:solidFill>
                        <a:srgbClr val="D0D6E4"/>
                      </a:solidFill>
                      <a:prstDash val="solid"/>
                    </a:lnB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spc="-60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905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905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4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4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12700">
                      <a:solidFill>
                        <a:srgbClr val="D0D6E4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6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-6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0D6E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0D6E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6844" y="564007"/>
            <a:ext cx="6826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Predetermined Time </a:t>
            </a:r>
            <a:r>
              <a:rPr dirty="0"/>
              <a:t>Systems</a:t>
            </a:r>
            <a:r>
              <a:rPr spc="-40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7399020" cy="390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32080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Assign times to the </a:t>
            </a:r>
            <a:r>
              <a:rPr sz="2800" spc="-10" dirty="0">
                <a:latin typeface="Carlito"/>
                <a:cs typeface="Carlito"/>
              </a:rPr>
              <a:t>body </a:t>
            </a:r>
            <a:r>
              <a:rPr sz="2800" spc="-5" dirty="0">
                <a:latin typeface="Carlito"/>
                <a:cs typeface="Carlito"/>
              </a:rPr>
              <a:t>motions </a:t>
            </a:r>
            <a:r>
              <a:rPr sz="2800" spc="-10" dirty="0">
                <a:latin typeface="Carlito"/>
                <a:cs typeface="Carlito"/>
              </a:rPr>
              <a:t>required </a:t>
            </a:r>
            <a:r>
              <a:rPr sz="2800" spc="-5" dirty="0">
                <a:latin typeface="Carlito"/>
                <a:cs typeface="Carlito"/>
              </a:rPr>
              <a:t>to  complete each subtask and total assigned times  to </a:t>
            </a:r>
            <a:r>
              <a:rPr sz="2800" spc="-10" dirty="0">
                <a:latin typeface="Carlito"/>
                <a:cs typeface="Carlito"/>
              </a:rPr>
              <a:t>develop </a:t>
            </a:r>
            <a:r>
              <a:rPr sz="2800" spc="-5" dirty="0">
                <a:latin typeface="Carlito"/>
                <a:cs typeface="Carlito"/>
              </a:rPr>
              <a:t>a leveled time for the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subtask.</a:t>
            </a:r>
            <a:endParaRPr sz="2800">
              <a:latin typeface="Carlito"/>
              <a:cs typeface="Carlito"/>
            </a:endParaRPr>
          </a:p>
          <a:p>
            <a:pPr marL="756285" marR="319405" indent="-287020">
              <a:lnSpc>
                <a:spcPct val="100000"/>
              </a:lnSpc>
              <a:spcBef>
                <a:spcPts val="650"/>
              </a:spcBef>
              <a:tabLst>
                <a:tab pos="830580" algn="l"/>
              </a:tabLst>
            </a:pPr>
            <a:r>
              <a:rPr sz="1550" spc="5" dirty="0">
                <a:solidFill>
                  <a:srgbClr val="3366CC"/>
                </a:solidFill>
                <a:latin typeface="Carlito"/>
                <a:cs typeface="Carlito"/>
              </a:rPr>
              <a:t>–		</a:t>
            </a:r>
            <a:r>
              <a:rPr sz="2600" spc="-5" dirty="0">
                <a:latin typeface="Carlito"/>
                <a:cs typeface="Carlito"/>
              </a:rPr>
              <a:t>Documentation should demonstrate </a:t>
            </a:r>
            <a:r>
              <a:rPr sz="2600" dirty="0">
                <a:latin typeface="Carlito"/>
                <a:cs typeface="Carlito"/>
              </a:rPr>
              <a:t>that the  accuracy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original data </a:t>
            </a:r>
            <a:r>
              <a:rPr sz="2600" dirty="0">
                <a:latin typeface="Carlito"/>
                <a:cs typeface="Carlito"/>
              </a:rPr>
              <a:t>base </a:t>
            </a:r>
            <a:r>
              <a:rPr sz="2600" spc="-5" dirty="0">
                <a:latin typeface="Carlito"/>
                <a:cs typeface="Carlito"/>
              </a:rPr>
              <a:t>has not been  </a:t>
            </a:r>
            <a:r>
              <a:rPr sz="2600" dirty="0">
                <a:latin typeface="Carlito"/>
                <a:cs typeface="Carlito"/>
              </a:rPr>
              <a:t>compromised in application </a:t>
            </a:r>
            <a:r>
              <a:rPr sz="2600" spc="-5" dirty="0">
                <a:latin typeface="Carlito"/>
                <a:cs typeface="Carlito"/>
              </a:rPr>
              <a:t>or standard  development.</a:t>
            </a:r>
            <a:endParaRPr sz="26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5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Total subtask times to </a:t>
            </a:r>
            <a:r>
              <a:rPr sz="2800" spc="-10" dirty="0">
                <a:latin typeface="Carlito"/>
                <a:cs typeface="Carlito"/>
              </a:rPr>
              <a:t>develop </a:t>
            </a:r>
            <a:r>
              <a:rPr sz="2800" spc="-5" dirty="0">
                <a:latin typeface="Carlito"/>
                <a:cs typeface="Carlito"/>
              </a:rPr>
              <a:t>a leveled time </a:t>
            </a:r>
            <a:r>
              <a:rPr sz="2800" spc="-10" dirty="0">
                <a:latin typeface="Carlito"/>
                <a:cs typeface="Carlito"/>
              </a:rPr>
              <a:t>for  </a:t>
            </a:r>
            <a:r>
              <a:rPr sz="2800" spc="-5" dirty="0">
                <a:latin typeface="Carlito"/>
                <a:cs typeface="Carlito"/>
              </a:rPr>
              <a:t>the entire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task.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54990" cy="6858000"/>
          </a:xfrm>
          <a:custGeom>
            <a:avLst/>
            <a:gdLst/>
            <a:ahLst/>
            <a:cxnLst/>
            <a:rect l="l" t="t" r="r" b="b"/>
            <a:pathLst>
              <a:path w="554990" h="6858000">
                <a:moveTo>
                  <a:pt x="554736" y="0"/>
                </a:moveTo>
                <a:lnTo>
                  <a:pt x="0" y="0"/>
                </a:lnTo>
                <a:lnTo>
                  <a:pt x="0" y="6857999"/>
                </a:lnTo>
                <a:lnTo>
                  <a:pt x="554735" y="6857999"/>
                </a:lnTo>
                <a:lnTo>
                  <a:pt x="554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9200" y="646683"/>
          <a:ext cx="6690359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300989"/>
                <a:gridCol w="524510"/>
                <a:gridCol w="655955"/>
                <a:gridCol w="470535"/>
                <a:gridCol w="1847850"/>
                <a:gridCol w="2251709"/>
              </a:tblGrid>
              <a:tr h="6487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18770">
                        <a:lnSpc>
                          <a:spcPts val="3295"/>
                        </a:lnSpc>
                      </a:pPr>
                      <a:r>
                        <a:rPr sz="3200" b="1" dirty="0">
                          <a:solidFill>
                            <a:srgbClr val="3366CC"/>
                          </a:solidFill>
                          <a:latin typeface="Carlito"/>
                          <a:cs typeface="Carlito"/>
                        </a:rPr>
                        <a:t>Additional </a:t>
                      </a:r>
                      <a:r>
                        <a:rPr sz="3200" b="1" spc="-10" dirty="0">
                          <a:solidFill>
                            <a:srgbClr val="3366CC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3200" b="1" dirty="0">
                          <a:solidFill>
                            <a:srgbClr val="3366CC"/>
                          </a:solidFill>
                          <a:latin typeface="Carlito"/>
                          <a:cs typeface="Carlito"/>
                        </a:rPr>
                        <a:t>(Data Set</a:t>
                      </a:r>
                      <a:r>
                        <a:rPr sz="3200" b="1" spc="-60" dirty="0">
                          <a:solidFill>
                            <a:srgbClr val="3366C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3200" b="1" spc="-10" dirty="0">
                          <a:solidFill>
                            <a:srgbClr val="3366CC"/>
                          </a:solidFill>
                          <a:latin typeface="Carlito"/>
                          <a:cs typeface="Carlito"/>
                        </a:rPr>
                        <a:t>5)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521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Element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308">
                <a:tc>
                  <a:txBody>
                    <a:bodyPr/>
                    <a:lstStyle/>
                    <a:p>
                      <a:pPr marL="9525">
                        <a:lnSpc>
                          <a:spcPts val="112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Code: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12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349250">
                        <a:lnSpc>
                          <a:spcPts val="112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Drill</a:t>
                      </a:r>
                      <a:r>
                        <a:rPr sz="11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Hole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8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Product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Ti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ts val="128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Diameter</a:t>
                      </a:r>
                      <a:r>
                        <a:rPr sz="11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Thickness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4757"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119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719455" algn="l"/>
                          <a:tab pos="1390015" algn="l"/>
                        </a:tabLst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12.06	0.35	0.14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130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7620">
                        <a:lnSpc>
                          <a:spcPts val="1245"/>
                        </a:lnSpc>
                        <a:tabLst>
                          <a:tab pos="719455" algn="l"/>
                          <a:tab pos="1390015" algn="l"/>
                        </a:tabLst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10.44	0.32	0.18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7769">
                <a:tc>
                  <a:txBody>
                    <a:bodyPr/>
                    <a:lstStyle/>
                    <a:p>
                      <a:pPr marR="1905" algn="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220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79375">
                        <a:lnSpc>
                          <a:spcPts val="1245"/>
                        </a:lnSpc>
                        <a:tabLst>
                          <a:tab pos="719455" algn="l"/>
                          <a:tab pos="1390015" algn="l"/>
                          <a:tab pos="2640330" algn="l"/>
                          <a:tab pos="5716905" algn="l"/>
                        </a:tabLst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8.71	0.24	0.16	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9069">
                <a:tc>
                  <a:txBody>
                    <a:bodyPr/>
                    <a:lstStyle/>
                    <a:p>
                      <a:pPr marR="1905" algn="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036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6.58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0.20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0760">
                        <a:lnSpc>
                          <a:spcPts val="122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Element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ts val="122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Finish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204787"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311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445" marB="0"/>
                </a:tc>
                <a:tc gridSpan="2"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10.83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0.30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445" marB="0"/>
                </a:tc>
                <a:tc gridSpan="2">
                  <a:txBody>
                    <a:bodyPr/>
                    <a:lstStyle/>
                    <a:p>
                      <a:pPr marL="1000760">
                        <a:lnSpc>
                          <a:spcPts val="1135"/>
                        </a:lnSpc>
                        <a:tabLst>
                          <a:tab pos="1610360" algn="l"/>
                          <a:tab pos="2219960" algn="l"/>
                          <a:tab pos="4037965" algn="l"/>
                        </a:tabLst>
                      </a:pPr>
                      <a:r>
                        <a:rPr sz="1100" u="dbl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Cod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:	</a:t>
                      </a: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5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0	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Su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rfac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e	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626">
                <a:tc>
                  <a:txBody>
                    <a:bodyPr/>
                    <a:lstStyle/>
                    <a:p>
                      <a:pPr marR="1905" algn="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036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6.34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0.16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.21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5800">
                <a:tc>
                  <a:txBody>
                    <a:bodyPr/>
                    <a:lstStyle/>
                    <a:p>
                      <a:pPr marR="1905" algn="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329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036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7.25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0.18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2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0760">
                        <a:lnSpc>
                          <a:spcPts val="1210"/>
                        </a:lnSpc>
                        <a:tabLst>
                          <a:tab pos="1610360" algn="l"/>
                          <a:tab pos="2219960" algn="l"/>
                          <a:tab pos="2829560" algn="l"/>
                          <a:tab pos="3439160" algn="l"/>
                          <a:tab pos="4037965" algn="l"/>
                        </a:tabLst>
                      </a:pP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Product	Time	Length	Width	Area	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174741" y="3878707"/>
            <a:ext cx="2406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rlito"/>
                <a:cs typeface="Carlito"/>
              </a:rPr>
              <a:t>119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55691" y="4085209"/>
          <a:ext cx="2716530" cy="115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/>
                <a:gridCol w="662940"/>
                <a:gridCol w="557530"/>
                <a:gridCol w="609600"/>
                <a:gridCol w="461644"/>
              </a:tblGrid>
              <a:tr h="197104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130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1.63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0.25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220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1.91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0.50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1.69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0.25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.25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311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1.80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0.25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90626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1.45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0.50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97231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329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447800" y="4475479"/>
            <a:ext cx="1828800" cy="25400"/>
          </a:xfrm>
          <a:custGeom>
            <a:avLst/>
            <a:gdLst/>
            <a:ahLst/>
            <a:cxnLst/>
            <a:rect l="l" t="t" r="r" b="b"/>
            <a:pathLst>
              <a:path w="1828800" h="25400">
                <a:moveTo>
                  <a:pt x="1828800" y="16891"/>
                </a:moveTo>
                <a:lnTo>
                  <a:pt x="0" y="16891"/>
                </a:lnTo>
                <a:lnTo>
                  <a:pt x="0" y="25400"/>
                </a:lnTo>
                <a:lnTo>
                  <a:pt x="1828800" y="25400"/>
                </a:lnTo>
                <a:lnTo>
                  <a:pt x="1828800" y="16891"/>
                </a:lnTo>
                <a:close/>
              </a:path>
              <a:path w="1828800" h="25400">
                <a:moveTo>
                  <a:pt x="1828800" y="0"/>
                </a:moveTo>
                <a:lnTo>
                  <a:pt x="0" y="0"/>
                </a:lnTo>
                <a:lnTo>
                  <a:pt x="0" y="8509"/>
                </a:lnTo>
                <a:lnTo>
                  <a:pt x="1828800" y="8509"/>
                </a:lnTo>
                <a:lnTo>
                  <a:pt x="182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507872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800" y="409765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4878" y="4131945"/>
            <a:ext cx="4997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Ele</a:t>
            </a:r>
            <a:r>
              <a:rPr sz="1100" spc="5" dirty="0">
                <a:latin typeface="Carlito"/>
                <a:cs typeface="Carlito"/>
              </a:rPr>
              <a:t>m</a:t>
            </a:r>
            <a:r>
              <a:rPr sz="1100" dirty="0">
                <a:latin typeface="Carlito"/>
                <a:cs typeface="Carlito"/>
              </a:rPr>
              <a:t>ent  </a:t>
            </a:r>
            <a:r>
              <a:rPr sz="1100" spc="-5" dirty="0">
                <a:latin typeface="Carlito"/>
                <a:cs typeface="Carlito"/>
              </a:rPr>
              <a:t>Code: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502789" y="4131945"/>
            <a:ext cx="5759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Cut </a:t>
            </a:r>
            <a:r>
              <a:rPr sz="1100" dirty="0">
                <a:latin typeface="Carlito"/>
                <a:cs typeface="Carlito"/>
              </a:rPr>
              <a:t>to  40</a:t>
            </a:r>
            <a:r>
              <a:rPr sz="1100" spc="-18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Length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4878" y="4890261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Pro</a:t>
            </a:r>
            <a:r>
              <a:rPr sz="1100" spc="-5" dirty="0">
                <a:latin typeface="Carlito"/>
                <a:cs typeface="Carlito"/>
              </a:rPr>
              <a:t>du</a:t>
            </a:r>
            <a:r>
              <a:rPr sz="1100" dirty="0">
                <a:latin typeface="Carlito"/>
                <a:cs typeface="Carlito"/>
              </a:rPr>
              <a:t>ct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4479" y="4890261"/>
            <a:ext cx="308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Ti</a:t>
            </a:r>
            <a:r>
              <a:rPr sz="1100" spc="5" dirty="0">
                <a:latin typeface="Carlito"/>
                <a:cs typeface="Carlito"/>
              </a:rPr>
              <a:t>m</a:t>
            </a:r>
            <a:r>
              <a:rPr sz="1100" dirty="0">
                <a:latin typeface="Carlito"/>
                <a:cs typeface="Carlito"/>
              </a:rPr>
              <a:t>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4332" y="4890261"/>
            <a:ext cx="4146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Len</a:t>
            </a:r>
            <a:r>
              <a:rPr sz="1100" spc="-5" dirty="0">
                <a:latin typeface="Carlito"/>
                <a:cs typeface="Carlito"/>
              </a:rPr>
              <a:t>g</a:t>
            </a:r>
            <a:r>
              <a:rPr sz="1100" dirty="0">
                <a:latin typeface="Carlito"/>
                <a:cs typeface="Carlito"/>
              </a:rPr>
              <a:t>th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609153" y="5075046"/>
          <a:ext cx="1694814" cy="136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609600"/>
                <a:gridCol w="466090"/>
              </a:tblGrid>
              <a:tr h="218706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119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3.82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8415" marB="0"/>
                </a:tc>
              </a:tr>
              <a:tr h="190830">
                <a:tc>
                  <a:txBody>
                    <a:bodyPr/>
                    <a:lstStyle/>
                    <a:p>
                      <a:pPr marL="4445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130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4.11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1.32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90639">
                <a:tc>
                  <a:txBody>
                    <a:bodyPr/>
                    <a:lstStyle/>
                    <a:p>
                      <a:pPr marL="4445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220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4445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3.75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4445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311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3.94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90499">
                <a:tc>
                  <a:txBody>
                    <a:bodyPr/>
                    <a:lstStyle/>
                    <a:p>
                      <a:pPr marL="4445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3.75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97104">
                <a:tc>
                  <a:txBody>
                    <a:bodyPr/>
                    <a:lstStyle/>
                    <a:p>
                      <a:pPr marL="4445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329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3.59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.04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3588" y="564007"/>
            <a:ext cx="7108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 </a:t>
            </a:r>
            <a:r>
              <a:rPr spc="-5" dirty="0"/>
              <a:t>Regression </a:t>
            </a:r>
            <a:r>
              <a:rPr dirty="0"/>
              <a:t>to </a:t>
            </a:r>
            <a:r>
              <a:rPr spc="-5" dirty="0"/>
              <a:t>Develop Time</a:t>
            </a:r>
            <a:r>
              <a:rPr spc="-30" dirty="0"/>
              <a:t> </a:t>
            </a:r>
            <a:r>
              <a:rPr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6671309" cy="292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30: t = 2.67 + 28.4Diameter –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5.1Thickness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66CC"/>
              </a:buClr>
              <a:buFont typeface="Carlito"/>
              <a:buChar char="•"/>
            </a:pPr>
            <a:endParaRPr sz="385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40: t = 2.03 +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1.49Length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CC"/>
              </a:buClr>
              <a:buFont typeface="Carlito"/>
              <a:buChar char="•"/>
            </a:pPr>
            <a:endParaRPr sz="385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  <a:tab pos="4053840" algn="l"/>
              </a:tabLst>
            </a:pPr>
            <a:r>
              <a:rPr sz="2800" spc="-5" dirty="0">
                <a:latin typeface="Carlito"/>
                <a:cs typeface="Carlito"/>
              </a:rPr>
              <a:t>50: t = 1.482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+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.116Area	</a:t>
            </a:r>
            <a:r>
              <a:rPr sz="2800" spc="-5" dirty="0">
                <a:latin typeface="Carlito"/>
                <a:cs typeface="Carlito"/>
              </a:rPr>
              <a:t>(Higher adjusted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</a:t>
            </a:r>
            <a:endParaRPr sz="2800">
              <a:latin typeface="Carlito"/>
              <a:cs typeface="Carlito"/>
            </a:endParaRPr>
          </a:p>
          <a:p>
            <a:pPr marL="458470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square)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9846" y="564007"/>
            <a:ext cx="2997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Generating</a:t>
            </a:r>
            <a:r>
              <a:rPr spc="-80" dirty="0"/>
              <a:t> </a:t>
            </a:r>
            <a:r>
              <a:rPr spc="-5" dirty="0"/>
              <a:t>Times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1833"/>
            <a:ext cx="5604510" cy="462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481965" indent="-342900">
              <a:lnSpc>
                <a:spcPct val="100000"/>
              </a:lnSpc>
              <a:spcBef>
                <a:spcPts val="105"/>
              </a:spcBef>
              <a:buClr>
                <a:srgbClr val="3366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Times for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six </a:t>
            </a:r>
            <a:r>
              <a:rPr sz="2600" dirty="0">
                <a:latin typeface="Carlito"/>
                <a:cs typeface="Carlito"/>
              </a:rPr>
              <a:t>elements must </a:t>
            </a:r>
            <a:r>
              <a:rPr sz="2600" spc="-5" dirty="0">
                <a:latin typeface="Carlito"/>
                <a:cs typeface="Carlito"/>
              </a:rPr>
              <a:t>be  used. Elements </a:t>
            </a:r>
            <a:r>
              <a:rPr sz="2600" dirty="0">
                <a:latin typeface="Carlito"/>
                <a:cs typeface="Carlito"/>
              </a:rPr>
              <a:t>10, 20 and 60 are  constants regardless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product  </a:t>
            </a:r>
            <a:r>
              <a:rPr sz="2600" dirty="0">
                <a:latin typeface="Carlito"/>
                <a:cs typeface="Carlito"/>
              </a:rPr>
              <a:t>characteristics as long as those  elements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occur.</a:t>
            </a:r>
            <a:endParaRPr sz="26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30"/>
              </a:spcBef>
              <a:buClr>
                <a:srgbClr val="3366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Element </a:t>
            </a:r>
            <a:r>
              <a:rPr sz="2600" dirty="0">
                <a:latin typeface="Carlito"/>
                <a:cs typeface="Carlito"/>
              </a:rPr>
              <a:t>30 time is calculated </a:t>
            </a:r>
            <a:r>
              <a:rPr sz="2600" spc="-5" dirty="0">
                <a:latin typeface="Carlito"/>
                <a:cs typeface="Carlito"/>
              </a:rPr>
              <a:t>using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hole diameter </a:t>
            </a:r>
            <a:r>
              <a:rPr sz="2600" dirty="0">
                <a:latin typeface="Carlito"/>
                <a:cs typeface="Carlito"/>
              </a:rPr>
              <a:t>and material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thickness.</a:t>
            </a:r>
            <a:endParaRPr sz="26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Element </a:t>
            </a:r>
            <a:r>
              <a:rPr sz="2600" dirty="0">
                <a:latin typeface="Carlito"/>
                <a:cs typeface="Carlito"/>
              </a:rPr>
              <a:t>40 time is calculated </a:t>
            </a:r>
            <a:r>
              <a:rPr sz="2600" spc="-5" dirty="0">
                <a:latin typeface="Carlito"/>
                <a:cs typeface="Carlito"/>
              </a:rPr>
              <a:t>using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  length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part </a:t>
            </a:r>
            <a:r>
              <a:rPr sz="260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cut.</a:t>
            </a:r>
            <a:endParaRPr sz="26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Element </a:t>
            </a:r>
            <a:r>
              <a:rPr sz="2600" dirty="0">
                <a:latin typeface="Carlito"/>
                <a:cs typeface="Carlito"/>
              </a:rPr>
              <a:t>50 time is calculated </a:t>
            </a:r>
            <a:r>
              <a:rPr sz="2600" spc="-5" dirty="0">
                <a:latin typeface="Carlito"/>
                <a:cs typeface="Carlito"/>
              </a:rPr>
              <a:t>using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  area to </a:t>
            </a:r>
            <a:r>
              <a:rPr sz="2600" spc="-5" dirty="0">
                <a:latin typeface="Carlito"/>
                <a:cs typeface="Carlito"/>
              </a:rPr>
              <a:t>be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finished.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1161" y="1905761"/>
            <a:ext cx="1752600" cy="409384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 marR="216535">
              <a:lnSpc>
                <a:spcPct val="100000"/>
              </a:lnSpc>
              <a:spcBef>
                <a:spcPts val="195"/>
              </a:spcBef>
            </a:pP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Overall 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predicted  </a:t>
            </a: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standard  </a:t>
            </a:r>
            <a:r>
              <a:rPr sz="2600" spc="-25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2600" spc="-15" dirty="0">
                <a:solidFill>
                  <a:srgbClr val="FF0000"/>
                </a:solidFill>
                <a:latin typeface="Carlito"/>
                <a:cs typeface="Carlito"/>
              </a:rPr>
              <a:t>any  </a:t>
            </a: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product  would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be 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the sum</a:t>
            </a:r>
            <a:r>
              <a:rPr sz="2600" spc="-1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of 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six  element 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times.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1078" y="564007"/>
            <a:ext cx="3095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Defining</a:t>
            </a:r>
            <a:r>
              <a:rPr spc="-7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7275195" cy="438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688975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Work elements must be </a:t>
            </a:r>
            <a:r>
              <a:rPr sz="2800" spc="-10" dirty="0">
                <a:latin typeface="Carlito"/>
                <a:cs typeface="Carlito"/>
              </a:rPr>
              <a:t>defined </a:t>
            </a:r>
            <a:r>
              <a:rPr sz="2800" spc="-5" dirty="0">
                <a:latin typeface="Carlito"/>
                <a:cs typeface="Carlito"/>
              </a:rPr>
              <a:t>for clear  communication and consistent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application.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Example:</a:t>
            </a:r>
            <a:endParaRPr sz="2800">
              <a:latin typeface="Carlito"/>
              <a:cs typeface="Carlito"/>
            </a:endParaRPr>
          </a:p>
          <a:p>
            <a:pPr marL="354965" marR="377825" indent="-342900">
              <a:lnSpc>
                <a:spcPct val="100000"/>
              </a:lnSpc>
              <a:spcBef>
                <a:spcPts val="680"/>
              </a:spcBef>
              <a:buClr>
                <a:srgbClr val="3366CC"/>
              </a:buClr>
              <a:buSzPct val="60416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element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called </a:t>
            </a:r>
            <a:r>
              <a:rPr sz="2400" i="1" dirty="0">
                <a:latin typeface="Times New Roman"/>
                <a:cs typeface="Times New Roman"/>
              </a:rPr>
              <a:t>get</a:t>
            </a:r>
            <a:r>
              <a:rPr sz="2400" dirty="0">
                <a:latin typeface="Times New Roman"/>
                <a:cs typeface="Times New Roman"/>
              </a:rPr>
              <a:t>. It should be defined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 follows: </a:t>
            </a:r>
            <a:r>
              <a:rPr sz="2400" i="1" spc="-5" dirty="0">
                <a:latin typeface="Times New Roman"/>
                <a:cs typeface="Times New Roman"/>
              </a:rPr>
              <a:t>Covers </a:t>
            </a:r>
            <a:r>
              <a:rPr sz="2400" i="1" dirty="0">
                <a:latin typeface="Times New Roman"/>
                <a:cs typeface="Times New Roman"/>
              </a:rPr>
              <a:t>picking up and moving an object, </a:t>
            </a:r>
            <a:r>
              <a:rPr sz="2400" i="1" spc="-5" dirty="0">
                <a:latin typeface="Times New Roman"/>
                <a:cs typeface="Times New Roman"/>
              </a:rPr>
              <a:t>or  </a:t>
            </a:r>
            <a:r>
              <a:rPr sz="2400" i="1" dirty="0">
                <a:latin typeface="Times New Roman"/>
                <a:cs typeface="Times New Roman"/>
              </a:rPr>
              <a:t>handful of objects, to a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destination.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5"/>
              </a:spcBef>
              <a:buClr>
                <a:srgbClr val="3366CC"/>
              </a:buClr>
              <a:buSzPct val="59090"/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An object is </a:t>
            </a:r>
            <a:r>
              <a:rPr sz="2200" i="1" dirty="0">
                <a:latin typeface="Times New Roman"/>
                <a:cs typeface="Times New Roman"/>
              </a:rPr>
              <a:t>any </a:t>
            </a:r>
            <a:r>
              <a:rPr sz="2200" i="1" spc="-5" dirty="0">
                <a:latin typeface="Times New Roman"/>
                <a:cs typeface="Times New Roman"/>
              </a:rPr>
              <a:t>object </a:t>
            </a:r>
            <a:r>
              <a:rPr sz="2200" i="1" dirty="0">
                <a:latin typeface="Times New Roman"/>
                <a:cs typeface="Times New Roman"/>
              </a:rPr>
              <a:t>handled, </a:t>
            </a:r>
            <a:r>
              <a:rPr sz="2200" i="1" spc="-5" dirty="0">
                <a:latin typeface="Times New Roman"/>
                <a:cs typeface="Times New Roman"/>
              </a:rPr>
              <a:t>such as </a:t>
            </a:r>
            <a:r>
              <a:rPr sz="2200" i="1" dirty="0">
                <a:latin typeface="Times New Roman"/>
                <a:cs typeface="Times New Roman"/>
              </a:rPr>
              <a:t>parts, hand tools,  </a:t>
            </a:r>
            <a:r>
              <a:rPr sz="2200" i="1" spc="-5" dirty="0">
                <a:latin typeface="Times New Roman"/>
                <a:cs typeface="Times New Roman"/>
              </a:rPr>
              <a:t>subassemblies, or completed articles as well </a:t>
            </a:r>
            <a:r>
              <a:rPr sz="2200" i="1" dirty="0">
                <a:latin typeface="Times New Roman"/>
                <a:cs typeface="Times New Roman"/>
              </a:rPr>
              <a:t>as </a:t>
            </a:r>
            <a:r>
              <a:rPr sz="2200" i="1" spc="-5" dirty="0">
                <a:latin typeface="Times New Roman"/>
                <a:cs typeface="Times New Roman"/>
              </a:rPr>
              <a:t>jigs,  fixtures, </a:t>
            </a:r>
            <a:r>
              <a:rPr sz="2200" i="1" dirty="0">
                <a:latin typeface="Times New Roman"/>
                <a:cs typeface="Times New Roman"/>
              </a:rPr>
              <a:t>or </a:t>
            </a:r>
            <a:r>
              <a:rPr sz="2200" i="1" spc="-5" dirty="0">
                <a:latin typeface="Times New Roman"/>
                <a:cs typeface="Times New Roman"/>
              </a:rPr>
              <a:t>other holding</a:t>
            </a:r>
            <a:r>
              <a:rPr sz="2200" i="1" spc="-3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devices.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3366CC"/>
              </a:buClr>
              <a:buSzPct val="59090"/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A handful is the optimum number of objects which can</a:t>
            </a:r>
            <a:r>
              <a:rPr sz="2200" i="1" spc="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200" i="1" spc="-5" dirty="0">
                <a:latin typeface="Times New Roman"/>
                <a:cs typeface="Times New Roman"/>
              </a:rPr>
              <a:t>conveniently picked </a:t>
            </a:r>
            <a:r>
              <a:rPr sz="2200" i="1" dirty="0">
                <a:latin typeface="Times New Roman"/>
                <a:cs typeface="Times New Roman"/>
              </a:rPr>
              <a:t>up, </a:t>
            </a:r>
            <a:r>
              <a:rPr sz="2200" i="1" spc="-5" dirty="0">
                <a:latin typeface="Times New Roman"/>
                <a:cs typeface="Times New Roman"/>
              </a:rPr>
              <a:t>moved </a:t>
            </a:r>
            <a:r>
              <a:rPr sz="2200" i="1" dirty="0">
                <a:latin typeface="Times New Roman"/>
                <a:cs typeface="Times New Roman"/>
              </a:rPr>
              <a:t>and </a:t>
            </a:r>
            <a:r>
              <a:rPr sz="2200" i="1" spc="-5" dirty="0">
                <a:latin typeface="Times New Roman"/>
                <a:cs typeface="Times New Roman"/>
              </a:rPr>
              <a:t>placed as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required.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7217" y="564007"/>
            <a:ext cx="3902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Computer</a:t>
            </a:r>
            <a:r>
              <a:rPr spc="-70" dirty="0"/>
              <a:t> </a:t>
            </a:r>
            <a:r>
              <a:rPr dirty="0"/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3961"/>
            <a:ext cx="7213600" cy="25171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Allow </a:t>
            </a:r>
            <a:r>
              <a:rPr sz="2800" spc="-5" dirty="0">
                <a:latin typeface="Carlito"/>
                <a:cs typeface="Carlito"/>
              </a:rPr>
              <a:t>application of data in hierarchical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fashion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Original </a:t>
            </a:r>
            <a:r>
              <a:rPr sz="2800" spc="-10" dirty="0">
                <a:latin typeface="Carlito"/>
                <a:cs typeface="Carlito"/>
              </a:rPr>
              <a:t>standards stored </a:t>
            </a:r>
            <a:r>
              <a:rPr sz="2800" spc="-5" dirty="0">
                <a:latin typeface="Carlito"/>
                <a:cs typeface="Carlito"/>
              </a:rPr>
              <a:t>as elemental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Operations are </a:t>
            </a:r>
            <a:r>
              <a:rPr sz="2800" spc="-10" dirty="0">
                <a:latin typeface="Carlito"/>
                <a:cs typeface="Carlito"/>
              </a:rPr>
              <a:t>build </a:t>
            </a:r>
            <a:r>
              <a:rPr sz="2800" spc="-5" dirty="0">
                <a:latin typeface="Carlito"/>
                <a:cs typeface="Carlito"/>
              </a:rPr>
              <a:t>by combining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elements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Details</a:t>
            </a:r>
            <a:endParaRPr sz="26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Char char="–"/>
              <a:tabLst>
                <a:tab pos="756285" algn="l"/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Frequencies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4343400"/>
            <a:ext cx="5506211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5882" y="564007"/>
            <a:ext cx="39420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Presentation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3961"/>
            <a:ext cx="2791460" cy="3502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Instructions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Limitations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Working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45"/>
              </a:spcBef>
              <a:buClr>
                <a:srgbClr val="3366CC"/>
              </a:buClr>
              <a:buSzPct val="59615"/>
              <a:buAutoNum type="alphaLcPeriod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Tables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eriod"/>
              <a:tabLst>
                <a:tab pos="926465" algn="l"/>
                <a:tab pos="927100" algn="l"/>
              </a:tabLst>
            </a:pPr>
            <a:r>
              <a:rPr sz="2600" dirty="0">
                <a:latin typeface="Carlito"/>
                <a:cs typeface="Carlito"/>
              </a:rPr>
              <a:t>Graphs</a:t>
            </a:r>
            <a:endParaRPr sz="2600">
              <a:latin typeface="Carlito"/>
              <a:cs typeface="Carlito"/>
            </a:endParaRPr>
          </a:p>
          <a:p>
            <a:pPr marL="926465" lvl="1" indent="-513715">
              <a:lnSpc>
                <a:spcPct val="100000"/>
              </a:lnSpc>
              <a:spcBef>
                <a:spcPts val="625"/>
              </a:spcBef>
              <a:buClr>
                <a:srgbClr val="3366CC"/>
              </a:buClr>
              <a:buSzPct val="59615"/>
              <a:buAutoNum type="alphaLcPeriod"/>
              <a:tabLst>
                <a:tab pos="926465" algn="l"/>
                <a:tab pos="927100" algn="l"/>
              </a:tabLst>
            </a:pPr>
            <a:r>
              <a:rPr sz="2600" spc="-5" dirty="0">
                <a:latin typeface="Carlito"/>
                <a:cs typeface="Carlito"/>
              </a:rPr>
              <a:t>Formulas</a:t>
            </a:r>
            <a:endParaRPr sz="26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55"/>
              </a:spcBef>
              <a:buClr>
                <a:srgbClr val="3366CC"/>
              </a:buClr>
              <a:buSzPct val="58928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Documentation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6608" y="564007"/>
            <a:ext cx="4509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Utilizing Standard</a:t>
            </a:r>
            <a:r>
              <a:rPr spc="-90" dirty="0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7422515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00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A company that </a:t>
            </a:r>
            <a:r>
              <a:rPr sz="2800" spc="-10" dirty="0">
                <a:latin typeface="Carlito"/>
                <a:cs typeface="Carlito"/>
              </a:rPr>
              <a:t>produced </a:t>
            </a:r>
            <a:r>
              <a:rPr sz="2800" spc="-5" dirty="0">
                <a:latin typeface="Carlito"/>
                <a:cs typeface="Carlito"/>
              </a:rPr>
              <a:t>military grade </a:t>
            </a:r>
            <a:r>
              <a:rPr sz="2800" spc="-10" dirty="0">
                <a:latin typeface="Carlito"/>
                <a:cs typeface="Carlito"/>
              </a:rPr>
              <a:t>avionics  products </a:t>
            </a:r>
            <a:r>
              <a:rPr sz="2800" spc="-5" dirty="0">
                <a:latin typeface="Carlito"/>
                <a:cs typeface="Carlito"/>
              </a:rPr>
              <a:t>wanted to </a:t>
            </a:r>
            <a:r>
              <a:rPr sz="2800" spc="-10" dirty="0">
                <a:latin typeface="Carlito"/>
                <a:cs typeface="Carlito"/>
              </a:rPr>
              <a:t>branch out </a:t>
            </a:r>
            <a:r>
              <a:rPr sz="2800" spc="-5" dirty="0">
                <a:latin typeface="Carlito"/>
                <a:cs typeface="Carlito"/>
              </a:rPr>
              <a:t>into </a:t>
            </a:r>
            <a:r>
              <a:rPr sz="2800" spc="-10" dirty="0">
                <a:latin typeface="Carlito"/>
                <a:cs typeface="Carlito"/>
              </a:rPr>
              <a:t>producing  products </a:t>
            </a:r>
            <a:r>
              <a:rPr sz="2800" spc="-5" dirty="0">
                <a:latin typeface="Carlito"/>
                <a:cs typeface="Carlito"/>
              </a:rPr>
              <a:t>for the consumer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market.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rlito"/>
              <a:cs typeface="Carlito"/>
            </a:endParaRPr>
          </a:p>
          <a:p>
            <a:pPr marL="12700" marR="29083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Their previous </a:t>
            </a:r>
            <a:r>
              <a:rPr sz="2800" spc="-5" dirty="0">
                <a:latin typeface="Carlito"/>
                <a:cs typeface="Carlito"/>
              </a:rPr>
              <a:t>attempts to estimate </a:t>
            </a:r>
            <a:r>
              <a:rPr sz="2800" spc="-10" dirty="0">
                <a:latin typeface="Carlito"/>
                <a:cs typeface="Carlito"/>
              </a:rPr>
              <a:t>new product  </a:t>
            </a:r>
            <a:r>
              <a:rPr sz="2800" spc="-5" dirty="0">
                <a:latin typeface="Carlito"/>
                <a:cs typeface="Carlito"/>
              </a:rPr>
              <a:t>cost </a:t>
            </a:r>
            <a:r>
              <a:rPr sz="2800" spc="-1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existing </a:t>
            </a:r>
            <a:r>
              <a:rPr sz="2800" spc="-1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was </a:t>
            </a:r>
            <a:r>
              <a:rPr sz="2800" spc="-10" dirty="0">
                <a:latin typeface="Carlito"/>
                <a:cs typeface="Carlito"/>
              </a:rPr>
              <a:t>not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successful.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closest they ever came to the actual cost was a  150% excess cost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error.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6608" y="564007"/>
            <a:ext cx="4509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Utilizing Standard</a:t>
            </a:r>
            <a:r>
              <a:rPr spc="-90" dirty="0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610309"/>
            <a:ext cx="689292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The main </a:t>
            </a:r>
            <a:r>
              <a:rPr sz="2800" spc="-10" dirty="0">
                <a:latin typeface="Carlito"/>
                <a:cs typeface="Carlito"/>
              </a:rPr>
              <a:t>problem </a:t>
            </a:r>
            <a:r>
              <a:rPr sz="2800" spc="-5" dirty="0">
                <a:latin typeface="Carlito"/>
                <a:cs typeface="Carlito"/>
              </a:rPr>
              <a:t>that they </a:t>
            </a:r>
            <a:r>
              <a:rPr sz="2800" dirty="0">
                <a:latin typeface="Carlito"/>
                <a:cs typeface="Carlito"/>
              </a:rPr>
              <a:t>were </a:t>
            </a:r>
            <a:r>
              <a:rPr sz="2800" spc="-5" dirty="0">
                <a:latin typeface="Carlito"/>
                <a:cs typeface="Carlito"/>
              </a:rPr>
              <a:t>encountering  was </a:t>
            </a:r>
            <a:r>
              <a:rPr sz="2800" spc="-10" dirty="0">
                <a:latin typeface="Carlito"/>
                <a:cs typeface="Carlito"/>
              </a:rPr>
              <a:t>not properly identifying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utilizing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proper data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Once </a:t>
            </a:r>
            <a:r>
              <a:rPr sz="2800" spc="-5" dirty="0">
                <a:latin typeface="Carlito"/>
                <a:cs typeface="Carlito"/>
              </a:rPr>
              <a:t>they completed the </a:t>
            </a:r>
            <a:r>
              <a:rPr sz="2800" spc="-10" dirty="0">
                <a:latin typeface="Carlito"/>
                <a:cs typeface="Carlito"/>
              </a:rPr>
              <a:t>steps listed </a:t>
            </a:r>
            <a:r>
              <a:rPr sz="2800" spc="-5" dirty="0">
                <a:latin typeface="Carlito"/>
                <a:cs typeface="Carlito"/>
              </a:rPr>
              <a:t>in the  presentation, they recalculated their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estimates.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placed them within 10% of the actual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cost.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8760" y="2769184"/>
            <a:ext cx="512318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0" spc="-5" dirty="0">
                <a:solidFill>
                  <a:srgbClr val="000000"/>
                </a:solidFill>
                <a:latin typeface="Carlito"/>
                <a:cs typeface="Carlito"/>
              </a:rPr>
              <a:t>Question</a:t>
            </a:r>
            <a:r>
              <a:rPr sz="8800" b="0" spc="10" dirty="0">
                <a:solidFill>
                  <a:srgbClr val="000000"/>
                </a:solidFill>
                <a:latin typeface="Carlito"/>
                <a:cs typeface="Carlito"/>
              </a:rPr>
              <a:t>s</a:t>
            </a:r>
            <a:r>
              <a:rPr sz="8800" b="0" spc="-5" dirty="0">
                <a:solidFill>
                  <a:srgbClr val="000000"/>
                </a:solidFill>
                <a:latin typeface="Carlito"/>
                <a:cs typeface="Carlito"/>
              </a:rPr>
              <a:t>?</a:t>
            </a:r>
            <a:endParaRPr sz="8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2770" y="564007"/>
            <a:ext cx="34531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Sample </a:t>
            </a:r>
            <a:r>
              <a:rPr spc="-5" dirty="0"/>
              <a:t>PTS</a:t>
            </a:r>
            <a:r>
              <a:rPr spc="-85" dirty="0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1523961"/>
            <a:ext cx="1850389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MTM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MOST</a:t>
            </a:r>
            <a:endParaRPr sz="28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MO</a:t>
            </a:r>
            <a:r>
              <a:rPr sz="2800" spc="-1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APTS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4" y="1486039"/>
            <a:ext cx="432434" cy="3888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Standard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3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2016 </a:t>
            </a:r>
            <a:r>
              <a:rPr spc="-5" dirty="0"/>
              <a:t>Institute of Industrial </a:t>
            </a:r>
            <a:r>
              <a:rPr dirty="0"/>
              <a:t>and </a:t>
            </a:r>
            <a:r>
              <a:rPr spc="-10" dirty="0"/>
              <a:t>Systems</a:t>
            </a:r>
            <a:r>
              <a:rPr spc="-65" dirty="0"/>
              <a:t> </a:t>
            </a:r>
            <a:r>
              <a:rPr spc="-5" dirty="0"/>
              <a:t>Engineers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0976" y="564007"/>
            <a:ext cx="6236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Methods-Time Measurement</a:t>
            </a:r>
            <a:r>
              <a:rPr spc="-60" dirty="0"/>
              <a:t> </a:t>
            </a:r>
            <a:r>
              <a:rPr spc="-5" dirty="0"/>
              <a:t>(MTM)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12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66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 </a:t>
            </a:r>
            <a:r>
              <a:rPr spc="-10" dirty="0"/>
              <a:t>procedure </a:t>
            </a:r>
            <a:r>
              <a:rPr spc="-5" dirty="0"/>
              <a:t>that analyses manual operations </a:t>
            </a:r>
            <a:r>
              <a:rPr spc="-10" dirty="0"/>
              <a:t>or  </a:t>
            </a:r>
            <a:r>
              <a:rPr spc="-5" dirty="0"/>
              <a:t>methods into </a:t>
            </a:r>
            <a:r>
              <a:rPr spc="-10" dirty="0"/>
              <a:t>basic </a:t>
            </a:r>
            <a:r>
              <a:rPr spc="-5" dirty="0"/>
              <a:t>motions </a:t>
            </a:r>
            <a:r>
              <a:rPr spc="-10" dirty="0"/>
              <a:t>needed </a:t>
            </a:r>
            <a:r>
              <a:rPr spc="-5" dirty="0"/>
              <a:t>to </a:t>
            </a:r>
            <a:r>
              <a:rPr spc="-10" dirty="0"/>
              <a:t>perform  </a:t>
            </a:r>
            <a:r>
              <a:rPr spc="-5" dirty="0"/>
              <a:t>it, and assigns each a </a:t>
            </a:r>
            <a:r>
              <a:rPr spc="-10" dirty="0"/>
              <a:t>pre-determined </a:t>
            </a:r>
            <a:r>
              <a:rPr spc="-5" dirty="0"/>
              <a:t>time </a:t>
            </a:r>
            <a:r>
              <a:rPr spc="-10" dirty="0"/>
              <a:t>based  </a:t>
            </a:r>
            <a:r>
              <a:rPr spc="-5" dirty="0"/>
              <a:t>on the motion and </a:t>
            </a:r>
            <a:r>
              <a:rPr spc="-10" dirty="0"/>
              <a:t>environmental</a:t>
            </a:r>
            <a:r>
              <a:rPr spc="55" dirty="0"/>
              <a:t> </a:t>
            </a:r>
            <a:r>
              <a:rPr spc="-5" dirty="0"/>
              <a:t>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3904</Words>
  <Application>Microsoft Office PowerPoint</Application>
  <PresentationFormat>On-screen Show (4:3)</PresentationFormat>
  <Paragraphs>1011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Carlito</vt:lpstr>
      <vt:lpstr>Symbol</vt:lpstr>
      <vt:lpstr>Times New Roman</vt:lpstr>
      <vt:lpstr>Office Theme</vt:lpstr>
      <vt:lpstr>Standard Data Systems Steven Thompson</vt:lpstr>
      <vt:lpstr>Objectives</vt:lpstr>
      <vt:lpstr>Work Measurement Defined</vt:lpstr>
      <vt:lpstr>Methods of Measuring Work</vt:lpstr>
      <vt:lpstr>Microscopic Standard Data (Pre-determined time systems) (PTS)</vt:lpstr>
      <vt:lpstr>Predetermined Time Systems Continued</vt:lpstr>
      <vt:lpstr>Predetermined Time Systems Continued</vt:lpstr>
      <vt:lpstr>Sample PTS Systems</vt:lpstr>
      <vt:lpstr>Methods-Time Measurement (MTM)</vt:lpstr>
      <vt:lpstr>Time Measurement Units (TMU)</vt:lpstr>
      <vt:lpstr>Maynard Operation Sequence Technique  (MOST)</vt:lpstr>
      <vt:lpstr>MOST Procedure</vt:lpstr>
      <vt:lpstr>Modapts</vt:lpstr>
      <vt:lpstr>Standard Data Systems  (SDS)</vt:lpstr>
      <vt:lpstr>Standard Data Systems</vt:lpstr>
      <vt:lpstr>Standard Data</vt:lpstr>
      <vt:lpstr>Standard Data Applications</vt:lpstr>
      <vt:lpstr>Standard Data System Defined</vt:lpstr>
      <vt:lpstr>SDS Advantages</vt:lpstr>
      <vt:lpstr>SDS Disadvantages and Limitations</vt:lpstr>
      <vt:lpstr>Steps to Develop SDS</vt:lpstr>
      <vt:lpstr>Steps to Develop SDS Continued</vt:lpstr>
      <vt:lpstr>Steps to Develop SDS Continued</vt:lpstr>
      <vt:lpstr>Steps to Develop SDS Continued</vt:lpstr>
      <vt:lpstr>Steps to Develop SDS Continued</vt:lpstr>
      <vt:lpstr>Classification of Work Elements</vt:lpstr>
      <vt:lpstr>Classification of Work Elements</vt:lpstr>
      <vt:lpstr>Setup versus Production</vt:lpstr>
      <vt:lpstr>Constant and Variable Elements</vt:lpstr>
      <vt:lpstr>Operator-Paced vs. Machine Elements</vt:lpstr>
      <vt:lpstr>Other Work Element Differences</vt:lpstr>
      <vt:lpstr>Regression Models for Standard Data</vt:lpstr>
      <vt:lpstr>Regression Models</vt:lpstr>
      <vt:lpstr>Linear Regression</vt:lpstr>
      <vt:lpstr>Least Squares Regression Model</vt:lpstr>
      <vt:lpstr>Linear Regression</vt:lpstr>
      <vt:lpstr>Normal Equations</vt:lpstr>
      <vt:lpstr>Regression Study</vt:lpstr>
      <vt:lpstr>Example 1</vt:lpstr>
      <vt:lpstr>Washer Data</vt:lpstr>
      <vt:lpstr>Developing the Relationship Using  Regression</vt:lpstr>
      <vt:lpstr>Scatter Diagram</vt:lpstr>
      <vt:lpstr>Regression Output</vt:lpstr>
      <vt:lpstr>PowerPoint Presentation</vt:lpstr>
      <vt:lpstr>Computer Output</vt:lpstr>
      <vt:lpstr>Interpreting Results</vt:lpstr>
      <vt:lpstr>Check Sheet</vt:lpstr>
      <vt:lpstr>Multiple Factors</vt:lpstr>
      <vt:lpstr>Example 2</vt:lpstr>
      <vt:lpstr>Scatter Diagrams</vt:lpstr>
      <vt:lpstr>Model</vt:lpstr>
      <vt:lpstr>Excel Application</vt:lpstr>
      <vt:lpstr>Excel Continued</vt:lpstr>
      <vt:lpstr>Excel Analysis</vt:lpstr>
      <vt:lpstr>The Check Sheet</vt:lpstr>
      <vt:lpstr>Curvilinear Regression</vt:lpstr>
      <vt:lpstr>Typical Curvilinear Models</vt:lpstr>
      <vt:lpstr>Curvilinear Regression  Normal Equations</vt:lpstr>
      <vt:lpstr>Example - Curvilinear</vt:lpstr>
      <vt:lpstr>Example Data Scatter Diagram</vt:lpstr>
      <vt:lpstr>Straighten Line</vt:lpstr>
      <vt:lpstr>Trying y = f(x2)</vt:lpstr>
      <vt:lpstr>Trying y = f(x3)</vt:lpstr>
      <vt:lpstr>Equation Showing Cubic Relationship</vt:lpstr>
      <vt:lpstr>Using Formulas</vt:lpstr>
      <vt:lpstr>Another Example</vt:lpstr>
      <vt:lpstr>Example 3</vt:lpstr>
      <vt:lpstr>Brief Element Descriptions</vt:lpstr>
      <vt:lpstr>Preliminary Review</vt:lpstr>
      <vt:lpstr>PowerPoint Presentation</vt:lpstr>
      <vt:lpstr>Use Regression to Develop Time Formulas</vt:lpstr>
      <vt:lpstr>Generating Times</vt:lpstr>
      <vt:lpstr>Defining Elements</vt:lpstr>
      <vt:lpstr>Computer Applications</vt:lpstr>
      <vt:lpstr>Presentation of Results</vt:lpstr>
      <vt:lpstr>Utilizing Standard Systems</vt:lpstr>
      <vt:lpstr>Utilizing Standard Systems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Data Systems</dc:title>
  <dc:creator>Larry</dc:creator>
  <cp:lastModifiedBy>Muhammad Amin</cp:lastModifiedBy>
  <cp:revision>1</cp:revision>
  <dcterms:created xsi:type="dcterms:W3CDTF">2023-05-15T06:17:58Z</dcterms:created>
  <dcterms:modified xsi:type="dcterms:W3CDTF">2023-05-15T07:08:48Z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2023-05-15T00:00:00Z</vt:filetime>
  </property>
</Properties>
</file>