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70" r:id="rId15"/>
    <p:sldId id="269"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AC7310-E751-4DF1-B69B-8B8B402A54C3}" v="1" dt="2024-05-22T10:16:48.4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3" autoAdjust="0"/>
    <p:restoredTop sz="94660"/>
  </p:normalViewPr>
  <p:slideViewPr>
    <p:cSldViewPr snapToGrid="0">
      <p:cViewPr varScale="1">
        <p:scale>
          <a:sx n="72" d="100"/>
          <a:sy n="72" d="100"/>
        </p:scale>
        <p:origin x="4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511246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65109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5/22/2024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038212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5/22/2024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4563770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5/22/2024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98353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t>5/22/2024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699763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t>5/22/2024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072672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075388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64142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8A87A34-81AB-432B-8DAE-1953F412C126}" type="datetimeFigureOut">
              <a:rPr lang="en-US" smtClean="0"/>
              <a:t>5/22/2024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89930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5/22/2024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9974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5/22/2024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44139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5/22/2024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67201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8A87A34-81AB-432B-8DAE-1953F412C126}" type="datetimeFigureOut">
              <a:rPr lang="en-US" smtClean="0"/>
              <a:t>5/22/2024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86173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8A87A34-81AB-432B-8DAE-1953F412C126}" type="datetimeFigureOut">
              <a:rPr lang="en-US" smtClean="0"/>
              <a:t>5/22/2024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52677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8A87A34-81AB-432B-8DAE-1953F412C126}" type="datetimeFigureOut">
              <a:rPr lang="en-US" smtClean="0"/>
              <a:t>5/22/2024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35139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69457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8A87A34-81AB-432B-8DAE-1953F412C126}" type="datetimeFigureOut">
              <a:rPr lang="en-US" smtClean="0"/>
              <a:pPr/>
              <a:t>5/22/2024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9129544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770" y="187037"/>
            <a:ext cx="9610027" cy="3329581"/>
          </a:xfrm>
        </p:spPr>
        <p:txBody>
          <a:bodyPr/>
          <a:lstStyle/>
          <a:p>
            <a:r>
              <a:rPr lang="en-US" dirty="0"/>
              <a:t>Work Study</a:t>
            </a:r>
            <a:br>
              <a:rPr lang="en-US" dirty="0"/>
            </a:br>
            <a:r>
              <a:rPr lang="en-US" dirty="0"/>
              <a:t>          &amp; </a:t>
            </a:r>
            <a:br>
              <a:rPr lang="en-US" dirty="0"/>
            </a:br>
            <a:r>
              <a:rPr lang="en-US" dirty="0"/>
              <a:t>Method Engineering</a:t>
            </a:r>
          </a:p>
        </p:txBody>
      </p:sp>
      <p:sp>
        <p:nvSpPr>
          <p:cNvPr id="3" name="Subtitle 2"/>
          <p:cNvSpPr>
            <a:spLocks noGrp="1"/>
          </p:cNvSpPr>
          <p:nvPr>
            <p:ph type="subTitle" idx="1"/>
          </p:nvPr>
        </p:nvSpPr>
        <p:spPr/>
        <p:txBody>
          <a:bodyPr>
            <a:normAutofit/>
          </a:bodyPr>
          <a:lstStyle/>
          <a:p>
            <a:endParaRPr lang="en-US" sz="4000" dirty="0"/>
          </a:p>
        </p:txBody>
      </p:sp>
    </p:spTree>
    <p:extLst>
      <p:ext uri="{BB962C8B-B14F-4D97-AF65-F5344CB8AC3E}">
        <p14:creationId xmlns:p14="http://schemas.microsoft.com/office/powerpoint/2010/main" val="36252154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976" y="221673"/>
            <a:ext cx="10364451" cy="900545"/>
          </a:xfrm>
        </p:spPr>
        <p:txBody>
          <a:bodyPr/>
          <a:lstStyle/>
          <a:p>
            <a:pPr lvl="1" algn="ctr" rtl="0">
              <a:lnSpc>
                <a:spcPct val="90000"/>
              </a:lnSpc>
              <a:spcBef>
                <a:spcPct val="0"/>
              </a:spcBef>
            </a:pPr>
            <a:r>
              <a:rPr lang="en-US" sz="4000" b="1" dirty="0"/>
              <a:t>Steps in Making Time Study</a:t>
            </a:r>
            <a:br>
              <a:rPr lang="en-US" b="1" dirty="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6182" y="1233055"/>
            <a:ext cx="9504217" cy="5444836"/>
          </a:xfrm>
        </p:spPr>
      </p:pic>
    </p:spTree>
    <p:extLst>
      <p:ext uri="{BB962C8B-B14F-4D97-AF65-F5344CB8AC3E}">
        <p14:creationId xmlns:p14="http://schemas.microsoft.com/office/powerpoint/2010/main" val="572051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976" y="221673"/>
            <a:ext cx="10364451" cy="900545"/>
          </a:xfrm>
        </p:spPr>
        <p:txBody>
          <a:bodyPr/>
          <a:lstStyle/>
          <a:p>
            <a:pPr lvl="1" algn="ctr" rtl="0">
              <a:lnSpc>
                <a:spcPct val="90000"/>
              </a:lnSpc>
              <a:spcBef>
                <a:spcPct val="0"/>
              </a:spcBef>
            </a:pPr>
            <a:r>
              <a:rPr lang="en-US" sz="4000" b="1" dirty="0"/>
              <a:t>Computation of Standard Time</a:t>
            </a:r>
            <a:br>
              <a:rPr lang="en-US" b="1" dirty="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61309" y="803565"/>
            <a:ext cx="7786255" cy="6054436"/>
          </a:xfrm>
        </p:spPr>
      </p:pic>
    </p:spTree>
    <p:extLst>
      <p:ext uri="{BB962C8B-B14F-4D97-AF65-F5344CB8AC3E}">
        <p14:creationId xmlns:p14="http://schemas.microsoft.com/office/powerpoint/2010/main" val="2112849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976" y="221673"/>
            <a:ext cx="10364451" cy="900545"/>
          </a:xfrm>
        </p:spPr>
        <p:txBody>
          <a:bodyPr/>
          <a:lstStyle/>
          <a:p>
            <a:pPr lvl="1" algn="ctr" rtl="0">
              <a:lnSpc>
                <a:spcPct val="90000"/>
              </a:lnSpc>
              <a:spcBef>
                <a:spcPct val="0"/>
              </a:spcBef>
            </a:pPr>
            <a:r>
              <a:rPr lang="en-US" sz="4000" b="1" dirty="0"/>
              <a:t>Example</a:t>
            </a:r>
            <a:br>
              <a:rPr lang="en-US" b="1" dirty="0"/>
            </a:b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5782" y="1330036"/>
            <a:ext cx="8769927" cy="5223164"/>
          </a:xfrm>
        </p:spPr>
      </p:pic>
    </p:spTree>
    <p:extLst>
      <p:ext uri="{BB962C8B-B14F-4D97-AF65-F5344CB8AC3E}">
        <p14:creationId xmlns:p14="http://schemas.microsoft.com/office/powerpoint/2010/main" val="17390907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976" y="221673"/>
            <a:ext cx="10364451" cy="900545"/>
          </a:xfrm>
        </p:spPr>
        <p:txBody>
          <a:bodyPr/>
          <a:lstStyle/>
          <a:p>
            <a:pPr lvl="1" algn="ctr" rtl="0">
              <a:lnSpc>
                <a:spcPct val="90000"/>
              </a:lnSpc>
              <a:spcBef>
                <a:spcPct val="0"/>
              </a:spcBef>
            </a:pPr>
            <a:r>
              <a:rPr lang="en-US" sz="4000" b="1" dirty="0"/>
              <a:t>Computation of Standard Time</a:t>
            </a:r>
            <a:br>
              <a:rPr lang="en-US" b="1" dirty="0"/>
            </a:br>
            <a:endParaRPr lang="en-US" dirty="0"/>
          </a:p>
        </p:txBody>
      </p:sp>
      <p:sp>
        <p:nvSpPr>
          <p:cNvPr id="3" name="Content Placeholder 2"/>
          <p:cNvSpPr>
            <a:spLocks noGrp="1"/>
          </p:cNvSpPr>
          <p:nvPr>
            <p:ph idx="1"/>
          </p:nvPr>
        </p:nvSpPr>
        <p:spPr>
          <a:xfrm>
            <a:off x="886065" y="1122218"/>
            <a:ext cx="10363826" cy="4433454"/>
          </a:xfrm>
        </p:spPr>
        <p:txBody>
          <a:bodyPr/>
          <a:lstStyle/>
          <a:p>
            <a:r>
              <a:rPr lang="en-US" dirty="0"/>
              <a:t>Standard time is the time allowed to an operator to carry out the specified task under specified conditions and defined level of performance. </a:t>
            </a:r>
          </a:p>
          <a:p>
            <a:r>
              <a:rPr lang="en-US" dirty="0"/>
              <a:t>The various allowances are added to the normal time as applicable to get the standard time as shown in Fig. 7.6.</a:t>
            </a:r>
          </a:p>
          <a:p>
            <a:r>
              <a:rPr lang="en-US" dirty="0"/>
              <a:t>Standard time may be defined as the, amount of time required to complete a unit of work:</a:t>
            </a:r>
          </a:p>
          <a:p>
            <a:pPr marL="457200" indent="-457200">
              <a:buFont typeface="+mj-lt"/>
              <a:buAutoNum type="alphaLcParenR"/>
            </a:pPr>
            <a:r>
              <a:rPr lang="en-US" dirty="0"/>
              <a:t>Under existing working conditions, </a:t>
            </a:r>
          </a:p>
          <a:p>
            <a:pPr marL="457200" indent="-457200">
              <a:buFont typeface="+mj-lt"/>
              <a:buAutoNum type="alphaLcParenR"/>
            </a:pPr>
            <a:r>
              <a:rPr lang="en-US" dirty="0"/>
              <a:t>Using the specified method and machinery, </a:t>
            </a:r>
          </a:p>
          <a:p>
            <a:pPr marL="457200" indent="-457200">
              <a:buFont typeface="+mj-lt"/>
              <a:buAutoNum type="alphaLcParenR"/>
            </a:pPr>
            <a:r>
              <a:rPr lang="en-US" dirty="0"/>
              <a:t>By an operator, able to the work in a proper manner, and</a:t>
            </a:r>
          </a:p>
          <a:p>
            <a:pPr marL="457200" indent="-457200">
              <a:buFont typeface="+mj-lt"/>
              <a:buAutoNum type="alphaLcParenR"/>
            </a:pPr>
            <a:r>
              <a:rPr lang="en-US" dirty="0"/>
              <a:t>At a standard pace.</a:t>
            </a:r>
            <a:endParaRPr lang="en-US" b="1" u="sng" dirty="0"/>
          </a:p>
        </p:txBody>
      </p:sp>
    </p:spTree>
    <p:extLst>
      <p:ext uri="{BB962C8B-B14F-4D97-AF65-F5344CB8AC3E}">
        <p14:creationId xmlns:p14="http://schemas.microsoft.com/office/powerpoint/2010/main" val="16591010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976" y="221673"/>
            <a:ext cx="10364451" cy="900545"/>
          </a:xfrm>
        </p:spPr>
        <p:txBody>
          <a:bodyPr/>
          <a:lstStyle/>
          <a:p>
            <a:pPr lvl="1" algn="ctr" rtl="0">
              <a:lnSpc>
                <a:spcPct val="90000"/>
              </a:lnSpc>
              <a:spcBef>
                <a:spcPct val="0"/>
              </a:spcBef>
            </a:pPr>
            <a:r>
              <a:rPr lang="en-US" sz="4000" b="1" dirty="0"/>
              <a:t>Computation of Standard Time</a:t>
            </a:r>
            <a:br>
              <a:rPr lang="en-US" b="1" dirty="0"/>
            </a:b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1055" y="1433945"/>
            <a:ext cx="5943600" cy="4558148"/>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5618" y="1842656"/>
            <a:ext cx="4564999" cy="3740727"/>
          </a:xfrm>
          <a:prstGeom prst="rect">
            <a:avLst/>
          </a:prstGeom>
        </p:spPr>
      </p:pic>
    </p:spTree>
    <p:extLst>
      <p:ext uri="{BB962C8B-B14F-4D97-AF65-F5344CB8AC3E}">
        <p14:creationId xmlns:p14="http://schemas.microsoft.com/office/powerpoint/2010/main" val="20323630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976" y="221673"/>
            <a:ext cx="10364451" cy="900545"/>
          </a:xfrm>
        </p:spPr>
        <p:txBody>
          <a:bodyPr/>
          <a:lstStyle/>
          <a:p>
            <a:pPr lvl="1" algn="ctr" rtl="0">
              <a:lnSpc>
                <a:spcPct val="90000"/>
              </a:lnSpc>
              <a:spcBef>
                <a:spcPct val="0"/>
              </a:spcBef>
            </a:pPr>
            <a:r>
              <a:rPr lang="en-US" sz="4000" b="1" dirty="0"/>
              <a:t>Computation of Standard Time</a:t>
            </a:r>
            <a:br>
              <a:rPr lang="en-US" b="1" dirty="0"/>
            </a:br>
            <a:endParaRPr lang="en-US" dirty="0"/>
          </a:p>
        </p:txBody>
      </p:sp>
      <p:sp>
        <p:nvSpPr>
          <p:cNvPr id="3" name="Content Placeholder 2"/>
          <p:cNvSpPr>
            <a:spLocks noGrp="1"/>
          </p:cNvSpPr>
          <p:nvPr>
            <p:ph idx="1"/>
          </p:nvPr>
        </p:nvSpPr>
        <p:spPr>
          <a:xfrm>
            <a:off x="886065" y="1122218"/>
            <a:ext cx="10363826" cy="4433454"/>
          </a:xfrm>
        </p:spPr>
        <p:txBody>
          <a:bodyPr/>
          <a:lstStyle/>
          <a:p>
            <a:r>
              <a:rPr lang="en-US" dirty="0"/>
              <a:t>Thus basic constituents of standard time are:</a:t>
            </a:r>
          </a:p>
          <a:p>
            <a:pPr marL="514350" indent="-514350">
              <a:buFont typeface="+mj-lt"/>
              <a:buAutoNum type="romanLcPeriod"/>
            </a:pPr>
            <a:r>
              <a:rPr lang="en-US" dirty="0"/>
              <a:t>Elemental (observed time).</a:t>
            </a:r>
          </a:p>
          <a:p>
            <a:pPr marL="514350" indent="-514350">
              <a:buFont typeface="+mj-lt"/>
              <a:buAutoNum type="romanLcPeriod"/>
            </a:pPr>
            <a:r>
              <a:rPr lang="en-US" dirty="0"/>
              <a:t>Performance rating to compensate for difference in pace of working.</a:t>
            </a:r>
          </a:p>
          <a:p>
            <a:pPr marL="514350" indent="-514350">
              <a:buFont typeface="+mj-lt"/>
              <a:buAutoNum type="romanLcPeriod"/>
            </a:pPr>
            <a:r>
              <a:rPr lang="en-US" dirty="0"/>
              <a:t>Relaxation allowance.</a:t>
            </a:r>
          </a:p>
          <a:p>
            <a:pPr marL="514350" indent="-514350">
              <a:buFont typeface="+mj-lt"/>
              <a:buAutoNum type="romanLcPeriod"/>
            </a:pPr>
            <a:r>
              <a:rPr lang="en-US" dirty="0"/>
              <a:t>Interference and contingency allowance.</a:t>
            </a:r>
          </a:p>
          <a:p>
            <a:pPr marL="514350" indent="-514350">
              <a:buFont typeface="+mj-lt"/>
              <a:buAutoNum type="romanLcPeriod"/>
            </a:pPr>
            <a:r>
              <a:rPr lang="en-US" dirty="0"/>
              <a:t>Policy allowance</a:t>
            </a:r>
            <a:endParaRPr lang="en-US" b="1" u="sng" dirty="0"/>
          </a:p>
        </p:txBody>
      </p:sp>
    </p:spTree>
    <p:extLst>
      <p:ext uri="{BB962C8B-B14F-4D97-AF65-F5344CB8AC3E}">
        <p14:creationId xmlns:p14="http://schemas.microsoft.com/office/powerpoint/2010/main" val="171634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976" y="221673"/>
            <a:ext cx="10364451" cy="900545"/>
          </a:xfrm>
        </p:spPr>
        <p:txBody>
          <a:bodyPr/>
          <a:lstStyle/>
          <a:p>
            <a:pPr lvl="1" algn="ctr" rtl="0">
              <a:lnSpc>
                <a:spcPct val="90000"/>
              </a:lnSpc>
              <a:spcBef>
                <a:spcPct val="0"/>
              </a:spcBef>
            </a:pPr>
            <a:r>
              <a:rPr lang="en-US" sz="4000" b="1" dirty="0"/>
              <a:t>Allowances</a:t>
            </a:r>
            <a:br>
              <a:rPr lang="en-US" b="1" dirty="0"/>
            </a:br>
            <a:endParaRPr lang="en-US" dirty="0"/>
          </a:p>
        </p:txBody>
      </p:sp>
      <p:sp>
        <p:nvSpPr>
          <p:cNvPr id="3" name="Content Placeholder 2"/>
          <p:cNvSpPr>
            <a:spLocks noGrp="1"/>
          </p:cNvSpPr>
          <p:nvPr>
            <p:ph idx="1"/>
          </p:nvPr>
        </p:nvSpPr>
        <p:spPr>
          <a:xfrm>
            <a:off x="886065" y="1122218"/>
            <a:ext cx="10363826" cy="4433454"/>
          </a:xfrm>
        </p:spPr>
        <p:txBody>
          <a:bodyPr>
            <a:normAutofit/>
          </a:bodyPr>
          <a:lstStyle/>
          <a:p>
            <a:r>
              <a:rPr lang="en-US" dirty="0"/>
              <a:t>The normal time for an operation does not contain any allowances for the worker. </a:t>
            </a:r>
          </a:p>
          <a:p>
            <a:r>
              <a:rPr lang="en-US" dirty="0"/>
              <a:t>It is impossible to work throughout the day even though the most practicable, effective method has been developed.</a:t>
            </a:r>
          </a:p>
          <a:p>
            <a:r>
              <a:rPr lang="en-US" dirty="0"/>
              <a:t>Even under the best working method situation, the job will still demand the expenditure of human effort and some allowance must therefore be made for recovery from fatigue and for relaxation.</a:t>
            </a:r>
          </a:p>
          <a:p>
            <a:r>
              <a:rPr lang="en-US" dirty="0"/>
              <a:t>Allowances must also be made to enable the worker to attend to his personal needs. The allowances are categorized as: </a:t>
            </a:r>
          </a:p>
          <a:p>
            <a:r>
              <a:rPr lang="en-US" dirty="0"/>
              <a:t>(1) Relaxation allowance, (2) Interference allowance, and (3) Contingency allowance and (4) Policy allowance</a:t>
            </a:r>
            <a:endParaRPr lang="en-US" b="1" u="sng" dirty="0"/>
          </a:p>
        </p:txBody>
      </p:sp>
    </p:spTree>
    <p:extLst>
      <p:ext uri="{BB962C8B-B14F-4D97-AF65-F5344CB8AC3E}">
        <p14:creationId xmlns:p14="http://schemas.microsoft.com/office/powerpoint/2010/main" val="4243791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976" y="221673"/>
            <a:ext cx="10364451" cy="900545"/>
          </a:xfrm>
        </p:spPr>
        <p:txBody>
          <a:bodyPr/>
          <a:lstStyle/>
          <a:p>
            <a:pPr lvl="1" algn="ctr" rtl="0">
              <a:lnSpc>
                <a:spcPct val="90000"/>
              </a:lnSpc>
              <a:spcBef>
                <a:spcPct val="0"/>
              </a:spcBef>
            </a:pPr>
            <a:r>
              <a:rPr lang="en-US" sz="4000" b="1" dirty="0"/>
              <a:t>1. RELAXATION ALLOWANCE</a:t>
            </a:r>
            <a:br>
              <a:rPr lang="en-US" b="1" dirty="0"/>
            </a:br>
            <a:endParaRPr lang="en-US" dirty="0"/>
          </a:p>
        </p:txBody>
      </p:sp>
      <p:sp>
        <p:nvSpPr>
          <p:cNvPr id="3" name="Content Placeholder 2"/>
          <p:cNvSpPr>
            <a:spLocks noGrp="1"/>
          </p:cNvSpPr>
          <p:nvPr>
            <p:ph idx="1"/>
          </p:nvPr>
        </p:nvSpPr>
        <p:spPr>
          <a:xfrm>
            <a:off x="858356" y="1302327"/>
            <a:ext cx="10363826" cy="4433454"/>
          </a:xfrm>
        </p:spPr>
        <p:txBody>
          <a:bodyPr>
            <a:normAutofit/>
          </a:bodyPr>
          <a:lstStyle/>
          <a:p>
            <a:r>
              <a:rPr lang="en-US" dirty="0"/>
              <a:t>Relaxation allowances are calculated so as to allow the worker to recover from fatigue. </a:t>
            </a:r>
          </a:p>
          <a:p>
            <a:r>
              <a:rPr lang="en-US" dirty="0"/>
              <a:t>Relaxation allowance is a addition to the basic time intended to provide the worker with the opportunity to recover from the physiological and psychological effects of carrying out specified work under specified conditions and to allow attention to personal needs. </a:t>
            </a:r>
          </a:p>
          <a:p>
            <a:r>
              <a:rPr lang="en-US" dirty="0"/>
              <a:t>The amount of allowance will depend on nature of the job.</a:t>
            </a:r>
          </a:p>
          <a:p>
            <a:r>
              <a:rPr lang="en-US" dirty="0"/>
              <a:t>Relaxation allowances are of two types: </a:t>
            </a:r>
          </a:p>
          <a:p>
            <a:pPr marL="514350" indent="-514350">
              <a:buFont typeface="+mj-lt"/>
              <a:buAutoNum type="romanLcPeriod"/>
            </a:pPr>
            <a:r>
              <a:rPr lang="en-US" dirty="0"/>
              <a:t>Fixed allowances, </a:t>
            </a:r>
          </a:p>
          <a:p>
            <a:pPr marL="514350" indent="-514350">
              <a:buFont typeface="+mj-lt"/>
              <a:buAutoNum type="romanLcPeriod"/>
            </a:pPr>
            <a:r>
              <a:rPr lang="en-US" dirty="0"/>
              <a:t>Variable allowances.</a:t>
            </a:r>
            <a:endParaRPr lang="en-US" b="1" u="sng" dirty="0"/>
          </a:p>
        </p:txBody>
      </p:sp>
    </p:spTree>
    <p:extLst>
      <p:ext uri="{BB962C8B-B14F-4D97-AF65-F5344CB8AC3E}">
        <p14:creationId xmlns:p14="http://schemas.microsoft.com/office/powerpoint/2010/main" val="39970836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976" y="221673"/>
            <a:ext cx="10364451" cy="900545"/>
          </a:xfrm>
        </p:spPr>
        <p:txBody>
          <a:bodyPr/>
          <a:lstStyle/>
          <a:p>
            <a:pPr lvl="1" algn="ctr" rtl="0">
              <a:lnSpc>
                <a:spcPct val="90000"/>
              </a:lnSpc>
              <a:spcBef>
                <a:spcPct val="0"/>
              </a:spcBef>
            </a:pPr>
            <a:r>
              <a:rPr lang="en-US" sz="4000" b="1" dirty="0"/>
              <a:t>i. Fixed allowances</a:t>
            </a:r>
            <a:br>
              <a:rPr lang="en-US" b="1" dirty="0"/>
            </a:br>
            <a:endParaRPr lang="en-US" dirty="0"/>
          </a:p>
        </p:txBody>
      </p:sp>
      <p:sp>
        <p:nvSpPr>
          <p:cNvPr id="3" name="Content Placeholder 2"/>
          <p:cNvSpPr>
            <a:spLocks noGrp="1"/>
          </p:cNvSpPr>
          <p:nvPr>
            <p:ph idx="1"/>
          </p:nvPr>
        </p:nvSpPr>
        <p:spPr>
          <a:xfrm>
            <a:off x="886065" y="1122218"/>
            <a:ext cx="10363826" cy="4433454"/>
          </a:xfrm>
        </p:spPr>
        <p:txBody>
          <a:bodyPr>
            <a:normAutofit/>
          </a:bodyPr>
          <a:lstStyle/>
          <a:p>
            <a:r>
              <a:rPr lang="en-US" b="1" dirty="0"/>
              <a:t>Fixed allowances constitute:</a:t>
            </a:r>
          </a:p>
          <a:p>
            <a:endParaRPr lang="en-US" b="1" u="sng"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8473" y="1925782"/>
            <a:ext cx="8714509" cy="3186546"/>
          </a:xfrm>
          <a:prstGeom prst="rect">
            <a:avLst/>
          </a:prstGeom>
        </p:spPr>
      </p:pic>
    </p:spTree>
    <p:extLst>
      <p:ext uri="{BB962C8B-B14F-4D97-AF65-F5344CB8AC3E}">
        <p14:creationId xmlns:p14="http://schemas.microsoft.com/office/powerpoint/2010/main" val="1197012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976" y="221673"/>
            <a:ext cx="10364451" cy="900545"/>
          </a:xfrm>
        </p:spPr>
        <p:txBody>
          <a:bodyPr/>
          <a:lstStyle/>
          <a:p>
            <a:pPr lvl="1" algn="ctr" rtl="0">
              <a:lnSpc>
                <a:spcPct val="90000"/>
              </a:lnSpc>
              <a:spcBef>
                <a:spcPct val="0"/>
              </a:spcBef>
            </a:pPr>
            <a:r>
              <a:rPr lang="en-US" sz="4000" b="1" dirty="0"/>
              <a:t>ii. VARIABLE ALLOWANCE</a:t>
            </a:r>
            <a:br>
              <a:rPr lang="en-US" b="1" dirty="0"/>
            </a:br>
            <a:endParaRPr lang="en-US" dirty="0"/>
          </a:p>
        </p:txBody>
      </p:sp>
      <p:sp>
        <p:nvSpPr>
          <p:cNvPr id="3" name="Content Placeholder 2"/>
          <p:cNvSpPr>
            <a:spLocks noGrp="1"/>
          </p:cNvSpPr>
          <p:nvPr>
            <p:ph idx="1"/>
          </p:nvPr>
        </p:nvSpPr>
        <p:spPr>
          <a:xfrm>
            <a:off x="858356" y="1302327"/>
            <a:ext cx="10363826" cy="4433454"/>
          </a:xfrm>
        </p:spPr>
        <p:txBody>
          <a:bodyPr>
            <a:normAutofit/>
          </a:bodyPr>
          <a:lstStyle/>
          <a:p>
            <a:r>
              <a:rPr lang="en-US" dirty="0"/>
              <a:t>Variable allowance is allowed to an operator who is working under poor environmental conditions that cannot be improved, added stress and strain in performing the job.</a:t>
            </a:r>
          </a:p>
          <a:p>
            <a:pPr marL="0" indent="0">
              <a:buNone/>
            </a:pPr>
            <a:endParaRPr lang="en-US" dirty="0"/>
          </a:p>
          <a:p>
            <a:r>
              <a:rPr lang="en-US" dirty="0"/>
              <a:t>The variable fatigue allowance is added to the fixed allowance to an operator who is engaged on medium and heavy work and working under abnormal conditions. </a:t>
            </a:r>
          </a:p>
          <a:p>
            <a:pPr marL="0" indent="0">
              <a:buNone/>
            </a:pPr>
            <a:endParaRPr lang="en-US" dirty="0"/>
          </a:p>
          <a:p>
            <a:r>
              <a:rPr lang="en-US" dirty="0"/>
              <a:t>The amount of variable fatigue allowance varies from organization to organization.</a:t>
            </a:r>
            <a:endParaRPr lang="en-US" b="1" u="sng" dirty="0"/>
          </a:p>
        </p:txBody>
      </p:sp>
    </p:spTree>
    <p:extLst>
      <p:ext uri="{BB962C8B-B14F-4D97-AF65-F5344CB8AC3E}">
        <p14:creationId xmlns:p14="http://schemas.microsoft.com/office/powerpoint/2010/main" val="2879217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976" y="221673"/>
            <a:ext cx="10364451" cy="900545"/>
          </a:xfrm>
        </p:spPr>
        <p:txBody>
          <a:bodyPr/>
          <a:lstStyle/>
          <a:p>
            <a:pPr lvl="1" algn="ctr" rtl="0">
              <a:lnSpc>
                <a:spcPct val="90000"/>
              </a:lnSpc>
              <a:spcBef>
                <a:spcPct val="0"/>
              </a:spcBef>
            </a:pPr>
            <a:r>
              <a:rPr lang="en-US" sz="4000" dirty="0">
                <a:latin typeface="Arial" panose="020B0604020202020204" pitchFamily="34" charset="0"/>
                <a:cs typeface="Arial" panose="020B0604020202020204" pitchFamily="34" charset="0"/>
              </a:rPr>
              <a:t>Work Measurement/Time Study</a:t>
            </a:r>
            <a:br>
              <a:rPr lang="en-US" b="1" dirty="0"/>
            </a:br>
            <a:endParaRPr lang="en-US" dirty="0"/>
          </a:p>
        </p:txBody>
      </p:sp>
      <p:sp>
        <p:nvSpPr>
          <p:cNvPr id="3" name="Content Placeholder 2"/>
          <p:cNvSpPr>
            <a:spLocks noGrp="1"/>
          </p:cNvSpPr>
          <p:nvPr>
            <p:ph idx="1"/>
          </p:nvPr>
        </p:nvSpPr>
        <p:spPr>
          <a:xfrm>
            <a:off x="886065" y="1122218"/>
            <a:ext cx="10363826" cy="4433454"/>
          </a:xfrm>
        </p:spPr>
        <p:txBody>
          <a:bodyPr/>
          <a:lstStyle/>
          <a:p>
            <a:r>
              <a:rPr lang="en-US" dirty="0"/>
              <a:t>Work measurement is also called by the name ‘time study’. Work measurement is absolutely essential for both the planning and control of operations. </a:t>
            </a:r>
          </a:p>
          <a:p>
            <a:r>
              <a:rPr lang="en-US" dirty="0"/>
              <a:t>Without measurement data, we cannot determine the capacity of facilities or it is not possible to estimate delivery dates or costs. </a:t>
            </a:r>
          </a:p>
          <a:p>
            <a:r>
              <a:rPr lang="en-US" dirty="0"/>
              <a:t>We are not in a position to determine the rate of production and also </a:t>
            </a:r>
            <a:r>
              <a:rPr lang="en-US" dirty="0" err="1"/>
              <a:t>labour</a:t>
            </a:r>
            <a:r>
              <a:rPr lang="en-US" dirty="0"/>
              <a:t> utilization and efficiency.</a:t>
            </a:r>
          </a:p>
          <a:p>
            <a:r>
              <a:rPr lang="en-US" dirty="0"/>
              <a:t>It may not be possible to introduce incentive schemes and standard costs for budget control.</a:t>
            </a:r>
            <a:endParaRPr lang="en-US" b="1" u="sng" dirty="0"/>
          </a:p>
        </p:txBody>
      </p:sp>
    </p:spTree>
    <p:extLst>
      <p:ext uri="{BB962C8B-B14F-4D97-AF65-F5344CB8AC3E}">
        <p14:creationId xmlns:p14="http://schemas.microsoft.com/office/powerpoint/2010/main" val="14692112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976" y="221673"/>
            <a:ext cx="10364451" cy="900545"/>
          </a:xfrm>
        </p:spPr>
        <p:txBody>
          <a:bodyPr/>
          <a:lstStyle/>
          <a:p>
            <a:pPr lvl="1" algn="ctr" rtl="0">
              <a:lnSpc>
                <a:spcPct val="90000"/>
              </a:lnSpc>
              <a:spcBef>
                <a:spcPct val="0"/>
              </a:spcBef>
            </a:pPr>
            <a:r>
              <a:rPr lang="en-US" sz="4000" b="1" dirty="0"/>
              <a:t>2. INTERFERENCE ALLOWANCE</a:t>
            </a:r>
            <a:br>
              <a:rPr lang="en-US" b="1" dirty="0"/>
            </a:br>
            <a:endParaRPr lang="en-US" dirty="0"/>
          </a:p>
        </p:txBody>
      </p:sp>
      <p:sp>
        <p:nvSpPr>
          <p:cNvPr id="3" name="Content Placeholder 2"/>
          <p:cNvSpPr>
            <a:spLocks noGrp="1"/>
          </p:cNvSpPr>
          <p:nvPr>
            <p:ph idx="1"/>
          </p:nvPr>
        </p:nvSpPr>
        <p:spPr>
          <a:xfrm>
            <a:off x="858356" y="1302327"/>
            <a:ext cx="10363826" cy="4433454"/>
          </a:xfrm>
        </p:spPr>
        <p:txBody>
          <a:bodyPr>
            <a:normAutofit/>
          </a:bodyPr>
          <a:lstStyle/>
          <a:p>
            <a:r>
              <a:rPr lang="en-US" dirty="0"/>
              <a:t>It is an allowance of time included into the work content of the job to compensate the operator for the unavoidable loss of production due to simultaneous stoppage of two or more machines being operated by him. </a:t>
            </a:r>
          </a:p>
          <a:p>
            <a:pPr marL="0" indent="0">
              <a:buNone/>
            </a:pPr>
            <a:endParaRPr lang="en-US" dirty="0"/>
          </a:p>
          <a:p>
            <a:r>
              <a:rPr lang="en-US" dirty="0"/>
              <a:t>This allowance is applicable for machine or process controlled jobs.</a:t>
            </a:r>
          </a:p>
          <a:p>
            <a:pPr marL="0" indent="0">
              <a:buNone/>
            </a:pPr>
            <a:endParaRPr lang="en-US" dirty="0"/>
          </a:p>
          <a:p>
            <a:r>
              <a:rPr lang="en-US" dirty="0"/>
              <a:t>Interference allowance varies in proportion to number of machines assigned to the operator.</a:t>
            </a:r>
          </a:p>
          <a:p>
            <a:pPr marL="0" indent="0">
              <a:buNone/>
            </a:pPr>
            <a:endParaRPr lang="en-US" dirty="0"/>
          </a:p>
          <a:p>
            <a:r>
              <a:rPr lang="en-US" dirty="0"/>
              <a:t>The interference of the machine increases the work content.</a:t>
            </a:r>
            <a:endParaRPr lang="en-US" b="1" u="sng" dirty="0"/>
          </a:p>
        </p:txBody>
      </p:sp>
    </p:spTree>
    <p:extLst>
      <p:ext uri="{BB962C8B-B14F-4D97-AF65-F5344CB8AC3E}">
        <p14:creationId xmlns:p14="http://schemas.microsoft.com/office/powerpoint/2010/main" val="9421655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976" y="221673"/>
            <a:ext cx="10364451" cy="900545"/>
          </a:xfrm>
        </p:spPr>
        <p:txBody>
          <a:bodyPr/>
          <a:lstStyle/>
          <a:p>
            <a:pPr lvl="1" algn="ctr" rtl="0">
              <a:lnSpc>
                <a:spcPct val="90000"/>
              </a:lnSpc>
              <a:spcBef>
                <a:spcPct val="0"/>
              </a:spcBef>
            </a:pPr>
            <a:r>
              <a:rPr lang="en-US" sz="4000" b="1" dirty="0"/>
              <a:t>3. CONTINGENCY ALLOWANCE</a:t>
            </a:r>
            <a:br>
              <a:rPr lang="en-US" b="1" dirty="0"/>
            </a:br>
            <a:endParaRPr lang="en-US" dirty="0"/>
          </a:p>
        </p:txBody>
      </p:sp>
      <p:sp>
        <p:nvSpPr>
          <p:cNvPr id="3" name="Content Placeholder 2"/>
          <p:cNvSpPr>
            <a:spLocks noGrp="1"/>
          </p:cNvSpPr>
          <p:nvPr>
            <p:ph idx="1"/>
          </p:nvPr>
        </p:nvSpPr>
        <p:spPr>
          <a:xfrm>
            <a:off x="858356" y="1302327"/>
            <a:ext cx="10363826" cy="4433454"/>
          </a:xfrm>
        </p:spPr>
        <p:txBody>
          <a:bodyPr>
            <a:normAutofit/>
          </a:bodyPr>
          <a:lstStyle/>
          <a:p>
            <a:r>
              <a:rPr lang="en-US" dirty="0"/>
              <a:t>A contingency allowance is a small allowance of time which may be included in a standard time to meet legitimate and expected items of work or delays. </a:t>
            </a:r>
          </a:p>
          <a:p>
            <a:pPr marL="0" indent="0">
              <a:buNone/>
            </a:pPr>
            <a:endParaRPr lang="en-US" dirty="0"/>
          </a:p>
          <a:p>
            <a:r>
              <a:rPr lang="en-US" dirty="0"/>
              <a:t>The precise measurement of which is uneconomical because of their infrequent or irregular occurrence.</a:t>
            </a:r>
          </a:p>
          <a:p>
            <a:pPr marL="0" indent="0">
              <a:buNone/>
            </a:pPr>
            <a:endParaRPr lang="en-US" dirty="0"/>
          </a:p>
          <a:p>
            <a:r>
              <a:rPr lang="en-US" dirty="0"/>
              <a:t>This allowance provides for small unavoidable delays as well as for occasional minor extra work</a:t>
            </a:r>
          </a:p>
          <a:p>
            <a:pPr marL="0" indent="0">
              <a:buNone/>
            </a:pPr>
            <a:endParaRPr lang="en-US" dirty="0"/>
          </a:p>
        </p:txBody>
      </p:sp>
    </p:spTree>
    <p:extLst>
      <p:ext uri="{BB962C8B-B14F-4D97-AF65-F5344CB8AC3E}">
        <p14:creationId xmlns:p14="http://schemas.microsoft.com/office/powerpoint/2010/main" val="8822643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976" y="221673"/>
            <a:ext cx="10364451" cy="900545"/>
          </a:xfrm>
        </p:spPr>
        <p:txBody>
          <a:bodyPr/>
          <a:lstStyle/>
          <a:p>
            <a:pPr lvl="1" algn="ctr" rtl="0">
              <a:lnSpc>
                <a:spcPct val="90000"/>
              </a:lnSpc>
              <a:spcBef>
                <a:spcPct val="0"/>
              </a:spcBef>
            </a:pPr>
            <a:r>
              <a:rPr lang="en-US" sz="4000" b="1" dirty="0"/>
              <a:t>3. CONTINGENCY ALLOWANCE</a:t>
            </a:r>
            <a:br>
              <a:rPr lang="en-US" b="1" dirty="0"/>
            </a:br>
            <a:endParaRPr lang="en-US" dirty="0"/>
          </a:p>
        </p:txBody>
      </p:sp>
      <p:sp>
        <p:nvSpPr>
          <p:cNvPr id="3" name="Content Placeholder 2"/>
          <p:cNvSpPr>
            <a:spLocks noGrp="1"/>
          </p:cNvSpPr>
          <p:nvPr>
            <p:ph idx="1"/>
          </p:nvPr>
        </p:nvSpPr>
        <p:spPr>
          <a:xfrm>
            <a:off x="899920" y="1302327"/>
            <a:ext cx="10363826" cy="4433454"/>
          </a:xfrm>
        </p:spPr>
        <p:txBody>
          <a:bodyPr>
            <a:normAutofit/>
          </a:bodyPr>
          <a:lstStyle/>
          <a:p>
            <a:r>
              <a:rPr lang="en-US" dirty="0"/>
              <a:t>Some of the examples calling for contingency allowance are:</a:t>
            </a:r>
          </a:p>
          <a:p>
            <a:pPr marL="0" indent="0">
              <a:buNone/>
            </a:pPr>
            <a:endParaRPr lang="en-US" dirty="0"/>
          </a:p>
          <a:p>
            <a:pPr>
              <a:buFont typeface="Wingdings" panose="05000000000000000000" pitchFamily="2" charset="2"/>
              <a:buChar char="§"/>
            </a:pPr>
            <a:r>
              <a:rPr lang="en-US" dirty="0"/>
              <a:t>Tool breakage involving removal of tool from the holder and all other activities to insert new tool into the tool holder.</a:t>
            </a:r>
          </a:p>
          <a:p>
            <a:pPr marL="0" indent="0">
              <a:buNone/>
            </a:pPr>
            <a:endParaRPr lang="en-US" dirty="0"/>
          </a:p>
          <a:p>
            <a:pPr>
              <a:buFont typeface="Wingdings" panose="05000000000000000000" pitchFamily="2" charset="2"/>
              <a:buChar char="§"/>
            </a:pPr>
            <a:r>
              <a:rPr lang="en-US" dirty="0"/>
              <a:t>Power failures of small duration.</a:t>
            </a:r>
          </a:p>
          <a:p>
            <a:pPr marL="0" indent="0">
              <a:buNone/>
            </a:pPr>
            <a:endParaRPr lang="en-US" dirty="0"/>
          </a:p>
          <a:p>
            <a:pPr>
              <a:buFont typeface="Wingdings" panose="05000000000000000000" pitchFamily="2" charset="2"/>
              <a:buChar char="§"/>
            </a:pPr>
            <a:r>
              <a:rPr lang="en-US" dirty="0"/>
              <a:t>Obtaining the necessary tools and gauges from central tool store. Contingency allowance should not exceed 5%.</a:t>
            </a:r>
            <a:endParaRPr lang="en-US" b="1" u="sng" dirty="0"/>
          </a:p>
        </p:txBody>
      </p:sp>
    </p:spTree>
    <p:extLst>
      <p:ext uri="{BB962C8B-B14F-4D97-AF65-F5344CB8AC3E}">
        <p14:creationId xmlns:p14="http://schemas.microsoft.com/office/powerpoint/2010/main" val="23241518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976" y="221673"/>
            <a:ext cx="10364451" cy="900545"/>
          </a:xfrm>
        </p:spPr>
        <p:txBody>
          <a:bodyPr/>
          <a:lstStyle/>
          <a:p>
            <a:pPr lvl="1" algn="ctr" rtl="0">
              <a:lnSpc>
                <a:spcPct val="90000"/>
              </a:lnSpc>
              <a:spcBef>
                <a:spcPct val="0"/>
              </a:spcBef>
            </a:pPr>
            <a:r>
              <a:rPr lang="en-US" sz="4000" b="1" dirty="0"/>
              <a:t>4. POLICY ALLOWANCE</a:t>
            </a:r>
            <a:br>
              <a:rPr lang="en-US" b="1" dirty="0"/>
            </a:br>
            <a:endParaRPr lang="en-US" dirty="0"/>
          </a:p>
        </p:txBody>
      </p:sp>
      <p:sp>
        <p:nvSpPr>
          <p:cNvPr id="3" name="Content Placeholder 2"/>
          <p:cNvSpPr>
            <a:spLocks noGrp="1"/>
          </p:cNvSpPr>
          <p:nvPr>
            <p:ph idx="1"/>
          </p:nvPr>
        </p:nvSpPr>
        <p:spPr>
          <a:xfrm>
            <a:off x="858356" y="1302327"/>
            <a:ext cx="10363826" cy="4433454"/>
          </a:xfrm>
        </p:spPr>
        <p:txBody>
          <a:bodyPr>
            <a:normAutofit/>
          </a:bodyPr>
          <a:lstStyle/>
          <a:p>
            <a:r>
              <a:rPr lang="en-US" dirty="0"/>
              <a:t>Policy allowances are not the genuine part of the time study and should be used with utmost care and only in clearly defined circumstances</a:t>
            </a:r>
            <a:r>
              <a:rPr lang="en-US" i="1" dirty="0"/>
              <a:t>.</a:t>
            </a:r>
          </a:p>
          <a:p>
            <a:pPr marL="0" indent="0">
              <a:buNone/>
            </a:pPr>
            <a:endParaRPr lang="en-US" i="1" dirty="0"/>
          </a:p>
          <a:p>
            <a:r>
              <a:rPr lang="en-US" dirty="0"/>
              <a:t>The usual reason for making the policy allowance is to line up standard times with requirements of wage agreement between employers and trade unions.</a:t>
            </a:r>
          </a:p>
          <a:p>
            <a:pPr marL="0" indent="0">
              <a:buNone/>
            </a:pPr>
            <a:endParaRPr lang="en-US" dirty="0"/>
          </a:p>
          <a:p>
            <a:r>
              <a:rPr lang="en-US" dirty="0"/>
              <a:t>The policy allowance is an increment, other than bonus increment, applied to a standard time (or to some constituent part of it, </a:t>
            </a:r>
            <a:r>
              <a:rPr lang="en-US" i="1" dirty="0"/>
              <a:t>e.g</a:t>
            </a:r>
            <a:r>
              <a:rPr lang="en-US" dirty="0"/>
              <a:t>.,</a:t>
            </a:r>
          </a:p>
          <a:p>
            <a:pPr marL="0" indent="0">
              <a:buNone/>
            </a:pPr>
            <a:endParaRPr lang="en-US" dirty="0"/>
          </a:p>
          <a:p>
            <a:r>
              <a:rPr lang="en-US" dirty="0"/>
              <a:t>Policy allowances are sometimes made as imperfect functioning of a division or part of a plant.</a:t>
            </a:r>
            <a:endParaRPr lang="en-US" b="1" u="sng" dirty="0"/>
          </a:p>
        </p:txBody>
      </p:sp>
    </p:spTree>
    <p:extLst>
      <p:ext uri="{BB962C8B-B14F-4D97-AF65-F5344CB8AC3E}">
        <p14:creationId xmlns:p14="http://schemas.microsoft.com/office/powerpoint/2010/main" val="16408146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244899"/>
            <a:ext cx="9404723" cy="1400530"/>
          </a:xfrm>
        </p:spPr>
        <p:txBody>
          <a:bodyPr/>
          <a:lstStyle/>
          <a:p>
            <a:pPr algn="ctr"/>
            <a:r>
              <a:rPr lang="en-US" dirty="0"/>
              <a:t>Examples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11" y="1260764"/>
            <a:ext cx="8403124" cy="5264727"/>
          </a:xfrm>
        </p:spPr>
      </p:pic>
    </p:spTree>
    <p:extLst>
      <p:ext uri="{BB962C8B-B14F-4D97-AF65-F5344CB8AC3E}">
        <p14:creationId xmlns:p14="http://schemas.microsoft.com/office/powerpoint/2010/main" val="7029913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244899"/>
            <a:ext cx="9404723" cy="1400530"/>
          </a:xfrm>
        </p:spPr>
        <p:txBody>
          <a:bodyPr/>
          <a:lstStyle/>
          <a:p>
            <a:pPr algn="ctr"/>
            <a:r>
              <a:rPr lang="en-US" dirty="0"/>
              <a:t>Examples</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0872" y="1205345"/>
            <a:ext cx="8783783" cy="5527964"/>
          </a:xfrm>
        </p:spPr>
      </p:pic>
    </p:spTree>
    <p:extLst>
      <p:ext uri="{BB962C8B-B14F-4D97-AF65-F5344CB8AC3E}">
        <p14:creationId xmlns:p14="http://schemas.microsoft.com/office/powerpoint/2010/main" val="2840227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244899"/>
            <a:ext cx="9404723" cy="1400530"/>
          </a:xfrm>
        </p:spPr>
        <p:txBody>
          <a:bodyPr/>
          <a:lstStyle/>
          <a:p>
            <a:pPr algn="ctr"/>
            <a:r>
              <a:rPr lang="en-US" dirty="0"/>
              <a:t>Examples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1928" y="1371600"/>
            <a:ext cx="7952508" cy="4544291"/>
          </a:xfrm>
          <a:prstGeom prst="rect">
            <a:avLst/>
          </a:prstGeom>
        </p:spPr>
      </p:pic>
    </p:spTree>
    <p:extLst>
      <p:ext uri="{BB962C8B-B14F-4D97-AF65-F5344CB8AC3E}">
        <p14:creationId xmlns:p14="http://schemas.microsoft.com/office/powerpoint/2010/main" val="1805396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976" y="221673"/>
            <a:ext cx="10364451" cy="900545"/>
          </a:xfrm>
        </p:spPr>
        <p:txBody>
          <a:bodyPr/>
          <a:lstStyle/>
          <a:p>
            <a:pPr lvl="1" algn="ctr" rtl="0">
              <a:lnSpc>
                <a:spcPct val="90000"/>
              </a:lnSpc>
              <a:spcBef>
                <a:spcPct val="0"/>
              </a:spcBef>
            </a:pPr>
            <a:r>
              <a:rPr lang="en-US" sz="4000" dirty="0">
                <a:latin typeface="Arial" panose="020B0604020202020204" pitchFamily="34" charset="0"/>
                <a:cs typeface="Arial" panose="020B0604020202020204" pitchFamily="34" charset="0"/>
              </a:rPr>
              <a:t>Objectives</a:t>
            </a:r>
            <a:br>
              <a:rPr lang="en-US" b="1" dirty="0"/>
            </a:br>
            <a:endParaRPr lang="en-US" dirty="0"/>
          </a:p>
        </p:txBody>
      </p:sp>
      <p:sp>
        <p:nvSpPr>
          <p:cNvPr id="3" name="Content Placeholder 2"/>
          <p:cNvSpPr>
            <a:spLocks noGrp="1"/>
          </p:cNvSpPr>
          <p:nvPr>
            <p:ph idx="1"/>
          </p:nvPr>
        </p:nvSpPr>
        <p:spPr>
          <a:xfrm>
            <a:off x="886065" y="1122217"/>
            <a:ext cx="10363826" cy="5541819"/>
          </a:xfrm>
        </p:spPr>
        <p:txBody>
          <a:bodyPr>
            <a:normAutofit/>
          </a:bodyPr>
          <a:lstStyle/>
          <a:p>
            <a:r>
              <a:rPr lang="en-US" dirty="0"/>
              <a:t>The use of work measurement as a basis for incentives is only a small part of its total application. The objectives of work measurement are to provide a sound basis for:</a:t>
            </a:r>
          </a:p>
          <a:p>
            <a:pPr marL="0" indent="0">
              <a:buNone/>
            </a:pPr>
            <a:r>
              <a:rPr lang="en-US" dirty="0"/>
              <a:t>1. Comparing alternative methods.</a:t>
            </a:r>
          </a:p>
          <a:p>
            <a:pPr marL="0" indent="0">
              <a:buNone/>
            </a:pPr>
            <a:r>
              <a:rPr lang="en-US" dirty="0"/>
              <a:t>2. Assessing the correct initial manning (manpower requirement planning).</a:t>
            </a:r>
          </a:p>
          <a:p>
            <a:pPr marL="0" indent="0">
              <a:buNone/>
            </a:pPr>
            <a:r>
              <a:rPr lang="en-US" dirty="0"/>
              <a:t>3. Planning and control.</a:t>
            </a:r>
          </a:p>
          <a:p>
            <a:pPr marL="0" indent="0">
              <a:buNone/>
            </a:pPr>
            <a:r>
              <a:rPr lang="en-US" dirty="0"/>
              <a:t>4. Realistic costing.</a:t>
            </a:r>
          </a:p>
          <a:p>
            <a:pPr marL="0" indent="0">
              <a:buNone/>
            </a:pPr>
            <a:r>
              <a:rPr lang="en-US" dirty="0"/>
              <a:t>5. Financial incentive schemes.</a:t>
            </a:r>
          </a:p>
          <a:p>
            <a:pPr marL="0" indent="0">
              <a:buNone/>
            </a:pPr>
            <a:r>
              <a:rPr lang="en-US" dirty="0"/>
              <a:t>6. Delivery date of goods.</a:t>
            </a:r>
          </a:p>
          <a:p>
            <a:pPr marL="0" indent="0">
              <a:buNone/>
            </a:pPr>
            <a:r>
              <a:rPr lang="en-US" dirty="0"/>
              <a:t>7. Cost reduction and cost control.</a:t>
            </a:r>
          </a:p>
          <a:p>
            <a:pPr marL="0" indent="0">
              <a:buNone/>
            </a:pPr>
            <a:r>
              <a:rPr lang="en-US" dirty="0"/>
              <a:t>8. Identifying substandard workers.</a:t>
            </a:r>
          </a:p>
          <a:p>
            <a:pPr marL="0" indent="0">
              <a:buNone/>
            </a:pPr>
            <a:r>
              <a:rPr lang="en-US" dirty="0"/>
              <a:t>9. Training new employees.</a:t>
            </a:r>
          </a:p>
        </p:txBody>
      </p:sp>
    </p:spTree>
    <p:extLst>
      <p:ext uri="{BB962C8B-B14F-4D97-AF65-F5344CB8AC3E}">
        <p14:creationId xmlns:p14="http://schemas.microsoft.com/office/powerpoint/2010/main" val="2255325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976" y="221673"/>
            <a:ext cx="10364451" cy="900545"/>
          </a:xfrm>
        </p:spPr>
        <p:txBody>
          <a:bodyPr/>
          <a:lstStyle/>
          <a:p>
            <a:pPr lvl="1" algn="ctr" rtl="0">
              <a:lnSpc>
                <a:spcPct val="90000"/>
              </a:lnSpc>
              <a:spcBef>
                <a:spcPct val="0"/>
              </a:spcBef>
            </a:pPr>
            <a:r>
              <a:rPr lang="en-US" sz="4000" b="1" dirty="0"/>
              <a:t>Techniques of Work Measurement</a:t>
            </a:r>
            <a:br>
              <a:rPr lang="en-US" b="1" dirty="0"/>
            </a:br>
            <a:endParaRPr lang="en-US" dirty="0"/>
          </a:p>
        </p:txBody>
      </p:sp>
      <p:sp>
        <p:nvSpPr>
          <p:cNvPr id="3" name="Content Placeholder 2"/>
          <p:cNvSpPr>
            <a:spLocks noGrp="1"/>
          </p:cNvSpPr>
          <p:nvPr>
            <p:ph idx="1"/>
          </p:nvPr>
        </p:nvSpPr>
        <p:spPr>
          <a:xfrm>
            <a:off x="886065" y="1122217"/>
            <a:ext cx="10363826" cy="5735783"/>
          </a:xfrm>
        </p:spPr>
        <p:txBody>
          <a:bodyPr>
            <a:normAutofit/>
          </a:bodyPr>
          <a:lstStyle/>
          <a:p>
            <a:r>
              <a:rPr lang="en-US" dirty="0"/>
              <a:t>For the purpose of work measurement, work can be regarded as:</a:t>
            </a:r>
          </a:p>
          <a:p>
            <a:pPr marL="457200" indent="-457200">
              <a:buAutoNum type="arabicPeriod"/>
            </a:pPr>
            <a:r>
              <a:rPr lang="en-US" b="1" dirty="0"/>
              <a:t>Repetitive work: </a:t>
            </a:r>
            <a:r>
              <a:rPr lang="en-US" dirty="0"/>
              <a:t>The type of work in which the main operation or group of operations repeat continuously during the time spent at the job. These apply to work cycles of extremely short duration.</a:t>
            </a:r>
          </a:p>
          <a:p>
            <a:pPr marL="457200" indent="-457200">
              <a:buAutoNum type="arabicPeriod"/>
            </a:pPr>
            <a:r>
              <a:rPr lang="en-US" b="1" dirty="0"/>
              <a:t>Non-repetitive: </a:t>
            </a:r>
            <a:r>
              <a:rPr lang="en-US" dirty="0"/>
              <a:t>It includes some type of maintenance and construction work,  where the work cycle itself is hardly ever repeated identically.</a:t>
            </a:r>
          </a:p>
          <a:p>
            <a:pPr marL="0" indent="0">
              <a:buNone/>
            </a:pPr>
            <a:r>
              <a:rPr lang="en-US" dirty="0"/>
              <a:t>Various techniques of work measurement are:</a:t>
            </a:r>
          </a:p>
          <a:p>
            <a:pPr marL="514350" indent="-514350">
              <a:buFont typeface="+mj-lt"/>
              <a:buAutoNum type="romanLcPeriod"/>
            </a:pPr>
            <a:r>
              <a:rPr lang="en-US" dirty="0"/>
              <a:t>Time study (stop watch technique),</a:t>
            </a:r>
          </a:p>
          <a:p>
            <a:pPr marL="514350" indent="-514350">
              <a:buFont typeface="+mj-lt"/>
              <a:buAutoNum type="romanLcPeriod"/>
            </a:pPr>
            <a:r>
              <a:rPr lang="en-US" dirty="0"/>
              <a:t>Work sampling,</a:t>
            </a:r>
          </a:p>
          <a:p>
            <a:pPr marL="514350" indent="-514350">
              <a:buFont typeface="+mj-lt"/>
              <a:buAutoNum type="romanLcPeriod"/>
            </a:pPr>
            <a:r>
              <a:rPr lang="en-US" dirty="0"/>
              <a:t>Predetermined motion and time study,</a:t>
            </a:r>
          </a:p>
          <a:p>
            <a:pPr marL="514350" indent="-514350">
              <a:buFont typeface="+mj-lt"/>
              <a:buAutoNum type="romanLcPeriod"/>
            </a:pPr>
            <a:r>
              <a:rPr lang="en-US" dirty="0"/>
              <a:t>Analytical estimating.</a:t>
            </a:r>
          </a:p>
        </p:txBody>
      </p:sp>
    </p:spTree>
    <p:extLst>
      <p:ext uri="{BB962C8B-B14F-4D97-AF65-F5344CB8AC3E}">
        <p14:creationId xmlns:p14="http://schemas.microsoft.com/office/powerpoint/2010/main" val="1612624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976" y="221673"/>
            <a:ext cx="10364451" cy="900545"/>
          </a:xfrm>
        </p:spPr>
        <p:txBody>
          <a:bodyPr/>
          <a:lstStyle/>
          <a:p>
            <a:pPr lvl="1" algn="ctr" rtl="0">
              <a:lnSpc>
                <a:spcPct val="90000"/>
              </a:lnSpc>
              <a:spcBef>
                <a:spcPct val="0"/>
              </a:spcBef>
            </a:pPr>
            <a:r>
              <a:rPr lang="en-US" sz="4000" b="1" dirty="0"/>
              <a:t>Techniques of Work Measurement</a:t>
            </a:r>
            <a:br>
              <a:rPr lang="en-US" b="1" dirty="0"/>
            </a:br>
            <a:endParaRPr lang="en-US" dirty="0"/>
          </a:p>
        </p:txBody>
      </p:sp>
      <p:sp>
        <p:nvSpPr>
          <p:cNvPr id="3" name="Content Placeholder 2"/>
          <p:cNvSpPr>
            <a:spLocks noGrp="1"/>
          </p:cNvSpPr>
          <p:nvPr>
            <p:ph idx="1"/>
          </p:nvPr>
        </p:nvSpPr>
        <p:spPr>
          <a:xfrm>
            <a:off x="886065" y="1122217"/>
            <a:ext cx="10363826" cy="5735783"/>
          </a:xfrm>
        </p:spPr>
        <p:txBody>
          <a:bodyPr>
            <a:normAutofit/>
          </a:bodyPr>
          <a:lstStyle/>
          <a:p>
            <a:r>
              <a:rPr lang="en-US" dirty="0"/>
              <a:t>Time study and work sampling involve direct observation and the remaining are data based and analytical in nature.</a:t>
            </a:r>
          </a:p>
          <a:p>
            <a:pPr marL="0" indent="0">
              <a:buNone/>
            </a:pPr>
            <a:endParaRPr lang="en-US" dirty="0"/>
          </a:p>
          <a:p>
            <a:pPr marL="0" indent="0">
              <a:buNone/>
            </a:pPr>
            <a:r>
              <a:rPr lang="en-US" dirty="0"/>
              <a:t>1. </a:t>
            </a:r>
            <a:r>
              <a:rPr lang="en-US" b="1" dirty="0"/>
              <a:t>Time study: </a:t>
            </a:r>
            <a:r>
              <a:rPr lang="en-US" dirty="0"/>
              <a:t>A work measurement technique for recording the times and rates of</a:t>
            </a:r>
          </a:p>
          <a:p>
            <a:pPr marL="0" indent="0">
              <a:buNone/>
            </a:pPr>
            <a:r>
              <a:rPr lang="en-US" dirty="0"/>
              <a:t> working for the elements of a specified job carried out under specified conditions and for analyzing the data so as to determine the time necessary for carrying out the job at the defined level of performance. In other words measuring the time through stop watch is called time study.</a:t>
            </a:r>
          </a:p>
          <a:p>
            <a:pPr marL="0" indent="0">
              <a:buNone/>
            </a:pPr>
            <a:endParaRPr lang="en-US" dirty="0"/>
          </a:p>
        </p:txBody>
      </p:sp>
    </p:spTree>
    <p:extLst>
      <p:ext uri="{BB962C8B-B14F-4D97-AF65-F5344CB8AC3E}">
        <p14:creationId xmlns:p14="http://schemas.microsoft.com/office/powerpoint/2010/main" val="3383126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976" y="207818"/>
            <a:ext cx="10364451" cy="900545"/>
          </a:xfrm>
        </p:spPr>
        <p:txBody>
          <a:bodyPr/>
          <a:lstStyle/>
          <a:p>
            <a:pPr lvl="1" algn="ctr" rtl="0">
              <a:lnSpc>
                <a:spcPct val="90000"/>
              </a:lnSpc>
              <a:spcBef>
                <a:spcPct val="0"/>
              </a:spcBef>
            </a:pPr>
            <a:r>
              <a:rPr lang="en-US" sz="4000" b="1" dirty="0"/>
              <a:t>Techniques of Work Measurement</a:t>
            </a:r>
            <a:br>
              <a:rPr lang="en-US" b="1" dirty="0"/>
            </a:br>
            <a:endParaRPr lang="en-US" dirty="0"/>
          </a:p>
        </p:txBody>
      </p:sp>
      <p:sp>
        <p:nvSpPr>
          <p:cNvPr id="3" name="Content Placeholder 2"/>
          <p:cNvSpPr>
            <a:spLocks noGrp="1"/>
          </p:cNvSpPr>
          <p:nvPr>
            <p:ph idx="1"/>
          </p:nvPr>
        </p:nvSpPr>
        <p:spPr>
          <a:xfrm>
            <a:off x="886065" y="1122217"/>
            <a:ext cx="10363826" cy="5735783"/>
          </a:xfrm>
        </p:spPr>
        <p:txBody>
          <a:bodyPr>
            <a:normAutofit/>
          </a:bodyPr>
          <a:lstStyle/>
          <a:p>
            <a:pPr marL="0" indent="0">
              <a:buNone/>
            </a:pPr>
            <a:r>
              <a:rPr lang="en-US" dirty="0"/>
              <a:t>2. </a:t>
            </a:r>
            <a:r>
              <a:rPr lang="en-US" b="1" dirty="0"/>
              <a:t>Work sampling: </a:t>
            </a:r>
            <a:r>
              <a:rPr lang="en-US" dirty="0"/>
              <a:t>A technique in which a large number of observations are made over a period of time of one or group of machines, processes or workers. Each observation records what is happening at that instant and the percentage of observations recorded for a particular activity, or delay, is a measure of the percentage of time during which that activities delay occurs.</a:t>
            </a:r>
          </a:p>
          <a:p>
            <a:pPr marL="0" indent="0">
              <a:buNone/>
            </a:pPr>
            <a:endParaRPr lang="en-US" dirty="0"/>
          </a:p>
          <a:p>
            <a:pPr marL="0" indent="0">
              <a:buNone/>
            </a:pPr>
            <a:r>
              <a:rPr lang="en-US" dirty="0"/>
              <a:t>3. </a:t>
            </a:r>
            <a:r>
              <a:rPr lang="en-US" b="1" dirty="0"/>
              <a:t>Predetermined motion time study (PMTS): </a:t>
            </a:r>
            <a:r>
              <a:rPr lang="en-US" dirty="0"/>
              <a:t>A work measurement technique whereby times established for basic human motions (classified according to the nature of the motion and conditions under which it is made) are used to build up the time for a job at the defined level of performance. The most commonly used PMTS is known as </a:t>
            </a:r>
            <a:r>
              <a:rPr lang="en-US" b="1" dirty="0"/>
              <a:t>Methods Time Measurement (MTM).</a:t>
            </a:r>
          </a:p>
          <a:p>
            <a:pPr marL="0" indent="0">
              <a:buNone/>
            </a:pPr>
            <a:endParaRPr lang="en-US" b="1" dirty="0"/>
          </a:p>
          <a:p>
            <a:pPr marL="0" indent="0">
              <a:buNone/>
            </a:pPr>
            <a:r>
              <a:rPr lang="en-US" dirty="0"/>
              <a:t>4. </a:t>
            </a:r>
            <a:r>
              <a:rPr lang="en-US" b="1" dirty="0"/>
              <a:t>Analytical estimating: </a:t>
            </a:r>
            <a:r>
              <a:rPr lang="en-US" dirty="0"/>
              <a:t>A work measurement technique, being a development of estimating, whereby the time required to carry out elements of a job at a defined level of performance is estimated partly from knowledge and practical experience of the elements concerned and partly from synthetic data.</a:t>
            </a:r>
          </a:p>
        </p:txBody>
      </p:sp>
    </p:spTree>
    <p:extLst>
      <p:ext uri="{BB962C8B-B14F-4D97-AF65-F5344CB8AC3E}">
        <p14:creationId xmlns:p14="http://schemas.microsoft.com/office/powerpoint/2010/main" val="3718440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976" y="221673"/>
            <a:ext cx="10364451" cy="900545"/>
          </a:xfrm>
        </p:spPr>
        <p:txBody>
          <a:bodyPr/>
          <a:lstStyle/>
          <a:p>
            <a:pPr lvl="1" algn="ctr" rtl="0">
              <a:lnSpc>
                <a:spcPct val="90000"/>
              </a:lnSpc>
              <a:spcBef>
                <a:spcPct val="0"/>
              </a:spcBef>
            </a:pPr>
            <a:r>
              <a:rPr lang="en-US" sz="4000" b="1" dirty="0"/>
              <a:t>Techniques of Work Measurement</a:t>
            </a:r>
            <a:br>
              <a:rPr lang="en-US" b="1" dirty="0"/>
            </a:br>
            <a:endParaRPr lang="en-US" dirty="0"/>
          </a:p>
        </p:txBody>
      </p:sp>
      <p:sp>
        <p:nvSpPr>
          <p:cNvPr id="3" name="Content Placeholder 2"/>
          <p:cNvSpPr>
            <a:spLocks noGrp="1"/>
          </p:cNvSpPr>
          <p:nvPr>
            <p:ph idx="1"/>
          </p:nvPr>
        </p:nvSpPr>
        <p:spPr>
          <a:xfrm>
            <a:off x="886065" y="1122217"/>
            <a:ext cx="10363826" cy="5735783"/>
          </a:xfrm>
        </p:spPr>
        <p:txBody>
          <a:bodyPr>
            <a:normAutofit/>
          </a:bodyPr>
          <a:lstStyle/>
          <a:p>
            <a:pPr marL="0" indent="0">
              <a:buNone/>
            </a:pPr>
            <a:r>
              <a:rPr lang="en-US" dirty="0"/>
              <a:t>The work measurement techniques and their applications are shown in Table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6182" y="1662545"/>
            <a:ext cx="9240982" cy="4419600"/>
          </a:xfrm>
          <a:prstGeom prst="rect">
            <a:avLst/>
          </a:prstGeom>
        </p:spPr>
      </p:pic>
    </p:spTree>
    <p:extLst>
      <p:ext uri="{BB962C8B-B14F-4D97-AF65-F5344CB8AC3E}">
        <p14:creationId xmlns:p14="http://schemas.microsoft.com/office/powerpoint/2010/main" val="2746071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976" y="221673"/>
            <a:ext cx="10364451" cy="900545"/>
          </a:xfrm>
        </p:spPr>
        <p:txBody>
          <a:bodyPr/>
          <a:lstStyle/>
          <a:p>
            <a:pPr lvl="1" algn="ctr" rtl="0">
              <a:lnSpc>
                <a:spcPct val="90000"/>
              </a:lnSpc>
              <a:spcBef>
                <a:spcPct val="0"/>
              </a:spcBef>
            </a:pPr>
            <a:r>
              <a:rPr lang="en-US" sz="4000" b="1" dirty="0"/>
              <a:t>Time Study</a:t>
            </a:r>
            <a:br>
              <a:rPr lang="en-US" b="1" dirty="0"/>
            </a:br>
            <a:endParaRPr lang="en-US" dirty="0"/>
          </a:p>
        </p:txBody>
      </p:sp>
      <p:sp>
        <p:nvSpPr>
          <p:cNvPr id="3" name="Content Placeholder 2"/>
          <p:cNvSpPr>
            <a:spLocks noGrp="1"/>
          </p:cNvSpPr>
          <p:nvPr>
            <p:ph idx="1"/>
          </p:nvPr>
        </p:nvSpPr>
        <p:spPr>
          <a:xfrm>
            <a:off x="886065" y="1122217"/>
            <a:ext cx="10363826" cy="5735783"/>
          </a:xfrm>
        </p:spPr>
        <p:txBody>
          <a:bodyPr>
            <a:normAutofit/>
          </a:bodyPr>
          <a:lstStyle/>
          <a:p>
            <a:r>
              <a:rPr lang="en-US" dirty="0"/>
              <a:t>Time study is also called work measurement. It is essential for both planning and control of operations.</a:t>
            </a:r>
          </a:p>
          <a:p>
            <a:r>
              <a:rPr lang="en-US" dirty="0"/>
              <a:t>According to British Standard Institute time study has been defined as </a:t>
            </a:r>
            <a:r>
              <a:rPr lang="en-US" i="1" dirty="0"/>
              <a:t>“The application of techniques designed to establish the time for a qualified worker to carry out a specified job at a defined level of performance.”</a:t>
            </a:r>
            <a:endParaRPr lang="en-US" dirty="0"/>
          </a:p>
        </p:txBody>
      </p:sp>
    </p:spTree>
    <p:extLst>
      <p:ext uri="{BB962C8B-B14F-4D97-AF65-F5344CB8AC3E}">
        <p14:creationId xmlns:p14="http://schemas.microsoft.com/office/powerpoint/2010/main" val="3558123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976" y="221673"/>
            <a:ext cx="10364451" cy="900545"/>
          </a:xfrm>
        </p:spPr>
        <p:txBody>
          <a:bodyPr/>
          <a:lstStyle/>
          <a:p>
            <a:pPr lvl="1" algn="ctr" rtl="0">
              <a:lnSpc>
                <a:spcPct val="90000"/>
              </a:lnSpc>
              <a:spcBef>
                <a:spcPct val="0"/>
              </a:spcBef>
            </a:pPr>
            <a:r>
              <a:rPr lang="en-US" sz="4000" b="1" dirty="0"/>
              <a:t>Steps in Making Time Study</a:t>
            </a:r>
            <a:br>
              <a:rPr lang="en-US" b="1" dirty="0"/>
            </a:br>
            <a:endParaRPr lang="en-US" dirty="0"/>
          </a:p>
        </p:txBody>
      </p:sp>
      <p:sp>
        <p:nvSpPr>
          <p:cNvPr id="3" name="Content Placeholder 2"/>
          <p:cNvSpPr>
            <a:spLocks noGrp="1"/>
          </p:cNvSpPr>
          <p:nvPr>
            <p:ph idx="1"/>
          </p:nvPr>
        </p:nvSpPr>
        <p:spPr>
          <a:xfrm>
            <a:off x="886065" y="1122217"/>
            <a:ext cx="10363826" cy="5735783"/>
          </a:xfrm>
        </p:spPr>
        <p:txBody>
          <a:bodyPr>
            <a:normAutofit/>
          </a:bodyPr>
          <a:lstStyle/>
          <a:p>
            <a:r>
              <a:rPr lang="en-US" dirty="0"/>
              <a:t>Stop watch time is the basic technique for determining accurate time standards. They are economical for repetitive type of work. </a:t>
            </a:r>
          </a:p>
          <a:p>
            <a:r>
              <a:rPr lang="en-US" dirty="0"/>
              <a:t>Steps in taking the time study are: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8473" y="2385867"/>
            <a:ext cx="9296400" cy="4292024"/>
          </a:xfrm>
          <a:prstGeom prst="rect">
            <a:avLst/>
          </a:prstGeom>
        </p:spPr>
      </p:pic>
    </p:spTree>
    <p:extLst>
      <p:ext uri="{BB962C8B-B14F-4D97-AF65-F5344CB8AC3E}">
        <p14:creationId xmlns:p14="http://schemas.microsoft.com/office/powerpoint/2010/main" val="35461047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364</TotalTime>
  <Words>1445</Words>
  <Application>Microsoft Office PowerPoint</Application>
  <PresentationFormat>Widescreen</PresentationFormat>
  <Paragraphs>118</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Century Gothic</vt:lpstr>
      <vt:lpstr>Wingdings</vt:lpstr>
      <vt:lpstr>Wingdings 3</vt:lpstr>
      <vt:lpstr>Ion</vt:lpstr>
      <vt:lpstr>Work Study           &amp;  Method Engineering</vt:lpstr>
      <vt:lpstr>Work Measurement/Time Study </vt:lpstr>
      <vt:lpstr>Objectives </vt:lpstr>
      <vt:lpstr>Techniques of Work Measurement </vt:lpstr>
      <vt:lpstr>Techniques of Work Measurement </vt:lpstr>
      <vt:lpstr>Techniques of Work Measurement </vt:lpstr>
      <vt:lpstr>Techniques of Work Measurement </vt:lpstr>
      <vt:lpstr>Time Study </vt:lpstr>
      <vt:lpstr>Steps in Making Time Study </vt:lpstr>
      <vt:lpstr>Steps in Making Time Study </vt:lpstr>
      <vt:lpstr>Computation of Standard Time </vt:lpstr>
      <vt:lpstr>Example </vt:lpstr>
      <vt:lpstr>Computation of Standard Time </vt:lpstr>
      <vt:lpstr>Computation of Standard Time </vt:lpstr>
      <vt:lpstr>Computation of Standard Time </vt:lpstr>
      <vt:lpstr>Allowances </vt:lpstr>
      <vt:lpstr>1. RELAXATION ALLOWANCE </vt:lpstr>
      <vt:lpstr>i. Fixed allowances </vt:lpstr>
      <vt:lpstr>ii. VARIABLE ALLOWANCE </vt:lpstr>
      <vt:lpstr>2. INTERFERENCE ALLOWANCE </vt:lpstr>
      <vt:lpstr>3. CONTINGENCY ALLOWANCE </vt:lpstr>
      <vt:lpstr>3. CONTINGENCY ALLOWANCE </vt:lpstr>
      <vt:lpstr>4. POLICY ALLOWANCE </vt:lpstr>
      <vt:lpstr>Examples</vt:lpstr>
      <vt:lpstr>Examples</vt:lpstr>
      <vt:lpstr>Examples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 study &amp; method engineering</dc:title>
  <dc:creator>Muhammad Amin</dc:creator>
  <cp:lastModifiedBy>Syed Rehan Ashraf</cp:lastModifiedBy>
  <cp:revision>36</cp:revision>
  <dcterms:created xsi:type="dcterms:W3CDTF">2022-03-16T12:39:38Z</dcterms:created>
  <dcterms:modified xsi:type="dcterms:W3CDTF">2024-05-22T10:26:15Z</dcterms:modified>
</cp:coreProperties>
</file>